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72" r:id="rId7"/>
    <p:sldId id="261" r:id="rId8"/>
    <p:sldId id="262" r:id="rId9"/>
    <p:sldId id="263" r:id="rId10"/>
    <p:sldId id="264" r:id="rId11"/>
    <p:sldId id="268" r:id="rId12"/>
    <p:sldId id="265" r:id="rId13"/>
    <p:sldId id="266" r:id="rId14"/>
    <p:sldId id="267"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92"/>
  </p:normalViewPr>
  <p:slideViewPr>
    <p:cSldViewPr snapToGrid="0">
      <p:cViewPr varScale="1">
        <p:scale>
          <a:sx n="114" d="100"/>
          <a:sy n="114"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A17E8-FEC7-EC4A-AD8C-3C665E724B23}" type="datetimeFigureOut">
              <a:rPr lang="en-US" smtClean="0"/>
              <a:t>3/19/24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0BEBF-89FC-B543-8608-922BE8115DCA}" type="slidenum">
              <a:rPr lang="en-US" smtClean="0"/>
              <a:t>‹#›</a:t>
            </a:fld>
            <a:endParaRPr lang="en-US"/>
          </a:p>
        </p:txBody>
      </p:sp>
    </p:spTree>
    <p:extLst>
      <p:ext uri="{BB962C8B-B14F-4D97-AF65-F5344CB8AC3E}">
        <p14:creationId xmlns:p14="http://schemas.microsoft.com/office/powerpoint/2010/main" val="1336819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90BEBF-89FC-B543-8608-922BE8115DCA}" type="slidenum">
              <a:rPr lang="en-US" smtClean="0"/>
              <a:t>14</a:t>
            </a:fld>
            <a:endParaRPr lang="en-US"/>
          </a:p>
        </p:txBody>
      </p:sp>
    </p:spTree>
    <p:extLst>
      <p:ext uri="{BB962C8B-B14F-4D97-AF65-F5344CB8AC3E}">
        <p14:creationId xmlns:p14="http://schemas.microsoft.com/office/powerpoint/2010/main" val="264408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457A-0779-CFE1-6ABF-F2010F8A9F3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48BBC44-576C-40F8-EA61-2A2E82ABBA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E69A38C-C373-7EE6-0FDE-7A7E5264D798}"/>
              </a:ext>
            </a:extLst>
          </p:cNvPr>
          <p:cNvSpPr>
            <a:spLocks noGrp="1"/>
          </p:cNvSpPr>
          <p:nvPr>
            <p:ph type="dt" sz="half" idx="10"/>
          </p:nvPr>
        </p:nvSpPr>
        <p:spPr/>
        <p:txBody>
          <a:bodyPr/>
          <a:lstStyle/>
          <a:p>
            <a:fld id="{FD1A1454-9A5D-8B41-9A32-39566457465C}" type="datetimeFigureOut">
              <a:rPr lang="en-US" smtClean="0"/>
              <a:t>3/19/24</a:t>
            </a:fld>
            <a:endParaRPr lang="en-US"/>
          </a:p>
        </p:txBody>
      </p:sp>
      <p:sp>
        <p:nvSpPr>
          <p:cNvPr id="5" name="Footer Placeholder 4">
            <a:extLst>
              <a:ext uri="{FF2B5EF4-FFF2-40B4-BE49-F238E27FC236}">
                <a16:creationId xmlns:a16="http://schemas.microsoft.com/office/drawing/2014/main" id="{6D388C6E-F9B3-3E2B-B856-0008A0221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DE0C2-D69E-0623-8D20-8EE88A06725E}"/>
              </a:ext>
            </a:extLst>
          </p:cNvPr>
          <p:cNvSpPr>
            <a:spLocks noGrp="1"/>
          </p:cNvSpPr>
          <p:nvPr>
            <p:ph type="sldNum" sz="quarter" idx="12"/>
          </p:nvPr>
        </p:nvSpPr>
        <p:spPr/>
        <p:txBody>
          <a:bodyPr/>
          <a:lstStyle/>
          <a:p>
            <a:fld id="{C00EC1EB-AE89-0A41-8742-6C128C6DBDCD}" type="slidenum">
              <a:rPr lang="en-US" smtClean="0"/>
              <a:t>‹#›</a:t>
            </a:fld>
            <a:endParaRPr lang="en-US"/>
          </a:p>
        </p:txBody>
      </p:sp>
    </p:spTree>
    <p:extLst>
      <p:ext uri="{BB962C8B-B14F-4D97-AF65-F5344CB8AC3E}">
        <p14:creationId xmlns:p14="http://schemas.microsoft.com/office/powerpoint/2010/main" val="178989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E6A9-EBB4-9010-5468-814E4AD7062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85F40FF-F040-5C88-8A40-F3F578FBF8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A5208C0-7835-1844-E3AA-F7BA51801122}"/>
              </a:ext>
            </a:extLst>
          </p:cNvPr>
          <p:cNvSpPr>
            <a:spLocks noGrp="1"/>
          </p:cNvSpPr>
          <p:nvPr>
            <p:ph type="dt" sz="half" idx="10"/>
          </p:nvPr>
        </p:nvSpPr>
        <p:spPr/>
        <p:txBody>
          <a:bodyPr/>
          <a:lstStyle/>
          <a:p>
            <a:fld id="{FD1A1454-9A5D-8B41-9A32-39566457465C}" type="datetimeFigureOut">
              <a:rPr lang="en-US" smtClean="0"/>
              <a:t>3/19/24</a:t>
            </a:fld>
            <a:endParaRPr lang="en-US"/>
          </a:p>
        </p:txBody>
      </p:sp>
      <p:sp>
        <p:nvSpPr>
          <p:cNvPr id="5" name="Footer Placeholder 4">
            <a:extLst>
              <a:ext uri="{FF2B5EF4-FFF2-40B4-BE49-F238E27FC236}">
                <a16:creationId xmlns:a16="http://schemas.microsoft.com/office/drawing/2014/main" id="{A7E86F57-0280-6428-3DC1-134D9E7FE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14242-FF76-948C-A35E-3EFF1524331A}"/>
              </a:ext>
            </a:extLst>
          </p:cNvPr>
          <p:cNvSpPr>
            <a:spLocks noGrp="1"/>
          </p:cNvSpPr>
          <p:nvPr>
            <p:ph type="sldNum" sz="quarter" idx="12"/>
          </p:nvPr>
        </p:nvSpPr>
        <p:spPr/>
        <p:txBody>
          <a:bodyPr/>
          <a:lstStyle/>
          <a:p>
            <a:fld id="{C00EC1EB-AE89-0A41-8742-6C128C6DBDCD}" type="slidenum">
              <a:rPr lang="en-US" smtClean="0"/>
              <a:t>‹#›</a:t>
            </a:fld>
            <a:endParaRPr lang="en-US"/>
          </a:p>
        </p:txBody>
      </p:sp>
    </p:spTree>
    <p:extLst>
      <p:ext uri="{BB962C8B-B14F-4D97-AF65-F5344CB8AC3E}">
        <p14:creationId xmlns:p14="http://schemas.microsoft.com/office/powerpoint/2010/main" val="3989340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0671EF-A5AC-2CAC-CA05-43628B72910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D85E3AB-0DA6-6F3B-F08D-6C69DBDFD2E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E9FEAF-D84B-709E-3553-BDB51923C26F}"/>
              </a:ext>
            </a:extLst>
          </p:cNvPr>
          <p:cNvSpPr>
            <a:spLocks noGrp="1"/>
          </p:cNvSpPr>
          <p:nvPr>
            <p:ph type="dt" sz="half" idx="10"/>
          </p:nvPr>
        </p:nvSpPr>
        <p:spPr/>
        <p:txBody>
          <a:bodyPr/>
          <a:lstStyle/>
          <a:p>
            <a:fld id="{FD1A1454-9A5D-8B41-9A32-39566457465C}" type="datetimeFigureOut">
              <a:rPr lang="en-US" smtClean="0"/>
              <a:t>3/19/24</a:t>
            </a:fld>
            <a:endParaRPr lang="en-US"/>
          </a:p>
        </p:txBody>
      </p:sp>
      <p:sp>
        <p:nvSpPr>
          <p:cNvPr id="5" name="Footer Placeholder 4">
            <a:extLst>
              <a:ext uri="{FF2B5EF4-FFF2-40B4-BE49-F238E27FC236}">
                <a16:creationId xmlns:a16="http://schemas.microsoft.com/office/drawing/2014/main" id="{5BAE291D-47D2-5101-EB41-6F3C83D5C9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052E1-C28D-E87D-00C3-8E249257E075}"/>
              </a:ext>
            </a:extLst>
          </p:cNvPr>
          <p:cNvSpPr>
            <a:spLocks noGrp="1"/>
          </p:cNvSpPr>
          <p:nvPr>
            <p:ph type="sldNum" sz="quarter" idx="12"/>
          </p:nvPr>
        </p:nvSpPr>
        <p:spPr/>
        <p:txBody>
          <a:bodyPr/>
          <a:lstStyle/>
          <a:p>
            <a:fld id="{C00EC1EB-AE89-0A41-8742-6C128C6DBDCD}" type="slidenum">
              <a:rPr lang="en-US" smtClean="0"/>
              <a:t>‹#›</a:t>
            </a:fld>
            <a:endParaRPr lang="en-US"/>
          </a:p>
        </p:txBody>
      </p:sp>
    </p:spTree>
    <p:extLst>
      <p:ext uri="{BB962C8B-B14F-4D97-AF65-F5344CB8AC3E}">
        <p14:creationId xmlns:p14="http://schemas.microsoft.com/office/powerpoint/2010/main" val="311385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0000-F576-4998-C1F3-E67F1843FE8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0B5713E-F5B4-C1BA-AF14-AF91682EA1F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E66E3D-431E-FEB3-02A3-8C938550D669}"/>
              </a:ext>
            </a:extLst>
          </p:cNvPr>
          <p:cNvSpPr>
            <a:spLocks noGrp="1"/>
          </p:cNvSpPr>
          <p:nvPr>
            <p:ph type="dt" sz="half" idx="10"/>
          </p:nvPr>
        </p:nvSpPr>
        <p:spPr/>
        <p:txBody>
          <a:bodyPr/>
          <a:lstStyle/>
          <a:p>
            <a:fld id="{FD1A1454-9A5D-8B41-9A32-39566457465C}" type="datetimeFigureOut">
              <a:rPr lang="en-US" smtClean="0"/>
              <a:t>3/19/24</a:t>
            </a:fld>
            <a:endParaRPr lang="en-US"/>
          </a:p>
        </p:txBody>
      </p:sp>
      <p:sp>
        <p:nvSpPr>
          <p:cNvPr id="5" name="Footer Placeholder 4">
            <a:extLst>
              <a:ext uri="{FF2B5EF4-FFF2-40B4-BE49-F238E27FC236}">
                <a16:creationId xmlns:a16="http://schemas.microsoft.com/office/drawing/2014/main" id="{34877CEA-6C52-49A2-9919-E1A6C11F5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F2A7B-673B-F7C7-6339-948A7311B2D2}"/>
              </a:ext>
            </a:extLst>
          </p:cNvPr>
          <p:cNvSpPr>
            <a:spLocks noGrp="1"/>
          </p:cNvSpPr>
          <p:nvPr>
            <p:ph type="sldNum" sz="quarter" idx="12"/>
          </p:nvPr>
        </p:nvSpPr>
        <p:spPr/>
        <p:txBody>
          <a:bodyPr/>
          <a:lstStyle/>
          <a:p>
            <a:fld id="{C00EC1EB-AE89-0A41-8742-6C128C6DBDCD}" type="slidenum">
              <a:rPr lang="en-US" smtClean="0"/>
              <a:t>‹#›</a:t>
            </a:fld>
            <a:endParaRPr lang="en-US"/>
          </a:p>
        </p:txBody>
      </p:sp>
    </p:spTree>
    <p:extLst>
      <p:ext uri="{BB962C8B-B14F-4D97-AF65-F5344CB8AC3E}">
        <p14:creationId xmlns:p14="http://schemas.microsoft.com/office/powerpoint/2010/main" val="3589294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526E-BBD4-0A1C-C4D4-37DEC3A1A73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706249D-E7C0-7B9A-D5BD-83DE674760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2C6DC0-9A69-D41E-FE1D-267182492EFC}"/>
              </a:ext>
            </a:extLst>
          </p:cNvPr>
          <p:cNvSpPr>
            <a:spLocks noGrp="1"/>
          </p:cNvSpPr>
          <p:nvPr>
            <p:ph type="dt" sz="half" idx="10"/>
          </p:nvPr>
        </p:nvSpPr>
        <p:spPr/>
        <p:txBody>
          <a:bodyPr/>
          <a:lstStyle/>
          <a:p>
            <a:fld id="{FD1A1454-9A5D-8B41-9A32-39566457465C}" type="datetimeFigureOut">
              <a:rPr lang="en-US" smtClean="0"/>
              <a:t>3/19/24</a:t>
            </a:fld>
            <a:endParaRPr lang="en-US"/>
          </a:p>
        </p:txBody>
      </p:sp>
      <p:sp>
        <p:nvSpPr>
          <p:cNvPr id="5" name="Footer Placeholder 4">
            <a:extLst>
              <a:ext uri="{FF2B5EF4-FFF2-40B4-BE49-F238E27FC236}">
                <a16:creationId xmlns:a16="http://schemas.microsoft.com/office/drawing/2014/main" id="{4EB8C301-C3B6-ACBD-2A35-B84519CB9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E1DDF-2288-3E6A-CA7E-59DC0A03339F}"/>
              </a:ext>
            </a:extLst>
          </p:cNvPr>
          <p:cNvSpPr>
            <a:spLocks noGrp="1"/>
          </p:cNvSpPr>
          <p:nvPr>
            <p:ph type="sldNum" sz="quarter" idx="12"/>
          </p:nvPr>
        </p:nvSpPr>
        <p:spPr/>
        <p:txBody>
          <a:bodyPr/>
          <a:lstStyle/>
          <a:p>
            <a:fld id="{C00EC1EB-AE89-0A41-8742-6C128C6DBDCD}" type="slidenum">
              <a:rPr lang="en-US" smtClean="0"/>
              <a:t>‹#›</a:t>
            </a:fld>
            <a:endParaRPr lang="en-US"/>
          </a:p>
        </p:txBody>
      </p:sp>
    </p:spTree>
    <p:extLst>
      <p:ext uri="{BB962C8B-B14F-4D97-AF65-F5344CB8AC3E}">
        <p14:creationId xmlns:p14="http://schemas.microsoft.com/office/powerpoint/2010/main" val="72235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16F5F-5111-CC77-979D-5534EC503FD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8DCC68B-6C9B-B30D-A8DE-D9097098E0F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20D977A-96B9-7F8E-E8A2-8E897189997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4662EA8-2168-4186-CECF-41AE00D0D1DC}"/>
              </a:ext>
            </a:extLst>
          </p:cNvPr>
          <p:cNvSpPr>
            <a:spLocks noGrp="1"/>
          </p:cNvSpPr>
          <p:nvPr>
            <p:ph type="dt" sz="half" idx="10"/>
          </p:nvPr>
        </p:nvSpPr>
        <p:spPr/>
        <p:txBody>
          <a:bodyPr/>
          <a:lstStyle/>
          <a:p>
            <a:fld id="{FD1A1454-9A5D-8B41-9A32-39566457465C}" type="datetimeFigureOut">
              <a:rPr lang="en-US" smtClean="0"/>
              <a:t>3/19/24</a:t>
            </a:fld>
            <a:endParaRPr lang="en-US"/>
          </a:p>
        </p:txBody>
      </p:sp>
      <p:sp>
        <p:nvSpPr>
          <p:cNvPr id="6" name="Footer Placeholder 5">
            <a:extLst>
              <a:ext uri="{FF2B5EF4-FFF2-40B4-BE49-F238E27FC236}">
                <a16:creationId xmlns:a16="http://schemas.microsoft.com/office/drawing/2014/main" id="{BCBC8E5E-4FA8-2642-F8A7-24309D8F0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C72648-8FC2-8918-7CE3-8DF4FF14D7B6}"/>
              </a:ext>
            </a:extLst>
          </p:cNvPr>
          <p:cNvSpPr>
            <a:spLocks noGrp="1"/>
          </p:cNvSpPr>
          <p:nvPr>
            <p:ph type="sldNum" sz="quarter" idx="12"/>
          </p:nvPr>
        </p:nvSpPr>
        <p:spPr/>
        <p:txBody>
          <a:bodyPr/>
          <a:lstStyle/>
          <a:p>
            <a:fld id="{C00EC1EB-AE89-0A41-8742-6C128C6DBDCD}" type="slidenum">
              <a:rPr lang="en-US" smtClean="0"/>
              <a:t>‹#›</a:t>
            </a:fld>
            <a:endParaRPr lang="en-US"/>
          </a:p>
        </p:txBody>
      </p:sp>
    </p:spTree>
    <p:extLst>
      <p:ext uri="{BB962C8B-B14F-4D97-AF65-F5344CB8AC3E}">
        <p14:creationId xmlns:p14="http://schemas.microsoft.com/office/powerpoint/2010/main" val="724335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7E0E-3FED-BF2E-FCC6-C518875C75B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8341CD4-3EFD-7E99-A07D-535A8EE24C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209BDA-225D-A5F2-EE92-F43A1DF8120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3552F11-7449-903B-DF86-A44876BE7D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45595AF-9CC4-D82A-01DC-7B95EFC8F06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BCC7736-9780-B56D-8FF9-9FF7EE5B51B5}"/>
              </a:ext>
            </a:extLst>
          </p:cNvPr>
          <p:cNvSpPr>
            <a:spLocks noGrp="1"/>
          </p:cNvSpPr>
          <p:nvPr>
            <p:ph type="dt" sz="half" idx="10"/>
          </p:nvPr>
        </p:nvSpPr>
        <p:spPr/>
        <p:txBody>
          <a:bodyPr/>
          <a:lstStyle/>
          <a:p>
            <a:fld id="{FD1A1454-9A5D-8B41-9A32-39566457465C}" type="datetimeFigureOut">
              <a:rPr lang="en-US" smtClean="0"/>
              <a:t>3/19/24</a:t>
            </a:fld>
            <a:endParaRPr lang="en-US"/>
          </a:p>
        </p:txBody>
      </p:sp>
      <p:sp>
        <p:nvSpPr>
          <p:cNvPr id="8" name="Footer Placeholder 7">
            <a:extLst>
              <a:ext uri="{FF2B5EF4-FFF2-40B4-BE49-F238E27FC236}">
                <a16:creationId xmlns:a16="http://schemas.microsoft.com/office/drawing/2014/main" id="{0B1A8671-B04F-A0DE-509F-C878469583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7059E2-3894-8356-F123-C4B93990EC73}"/>
              </a:ext>
            </a:extLst>
          </p:cNvPr>
          <p:cNvSpPr>
            <a:spLocks noGrp="1"/>
          </p:cNvSpPr>
          <p:nvPr>
            <p:ph type="sldNum" sz="quarter" idx="12"/>
          </p:nvPr>
        </p:nvSpPr>
        <p:spPr/>
        <p:txBody>
          <a:bodyPr/>
          <a:lstStyle/>
          <a:p>
            <a:fld id="{C00EC1EB-AE89-0A41-8742-6C128C6DBDCD}" type="slidenum">
              <a:rPr lang="en-US" smtClean="0"/>
              <a:t>‹#›</a:t>
            </a:fld>
            <a:endParaRPr lang="en-US"/>
          </a:p>
        </p:txBody>
      </p:sp>
    </p:spTree>
    <p:extLst>
      <p:ext uri="{BB962C8B-B14F-4D97-AF65-F5344CB8AC3E}">
        <p14:creationId xmlns:p14="http://schemas.microsoft.com/office/powerpoint/2010/main" val="2185390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698BF-191F-9EFA-B1E4-A0AB3E486D4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E282AD5-CC10-1040-FAE7-090D9D7E521F}"/>
              </a:ext>
            </a:extLst>
          </p:cNvPr>
          <p:cNvSpPr>
            <a:spLocks noGrp="1"/>
          </p:cNvSpPr>
          <p:nvPr>
            <p:ph type="dt" sz="half" idx="10"/>
          </p:nvPr>
        </p:nvSpPr>
        <p:spPr/>
        <p:txBody>
          <a:bodyPr/>
          <a:lstStyle/>
          <a:p>
            <a:fld id="{FD1A1454-9A5D-8B41-9A32-39566457465C}" type="datetimeFigureOut">
              <a:rPr lang="en-US" smtClean="0"/>
              <a:t>3/19/24</a:t>
            </a:fld>
            <a:endParaRPr lang="en-US"/>
          </a:p>
        </p:txBody>
      </p:sp>
      <p:sp>
        <p:nvSpPr>
          <p:cNvPr id="4" name="Footer Placeholder 3">
            <a:extLst>
              <a:ext uri="{FF2B5EF4-FFF2-40B4-BE49-F238E27FC236}">
                <a16:creationId xmlns:a16="http://schemas.microsoft.com/office/drawing/2014/main" id="{83D965A6-85AB-934E-468C-5ED0D9AF5A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116AF-8B3C-6329-F462-49641F9D6382}"/>
              </a:ext>
            </a:extLst>
          </p:cNvPr>
          <p:cNvSpPr>
            <a:spLocks noGrp="1"/>
          </p:cNvSpPr>
          <p:nvPr>
            <p:ph type="sldNum" sz="quarter" idx="12"/>
          </p:nvPr>
        </p:nvSpPr>
        <p:spPr/>
        <p:txBody>
          <a:bodyPr/>
          <a:lstStyle/>
          <a:p>
            <a:fld id="{C00EC1EB-AE89-0A41-8742-6C128C6DBDCD}" type="slidenum">
              <a:rPr lang="en-US" smtClean="0"/>
              <a:t>‹#›</a:t>
            </a:fld>
            <a:endParaRPr lang="en-US"/>
          </a:p>
        </p:txBody>
      </p:sp>
    </p:spTree>
    <p:extLst>
      <p:ext uri="{BB962C8B-B14F-4D97-AF65-F5344CB8AC3E}">
        <p14:creationId xmlns:p14="http://schemas.microsoft.com/office/powerpoint/2010/main" val="323585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FEB06A-09F8-0989-16FF-DF08A998C333}"/>
              </a:ext>
            </a:extLst>
          </p:cNvPr>
          <p:cNvSpPr>
            <a:spLocks noGrp="1"/>
          </p:cNvSpPr>
          <p:nvPr>
            <p:ph type="dt" sz="half" idx="10"/>
          </p:nvPr>
        </p:nvSpPr>
        <p:spPr/>
        <p:txBody>
          <a:bodyPr/>
          <a:lstStyle/>
          <a:p>
            <a:fld id="{FD1A1454-9A5D-8B41-9A32-39566457465C}" type="datetimeFigureOut">
              <a:rPr lang="en-US" smtClean="0"/>
              <a:t>3/19/24</a:t>
            </a:fld>
            <a:endParaRPr lang="en-US"/>
          </a:p>
        </p:txBody>
      </p:sp>
      <p:sp>
        <p:nvSpPr>
          <p:cNvPr id="3" name="Footer Placeholder 2">
            <a:extLst>
              <a:ext uri="{FF2B5EF4-FFF2-40B4-BE49-F238E27FC236}">
                <a16:creationId xmlns:a16="http://schemas.microsoft.com/office/drawing/2014/main" id="{B7EB6C2E-D21C-BBE9-B836-6A136310D7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2DE1CD-A619-7FC1-60F3-562BD102E407}"/>
              </a:ext>
            </a:extLst>
          </p:cNvPr>
          <p:cNvSpPr>
            <a:spLocks noGrp="1"/>
          </p:cNvSpPr>
          <p:nvPr>
            <p:ph type="sldNum" sz="quarter" idx="12"/>
          </p:nvPr>
        </p:nvSpPr>
        <p:spPr/>
        <p:txBody>
          <a:bodyPr/>
          <a:lstStyle/>
          <a:p>
            <a:fld id="{C00EC1EB-AE89-0A41-8742-6C128C6DBDCD}" type="slidenum">
              <a:rPr lang="en-US" smtClean="0"/>
              <a:t>‹#›</a:t>
            </a:fld>
            <a:endParaRPr lang="en-US"/>
          </a:p>
        </p:txBody>
      </p:sp>
    </p:spTree>
    <p:extLst>
      <p:ext uri="{BB962C8B-B14F-4D97-AF65-F5344CB8AC3E}">
        <p14:creationId xmlns:p14="http://schemas.microsoft.com/office/powerpoint/2010/main" val="146381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5CD0-6D5E-30ED-ACD2-BCA476E8E70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762EA3A-83B8-41A7-6B9C-DF34286954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6A4ECA5-7C73-C831-DEB0-00CD14B24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328B14A-F30A-D873-CEDF-ABBDD82A2158}"/>
              </a:ext>
            </a:extLst>
          </p:cNvPr>
          <p:cNvSpPr>
            <a:spLocks noGrp="1"/>
          </p:cNvSpPr>
          <p:nvPr>
            <p:ph type="dt" sz="half" idx="10"/>
          </p:nvPr>
        </p:nvSpPr>
        <p:spPr/>
        <p:txBody>
          <a:bodyPr/>
          <a:lstStyle/>
          <a:p>
            <a:fld id="{FD1A1454-9A5D-8B41-9A32-39566457465C}" type="datetimeFigureOut">
              <a:rPr lang="en-US" smtClean="0"/>
              <a:t>3/19/24</a:t>
            </a:fld>
            <a:endParaRPr lang="en-US"/>
          </a:p>
        </p:txBody>
      </p:sp>
      <p:sp>
        <p:nvSpPr>
          <p:cNvPr id="6" name="Footer Placeholder 5">
            <a:extLst>
              <a:ext uri="{FF2B5EF4-FFF2-40B4-BE49-F238E27FC236}">
                <a16:creationId xmlns:a16="http://schemas.microsoft.com/office/drawing/2014/main" id="{14FCE0B1-D060-E41C-AC34-AA95507CEE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674D38-F1B0-62E2-37F4-937748ABA973}"/>
              </a:ext>
            </a:extLst>
          </p:cNvPr>
          <p:cNvSpPr>
            <a:spLocks noGrp="1"/>
          </p:cNvSpPr>
          <p:nvPr>
            <p:ph type="sldNum" sz="quarter" idx="12"/>
          </p:nvPr>
        </p:nvSpPr>
        <p:spPr/>
        <p:txBody>
          <a:bodyPr/>
          <a:lstStyle/>
          <a:p>
            <a:fld id="{C00EC1EB-AE89-0A41-8742-6C128C6DBDCD}" type="slidenum">
              <a:rPr lang="en-US" smtClean="0"/>
              <a:t>‹#›</a:t>
            </a:fld>
            <a:endParaRPr lang="en-US"/>
          </a:p>
        </p:txBody>
      </p:sp>
    </p:spTree>
    <p:extLst>
      <p:ext uri="{BB962C8B-B14F-4D97-AF65-F5344CB8AC3E}">
        <p14:creationId xmlns:p14="http://schemas.microsoft.com/office/powerpoint/2010/main" val="155156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32A0D-C5D8-8AAE-BBF8-9B94D394FD3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287CF27-3EA3-3753-F8B5-6985432ADC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FF4CE1-A19F-6D69-741E-FB961DDBD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397C2C1-3A8A-8B77-3AA1-E23E066959DD}"/>
              </a:ext>
            </a:extLst>
          </p:cNvPr>
          <p:cNvSpPr>
            <a:spLocks noGrp="1"/>
          </p:cNvSpPr>
          <p:nvPr>
            <p:ph type="dt" sz="half" idx="10"/>
          </p:nvPr>
        </p:nvSpPr>
        <p:spPr/>
        <p:txBody>
          <a:bodyPr/>
          <a:lstStyle/>
          <a:p>
            <a:fld id="{FD1A1454-9A5D-8B41-9A32-39566457465C}" type="datetimeFigureOut">
              <a:rPr lang="en-US" smtClean="0"/>
              <a:t>3/19/24</a:t>
            </a:fld>
            <a:endParaRPr lang="en-US"/>
          </a:p>
        </p:txBody>
      </p:sp>
      <p:sp>
        <p:nvSpPr>
          <p:cNvPr id="6" name="Footer Placeholder 5">
            <a:extLst>
              <a:ext uri="{FF2B5EF4-FFF2-40B4-BE49-F238E27FC236}">
                <a16:creationId xmlns:a16="http://schemas.microsoft.com/office/drawing/2014/main" id="{65AD2D74-A586-D9D1-A760-BE0424F79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D70EA4-BF75-F60C-C1D3-0840ECF357F0}"/>
              </a:ext>
            </a:extLst>
          </p:cNvPr>
          <p:cNvSpPr>
            <a:spLocks noGrp="1"/>
          </p:cNvSpPr>
          <p:nvPr>
            <p:ph type="sldNum" sz="quarter" idx="12"/>
          </p:nvPr>
        </p:nvSpPr>
        <p:spPr/>
        <p:txBody>
          <a:bodyPr/>
          <a:lstStyle/>
          <a:p>
            <a:fld id="{C00EC1EB-AE89-0A41-8742-6C128C6DBDCD}" type="slidenum">
              <a:rPr lang="en-US" smtClean="0"/>
              <a:t>‹#›</a:t>
            </a:fld>
            <a:endParaRPr lang="en-US"/>
          </a:p>
        </p:txBody>
      </p:sp>
    </p:spTree>
    <p:extLst>
      <p:ext uri="{BB962C8B-B14F-4D97-AF65-F5344CB8AC3E}">
        <p14:creationId xmlns:p14="http://schemas.microsoft.com/office/powerpoint/2010/main" val="3871429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6EF3CF-00D6-0F98-27E6-CECD52A843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770DC1A-AA14-3DBC-CB9A-D4987323F3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0D70142-4320-80BA-360D-380052F1A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A1454-9A5D-8B41-9A32-39566457465C}" type="datetimeFigureOut">
              <a:rPr lang="en-US" smtClean="0"/>
              <a:t>3/19/24</a:t>
            </a:fld>
            <a:endParaRPr lang="en-US"/>
          </a:p>
        </p:txBody>
      </p:sp>
      <p:sp>
        <p:nvSpPr>
          <p:cNvPr id="5" name="Footer Placeholder 4">
            <a:extLst>
              <a:ext uri="{FF2B5EF4-FFF2-40B4-BE49-F238E27FC236}">
                <a16:creationId xmlns:a16="http://schemas.microsoft.com/office/drawing/2014/main" id="{C6574286-4ACF-6268-917A-7313F75595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07BA92-413E-2D4D-95BD-7C3AEADAA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0EC1EB-AE89-0A41-8742-6C128C6DBDCD}" type="slidenum">
              <a:rPr lang="en-US" smtClean="0"/>
              <a:t>‹#›</a:t>
            </a:fld>
            <a:endParaRPr lang="en-US"/>
          </a:p>
        </p:txBody>
      </p:sp>
    </p:spTree>
    <p:extLst>
      <p:ext uri="{BB962C8B-B14F-4D97-AF65-F5344CB8AC3E}">
        <p14:creationId xmlns:p14="http://schemas.microsoft.com/office/powerpoint/2010/main" val="208010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2117-9A23-7872-2965-3DCC7E3820AF}"/>
              </a:ext>
            </a:extLst>
          </p:cNvPr>
          <p:cNvSpPr>
            <a:spLocks noGrp="1"/>
          </p:cNvSpPr>
          <p:nvPr>
            <p:ph type="ctrTitle"/>
          </p:nvPr>
        </p:nvSpPr>
        <p:spPr/>
        <p:txBody>
          <a:bodyPr/>
          <a:lstStyle/>
          <a:p>
            <a:r>
              <a:rPr lang="en-US" dirty="0"/>
              <a:t>Epidemics on Hypergraphs</a:t>
            </a:r>
          </a:p>
        </p:txBody>
      </p:sp>
      <p:sp>
        <p:nvSpPr>
          <p:cNvPr id="3" name="Subtitle 2">
            <a:extLst>
              <a:ext uri="{FF2B5EF4-FFF2-40B4-BE49-F238E27FC236}">
                <a16:creationId xmlns:a16="http://schemas.microsoft.com/office/drawing/2014/main" id="{AAA32F75-80CC-0328-0173-D844E3353B34}"/>
              </a:ext>
            </a:extLst>
          </p:cNvPr>
          <p:cNvSpPr>
            <a:spLocks noGrp="1"/>
          </p:cNvSpPr>
          <p:nvPr>
            <p:ph type="subTitle" idx="1"/>
          </p:nvPr>
        </p:nvSpPr>
        <p:spPr/>
        <p:txBody>
          <a:bodyPr/>
          <a:lstStyle/>
          <a:p>
            <a:r>
              <a:rPr lang="en-US" dirty="0"/>
              <a:t>4/6/2023</a:t>
            </a:r>
          </a:p>
        </p:txBody>
      </p:sp>
    </p:spTree>
    <p:extLst>
      <p:ext uri="{BB962C8B-B14F-4D97-AF65-F5344CB8AC3E}">
        <p14:creationId xmlns:p14="http://schemas.microsoft.com/office/powerpoint/2010/main" val="202481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7EC2-2EE9-03C6-6522-08D71DA2B989}"/>
              </a:ext>
            </a:extLst>
          </p:cNvPr>
          <p:cNvSpPr>
            <a:spLocks noGrp="1"/>
          </p:cNvSpPr>
          <p:nvPr>
            <p:ph type="title"/>
          </p:nvPr>
        </p:nvSpPr>
        <p:spPr/>
        <p:txBody>
          <a:bodyPr/>
          <a:lstStyle/>
          <a:p>
            <a:r>
              <a:rPr lang="en-US" dirty="0"/>
              <a:t>Modelling COVID-19 Pandemic spread using Hypergraph </a:t>
            </a:r>
          </a:p>
        </p:txBody>
      </p:sp>
      <p:sp>
        <p:nvSpPr>
          <p:cNvPr id="3" name="Content Placeholder 2">
            <a:extLst>
              <a:ext uri="{FF2B5EF4-FFF2-40B4-BE49-F238E27FC236}">
                <a16:creationId xmlns:a16="http://schemas.microsoft.com/office/drawing/2014/main" id="{B33A4048-0C8A-E8EF-C061-AC58004EC89B}"/>
              </a:ext>
            </a:extLst>
          </p:cNvPr>
          <p:cNvSpPr>
            <a:spLocks noGrp="1"/>
          </p:cNvSpPr>
          <p:nvPr>
            <p:ph idx="1"/>
          </p:nvPr>
        </p:nvSpPr>
        <p:spPr/>
        <p:txBody>
          <a:bodyPr>
            <a:normAutofit fontScale="92500" lnSpcReduction="20000"/>
          </a:bodyPr>
          <a:lstStyle/>
          <a:p>
            <a:r>
              <a:rPr lang="en-US" dirty="0"/>
              <a:t>Build a stochastic model for spread of COVID</a:t>
            </a:r>
          </a:p>
          <a:p>
            <a:r>
              <a:rPr lang="en-US" dirty="0"/>
              <a:t>Stratify population into 5 age groups (older people are more affected)</a:t>
            </a:r>
          </a:p>
          <a:p>
            <a:r>
              <a:rPr lang="en-US" dirty="0"/>
              <a:t>Community structure: # of communities a person is a part of depends on his/her age.</a:t>
            </a:r>
          </a:p>
          <a:p>
            <a:r>
              <a:rPr lang="en-US" dirty="0"/>
              <a:t>States:</a:t>
            </a:r>
          </a:p>
          <a:p>
            <a:pPr lvl="1"/>
            <a:r>
              <a:rPr lang="en-US" dirty="0"/>
              <a:t>Susceptible</a:t>
            </a:r>
          </a:p>
          <a:p>
            <a:pPr lvl="1"/>
            <a:r>
              <a:rPr lang="en-US" dirty="0"/>
              <a:t>Exposed</a:t>
            </a:r>
          </a:p>
          <a:p>
            <a:pPr lvl="1"/>
            <a:r>
              <a:rPr lang="en-US" dirty="0"/>
              <a:t>Asymptomatic infectious</a:t>
            </a:r>
          </a:p>
          <a:p>
            <a:pPr lvl="1"/>
            <a:r>
              <a:rPr lang="en-US" dirty="0"/>
              <a:t>Symptomatic </a:t>
            </a:r>
            <a:r>
              <a:rPr lang="en-US" dirty="0" err="1"/>
              <a:t>infectous</a:t>
            </a:r>
            <a:endParaRPr lang="en-US" dirty="0"/>
          </a:p>
          <a:p>
            <a:pPr lvl="1"/>
            <a:r>
              <a:rPr lang="en-US" dirty="0"/>
              <a:t>Recovered</a:t>
            </a:r>
          </a:p>
          <a:p>
            <a:pPr lvl="1"/>
            <a:r>
              <a:rPr lang="en-US" dirty="0"/>
              <a:t>Dead</a:t>
            </a:r>
          </a:p>
          <a:p>
            <a:r>
              <a:rPr lang="en-US" dirty="0"/>
              <a:t>Population is a hypergraph with nodes as individuals and communities/ gatherings being hyperedges</a:t>
            </a:r>
          </a:p>
        </p:txBody>
      </p:sp>
    </p:spTree>
    <p:extLst>
      <p:ext uri="{BB962C8B-B14F-4D97-AF65-F5344CB8AC3E}">
        <p14:creationId xmlns:p14="http://schemas.microsoft.com/office/powerpoint/2010/main" val="1348805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87FD-5024-F883-925A-2DE8727DABE9}"/>
              </a:ext>
            </a:extLst>
          </p:cNvPr>
          <p:cNvSpPr>
            <a:spLocks noGrp="1"/>
          </p:cNvSpPr>
          <p:nvPr>
            <p:ph type="title"/>
          </p:nvPr>
        </p:nvSpPr>
        <p:spPr/>
        <p:txBody>
          <a:bodyPr/>
          <a:lstStyle/>
          <a:p>
            <a:r>
              <a:rPr lang="en-US" dirty="0"/>
              <a:t>Compartmental model for nodes </a:t>
            </a:r>
            <a:r>
              <a:rPr lang="en-US" dirty="0" err="1"/>
              <a:t>g</a:t>
            </a:r>
            <a:r>
              <a:rPr lang="en-US" baseline="-25000" dirty="0" err="1"/>
              <a:t>v</a:t>
            </a:r>
            <a:r>
              <a:rPr lang="en-US" dirty="0"/>
              <a:t>=</a:t>
            </a:r>
            <a:r>
              <a:rPr lang="en-US" dirty="0" err="1"/>
              <a:t>i</a:t>
            </a:r>
            <a:endParaRPr lang="en-US" dirty="0"/>
          </a:p>
        </p:txBody>
      </p:sp>
      <p:pic>
        <p:nvPicPr>
          <p:cNvPr id="5" name="Content Placeholder 4" descr="Diagram&#10;&#10;Description automatically generated">
            <a:extLst>
              <a:ext uri="{FF2B5EF4-FFF2-40B4-BE49-F238E27FC236}">
                <a16:creationId xmlns:a16="http://schemas.microsoft.com/office/drawing/2014/main" id="{AEB2833C-147A-AA03-BCC9-A681674F4863}"/>
              </a:ext>
            </a:extLst>
          </p:cNvPr>
          <p:cNvPicPr>
            <a:picLocks noGrp="1" noChangeAspect="1"/>
          </p:cNvPicPr>
          <p:nvPr>
            <p:ph idx="1"/>
          </p:nvPr>
        </p:nvPicPr>
        <p:blipFill>
          <a:blip r:embed="rId2"/>
          <a:stretch>
            <a:fillRect/>
          </a:stretch>
        </p:blipFill>
        <p:spPr>
          <a:xfrm>
            <a:off x="2275609" y="2583512"/>
            <a:ext cx="7391400" cy="2032000"/>
          </a:xfrm>
        </p:spPr>
      </p:pic>
    </p:spTree>
    <p:extLst>
      <p:ext uri="{BB962C8B-B14F-4D97-AF65-F5344CB8AC3E}">
        <p14:creationId xmlns:p14="http://schemas.microsoft.com/office/powerpoint/2010/main" val="2705026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86BCB-4F59-48E6-DFE1-D3CC86383E79}"/>
              </a:ext>
            </a:extLst>
          </p:cNvPr>
          <p:cNvSpPr>
            <a:spLocks noGrp="1"/>
          </p:cNvSpPr>
          <p:nvPr>
            <p:ph type="title"/>
          </p:nvPr>
        </p:nvSpPr>
        <p:spPr/>
        <p:txBody>
          <a:bodyPr/>
          <a:lstStyle/>
          <a:p>
            <a:r>
              <a:rPr lang="en-US" dirty="0"/>
              <a:t>Underlying Hypergraph Structure</a:t>
            </a:r>
          </a:p>
        </p:txBody>
      </p:sp>
      <p:sp>
        <p:nvSpPr>
          <p:cNvPr id="3" name="Content Placeholder 2">
            <a:extLst>
              <a:ext uri="{FF2B5EF4-FFF2-40B4-BE49-F238E27FC236}">
                <a16:creationId xmlns:a16="http://schemas.microsoft.com/office/drawing/2014/main" id="{C31BC7D2-7FC1-11FA-B64E-C85B46750A05}"/>
              </a:ext>
            </a:extLst>
          </p:cNvPr>
          <p:cNvSpPr>
            <a:spLocks noGrp="1"/>
          </p:cNvSpPr>
          <p:nvPr>
            <p:ph idx="1"/>
          </p:nvPr>
        </p:nvSpPr>
        <p:spPr/>
        <p:txBody>
          <a:bodyPr/>
          <a:lstStyle/>
          <a:p>
            <a:r>
              <a:rPr lang="en-US" dirty="0"/>
              <a:t>There are n=|V| nodes. Let us define an ‘age’ function on the nodes categorizing individuals to age groups</a:t>
            </a:r>
          </a:p>
          <a:p>
            <a:r>
              <a:rPr lang="en-US" dirty="0"/>
              <a:t>3 types of hyperedges (households, workplaces and events) </a:t>
            </a:r>
          </a:p>
          <a:p>
            <a:r>
              <a:rPr lang="en-US" dirty="0"/>
              <a:t>The household and workplace hyperedges are generated by the d-regular hypergraph generation process. Here d=2. The event hyperedges are generated using the </a:t>
            </a:r>
            <a:r>
              <a:rPr lang="en-US" dirty="0" err="1"/>
              <a:t>Bianconi-Barbasi</a:t>
            </a:r>
            <a:r>
              <a:rPr lang="en-US" dirty="0"/>
              <a:t> model</a:t>
            </a:r>
          </a:p>
          <a:p>
            <a:endParaRPr lang="en-US" dirty="0"/>
          </a:p>
        </p:txBody>
      </p:sp>
    </p:spTree>
    <p:extLst>
      <p:ext uri="{BB962C8B-B14F-4D97-AF65-F5344CB8AC3E}">
        <p14:creationId xmlns:p14="http://schemas.microsoft.com/office/powerpoint/2010/main" val="3048756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3123-8E55-9CA9-C6A6-6E30A77EDFC6}"/>
              </a:ext>
            </a:extLst>
          </p:cNvPr>
          <p:cNvSpPr>
            <a:spLocks noGrp="1"/>
          </p:cNvSpPr>
          <p:nvPr>
            <p:ph type="title"/>
          </p:nvPr>
        </p:nvSpPr>
        <p:spPr/>
        <p:txBody>
          <a:bodyPr/>
          <a:lstStyle/>
          <a:p>
            <a:r>
              <a:rPr lang="en-US" dirty="0"/>
              <a:t>Degree vs Frequency</a:t>
            </a:r>
          </a:p>
        </p:txBody>
      </p:sp>
      <p:pic>
        <p:nvPicPr>
          <p:cNvPr id="5" name="Content Placeholder 4" descr="Chart, scatter chart&#10;&#10;Description automatically generated">
            <a:extLst>
              <a:ext uri="{FF2B5EF4-FFF2-40B4-BE49-F238E27FC236}">
                <a16:creationId xmlns:a16="http://schemas.microsoft.com/office/drawing/2014/main" id="{8FF38D44-B1A4-8598-0EDA-FE3F668AA7B0}"/>
              </a:ext>
            </a:extLst>
          </p:cNvPr>
          <p:cNvPicPr>
            <a:picLocks noGrp="1" noChangeAspect="1"/>
          </p:cNvPicPr>
          <p:nvPr>
            <p:ph idx="1"/>
          </p:nvPr>
        </p:nvPicPr>
        <p:blipFill>
          <a:blip r:embed="rId2"/>
          <a:stretch>
            <a:fillRect/>
          </a:stretch>
        </p:blipFill>
        <p:spPr>
          <a:xfrm>
            <a:off x="2092036" y="1868086"/>
            <a:ext cx="7660910" cy="4624789"/>
          </a:xfrm>
        </p:spPr>
      </p:pic>
    </p:spTree>
    <p:extLst>
      <p:ext uri="{BB962C8B-B14F-4D97-AF65-F5344CB8AC3E}">
        <p14:creationId xmlns:p14="http://schemas.microsoft.com/office/powerpoint/2010/main" val="4145603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4EFB-48FE-544E-97AA-E59CDF04C852}"/>
              </a:ext>
            </a:extLst>
          </p:cNvPr>
          <p:cNvSpPr>
            <a:spLocks noGrp="1"/>
          </p:cNvSpPr>
          <p:nvPr>
            <p:ph type="title"/>
          </p:nvPr>
        </p:nvSpPr>
        <p:spPr/>
        <p:txBody>
          <a:bodyPr/>
          <a:lstStyle/>
          <a:p>
            <a:r>
              <a:rPr lang="en-US" dirty="0"/>
              <a:t>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9692DA-6A13-3C45-9358-D55B5FBCA44A}"/>
                  </a:ext>
                </a:extLst>
              </p:cNvPr>
              <p:cNvSpPr>
                <a:spLocks noGrp="1"/>
              </p:cNvSpPr>
              <p:nvPr>
                <p:ph idx="1"/>
              </p:nvPr>
            </p:nvSpPr>
            <p:spPr>
              <a:xfrm>
                <a:off x="838200" y="1825625"/>
                <a:ext cx="10515600" cy="5589936"/>
              </a:xfrm>
            </p:spPr>
            <p:txBody>
              <a:bodyPr>
                <a:noAutofit/>
              </a:bodyPr>
              <a:lstStyle/>
              <a:p>
                <a:r>
                  <a:rPr lang="en-US" sz="1500" dirty="0"/>
                  <a:t>S</a:t>
                </a:r>
                <a:r>
                  <a:rPr lang="en-US" sz="1500" dirty="0">
                    <a:effectLst/>
                  </a:rPr>
                  <a:t>mall positive number for the initial infectious individuals and the rest is susceptible .</a:t>
                </a:r>
              </a:p>
              <a:p>
                <a:r>
                  <a:rPr lang="en-US" sz="1500" dirty="0">
                    <a:effectLst/>
                  </a:rPr>
                  <a:t>In timestep t: </a:t>
                </a:r>
              </a:p>
              <a:p>
                <a:pPr lvl="1"/>
                <a:r>
                  <a:rPr lang="en-US" sz="1500" dirty="0">
                    <a:effectLst/>
                  </a:rPr>
                  <a:t>Decide for every hyperedge if it is active or not. Every household hyperedge and workplace hyperedge is active for all t </a:t>
                </a:r>
                <a:endParaRPr lang="en-US" sz="1500" dirty="0"/>
              </a:p>
              <a:p>
                <a:pPr lvl="1"/>
                <a:r>
                  <a:rPr lang="en-US" sz="1500" dirty="0">
                    <a:effectLst/>
                  </a:rPr>
                  <a:t>For each event hyperedge, flip an unfair coin. It will be active with probability </a:t>
                </a:r>
                <a:r>
                  <a:rPr lang="el-GR" sz="1500" dirty="0">
                    <a:effectLst/>
                  </a:rPr>
                  <a:t>ζ </a:t>
                </a:r>
                <a:r>
                  <a:rPr lang="en-US" sz="1500" dirty="0">
                    <a:effectLst/>
                  </a:rPr>
                  <a:t>and non-active with 1 − </a:t>
                </a:r>
                <a:r>
                  <a:rPr lang="el-GR" sz="1500" dirty="0">
                    <a:effectLst/>
                  </a:rPr>
                  <a:t>ζ </a:t>
                </a:r>
                <a:r>
                  <a:rPr lang="en-US" sz="1500" dirty="0">
                    <a:effectLst/>
                  </a:rPr>
                  <a:t>in timestep t </a:t>
                </a:r>
                <a:endParaRPr lang="en-US" sz="1500" dirty="0"/>
              </a:p>
              <a:p>
                <a:pPr lvl="1"/>
                <a:r>
                  <a:rPr lang="en-US" sz="1500" dirty="0">
                    <a:effectLst/>
                  </a:rPr>
                  <a:t>After that, each susceptible individual may contract the disease from every active incident hyperedge h with probability </a:t>
                </a:r>
                <a14:m>
                  <m:oMath xmlns:m="http://schemas.openxmlformats.org/officeDocument/2006/math">
                    <m:sSub>
                      <m:sSubPr>
                        <m:ctrlPr>
                          <a:rPr lang="en-US" sz="1500" b="0" i="1" smtClean="0">
                            <a:effectLst/>
                            <a:latin typeface="Cambria Math" panose="02040503050406030204" pitchFamily="18" charset="0"/>
                          </a:rPr>
                        </m:ctrlPr>
                      </m:sSubPr>
                      <m:e>
                        <m:r>
                          <a:rPr lang="en-US" sz="1500" b="0" i="1" smtClean="0">
                            <a:effectLst/>
                            <a:latin typeface="Cambria Math" panose="02040503050406030204" pitchFamily="18" charset="0"/>
                          </a:rPr>
                          <m:t>𝑤</m:t>
                        </m:r>
                      </m:e>
                      <m:sub>
                        <m:r>
                          <a:rPr lang="en-US" sz="1500" b="0" i="1" smtClean="0">
                            <a:effectLst/>
                            <a:latin typeface="Cambria Math" panose="02040503050406030204" pitchFamily="18" charset="0"/>
                          </a:rPr>
                          <m:t>h</m:t>
                        </m:r>
                      </m:sub>
                    </m:sSub>
                    <m:f>
                      <m:fPr>
                        <m:ctrlPr>
                          <a:rPr lang="en-US" sz="1500" b="0" i="1" smtClean="0">
                            <a:effectLst/>
                            <a:latin typeface="Cambria Math" panose="02040503050406030204" pitchFamily="18" charset="0"/>
                          </a:rPr>
                        </m:ctrlPr>
                      </m:fPr>
                      <m:num>
                        <m:r>
                          <a:rPr lang="en-US" sz="1500" b="0" i="1" smtClean="0">
                            <a:effectLst/>
                            <a:latin typeface="Cambria Math" panose="02040503050406030204" pitchFamily="18" charset="0"/>
                          </a:rPr>
                          <m:t>𝑘</m:t>
                        </m:r>
                        <m:r>
                          <a:rPr lang="en-US" sz="1500" b="0" i="1" baseline="30000" smtClean="0">
                            <a:effectLst/>
                            <a:latin typeface="Cambria Math" panose="02040503050406030204" pitchFamily="18" charset="0"/>
                          </a:rPr>
                          <m:t>𝑡</m:t>
                        </m:r>
                        <m:r>
                          <a:rPr lang="en-US" sz="1500" b="0" i="1" baseline="-25000" smtClean="0">
                            <a:effectLst/>
                            <a:latin typeface="Cambria Math" panose="02040503050406030204" pitchFamily="18" charset="0"/>
                          </a:rPr>
                          <m:t>h</m:t>
                        </m:r>
                      </m:num>
                      <m:den>
                        <m:d>
                          <m:dPr>
                            <m:begChr m:val="|"/>
                            <m:endChr m:val="|"/>
                            <m:ctrlPr>
                              <a:rPr lang="en-US" sz="1500" b="0" i="1" smtClean="0">
                                <a:effectLst/>
                                <a:latin typeface="Cambria Math" panose="02040503050406030204" pitchFamily="18" charset="0"/>
                              </a:rPr>
                            </m:ctrlPr>
                          </m:dPr>
                          <m:e>
                            <m:r>
                              <a:rPr lang="en-US" sz="1500" b="0" i="1" smtClean="0">
                                <a:effectLst/>
                                <a:latin typeface="Cambria Math" panose="02040503050406030204" pitchFamily="18" charset="0"/>
                              </a:rPr>
                              <m:t>h</m:t>
                            </m:r>
                          </m:e>
                        </m:d>
                        <m:r>
                          <a:rPr lang="en-US" sz="1500" b="0" i="1" smtClean="0">
                            <a:effectLst/>
                            <a:latin typeface="Cambria Math" panose="02040503050406030204" pitchFamily="18" charset="0"/>
                          </a:rPr>
                          <m:t>−1</m:t>
                        </m:r>
                      </m:den>
                    </m:f>
                  </m:oMath>
                </a14:m>
                <a:r>
                  <a:rPr lang="en-US" sz="1500" dirty="0">
                    <a:effectLst/>
                  </a:rPr>
                  <a:t> , where </a:t>
                </a:r>
                <a:r>
                  <a:rPr lang="en-US" sz="1500" dirty="0" err="1">
                    <a:effectLst/>
                  </a:rPr>
                  <a:t>k</a:t>
                </a:r>
                <a:r>
                  <a:rPr lang="en-US" sz="1500" baseline="-25000" dirty="0" err="1">
                    <a:effectLst/>
                  </a:rPr>
                  <a:t>h</a:t>
                </a:r>
                <a:r>
                  <a:rPr lang="en-US" sz="1500" baseline="30000" dirty="0" err="1">
                    <a:effectLst/>
                  </a:rPr>
                  <a:t>t</a:t>
                </a:r>
                <a:r>
                  <a:rPr lang="en-US" sz="1500" dirty="0">
                    <a:effectLst/>
                  </a:rPr>
                  <a:t> is the sum of infectious in h. </a:t>
                </a:r>
                <a:r>
                  <a:rPr lang="en-US" sz="1500" dirty="0"/>
                  <a:t>Fix the spreading rate </a:t>
                </a:r>
                <a:r>
                  <a:rPr lang="en-US" sz="1500" dirty="0" err="1"/>
                  <a:t>w</a:t>
                </a:r>
                <a:r>
                  <a:rPr lang="en-US" sz="1500" baseline="-25000" dirty="0" err="1"/>
                  <a:t>h</a:t>
                </a:r>
                <a:r>
                  <a:rPr lang="en-US" sz="1500" dirty="0"/>
                  <a:t> differently for the three different types of edges </a:t>
                </a:r>
              </a:p>
              <a:p>
                <a:pPr lvl="1"/>
                <a:r>
                  <a:rPr lang="en-US" sz="1500" dirty="0">
                    <a:effectLst/>
                  </a:rPr>
                  <a:t>After contracting the disease, the individual becomes exposed, so not immediately infectious, and stays exposed at least for fixed exposed timesteps </a:t>
                </a:r>
                <a:r>
                  <a:rPr lang="el-GR" sz="1500" dirty="0">
                    <a:effectLst/>
                  </a:rPr>
                  <a:t>τ</a:t>
                </a:r>
                <a:r>
                  <a:rPr lang="en-US" sz="1500" baseline="30000" dirty="0">
                    <a:effectLst/>
                  </a:rPr>
                  <a:t>E </a:t>
                </a:r>
                <a:endParaRPr lang="en-US" sz="1500" baseline="30000" dirty="0"/>
              </a:p>
              <a:p>
                <a:pPr lvl="1"/>
                <a:r>
                  <a:rPr lang="en-US" sz="1500" dirty="0"/>
                  <a:t>A</a:t>
                </a:r>
                <a:r>
                  <a:rPr lang="en-US" sz="1500" dirty="0">
                    <a:effectLst/>
                  </a:rPr>
                  <a:t>n exposed individual in age group </a:t>
                </a:r>
                <a:r>
                  <a:rPr lang="en-US" sz="1500" dirty="0" err="1">
                    <a:effectLst/>
                  </a:rPr>
                  <a:t>g</a:t>
                </a:r>
                <a:r>
                  <a:rPr lang="en-US" sz="1500" baseline="-25000" dirty="0" err="1">
                    <a:effectLst/>
                  </a:rPr>
                  <a:t>v</a:t>
                </a:r>
                <a:r>
                  <a:rPr lang="en-US" sz="1500" dirty="0">
                    <a:effectLst/>
                  </a:rPr>
                  <a:t> = </a:t>
                </a:r>
                <a:r>
                  <a:rPr lang="en-US" sz="1500" dirty="0" err="1">
                    <a:effectLst/>
                  </a:rPr>
                  <a:t>i</a:t>
                </a:r>
                <a:r>
                  <a:rPr lang="en-US" sz="1500" dirty="0">
                    <a:effectLst/>
                  </a:rPr>
                  <a:t>, who had been exposed for at least </a:t>
                </a:r>
                <a:r>
                  <a:rPr lang="el-GR" sz="1500" dirty="0">
                    <a:effectLst/>
                  </a:rPr>
                  <a:t>τ</a:t>
                </a:r>
                <a:r>
                  <a:rPr lang="en-US" sz="1500" baseline="30000" dirty="0">
                    <a:effectLst/>
                  </a:rPr>
                  <a:t>E</a:t>
                </a:r>
                <a:r>
                  <a:rPr lang="en-US" sz="1500" dirty="0">
                    <a:effectLst/>
                  </a:rPr>
                  <a:t>, transitions to symptomatic infectious with probability </a:t>
                </a:r>
                <a:r>
                  <a:rPr lang="el-GR" sz="1500" dirty="0">
                    <a:effectLst/>
                  </a:rPr>
                  <a:t>λ</a:t>
                </a:r>
                <a:r>
                  <a:rPr lang="en-US" sz="1500" baseline="30000" dirty="0" err="1">
                    <a:effectLst/>
                  </a:rPr>
                  <a:t>I</a:t>
                </a:r>
                <a:r>
                  <a:rPr lang="en-US" sz="1500" baseline="-25000" dirty="0" err="1">
                    <a:effectLst/>
                  </a:rPr>
                  <a:t>i</a:t>
                </a:r>
                <a:r>
                  <a:rPr lang="en-US" sz="1500" dirty="0">
                    <a:effectLst/>
                  </a:rPr>
                  <a:t> or asymptomatic infectious with probability </a:t>
                </a:r>
                <a:r>
                  <a:rPr lang="el-GR" sz="1500" dirty="0">
                    <a:effectLst/>
                  </a:rPr>
                  <a:t>λ</a:t>
                </a:r>
                <a:r>
                  <a:rPr lang="en-US" sz="1500" baseline="30000" dirty="0">
                    <a:effectLst/>
                  </a:rPr>
                  <a:t>A</a:t>
                </a:r>
                <a:r>
                  <a:rPr lang="en-US" sz="1500" baseline="-25000" dirty="0">
                    <a:effectLst/>
                  </a:rPr>
                  <a:t>i</a:t>
                </a:r>
                <a:r>
                  <a:rPr lang="en-US" sz="1500" dirty="0">
                    <a:effectLst/>
                  </a:rPr>
                  <a:t> or else stays in the exposed state</a:t>
                </a:r>
              </a:p>
              <a:p>
                <a:pPr lvl="1"/>
                <a:r>
                  <a:rPr lang="en-US" sz="1500" dirty="0">
                    <a:effectLst/>
                  </a:rPr>
                  <a:t>An individual ends its symptomatic period with probability </a:t>
                </a:r>
                <a:r>
                  <a:rPr lang="el-GR" sz="1500" dirty="0">
                    <a:effectLst/>
                  </a:rPr>
                  <a:t>γ</a:t>
                </a:r>
                <a:r>
                  <a:rPr lang="en-US" sz="1500" baseline="30000" dirty="0">
                    <a:effectLst/>
                  </a:rPr>
                  <a:t>I</a:t>
                </a:r>
                <a:r>
                  <a:rPr lang="en-US" sz="1500" dirty="0">
                    <a:effectLst/>
                  </a:rPr>
                  <a:t>, or else stays symptomatic or asymptomatic infectious states </a:t>
                </a:r>
                <a:endParaRPr lang="en-US" sz="1500" dirty="0"/>
              </a:p>
              <a:p>
                <a:pPr lvl="1"/>
                <a:r>
                  <a:rPr lang="en-US" sz="1500" dirty="0">
                    <a:effectLst/>
                  </a:rPr>
                  <a:t>After an individual in age group </a:t>
                </a:r>
                <a:r>
                  <a:rPr lang="en-US" sz="1500" dirty="0" err="1">
                    <a:effectLst/>
                  </a:rPr>
                  <a:t>g</a:t>
                </a:r>
                <a:r>
                  <a:rPr lang="en-US" sz="1500" baseline="-25000" dirty="0" err="1">
                    <a:effectLst/>
                  </a:rPr>
                  <a:t>v</a:t>
                </a:r>
                <a:r>
                  <a:rPr lang="en-US" sz="1500" dirty="0">
                    <a:effectLst/>
                  </a:rPr>
                  <a:t> = </a:t>
                </a:r>
                <a:r>
                  <a:rPr lang="en-US" sz="1500" dirty="0" err="1">
                    <a:effectLst/>
                  </a:rPr>
                  <a:t>i</a:t>
                </a:r>
                <a:r>
                  <a:rPr lang="en-US" sz="1500" dirty="0">
                    <a:effectLst/>
                  </a:rPr>
                  <a:t> stops being symptomatic infectious, then she or he either dies with probability p</a:t>
                </a:r>
                <a:r>
                  <a:rPr lang="en-US" sz="1500" baseline="-25000" dirty="0">
                    <a:effectLst/>
                  </a:rPr>
                  <a:t>i</a:t>
                </a:r>
                <a:r>
                  <a:rPr lang="en-US" sz="1500" dirty="0">
                    <a:effectLst/>
                  </a:rPr>
                  <a:t> or recovers with probability 1 − p</a:t>
                </a:r>
                <a:r>
                  <a:rPr lang="en-US" sz="1500" baseline="-25000" dirty="0">
                    <a:effectLst/>
                  </a:rPr>
                  <a:t>i </a:t>
                </a:r>
                <a:endParaRPr lang="en-US" sz="1500" baseline="-25000" dirty="0"/>
              </a:p>
              <a:p>
                <a:pPr lvl="1"/>
                <a:r>
                  <a:rPr lang="en-US" sz="1500" dirty="0">
                    <a:effectLst/>
                  </a:rPr>
                  <a:t>An asymptomatic individual recovers with probability </a:t>
                </a:r>
                <a:r>
                  <a:rPr lang="el-GR" sz="1500" dirty="0">
                    <a:effectLst/>
                  </a:rPr>
                  <a:t>γ</a:t>
                </a:r>
                <a:r>
                  <a:rPr lang="en-US" sz="1500" baseline="-25000" dirty="0">
                    <a:effectLst/>
                  </a:rPr>
                  <a:t>i</a:t>
                </a:r>
                <a:r>
                  <a:rPr lang="en-US" sz="1500" baseline="30000" dirty="0">
                    <a:effectLst/>
                  </a:rPr>
                  <a:t>A</a:t>
                </a:r>
                <a:r>
                  <a:rPr lang="en-US" sz="1500" dirty="0">
                    <a:effectLst/>
                  </a:rPr>
                  <a:t> or gets symptomatic infectious with </a:t>
                </a:r>
                <a:r>
                  <a:rPr lang="el-GR" sz="1500" dirty="0">
                    <a:effectLst/>
                  </a:rPr>
                  <a:t>β</a:t>
                </a:r>
                <a:r>
                  <a:rPr lang="en-US" sz="1500" baseline="-25000" dirty="0" err="1">
                    <a:effectLst/>
                  </a:rPr>
                  <a:t>i</a:t>
                </a:r>
                <a:r>
                  <a:rPr lang="en-US" sz="1500" dirty="0">
                    <a:effectLst/>
                  </a:rPr>
                  <a:t> or keeps its viral state </a:t>
                </a:r>
                <a:r>
                  <a:rPr lang="en-US" sz="1500" dirty="0"/>
                  <a:t>otherwise</a:t>
                </a:r>
              </a:p>
              <a:p>
                <a:r>
                  <a:rPr lang="en-US" sz="1500" dirty="0">
                    <a:effectLst/>
                  </a:rPr>
                  <a:t> Process ends at first timestamp where there are no exposed or infectious individual</a:t>
                </a:r>
                <a:endParaRPr lang="en-US" sz="1500" dirty="0"/>
              </a:p>
            </p:txBody>
          </p:sp>
        </mc:Choice>
        <mc:Fallback xmlns="">
          <p:sp>
            <p:nvSpPr>
              <p:cNvPr id="3" name="Content Placeholder 2">
                <a:extLst>
                  <a:ext uri="{FF2B5EF4-FFF2-40B4-BE49-F238E27FC236}">
                    <a16:creationId xmlns:a16="http://schemas.microsoft.com/office/drawing/2014/main" id="{C99692DA-6A13-3C45-9358-D55B5FBCA44A}"/>
                  </a:ext>
                </a:extLst>
              </p:cNvPr>
              <p:cNvSpPr>
                <a:spLocks noGrp="1" noRot="1" noChangeAspect="1" noMove="1" noResize="1" noEditPoints="1" noAdjustHandles="1" noChangeArrowheads="1" noChangeShapeType="1" noTextEdit="1"/>
              </p:cNvSpPr>
              <p:nvPr>
                <p:ph idx="1"/>
              </p:nvPr>
            </p:nvSpPr>
            <p:spPr>
              <a:xfrm>
                <a:off x="838200" y="1825625"/>
                <a:ext cx="10515600" cy="5589936"/>
              </a:xfrm>
              <a:blipFill>
                <a:blip r:embed="rId3"/>
                <a:stretch>
                  <a:fillRect l="-241" t="-680"/>
                </a:stretch>
              </a:blipFill>
            </p:spPr>
            <p:txBody>
              <a:bodyPr/>
              <a:lstStyle/>
              <a:p>
                <a:r>
                  <a:rPr lang="en-US">
                    <a:noFill/>
                  </a:rPr>
                  <a:t> </a:t>
                </a:r>
              </a:p>
            </p:txBody>
          </p:sp>
        </mc:Fallback>
      </mc:AlternateContent>
    </p:spTree>
    <p:extLst>
      <p:ext uri="{BB962C8B-B14F-4D97-AF65-F5344CB8AC3E}">
        <p14:creationId xmlns:p14="http://schemas.microsoft.com/office/powerpoint/2010/main" val="3990978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8FD2-BB8D-CB62-EECB-C4FC55E6D7C3}"/>
              </a:ext>
            </a:extLst>
          </p:cNvPr>
          <p:cNvSpPr>
            <a:spLocks noGrp="1"/>
          </p:cNvSpPr>
          <p:nvPr>
            <p:ph type="title"/>
          </p:nvPr>
        </p:nvSpPr>
        <p:spPr/>
        <p:txBody>
          <a:bodyPr/>
          <a:lstStyle/>
          <a:p>
            <a:r>
              <a:rPr lang="en-US" dirty="0"/>
              <a:t>Effect of Wearing Masks</a:t>
            </a:r>
          </a:p>
        </p:txBody>
      </p:sp>
      <p:sp>
        <p:nvSpPr>
          <p:cNvPr id="3" name="Content Placeholder 2">
            <a:extLst>
              <a:ext uri="{FF2B5EF4-FFF2-40B4-BE49-F238E27FC236}">
                <a16:creationId xmlns:a16="http://schemas.microsoft.com/office/drawing/2014/main" id="{CB70A187-0752-420F-61E4-B264C6940904}"/>
              </a:ext>
            </a:extLst>
          </p:cNvPr>
          <p:cNvSpPr>
            <a:spLocks noGrp="1"/>
          </p:cNvSpPr>
          <p:nvPr>
            <p:ph idx="1"/>
          </p:nvPr>
        </p:nvSpPr>
        <p:spPr/>
        <p:txBody>
          <a:bodyPr/>
          <a:lstStyle/>
          <a:p>
            <a:r>
              <a:rPr lang="en-US" sz="1800" dirty="0">
                <a:latin typeface="SFRM1200"/>
              </a:rPr>
              <a:t>T</a:t>
            </a:r>
            <a:r>
              <a:rPr lang="en-US" sz="1800" dirty="0">
                <a:effectLst/>
                <a:latin typeface="SFRM1200"/>
              </a:rPr>
              <a:t>wo epidemic simulation on the same hypergraph model with a population size </a:t>
            </a:r>
            <a:r>
              <a:rPr lang="en-US" sz="1800" dirty="0">
                <a:effectLst/>
                <a:latin typeface="CMR12"/>
              </a:rPr>
              <a:t>10000</a:t>
            </a:r>
            <a:r>
              <a:rPr lang="en-US" sz="1800" dirty="0">
                <a:effectLst/>
                <a:latin typeface="SFRM1200"/>
              </a:rPr>
              <a:t>. Stratified the population into </a:t>
            </a:r>
            <a:r>
              <a:rPr lang="en-US" sz="1800" dirty="0">
                <a:effectLst/>
                <a:latin typeface="CMR12"/>
              </a:rPr>
              <a:t>5 </a:t>
            </a:r>
            <a:r>
              <a:rPr lang="en-US" sz="1800" dirty="0">
                <a:effectLst/>
                <a:latin typeface="SFRM1200"/>
              </a:rPr>
              <a:t>age group as we described before.</a:t>
            </a:r>
          </a:p>
          <a:p>
            <a:r>
              <a:rPr lang="en-US" sz="1800" dirty="0">
                <a:effectLst/>
                <a:latin typeface="SFRM1200"/>
              </a:rPr>
              <a:t>The fitness of the nodes was distributed according to their age, so the mid-age people had a higher chance to have more connections than the others </a:t>
            </a:r>
            <a:endParaRPr lang="en-US" dirty="0"/>
          </a:p>
          <a:p>
            <a:r>
              <a:rPr lang="en-US" sz="1800" dirty="0">
                <a:latin typeface="SFRM1200"/>
              </a:rPr>
              <a:t>S</a:t>
            </a:r>
            <a:r>
              <a:rPr lang="en-US" sz="1800" dirty="0">
                <a:effectLst/>
                <a:latin typeface="SFRM1200"/>
              </a:rPr>
              <a:t>tarted the simulations by being </a:t>
            </a:r>
            <a:r>
              <a:rPr lang="en-US" sz="1800" dirty="0">
                <a:effectLst/>
                <a:latin typeface="CMR12"/>
              </a:rPr>
              <a:t>5 </a:t>
            </a:r>
            <a:r>
              <a:rPr lang="en-US" sz="1800" dirty="0">
                <a:effectLst/>
                <a:latin typeface="SFRM1200"/>
              </a:rPr>
              <a:t>infectious in the population and the rest susceptible </a:t>
            </a:r>
            <a:endParaRPr lang="en-US" dirty="0"/>
          </a:p>
          <a:p>
            <a:r>
              <a:rPr lang="en-US" sz="1800" dirty="0">
                <a:latin typeface="SFRM1200"/>
              </a:rPr>
              <a:t>S</a:t>
            </a:r>
            <a:r>
              <a:rPr lang="en-US" sz="1800" dirty="0">
                <a:effectLst/>
                <a:latin typeface="SFRM1200"/>
              </a:rPr>
              <a:t>et the spreading rates of the workplace and event hyperedges rather high to </a:t>
            </a:r>
            <a:r>
              <a:rPr lang="en-US" sz="1800" dirty="0">
                <a:effectLst/>
                <a:latin typeface="CMR12"/>
              </a:rPr>
              <a:t>0</a:t>
            </a:r>
            <a:r>
              <a:rPr lang="en-US" sz="1800" dirty="0">
                <a:effectLst/>
                <a:latin typeface="CMMI12"/>
              </a:rPr>
              <a:t>.</a:t>
            </a:r>
            <a:r>
              <a:rPr lang="en-US" sz="1800" dirty="0">
                <a:effectLst/>
                <a:latin typeface="CMR12"/>
              </a:rPr>
              <a:t>5</a:t>
            </a:r>
            <a:r>
              <a:rPr lang="en-US" sz="1800" dirty="0">
                <a:effectLst/>
                <a:latin typeface="SFRM1200"/>
              </a:rPr>
              <a:t>, this means if a susceptible person meets with 3 of his friends then he gets the virus with probability </a:t>
            </a:r>
            <a:r>
              <a:rPr lang="en-US" sz="1800" dirty="0">
                <a:effectLst/>
                <a:latin typeface="CMR12"/>
              </a:rPr>
              <a:t>1</a:t>
            </a:r>
            <a:r>
              <a:rPr lang="en-US" sz="1800" dirty="0">
                <a:effectLst/>
                <a:latin typeface="CMMI12"/>
              </a:rPr>
              <a:t>/</a:t>
            </a:r>
            <a:r>
              <a:rPr lang="en-US" sz="1800" dirty="0">
                <a:effectLst/>
                <a:latin typeface="CMR12"/>
              </a:rPr>
              <a:t>6 </a:t>
            </a:r>
            <a:r>
              <a:rPr lang="en-US" sz="1800" dirty="0">
                <a:effectLst/>
                <a:latin typeface="SFRM1200"/>
              </a:rPr>
              <a:t>if exactly one of them is infectious </a:t>
            </a:r>
            <a:endParaRPr lang="en-US" dirty="0"/>
          </a:p>
          <a:p>
            <a:r>
              <a:rPr lang="en-US" sz="1800" dirty="0">
                <a:latin typeface="SFRM1200"/>
              </a:rPr>
              <a:t>F</a:t>
            </a:r>
            <a:r>
              <a:rPr lang="en-US" sz="1800" dirty="0">
                <a:effectLst/>
                <a:latin typeface="SFRM1200"/>
              </a:rPr>
              <a:t>ixed the event hyperedge appearance probability </a:t>
            </a:r>
            <a:r>
              <a:rPr lang="el-GR" sz="1800" dirty="0">
                <a:effectLst/>
                <a:latin typeface="CMMI12"/>
              </a:rPr>
              <a:t>ζ </a:t>
            </a:r>
            <a:r>
              <a:rPr lang="en-US" sz="1800" dirty="0">
                <a:effectLst/>
                <a:latin typeface="SFRM1200"/>
              </a:rPr>
              <a:t>to </a:t>
            </a:r>
            <a:r>
              <a:rPr lang="en-US" sz="1800" dirty="0">
                <a:effectLst/>
                <a:latin typeface="CMR12"/>
              </a:rPr>
              <a:t>0</a:t>
            </a:r>
            <a:r>
              <a:rPr lang="en-US" sz="1800" dirty="0">
                <a:effectLst/>
                <a:latin typeface="CMMI12"/>
              </a:rPr>
              <a:t>.</a:t>
            </a:r>
            <a:r>
              <a:rPr lang="en-US" sz="1800" dirty="0">
                <a:effectLst/>
                <a:latin typeface="CMR12"/>
              </a:rPr>
              <a:t>05 </a:t>
            </a:r>
            <a:endParaRPr lang="en-US" dirty="0"/>
          </a:p>
          <a:p>
            <a:endParaRPr lang="en-US" dirty="0"/>
          </a:p>
          <a:p>
            <a:endParaRPr lang="en-US" dirty="0"/>
          </a:p>
        </p:txBody>
      </p:sp>
    </p:spTree>
    <p:extLst>
      <p:ext uri="{BB962C8B-B14F-4D97-AF65-F5344CB8AC3E}">
        <p14:creationId xmlns:p14="http://schemas.microsoft.com/office/powerpoint/2010/main" val="344997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8B0D-B27B-DC84-813F-BB09C5EDBC27}"/>
              </a:ext>
            </a:extLst>
          </p:cNvPr>
          <p:cNvSpPr>
            <a:spLocks noGrp="1"/>
          </p:cNvSpPr>
          <p:nvPr>
            <p:ph type="title"/>
          </p:nvPr>
        </p:nvSpPr>
        <p:spPr/>
        <p:txBody>
          <a:bodyPr/>
          <a:lstStyle/>
          <a:p>
            <a:r>
              <a:rPr lang="en-US" dirty="0"/>
              <a:t>Wearing Masks</a:t>
            </a:r>
          </a:p>
        </p:txBody>
      </p:sp>
      <p:pic>
        <p:nvPicPr>
          <p:cNvPr id="5" name="Content Placeholder 4" descr="Chart&#10;&#10;Description automatically generated">
            <a:extLst>
              <a:ext uri="{FF2B5EF4-FFF2-40B4-BE49-F238E27FC236}">
                <a16:creationId xmlns:a16="http://schemas.microsoft.com/office/drawing/2014/main" id="{C7AA900D-0D1C-DF0B-90AB-E6D081EFECAD}"/>
              </a:ext>
            </a:extLst>
          </p:cNvPr>
          <p:cNvPicPr>
            <a:picLocks noGrp="1" noChangeAspect="1"/>
          </p:cNvPicPr>
          <p:nvPr>
            <p:ph idx="1"/>
          </p:nvPr>
        </p:nvPicPr>
        <p:blipFill>
          <a:blip r:embed="rId2"/>
          <a:stretch>
            <a:fillRect/>
          </a:stretch>
        </p:blipFill>
        <p:spPr>
          <a:xfrm>
            <a:off x="6790458" y="2103797"/>
            <a:ext cx="5273623" cy="3978347"/>
          </a:xfrm>
        </p:spPr>
      </p:pic>
      <p:sp>
        <p:nvSpPr>
          <p:cNvPr id="6" name="TextBox 5">
            <a:extLst>
              <a:ext uri="{FF2B5EF4-FFF2-40B4-BE49-F238E27FC236}">
                <a16:creationId xmlns:a16="http://schemas.microsoft.com/office/drawing/2014/main" id="{4DC5EB37-05FC-2D10-5513-A3DDC22BF2D5}"/>
              </a:ext>
            </a:extLst>
          </p:cNvPr>
          <p:cNvSpPr txBox="1"/>
          <p:nvPr/>
        </p:nvSpPr>
        <p:spPr>
          <a:xfrm>
            <a:off x="1039091" y="1690688"/>
            <a:ext cx="5527964" cy="4247317"/>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SFRM1200"/>
              </a:rPr>
              <a:t>With the dashed lines the epidemic dynamics on the same hypergraph with different hyperedge spreading rate and appearance probability is shown</a:t>
            </a:r>
          </a:p>
          <a:p>
            <a:pPr marL="285750" indent="-285750">
              <a:buFont typeface="Arial" panose="020B0604020202020204" pitchFamily="34" charset="0"/>
              <a:buChar char="•"/>
            </a:pPr>
            <a:r>
              <a:rPr lang="en-US" dirty="0">
                <a:latin typeface="SFRM1200"/>
              </a:rPr>
              <a:t>B</a:t>
            </a:r>
            <a:r>
              <a:rPr lang="en-US" sz="1800" dirty="0">
                <a:effectLst/>
                <a:latin typeface="SFRM1200"/>
              </a:rPr>
              <a:t>y the right hygienic precautions, social distancing and wearing masks, we can half the probability of getting the disease from our workplaces and events, so we set </a:t>
            </a:r>
            <a:r>
              <a:rPr lang="en-US" sz="1800" dirty="0" err="1">
                <a:effectLst/>
                <a:latin typeface="CMMI12"/>
              </a:rPr>
              <a:t>w</a:t>
            </a:r>
            <a:r>
              <a:rPr lang="en-US" sz="1800" baseline="-25000" dirty="0" err="1">
                <a:effectLst/>
                <a:latin typeface="CMMI8"/>
              </a:rPr>
              <a:t>wp</a:t>
            </a:r>
            <a:r>
              <a:rPr lang="en-US" sz="1800" dirty="0">
                <a:effectLst/>
                <a:latin typeface="CMMI8"/>
              </a:rPr>
              <a:t> </a:t>
            </a:r>
            <a:r>
              <a:rPr lang="en-US" sz="1800" dirty="0">
                <a:effectLst/>
                <a:latin typeface="SFRM1200"/>
              </a:rPr>
              <a:t>and </a:t>
            </a:r>
            <a:r>
              <a:rPr lang="en-US" sz="1800" dirty="0" err="1">
                <a:effectLst/>
                <a:latin typeface="CMMI12"/>
              </a:rPr>
              <a:t>w</a:t>
            </a:r>
            <a:r>
              <a:rPr lang="en-US" sz="1800" baseline="-25000" dirty="0" err="1">
                <a:effectLst/>
                <a:latin typeface="CMMI8"/>
              </a:rPr>
              <a:t>ev</a:t>
            </a:r>
            <a:r>
              <a:rPr lang="en-US" sz="1800" dirty="0">
                <a:effectLst/>
                <a:latin typeface="CMMI8"/>
              </a:rPr>
              <a:t> </a:t>
            </a:r>
            <a:r>
              <a:rPr lang="en-US" sz="1800" dirty="0">
                <a:effectLst/>
                <a:latin typeface="SFRM1200"/>
              </a:rPr>
              <a:t>to </a:t>
            </a:r>
            <a:r>
              <a:rPr lang="en-US" sz="1800" dirty="0">
                <a:effectLst/>
                <a:latin typeface="CMR12"/>
              </a:rPr>
              <a:t>0</a:t>
            </a:r>
            <a:r>
              <a:rPr lang="en-US" sz="1800" dirty="0">
                <a:effectLst/>
                <a:latin typeface="CMMI12"/>
              </a:rPr>
              <a:t>.</a:t>
            </a:r>
            <a:r>
              <a:rPr lang="en-US" sz="1800" dirty="0">
                <a:effectLst/>
                <a:latin typeface="CMR12"/>
              </a:rPr>
              <a:t>25</a:t>
            </a:r>
            <a:r>
              <a:rPr lang="en-US" sz="1800" dirty="0">
                <a:effectLst/>
                <a:latin typeface="SFRM1200"/>
              </a:rPr>
              <a:t>. At the same time by making responsible decisions the population avoids the events by half-chance than in the model presented on the right side, so we set </a:t>
            </a:r>
            <a:r>
              <a:rPr lang="el-GR" sz="1800" dirty="0">
                <a:effectLst/>
                <a:latin typeface="CMMI12"/>
              </a:rPr>
              <a:t>ζ </a:t>
            </a:r>
            <a:r>
              <a:rPr lang="el-GR" sz="1800" dirty="0">
                <a:effectLst/>
                <a:latin typeface="CMR12"/>
              </a:rPr>
              <a:t>= 0</a:t>
            </a:r>
            <a:r>
              <a:rPr lang="el-GR" sz="1800" dirty="0">
                <a:effectLst/>
                <a:latin typeface="CMMI12"/>
              </a:rPr>
              <a:t>.</a:t>
            </a:r>
            <a:r>
              <a:rPr lang="el-GR" sz="1800" dirty="0">
                <a:effectLst/>
                <a:latin typeface="CMR12"/>
              </a:rPr>
              <a:t>025 </a:t>
            </a:r>
            <a:endParaRPr lang="el-GR" dirty="0"/>
          </a:p>
          <a:p>
            <a:pPr marL="285750" indent="-285750">
              <a:buFont typeface="Arial" panose="020B0604020202020204" pitchFamily="34" charset="0"/>
              <a:buChar char="•"/>
            </a:pPr>
            <a:r>
              <a:rPr lang="en-US" sz="1800" dirty="0">
                <a:effectLst/>
                <a:latin typeface="SFRM1200"/>
              </a:rPr>
              <a:t>Conclusions:</a:t>
            </a:r>
          </a:p>
          <a:p>
            <a:pPr marL="742950" lvl="1" indent="-285750">
              <a:buFont typeface="Arial" panose="020B0604020202020204" pitchFamily="34" charset="0"/>
              <a:buChar char="•"/>
            </a:pPr>
            <a:r>
              <a:rPr lang="en-US" dirty="0">
                <a:latin typeface="SFRM1200"/>
              </a:rPr>
              <a:t>R</a:t>
            </a:r>
            <a:r>
              <a:rPr lang="en-US" sz="1800" dirty="0">
                <a:effectLst/>
                <a:latin typeface="SFRM1200"/>
              </a:rPr>
              <a:t>educing the spreading probability is an effective method for flatten the infectious curve </a:t>
            </a:r>
            <a:endParaRPr lang="en-US" dirty="0"/>
          </a:p>
          <a:p>
            <a:pPr marL="742950" lvl="1" indent="-285750">
              <a:buFont typeface="Arial" panose="020B0604020202020204" pitchFamily="34" charset="0"/>
              <a:buChar char="•"/>
            </a:pPr>
            <a:r>
              <a:rPr lang="en-US" dirty="0">
                <a:effectLst/>
                <a:latin typeface="SFRM1200"/>
              </a:rPr>
              <a:t>So, this is related to healthcare capacity </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19176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6A73-BAF9-349D-6FCC-196E3990B7A3}"/>
              </a:ext>
            </a:extLst>
          </p:cNvPr>
          <p:cNvSpPr>
            <a:spLocks noGrp="1"/>
          </p:cNvSpPr>
          <p:nvPr>
            <p:ph type="title"/>
          </p:nvPr>
        </p:nvSpPr>
        <p:spPr/>
        <p:txBody>
          <a:bodyPr>
            <a:noAutofit/>
          </a:bodyPr>
          <a:lstStyle/>
          <a:p>
            <a:r>
              <a:rPr lang="en-US" dirty="0"/>
              <a:t>R</a:t>
            </a:r>
            <a:r>
              <a:rPr lang="en-US" dirty="0">
                <a:effectLst/>
              </a:rPr>
              <a:t>ate of Symptomatic </a:t>
            </a:r>
            <a:r>
              <a:rPr lang="en-US" dirty="0"/>
              <a:t>I</a:t>
            </a:r>
            <a:r>
              <a:rPr lang="en-US" dirty="0">
                <a:effectLst/>
              </a:rPr>
              <a:t>nfectious </a:t>
            </a:r>
            <a:r>
              <a:rPr lang="en-US" dirty="0"/>
              <a:t>I</a:t>
            </a:r>
            <a:r>
              <a:rPr lang="en-US" dirty="0">
                <a:effectLst/>
              </a:rPr>
              <a:t>ndividuals who need </a:t>
            </a:r>
            <a:r>
              <a:rPr lang="en-US" dirty="0"/>
              <a:t>Hospitalization</a:t>
            </a:r>
            <a:r>
              <a:rPr lang="en-US" dirty="0">
                <a:effectLst/>
              </a:rPr>
              <a:t> </a:t>
            </a:r>
            <a:endParaRPr lang="en-US" dirty="0"/>
          </a:p>
        </p:txBody>
      </p:sp>
      <p:sp>
        <p:nvSpPr>
          <p:cNvPr id="3" name="Content Placeholder 2">
            <a:extLst>
              <a:ext uri="{FF2B5EF4-FFF2-40B4-BE49-F238E27FC236}">
                <a16:creationId xmlns:a16="http://schemas.microsoft.com/office/drawing/2014/main" id="{0EAAB6DD-95AD-E3A9-6B57-49CBF836D47A}"/>
              </a:ext>
            </a:extLst>
          </p:cNvPr>
          <p:cNvSpPr>
            <a:spLocks noGrp="1"/>
          </p:cNvSpPr>
          <p:nvPr>
            <p:ph idx="1"/>
          </p:nvPr>
        </p:nvSpPr>
        <p:spPr>
          <a:xfrm>
            <a:off x="838200" y="1825624"/>
            <a:ext cx="5967714" cy="4818243"/>
          </a:xfrm>
        </p:spPr>
        <p:txBody>
          <a:bodyPr>
            <a:normAutofit fontScale="92500" lnSpcReduction="10000"/>
          </a:bodyPr>
          <a:lstStyle/>
          <a:p>
            <a:r>
              <a:rPr lang="en-US" sz="1800" dirty="0">
                <a:latin typeface="SFRM1200"/>
              </a:rPr>
              <a:t>O</a:t>
            </a:r>
            <a:r>
              <a:rPr lang="en-US" sz="1800" dirty="0">
                <a:effectLst/>
                <a:latin typeface="SFRM1200"/>
              </a:rPr>
              <a:t>n average </a:t>
            </a:r>
            <a:r>
              <a:rPr lang="en-US" sz="1800" dirty="0">
                <a:effectLst/>
                <a:latin typeface="CMR12"/>
              </a:rPr>
              <a:t>15</a:t>
            </a:r>
            <a:r>
              <a:rPr lang="en-US" sz="1800" dirty="0">
                <a:effectLst/>
                <a:latin typeface="CMMI12"/>
              </a:rPr>
              <a:t>.</a:t>
            </a:r>
            <a:r>
              <a:rPr lang="en-US" sz="1800" dirty="0">
                <a:effectLst/>
                <a:latin typeface="CMR12"/>
              </a:rPr>
              <a:t>92% </a:t>
            </a:r>
            <a:r>
              <a:rPr lang="en-US" sz="1800" dirty="0">
                <a:effectLst/>
                <a:latin typeface="SFRM1200"/>
              </a:rPr>
              <a:t>of the confirmed cases were needed hospitalization in the time period from 14.02.2021 till 16.05.2021 in Hungary. The author used this period for fitting the parameters </a:t>
            </a:r>
            <a:endParaRPr lang="en-US" sz="1200" dirty="0"/>
          </a:p>
          <a:p>
            <a:r>
              <a:rPr lang="en-US" sz="1800" dirty="0">
                <a:latin typeface="SFRM1200"/>
              </a:rPr>
              <a:t>A</a:t>
            </a:r>
            <a:r>
              <a:rPr lang="en-US" sz="1800" dirty="0">
                <a:effectLst/>
                <a:latin typeface="SFRM1200"/>
              </a:rPr>
              <a:t>t this first time we can calculate the hospitalized people from the </a:t>
            </a:r>
            <a:r>
              <a:rPr lang="en-US" sz="1800" dirty="0">
                <a:effectLst/>
                <a:latin typeface="CMR12"/>
              </a:rPr>
              <a:t>15</a:t>
            </a:r>
            <a:r>
              <a:rPr lang="en-US" sz="1800" dirty="0">
                <a:effectLst/>
                <a:latin typeface="CMMI12"/>
              </a:rPr>
              <a:t>.</a:t>
            </a:r>
            <a:r>
              <a:rPr lang="en-US" sz="1800" dirty="0">
                <a:effectLst/>
                <a:latin typeface="CMR12"/>
              </a:rPr>
              <a:t>92% </a:t>
            </a:r>
            <a:r>
              <a:rPr lang="en-US" sz="1800" dirty="0">
                <a:effectLst/>
                <a:latin typeface="SFRM1200"/>
              </a:rPr>
              <a:t>of the symptomatic infectious. After that, we can draw the rates of the hospitalized individuals in the population for both epidemic spreads </a:t>
            </a:r>
            <a:endParaRPr lang="en-US" sz="1200" dirty="0"/>
          </a:p>
          <a:p>
            <a:r>
              <a:rPr lang="en-US" sz="1800" dirty="0">
                <a:effectLst/>
                <a:latin typeface="SFRM1200"/>
              </a:rPr>
              <a:t>Surprisingly, the number of deaths did not decrease after lowing the spreading rates and appearance probabilities. This could happen because the virus reached almost everyone in both cases so it ran through the population despite the active precautions </a:t>
            </a:r>
            <a:endParaRPr lang="en-US" sz="1200" dirty="0"/>
          </a:p>
          <a:p>
            <a:r>
              <a:rPr lang="en-US" sz="1800" dirty="0">
                <a:latin typeface="SFRM1200"/>
              </a:rPr>
              <a:t>Effect: T</a:t>
            </a:r>
            <a:r>
              <a:rPr lang="en-US" sz="1800" dirty="0">
                <a:effectLst/>
                <a:latin typeface="SFRM1200"/>
              </a:rPr>
              <a:t>he delay in the peak of infectious and the lower maximum number of hospitalized people in one timestep. These two outcomes crucial to healthcare efficiency, because the later comes the peak the more time they have for preparations and if there are fewer people in the hospitals they have a better chance for recovery because of the supplies  </a:t>
            </a:r>
            <a:endParaRPr lang="en-US" dirty="0"/>
          </a:p>
        </p:txBody>
      </p:sp>
      <p:pic>
        <p:nvPicPr>
          <p:cNvPr id="5" name="Picture 4" descr="Chart, histogram&#10;&#10;Description automatically generated">
            <a:extLst>
              <a:ext uri="{FF2B5EF4-FFF2-40B4-BE49-F238E27FC236}">
                <a16:creationId xmlns:a16="http://schemas.microsoft.com/office/drawing/2014/main" id="{5F7E8391-73DC-38E2-5807-F9B54BE4D893}"/>
              </a:ext>
            </a:extLst>
          </p:cNvPr>
          <p:cNvPicPr>
            <a:picLocks noChangeAspect="1"/>
          </p:cNvPicPr>
          <p:nvPr/>
        </p:nvPicPr>
        <p:blipFill>
          <a:blip r:embed="rId2"/>
          <a:stretch>
            <a:fillRect/>
          </a:stretch>
        </p:blipFill>
        <p:spPr>
          <a:xfrm>
            <a:off x="6965628" y="1279544"/>
            <a:ext cx="4959189" cy="3767018"/>
          </a:xfrm>
          <a:prstGeom prst="rect">
            <a:avLst/>
          </a:prstGeom>
        </p:spPr>
      </p:pic>
      <p:sp>
        <p:nvSpPr>
          <p:cNvPr id="6" name="TextBox 5">
            <a:extLst>
              <a:ext uri="{FF2B5EF4-FFF2-40B4-BE49-F238E27FC236}">
                <a16:creationId xmlns:a16="http://schemas.microsoft.com/office/drawing/2014/main" id="{7FDC0762-0534-86A4-1F5F-BBFB91194744}"/>
              </a:ext>
            </a:extLst>
          </p:cNvPr>
          <p:cNvSpPr txBox="1"/>
          <p:nvPr/>
        </p:nvSpPr>
        <p:spPr>
          <a:xfrm>
            <a:off x="7087565" y="5046562"/>
            <a:ext cx="5104435" cy="1754326"/>
          </a:xfrm>
          <a:prstGeom prst="rect">
            <a:avLst/>
          </a:prstGeom>
          <a:noFill/>
        </p:spPr>
        <p:txBody>
          <a:bodyPr wrap="square" rtlCol="0">
            <a:spAutoFit/>
          </a:bodyPr>
          <a:lstStyle/>
          <a:p>
            <a:r>
              <a:rPr lang="en-US" sz="1800" dirty="0">
                <a:effectLst/>
                <a:latin typeface="SFRM1200"/>
              </a:rPr>
              <a:t>The effects of wearing masks and social distancing on the healthcare system. Here we present the same runs as previously</a:t>
            </a:r>
            <a:r>
              <a:rPr lang="en-US" sz="1800" dirty="0">
                <a:solidFill>
                  <a:srgbClr val="00007F"/>
                </a:solidFill>
                <a:effectLst/>
                <a:latin typeface="SFRM1200"/>
              </a:rPr>
              <a:t> </a:t>
            </a:r>
            <a:r>
              <a:rPr lang="en-US" sz="1800" dirty="0">
                <a:effectLst/>
                <a:latin typeface="SFRM1200"/>
              </a:rPr>
              <a:t>but different rates. The simple lines come from the case when there is no any precaution against the virus and the dashed ones when people wear masks and keep a </a:t>
            </a:r>
            <a:r>
              <a:rPr lang="en-US" sz="1800">
                <a:effectLst/>
                <a:latin typeface="SFRM1200"/>
              </a:rPr>
              <a:t>safe distance. </a:t>
            </a:r>
            <a:endParaRPr lang="en-US" dirty="0"/>
          </a:p>
        </p:txBody>
      </p:sp>
    </p:spTree>
    <p:extLst>
      <p:ext uri="{BB962C8B-B14F-4D97-AF65-F5344CB8AC3E}">
        <p14:creationId xmlns:p14="http://schemas.microsoft.com/office/powerpoint/2010/main" val="1840606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4C28-A4A1-CFD0-1D3A-5829F9E40123}"/>
              </a:ext>
            </a:extLst>
          </p:cNvPr>
          <p:cNvSpPr>
            <a:spLocks noGrp="1"/>
          </p:cNvSpPr>
          <p:nvPr>
            <p:ph type="title"/>
          </p:nvPr>
        </p:nvSpPr>
        <p:spPr/>
        <p:txBody>
          <a:bodyPr/>
          <a:lstStyle/>
          <a:p>
            <a:r>
              <a:rPr lang="en-US" dirty="0"/>
              <a:t>Introduction to Hypergraphs</a:t>
            </a:r>
          </a:p>
        </p:txBody>
      </p:sp>
      <p:sp>
        <p:nvSpPr>
          <p:cNvPr id="3" name="Content Placeholder 2">
            <a:extLst>
              <a:ext uri="{FF2B5EF4-FFF2-40B4-BE49-F238E27FC236}">
                <a16:creationId xmlns:a16="http://schemas.microsoft.com/office/drawing/2014/main" id="{B72506B4-E4C2-1E2F-1C09-D33DAE702DEA}"/>
              </a:ext>
            </a:extLst>
          </p:cNvPr>
          <p:cNvSpPr>
            <a:spLocks noGrp="1"/>
          </p:cNvSpPr>
          <p:nvPr>
            <p:ph idx="1"/>
          </p:nvPr>
        </p:nvSpPr>
        <p:spPr/>
        <p:txBody>
          <a:bodyPr/>
          <a:lstStyle/>
          <a:p>
            <a:r>
              <a:rPr lang="en-US" dirty="0"/>
              <a:t>A pair H=(V,E) is a hypergraph if V is a set and E is a set of subsets of V.</a:t>
            </a:r>
          </a:p>
          <a:p>
            <a:pPr marL="0" indent="0">
              <a:buNone/>
            </a:pPr>
            <a:r>
              <a:rPr lang="en-US" dirty="0"/>
              <a:t>V -&gt; Nodes.       E-&gt; Hyperedges.</a:t>
            </a:r>
          </a:p>
          <a:p>
            <a:r>
              <a:rPr lang="en-US" dirty="0"/>
              <a:t>Hyperedges of cardinality 2 represents a graph. Hyperedges of size k represent a k-uniform hypergraph.</a:t>
            </a:r>
          </a:p>
          <a:p>
            <a:r>
              <a:rPr lang="en-US" dirty="0"/>
              <a:t>Degree of a node is the number of hyperedges adjacent to that node. If every node of a hypergraph has same degree d, it is a d-regular hypergraph.</a:t>
            </a:r>
          </a:p>
          <a:p>
            <a:r>
              <a:rPr lang="en-US" dirty="0"/>
              <a:t>The distance between 2 nodes u and v of a hypergraph is the length of the shortest path between them and is denoted by </a:t>
            </a:r>
            <a:r>
              <a:rPr lang="en-US" dirty="0" err="1"/>
              <a:t>dist</a:t>
            </a:r>
            <a:r>
              <a:rPr lang="en-US" dirty="0"/>
              <a:t>(</a:t>
            </a:r>
            <a:r>
              <a:rPr lang="en-US" dirty="0" err="1"/>
              <a:t>u,v</a:t>
            </a:r>
            <a:r>
              <a:rPr lang="en-US" dirty="0"/>
              <a:t>)</a:t>
            </a:r>
          </a:p>
        </p:txBody>
      </p:sp>
    </p:spTree>
    <p:extLst>
      <p:ext uri="{BB962C8B-B14F-4D97-AF65-F5344CB8AC3E}">
        <p14:creationId xmlns:p14="http://schemas.microsoft.com/office/powerpoint/2010/main" val="1602297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ABC4-7B77-2F3E-36D8-D09D9ACCB56F}"/>
              </a:ext>
            </a:extLst>
          </p:cNvPr>
          <p:cNvSpPr>
            <a:spLocks noGrp="1"/>
          </p:cNvSpPr>
          <p:nvPr>
            <p:ph type="title"/>
          </p:nvPr>
        </p:nvSpPr>
        <p:spPr/>
        <p:txBody>
          <a:bodyPr/>
          <a:lstStyle/>
          <a:p>
            <a:r>
              <a:rPr lang="en-US" dirty="0"/>
              <a:t>Clique Expansion- Graph representation on the same nodes</a:t>
            </a:r>
          </a:p>
        </p:txBody>
      </p:sp>
      <p:sp>
        <p:nvSpPr>
          <p:cNvPr id="3" name="Content Placeholder 2">
            <a:extLst>
              <a:ext uri="{FF2B5EF4-FFF2-40B4-BE49-F238E27FC236}">
                <a16:creationId xmlns:a16="http://schemas.microsoft.com/office/drawing/2014/main" id="{315B855D-F962-EBA9-C341-A9FAA039CE7C}"/>
              </a:ext>
            </a:extLst>
          </p:cNvPr>
          <p:cNvSpPr>
            <a:spLocks noGrp="1"/>
          </p:cNvSpPr>
          <p:nvPr>
            <p:ph idx="1"/>
          </p:nvPr>
        </p:nvSpPr>
        <p:spPr/>
        <p:txBody>
          <a:bodyPr/>
          <a:lstStyle/>
          <a:p>
            <a:r>
              <a:rPr lang="en-US" dirty="0"/>
              <a:t>Let H=(V,E) be a hypergraph. The clique expansion graph G</a:t>
            </a:r>
            <a:r>
              <a:rPr lang="en-US" baseline="30000" dirty="0"/>
              <a:t>H</a:t>
            </a:r>
            <a:r>
              <a:rPr lang="en-US" dirty="0"/>
              <a:t> = (V</a:t>
            </a:r>
            <a:r>
              <a:rPr lang="en-US" baseline="30000" dirty="0"/>
              <a:t>H</a:t>
            </a:r>
            <a:r>
              <a:rPr lang="en-US" dirty="0"/>
              <a:t>, E</a:t>
            </a:r>
            <a:r>
              <a:rPr lang="en-US" baseline="30000" dirty="0"/>
              <a:t>H</a:t>
            </a:r>
            <a:r>
              <a:rPr lang="en-US" dirty="0"/>
              <a:t>) of H is represented by setting V</a:t>
            </a:r>
            <a:r>
              <a:rPr lang="en-US" baseline="30000" dirty="0"/>
              <a:t>H </a:t>
            </a:r>
            <a:r>
              <a:rPr lang="en-US" dirty="0"/>
              <a:t>=V for all hyperedge h and creating a clique of all the nodes contained by h. </a:t>
            </a:r>
          </a:p>
          <a:p>
            <a:r>
              <a:rPr lang="en-US" dirty="0"/>
              <a:t>Here, multi-edges between vertices are allowed, there are k parallel edges between a pair of vertices if exactly k hyperedges contain the 2 vertices.</a:t>
            </a:r>
          </a:p>
          <a:p>
            <a:r>
              <a:rPr lang="en-US" dirty="0"/>
              <a:t>Clique expansion graph of a hypergraph =&gt; clique graph of hypergraph </a:t>
            </a:r>
          </a:p>
          <a:p>
            <a:endParaRPr lang="en-US" dirty="0"/>
          </a:p>
        </p:txBody>
      </p:sp>
    </p:spTree>
    <p:extLst>
      <p:ext uri="{BB962C8B-B14F-4D97-AF65-F5344CB8AC3E}">
        <p14:creationId xmlns:p14="http://schemas.microsoft.com/office/powerpoint/2010/main" val="407925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E3A8-EA79-8A2A-2D46-EFE552750FA7}"/>
              </a:ext>
            </a:extLst>
          </p:cNvPr>
          <p:cNvSpPr>
            <a:spLocks noGrp="1"/>
          </p:cNvSpPr>
          <p:nvPr>
            <p:ph type="title"/>
          </p:nvPr>
        </p:nvSpPr>
        <p:spPr/>
        <p:txBody>
          <a:bodyPr/>
          <a:lstStyle/>
          <a:p>
            <a:r>
              <a:rPr lang="en-US" dirty="0"/>
              <a:t>Real World Hypergraphs</a:t>
            </a:r>
          </a:p>
        </p:txBody>
      </p:sp>
      <p:sp>
        <p:nvSpPr>
          <p:cNvPr id="3" name="Content Placeholder 2">
            <a:extLst>
              <a:ext uri="{FF2B5EF4-FFF2-40B4-BE49-F238E27FC236}">
                <a16:creationId xmlns:a16="http://schemas.microsoft.com/office/drawing/2014/main" id="{ED323B3B-CCE6-F27E-2CC1-3E461D8B1FCA}"/>
              </a:ext>
            </a:extLst>
          </p:cNvPr>
          <p:cNvSpPr>
            <a:spLocks noGrp="1"/>
          </p:cNvSpPr>
          <p:nvPr>
            <p:ph idx="1"/>
          </p:nvPr>
        </p:nvSpPr>
        <p:spPr/>
        <p:txBody>
          <a:bodyPr/>
          <a:lstStyle/>
          <a:p>
            <a:r>
              <a:rPr lang="en-US" dirty="0"/>
              <a:t>Clustering Coefficient:</a:t>
            </a:r>
          </a:p>
          <a:p>
            <a:pPr lvl="1"/>
            <a:r>
              <a:rPr lang="en-US" dirty="0"/>
              <a:t>In Graphs:</a:t>
            </a:r>
          </a:p>
          <a:p>
            <a:pPr lvl="1"/>
            <a:r>
              <a:rPr lang="en-US" dirty="0"/>
              <a:t>In Hypergraphs:</a:t>
            </a:r>
          </a:p>
          <a:p>
            <a:pPr lvl="2"/>
            <a:r>
              <a:rPr lang="en-US" dirty="0"/>
              <a:t>K-Uniform</a:t>
            </a:r>
          </a:p>
          <a:p>
            <a:pPr lvl="2"/>
            <a:r>
              <a:rPr lang="en-US" dirty="0"/>
              <a:t>Not K-Uniform</a:t>
            </a:r>
          </a:p>
        </p:txBody>
      </p:sp>
    </p:spTree>
    <p:extLst>
      <p:ext uri="{BB962C8B-B14F-4D97-AF65-F5344CB8AC3E}">
        <p14:creationId xmlns:p14="http://schemas.microsoft.com/office/powerpoint/2010/main" val="1769057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87EA-5923-57B3-4150-3FFFD01659E5}"/>
              </a:ext>
            </a:extLst>
          </p:cNvPr>
          <p:cNvSpPr>
            <a:spLocks noGrp="1"/>
          </p:cNvSpPr>
          <p:nvPr>
            <p:ph type="title"/>
          </p:nvPr>
        </p:nvSpPr>
        <p:spPr/>
        <p:txBody>
          <a:bodyPr/>
          <a:lstStyle/>
          <a:p>
            <a:r>
              <a:rPr lang="en-US" dirty="0"/>
              <a:t>Generating hypergraphs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5C4D10-B657-6A5F-9ABC-F19F98308926}"/>
                  </a:ext>
                </a:extLst>
              </p:cNvPr>
              <p:cNvSpPr>
                <a:spLocks noGrp="1"/>
              </p:cNvSpPr>
              <p:nvPr>
                <p:ph idx="1"/>
              </p:nvPr>
            </p:nvSpPr>
            <p:spPr/>
            <p:txBody>
              <a:bodyPr/>
              <a:lstStyle/>
              <a:p>
                <a:r>
                  <a:rPr lang="en-US" dirty="0"/>
                  <a:t>Hidden Parameter Model:</a:t>
                </a:r>
              </a:p>
              <a:p>
                <a:pPr lvl="1"/>
                <a:r>
                  <a:rPr lang="en-US" dirty="0"/>
                  <a:t>Let F</a:t>
                </a:r>
                <a:r>
                  <a:rPr lang="en-US" baseline="-25000" dirty="0"/>
                  <a:t>V</a:t>
                </a:r>
                <a:r>
                  <a:rPr lang="en-US" dirty="0"/>
                  <a:t> and F</a:t>
                </a:r>
                <a:r>
                  <a:rPr lang="en-US" baseline="-25000" dirty="0"/>
                  <a:t>E</a:t>
                </a:r>
                <a:r>
                  <a:rPr lang="en-US" dirty="0"/>
                  <a:t> be 2 distributions controlling the hypergraph degree and edge size distributions</a:t>
                </a:r>
              </a:p>
              <a:p>
                <a:pPr lvl="1"/>
                <a:r>
                  <a:rPr lang="en-US" dirty="0"/>
                  <a:t>Let H be a hypergraph with V= n vertices and E being an empty set</a:t>
                </a:r>
              </a:p>
              <a:p>
                <a:pPr lvl="1"/>
                <a:r>
                  <a:rPr lang="en-US" dirty="0"/>
                  <a:t>Sample n values from F</a:t>
                </a:r>
                <a:r>
                  <a:rPr lang="en-US" baseline="-25000" dirty="0"/>
                  <a:t>V</a:t>
                </a:r>
                <a:endParaRPr lang="en-US" dirty="0"/>
              </a:p>
              <a:p>
                <a:pPr lvl="1"/>
                <a:r>
                  <a:rPr lang="en-US" dirty="0"/>
                  <a:t>Assign weight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baseline="-25000" smtClean="0">
                            <a:latin typeface="Cambria Math" panose="02040503050406030204" pitchFamily="18" charset="0"/>
                          </a:rPr>
                          <m:t>𝑖</m:t>
                        </m:r>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𝑛</m:t>
                            </m:r>
                            <m:r>
                              <a:rPr lang="en-US" b="0" i="1" baseline="-25000" smtClean="0">
                                <a:latin typeface="Cambria Math" panose="02040503050406030204" pitchFamily="18" charset="0"/>
                              </a:rPr>
                              <m:t>𝑗</m:t>
                            </m:r>
                          </m:e>
                        </m:nary>
                      </m:den>
                    </m:f>
                  </m:oMath>
                </a14:m>
                <a:r>
                  <a:rPr lang="en-US" dirty="0"/>
                  <a:t> for node v</a:t>
                </a:r>
                <a:r>
                  <a:rPr lang="en-US" baseline="-25000" dirty="0"/>
                  <a:t>i</a:t>
                </a:r>
              </a:p>
              <a:p>
                <a:pPr lvl="1"/>
                <a:r>
                  <a:rPr lang="en-US" dirty="0"/>
                  <a:t>Add m hyperedges one by one. To create hyperedge h, sample its size </a:t>
                </a:r>
                <a:r>
                  <a:rPr lang="en-US" dirty="0" err="1"/>
                  <a:t>k</a:t>
                </a:r>
                <a:r>
                  <a:rPr lang="en-US" baseline="-25000" dirty="0" err="1"/>
                  <a:t>h</a:t>
                </a:r>
                <a:r>
                  <a:rPr lang="en-US" dirty="0"/>
                  <a:t> from F</a:t>
                </a:r>
                <a:r>
                  <a:rPr lang="en-US" baseline="-25000" dirty="0"/>
                  <a:t>E</a:t>
                </a:r>
                <a:r>
                  <a:rPr lang="en-US" dirty="0"/>
                  <a:t> </a:t>
                </a:r>
              </a:p>
              <a:p>
                <a:pPr lvl="1"/>
                <a:r>
                  <a:rPr lang="en-US" dirty="0"/>
                  <a:t>Choose the </a:t>
                </a:r>
                <a:r>
                  <a:rPr lang="en-US" dirty="0" err="1"/>
                  <a:t>k</a:t>
                </a:r>
                <a:r>
                  <a:rPr lang="en-US" baseline="-25000" dirty="0" err="1"/>
                  <a:t>h</a:t>
                </a:r>
                <a:r>
                  <a:rPr lang="en-US" dirty="0"/>
                  <a:t> incident nodes to build up the hyperedge with probabilities proportional to their weights  </a:t>
                </a:r>
              </a:p>
            </p:txBody>
          </p:sp>
        </mc:Choice>
        <mc:Fallback xmlns="">
          <p:sp>
            <p:nvSpPr>
              <p:cNvPr id="3" name="Content Placeholder 2">
                <a:extLst>
                  <a:ext uri="{FF2B5EF4-FFF2-40B4-BE49-F238E27FC236}">
                    <a16:creationId xmlns:a16="http://schemas.microsoft.com/office/drawing/2014/main" id="{845C4D10-B657-6A5F-9ABC-F19F98308926}"/>
                  </a:ext>
                </a:extLst>
              </p:cNvPr>
              <p:cNvSpPr>
                <a:spLocks noGrp="1" noRot="1" noChangeAspect="1" noMove="1" noResize="1" noEditPoints="1" noAdjustHandles="1" noChangeArrowheads="1" noChangeShapeType="1" noTextEdit="1"/>
              </p:cNvSpPr>
              <p:nvPr>
                <p:ph idx="1"/>
              </p:nvPr>
            </p:nvSpPr>
            <p:spPr>
              <a:blipFill>
                <a:blip r:embed="rId2"/>
                <a:stretch>
                  <a:fillRect l="-1086" t="-2326" r="-483"/>
                </a:stretch>
              </a:blipFill>
            </p:spPr>
            <p:txBody>
              <a:bodyPr/>
              <a:lstStyle/>
              <a:p>
                <a:r>
                  <a:rPr lang="en-US">
                    <a:noFill/>
                  </a:rPr>
                  <a:t> </a:t>
                </a:r>
              </a:p>
            </p:txBody>
          </p:sp>
        </mc:Fallback>
      </mc:AlternateContent>
    </p:spTree>
    <p:extLst>
      <p:ext uri="{BB962C8B-B14F-4D97-AF65-F5344CB8AC3E}">
        <p14:creationId xmlns:p14="http://schemas.microsoft.com/office/powerpoint/2010/main" val="248753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FED8-1634-A5C6-BE4A-EA70A220B7B8}"/>
              </a:ext>
            </a:extLst>
          </p:cNvPr>
          <p:cNvSpPr>
            <a:spLocks noGrp="1"/>
          </p:cNvSpPr>
          <p:nvPr>
            <p:ph type="title"/>
          </p:nvPr>
        </p:nvSpPr>
        <p:spPr/>
        <p:txBody>
          <a:bodyPr/>
          <a:lstStyle/>
          <a:p>
            <a:r>
              <a:rPr lang="en-US" dirty="0"/>
              <a:t>Other Methods</a:t>
            </a:r>
          </a:p>
        </p:txBody>
      </p:sp>
      <p:sp>
        <p:nvSpPr>
          <p:cNvPr id="3" name="Content Placeholder 2">
            <a:extLst>
              <a:ext uri="{FF2B5EF4-FFF2-40B4-BE49-F238E27FC236}">
                <a16:creationId xmlns:a16="http://schemas.microsoft.com/office/drawing/2014/main" id="{D5CF6D57-24B5-E2B6-991E-D11DCA94A88B}"/>
              </a:ext>
            </a:extLst>
          </p:cNvPr>
          <p:cNvSpPr>
            <a:spLocks noGrp="1"/>
          </p:cNvSpPr>
          <p:nvPr>
            <p:ph idx="1"/>
          </p:nvPr>
        </p:nvSpPr>
        <p:spPr/>
        <p:txBody>
          <a:bodyPr/>
          <a:lstStyle/>
          <a:p>
            <a:r>
              <a:rPr lang="en-US" dirty="0" err="1"/>
              <a:t>Barbasi</a:t>
            </a:r>
            <a:r>
              <a:rPr lang="en-US" dirty="0"/>
              <a:t>-Albert Model</a:t>
            </a:r>
          </a:p>
          <a:p>
            <a:r>
              <a:rPr lang="en-US" dirty="0" err="1"/>
              <a:t>Bianconi</a:t>
            </a:r>
            <a:r>
              <a:rPr lang="en-US" dirty="0"/>
              <a:t> </a:t>
            </a:r>
            <a:r>
              <a:rPr lang="en-US" dirty="0" err="1"/>
              <a:t>Barabasi</a:t>
            </a:r>
            <a:r>
              <a:rPr lang="en-US" dirty="0"/>
              <a:t> Model</a:t>
            </a:r>
          </a:p>
          <a:p>
            <a:r>
              <a:rPr lang="en-US" dirty="0" err="1"/>
              <a:t>Erodos</a:t>
            </a:r>
            <a:r>
              <a:rPr lang="en-US" dirty="0"/>
              <a:t>- </a:t>
            </a:r>
            <a:r>
              <a:rPr lang="en-US" dirty="0" err="1"/>
              <a:t>Renyi</a:t>
            </a:r>
            <a:r>
              <a:rPr lang="en-US" dirty="0"/>
              <a:t> Model (random Hypergraphs)</a:t>
            </a:r>
          </a:p>
          <a:p>
            <a:pPr lvl="1"/>
            <a:endParaRPr lang="en-US" dirty="0"/>
          </a:p>
        </p:txBody>
      </p:sp>
    </p:spTree>
    <p:extLst>
      <p:ext uri="{BB962C8B-B14F-4D97-AF65-F5344CB8AC3E}">
        <p14:creationId xmlns:p14="http://schemas.microsoft.com/office/powerpoint/2010/main" val="116475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FEC0-2E6B-89DE-0EA2-FB81B73691C2}"/>
              </a:ext>
            </a:extLst>
          </p:cNvPr>
          <p:cNvSpPr>
            <a:spLocks noGrp="1"/>
          </p:cNvSpPr>
          <p:nvPr>
            <p:ph type="title"/>
          </p:nvPr>
        </p:nvSpPr>
        <p:spPr/>
        <p:txBody>
          <a:bodyPr/>
          <a:lstStyle/>
          <a:p>
            <a:r>
              <a:rPr lang="en-US" dirty="0"/>
              <a:t>Generating a </a:t>
            </a:r>
            <a:r>
              <a:rPr lang="en-US" dirty="0" err="1"/>
              <a:t>Erdos</a:t>
            </a:r>
            <a:r>
              <a:rPr lang="en-US" dirty="0"/>
              <a:t>- </a:t>
            </a:r>
            <a:r>
              <a:rPr lang="en-US" dirty="0" err="1"/>
              <a:t>Renyi</a:t>
            </a:r>
            <a:r>
              <a:rPr lang="en-US" dirty="0"/>
              <a:t> Hypergraph</a:t>
            </a:r>
          </a:p>
        </p:txBody>
      </p:sp>
      <p:pic>
        <p:nvPicPr>
          <p:cNvPr id="5" name="Content Placeholder 4" descr="Chart, scatter chart&#10;&#10;Description automatically generated">
            <a:extLst>
              <a:ext uri="{FF2B5EF4-FFF2-40B4-BE49-F238E27FC236}">
                <a16:creationId xmlns:a16="http://schemas.microsoft.com/office/drawing/2014/main" id="{305CFBDD-6C80-787D-45D4-B2166B1322DA}"/>
              </a:ext>
            </a:extLst>
          </p:cNvPr>
          <p:cNvPicPr>
            <a:picLocks noGrp="1" noChangeAspect="1"/>
          </p:cNvPicPr>
          <p:nvPr>
            <p:ph idx="1"/>
          </p:nvPr>
        </p:nvPicPr>
        <p:blipFill>
          <a:blip r:embed="rId2"/>
          <a:stretch>
            <a:fillRect/>
          </a:stretch>
        </p:blipFill>
        <p:spPr>
          <a:xfrm>
            <a:off x="3085523" y="1422400"/>
            <a:ext cx="5549900" cy="4013200"/>
          </a:xfrm>
        </p:spPr>
      </p:pic>
      <p:sp>
        <p:nvSpPr>
          <p:cNvPr id="6" name="TextBox 5">
            <a:extLst>
              <a:ext uri="{FF2B5EF4-FFF2-40B4-BE49-F238E27FC236}">
                <a16:creationId xmlns:a16="http://schemas.microsoft.com/office/drawing/2014/main" id="{2DCAABA9-3521-FA1D-FD10-65D7ED3AF30A}"/>
              </a:ext>
            </a:extLst>
          </p:cNvPr>
          <p:cNvSpPr txBox="1"/>
          <p:nvPr/>
        </p:nvSpPr>
        <p:spPr>
          <a:xfrm>
            <a:off x="838200" y="5435600"/>
            <a:ext cx="10785764" cy="923330"/>
          </a:xfrm>
          <a:prstGeom prst="rect">
            <a:avLst/>
          </a:prstGeom>
          <a:noFill/>
        </p:spPr>
        <p:txBody>
          <a:bodyPr wrap="square" rtlCol="0">
            <a:spAutoFit/>
          </a:bodyPr>
          <a:lstStyle/>
          <a:p>
            <a:r>
              <a:rPr lang="en-US" sz="1800" dirty="0">
                <a:effectLst/>
                <a:latin typeface="SFRM1200"/>
              </a:rPr>
              <a:t>The degree distribution of </a:t>
            </a:r>
            <a:r>
              <a:rPr lang="en-US" sz="1800" dirty="0" err="1">
                <a:effectLst/>
                <a:latin typeface="SFRM1200"/>
              </a:rPr>
              <a:t>Erdős-Rényi</a:t>
            </a:r>
            <a:r>
              <a:rPr lang="en-US" sz="1800" dirty="0">
                <a:effectLst/>
                <a:latin typeface="SFRM1200"/>
              </a:rPr>
              <a:t> hypergraph is from a </a:t>
            </a:r>
            <a:r>
              <a:rPr lang="en-US" sz="1800" dirty="0">
                <a:effectLst/>
                <a:latin typeface="CMMI12"/>
              </a:rPr>
              <a:t>H</a:t>
            </a:r>
            <a:r>
              <a:rPr lang="en-US" sz="1800" dirty="0">
                <a:effectLst/>
                <a:latin typeface="CMR12"/>
              </a:rPr>
              <a:t>[10000</a:t>
            </a:r>
            <a:r>
              <a:rPr lang="en-US" sz="1800" dirty="0">
                <a:effectLst/>
                <a:latin typeface="CMMI12"/>
              </a:rPr>
              <a:t>, </a:t>
            </a:r>
            <a:r>
              <a:rPr lang="en-US" sz="1800" dirty="0">
                <a:effectLst/>
                <a:latin typeface="CMR12"/>
              </a:rPr>
              <a:t>10000</a:t>
            </a:r>
            <a:r>
              <a:rPr lang="en-US" sz="1800" dirty="0">
                <a:effectLst/>
                <a:latin typeface="CMMI12"/>
              </a:rPr>
              <a:t>, </a:t>
            </a:r>
            <a:r>
              <a:rPr lang="en-US" sz="1800" dirty="0">
                <a:effectLst/>
                <a:latin typeface="CMR12"/>
              </a:rPr>
              <a:t>5]</a:t>
            </a:r>
            <a:r>
              <a:rPr lang="en-US" sz="1800" dirty="0">
                <a:effectLst/>
                <a:latin typeface="SFRM1200"/>
              </a:rPr>
              <a:t>. For the two Hidden parameter model hypergraphs we chose </a:t>
            </a:r>
            <a:r>
              <a:rPr lang="en-US" sz="1800" dirty="0">
                <a:effectLst/>
                <a:latin typeface="CMMI12"/>
              </a:rPr>
              <a:t>F</a:t>
            </a:r>
            <a:r>
              <a:rPr lang="en-US" sz="1800" baseline="-25000" dirty="0">
                <a:effectLst/>
                <a:latin typeface="CMMI8"/>
              </a:rPr>
              <a:t>V</a:t>
            </a:r>
            <a:r>
              <a:rPr lang="en-US" sz="1800" dirty="0">
                <a:effectLst/>
                <a:latin typeface="CMMI8"/>
              </a:rPr>
              <a:t> </a:t>
            </a:r>
            <a:r>
              <a:rPr lang="en-US" sz="1800" dirty="0">
                <a:effectLst/>
                <a:latin typeface="SFRM1200"/>
              </a:rPr>
              <a:t>to be a power law distribution with parameter </a:t>
            </a:r>
            <a:r>
              <a:rPr lang="el-GR" sz="1800" dirty="0">
                <a:effectLst/>
                <a:latin typeface="CMMI12"/>
              </a:rPr>
              <a:t>α</a:t>
            </a:r>
            <a:r>
              <a:rPr lang="el-GR" sz="1800" dirty="0">
                <a:effectLst/>
                <a:latin typeface="SFRM1200"/>
              </a:rPr>
              <a:t>, </a:t>
            </a:r>
            <a:r>
              <a:rPr lang="en-US" sz="1800" dirty="0">
                <a:effectLst/>
                <a:latin typeface="SFRM1200"/>
              </a:rPr>
              <a:t>where </a:t>
            </a:r>
            <a:r>
              <a:rPr lang="el-GR" sz="1800" dirty="0">
                <a:effectLst/>
                <a:latin typeface="CMMI12"/>
              </a:rPr>
              <a:t>α </a:t>
            </a:r>
            <a:r>
              <a:rPr lang="el-GR" sz="1800" dirty="0">
                <a:effectLst/>
                <a:latin typeface="CMR12"/>
              </a:rPr>
              <a:t>= 5 </a:t>
            </a:r>
            <a:r>
              <a:rPr lang="en-US" sz="1800" dirty="0">
                <a:effectLst/>
                <a:latin typeface="SFRM1200"/>
              </a:rPr>
              <a:t>for the blue and </a:t>
            </a:r>
            <a:r>
              <a:rPr lang="el-GR" sz="1800" dirty="0">
                <a:effectLst/>
                <a:latin typeface="CMMI12"/>
              </a:rPr>
              <a:t>α </a:t>
            </a:r>
            <a:r>
              <a:rPr lang="el-GR" sz="1800" dirty="0">
                <a:effectLst/>
                <a:latin typeface="CMR12"/>
              </a:rPr>
              <a:t>= 2 </a:t>
            </a:r>
            <a:r>
              <a:rPr lang="en-US" sz="1800" dirty="0">
                <a:effectLst/>
                <a:latin typeface="SFRM1200"/>
              </a:rPr>
              <a:t>for the green one. The </a:t>
            </a:r>
            <a:r>
              <a:rPr lang="en-US" sz="1800" dirty="0" err="1">
                <a:effectLst/>
                <a:latin typeface="SFRM1200"/>
              </a:rPr>
              <a:t>Barabási-Albert</a:t>
            </a:r>
            <a:r>
              <a:rPr lang="en-US" sz="1800" dirty="0">
                <a:effectLst/>
                <a:latin typeface="SFRM1200"/>
              </a:rPr>
              <a:t> model is with </a:t>
            </a:r>
            <a:r>
              <a:rPr lang="en-US" sz="1800" dirty="0">
                <a:effectLst/>
                <a:latin typeface="CMMI12"/>
              </a:rPr>
              <a:t>n </a:t>
            </a:r>
            <a:r>
              <a:rPr lang="en-US" sz="1800" dirty="0">
                <a:effectLst/>
                <a:latin typeface="CMR12"/>
              </a:rPr>
              <a:t>= 10000</a:t>
            </a:r>
            <a:r>
              <a:rPr lang="en-US" sz="1800" dirty="0">
                <a:effectLst/>
                <a:latin typeface="CMMI12"/>
              </a:rPr>
              <a:t>, m </a:t>
            </a:r>
            <a:r>
              <a:rPr lang="en-US" sz="1800" dirty="0">
                <a:effectLst/>
                <a:latin typeface="CMR12"/>
              </a:rPr>
              <a:t>= 1</a:t>
            </a:r>
            <a:r>
              <a:rPr lang="en-US" sz="1800" dirty="0">
                <a:effectLst/>
                <a:latin typeface="CMMI12"/>
              </a:rPr>
              <a:t>, k </a:t>
            </a:r>
            <a:r>
              <a:rPr lang="en-US" sz="1800" dirty="0">
                <a:effectLst/>
                <a:latin typeface="CMR12"/>
              </a:rPr>
              <a:t>= 5</a:t>
            </a:r>
            <a:r>
              <a:rPr lang="en-US" sz="1800" dirty="0">
                <a:effectLst/>
                <a:latin typeface="SFRM1200"/>
              </a:rPr>
              <a:t>. </a:t>
            </a:r>
            <a:endParaRPr lang="en-US" dirty="0"/>
          </a:p>
        </p:txBody>
      </p:sp>
    </p:spTree>
    <p:extLst>
      <p:ext uri="{BB962C8B-B14F-4D97-AF65-F5344CB8AC3E}">
        <p14:creationId xmlns:p14="http://schemas.microsoft.com/office/powerpoint/2010/main" val="1178801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D412-2BA3-7ADB-B60F-95369DC015D0}"/>
              </a:ext>
            </a:extLst>
          </p:cNvPr>
          <p:cNvSpPr>
            <a:spLocks noGrp="1"/>
          </p:cNvSpPr>
          <p:nvPr>
            <p:ph type="title"/>
          </p:nvPr>
        </p:nvSpPr>
        <p:spPr/>
        <p:txBody>
          <a:bodyPr/>
          <a:lstStyle/>
          <a:p>
            <a:r>
              <a:rPr lang="en-US" dirty="0"/>
              <a:t>Eigenvector Centrality – Important Nodes</a:t>
            </a:r>
          </a:p>
        </p:txBody>
      </p:sp>
      <p:sp>
        <p:nvSpPr>
          <p:cNvPr id="3" name="Content Placeholder 2">
            <a:extLst>
              <a:ext uri="{FF2B5EF4-FFF2-40B4-BE49-F238E27FC236}">
                <a16:creationId xmlns:a16="http://schemas.microsoft.com/office/drawing/2014/main" id="{D49AB0C0-9657-5439-CC31-792ECFE94727}"/>
              </a:ext>
            </a:extLst>
          </p:cNvPr>
          <p:cNvSpPr>
            <a:spLocks noGrp="1"/>
          </p:cNvSpPr>
          <p:nvPr>
            <p:ph idx="1"/>
          </p:nvPr>
        </p:nvSpPr>
        <p:spPr/>
        <p:txBody>
          <a:bodyPr/>
          <a:lstStyle/>
          <a:p>
            <a:r>
              <a:rPr lang="en-US" dirty="0">
                <a:effectLst/>
              </a:rPr>
              <a:t>For graphs, the Perron eigenvector of the adjacency matrix assigns a value for each node in a graph (eigenvector centrality).</a:t>
            </a:r>
          </a:p>
          <a:p>
            <a:r>
              <a:rPr lang="en-US" dirty="0">
                <a:effectLst/>
              </a:rPr>
              <a:t>Hypergraphs?</a:t>
            </a:r>
          </a:p>
          <a:p>
            <a:pPr lvl="1"/>
            <a:r>
              <a:rPr lang="en-US" dirty="0"/>
              <a:t>Calculate the spectral centrality of the hypergraph using some of its expansion graphs like the clique graph</a:t>
            </a:r>
          </a:p>
          <a:p>
            <a:pPr lvl="1"/>
            <a:r>
              <a:rPr lang="en-US" dirty="0">
                <a:effectLst/>
              </a:rPr>
              <a:t>Using higher di</a:t>
            </a:r>
            <a:r>
              <a:rPr lang="en-US" dirty="0"/>
              <a:t>mension adjacency tensor of the hypergraph (the hypergraph needs to be k-uniform).</a:t>
            </a:r>
          </a:p>
          <a:p>
            <a:r>
              <a:rPr lang="en-US" dirty="0">
                <a:effectLst/>
              </a:rPr>
              <a:t>We can also calculate node centrality of hypergraphs using 4 nonlinear functions. </a:t>
            </a:r>
            <a:endParaRPr lang="en-US" dirty="0"/>
          </a:p>
          <a:p>
            <a:endParaRPr lang="en-US" dirty="0"/>
          </a:p>
        </p:txBody>
      </p:sp>
    </p:spTree>
    <p:extLst>
      <p:ext uri="{BB962C8B-B14F-4D97-AF65-F5344CB8AC3E}">
        <p14:creationId xmlns:p14="http://schemas.microsoft.com/office/powerpoint/2010/main" val="196939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36BB-CF5D-AAD6-B6C6-409334836A54}"/>
              </a:ext>
            </a:extLst>
          </p:cNvPr>
          <p:cNvSpPr>
            <a:spLocks noGrp="1"/>
          </p:cNvSpPr>
          <p:nvPr>
            <p:ph type="title"/>
          </p:nvPr>
        </p:nvSpPr>
        <p:spPr/>
        <p:txBody>
          <a:bodyPr/>
          <a:lstStyle/>
          <a:p>
            <a:r>
              <a:rPr lang="en-US" dirty="0"/>
              <a:t>Hypergraph Centrality</a:t>
            </a:r>
          </a:p>
        </p:txBody>
      </p:sp>
      <p:pic>
        <p:nvPicPr>
          <p:cNvPr id="5" name="Content Placeholder 4" descr="Text&#10;&#10;Description automatically generated">
            <a:extLst>
              <a:ext uri="{FF2B5EF4-FFF2-40B4-BE49-F238E27FC236}">
                <a16:creationId xmlns:a16="http://schemas.microsoft.com/office/drawing/2014/main" id="{45863B00-EC9C-969B-9FB5-AAFEF194126B}"/>
              </a:ext>
            </a:extLst>
          </p:cNvPr>
          <p:cNvPicPr>
            <a:picLocks noGrp="1" noChangeAspect="1"/>
          </p:cNvPicPr>
          <p:nvPr>
            <p:ph idx="1"/>
          </p:nvPr>
        </p:nvPicPr>
        <p:blipFill>
          <a:blip r:embed="rId2"/>
          <a:stretch>
            <a:fillRect/>
          </a:stretch>
        </p:blipFill>
        <p:spPr>
          <a:xfrm>
            <a:off x="1149350" y="2159794"/>
            <a:ext cx="9893300" cy="3683000"/>
          </a:xfrm>
        </p:spPr>
      </p:pic>
    </p:spTree>
    <p:extLst>
      <p:ext uri="{BB962C8B-B14F-4D97-AF65-F5344CB8AC3E}">
        <p14:creationId xmlns:p14="http://schemas.microsoft.com/office/powerpoint/2010/main" val="1757904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1359</Words>
  <Application>Microsoft Macintosh PowerPoint</Application>
  <PresentationFormat>Widescreen</PresentationFormat>
  <Paragraphs>88</Paragraphs>
  <Slides>17</Slides>
  <Notes>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Cambria Math</vt:lpstr>
      <vt:lpstr>CMMI12</vt:lpstr>
      <vt:lpstr>CMMI8</vt:lpstr>
      <vt:lpstr>CMR12</vt:lpstr>
      <vt:lpstr>SFRM1200</vt:lpstr>
      <vt:lpstr>Office Theme</vt:lpstr>
      <vt:lpstr>Epidemics on Hypergraphs</vt:lpstr>
      <vt:lpstr>Introduction to Hypergraphs</vt:lpstr>
      <vt:lpstr>Clique Expansion- Graph representation on the same nodes</vt:lpstr>
      <vt:lpstr>Real World Hypergraphs</vt:lpstr>
      <vt:lpstr>Generating hypergraphs</vt:lpstr>
      <vt:lpstr>Other Methods</vt:lpstr>
      <vt:lpstr>Generating a Erdos- Renyi Hypergraph</vt:lpstr>
      <vt:lpstr>Eigenvector Centrality – Important Nodes</vt:lpstr>
      <vt:lpstr>Hypergraph Centrality</vt:lpstr>
      <vt:lpstr>Modelling COVID-19 Pandemic spread using Hypergraph </vt:lpstr>
      <vt:lpstr>Compartmental model for nodes gv=i</vt:lpstr>
      <vt:lpstr>Underlying Hypergraph Structure</vt:lpstr>
      <vt:lpstr>Degree vs Frequency</vt:lpstr>
      <vt:lpstr>Process</vt:lpstr>
      <vt:lpstr>Effect of Wearing Masks</vt:lpstr>
      <vt:lpstr>Wearing Masks</vt:lpstr>
      <vt:lpstr>Rate of Symptomatic Infectious Individuals who need Hospitalization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Epidemics on Hypergraphs</dc:title>
  <dc:creator>Choudhuri, Akash</dc:creator>
  <cp:lastModifiedBy>Choudhuri, Akash</cp:lastModifiedBy>
  <cp:revision>3</cp:revision>
  <dcterms:created xsi:type="dcterms:W3CDTF">2023-04-03T15:15:32Z</dcterms:created>
  <dcterms:modified xsi:type="dcterms:W3CDTF">2024-03-20T02:37:02Z</dcterms:modified>
</cp:coreProperties>
</file>