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71" autoAdjust="0"/>
    <p:restoredTop sz="96121" autoAdjust="0"/>
  </p:normalViewPr>
  <p:slideViewPr>
    <p:cSldViewPr snapToGrid="0">
      <p:cViewPr varScale="1">
        <p:scale>
          <a:sx n="121" d="100"/>
          <a:sy n="121" d="100"/>
        </p:scale>
        <p:origin x="62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1710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653" y="237565"/>
            <a:ext cx="9604310" cy="1638987"/>
          </a:xfrm>
        </p:spPr>
        <p:txBody>
          <a:bodyPr anchor="ctr">
            <a:normAutofit/>
          </a:bodyPr>
          <a:lstStyle>
            <a:lvl1pPr algn="ctr">
              <a:lnSpc>
                <a:spcPct val="76000"/>
              </a:lnSpc>
              <a:defRPr sz="320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2852036"/>
            <a:ext cx="9604310" cy="3037728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cxnSp>
        <p:nvCxnSpPr>
          <p:cNvPr id="58" name="Straight Connector 57"/>
          <p:cNvCxnSpPr>
            <a:cxnSpLocks/>
          </p:cNvCxnSpPr>
          <p:nvPr userDrawn="1"/>
        </p:nvCxnSpPr>
        <p:spPr>
          <a:xfrm>
            <a:off x="1662545" y="2127026"/>
            <a:ext cx="87948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een and white text on a black background&#10;&#10;Description automatically generated">
            <a:extLst>
              <a:ext uri="{FF2B5EF4-FFF2-40B4-BE49-F238E27FC236}">
                <a16:creationId xmlns:a16="http://schemas.microsoft.com/office/drawing/2014/main" id="{72514831-B942-9A35-AC97-1FE19799DA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7118" y="16848"/>
            <a:ext cx="1554882" cy="33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2C5C-249F-4021-8401-CE7DAF734C04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39CB-1265-4E89-B049-177A0CD592DC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AE4DF-D853-45D6-972F-D74E4BD4BC5B}" type="datetime1">
              <a:rPr lang="en-US" smtClean="0"/>
              <a:t>3/19/24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648B-F1BA-4655-AB47-9A287133CFDF}" type="datetime1">
              <a:rPr lang="en-US" smtClean="0"/>
              <a:t>3/19/24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F65E-3A68-4914-9917-FBB1499E0ECB}" type="datetime1">
              <a:rPr lang="en-US" smtClean="0"/>
              <a:t>3/19/24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660DC-7E45-4337-B599-C4DC9388F205}" type="datetime1">
              <a:rPr lang="en-US" smtClean="0"/>
              <a:t>3/19/24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5E547-F7C1-4E6F-8461-66F7A2863813}" type="datetime1">
              <a:rPr lang="en-US" smtClean="0"/>
              <a:t>3/19/24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FDF0E5E-39F7-4297-A863-60B5963BE412}" type="datetime1">
              <a:rPr lang="en-US" smtClean="0"/>
              <a:t>3/19/24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533B8E44-9671-4B32-BC1C-D7AE3BAB73C8}" type="datetime1">
              <a:rPr lang="en-US" smtClean="0"/>
              <a:t>3/19/24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FD096DF5-A3F7-B59E-A0E4-8E61D053348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016241" y="5113670"/>
            <a:ext cx="925704" cy="89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72A9D-2E99-6BCE-D8DE-65D3C8F93A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0" u="none" strike="noStrike" dirty="0">
                <a:solidFill>
                  <a:schemeClr val="accent1">
                    <a:lumMod val="75000"/>
                  </a:schemeClr>
                </a:solidFill>
                <a:effectLst/>
              </a:rPr>
              <a:t>Counterfactual and Factual Reasoning over Hypergraphs for Interpretable Clinical Predictions on EHR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3D94D-1205-20C9-7E19-C2857F32B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i="1" u="none" strike="noStrike" dirty="0">
              <a:solidFill>
                <a:srgbClr val="303030"/>
              </a:solidFill>
              <a:effectLst/>
            </a:endParaRPr>
          </a:p>
          <a:p>
            <a:r>
              <a:rPr lang="en-US" b="1" u="none" strike="noStrike" dirty="0">
                <a:solidFill>
                  <a:srgbClr val="303030"/>
                </a:solidFill>
                <a:effectLst/>
              </a:rPr>
              <a:t>Ran Xu, Yue Yu, Chao Zhang, Mohammed K Ali, Joyce C Ho, Carl Yang</a:t>
            </a:r>
          </a:p>
          <a:p>
            <a:endParaRPr lang="en-US" dirty="0">
              <a:solidFill>
                <a:srgbClr val="303030"/>
              </a:solidFill>
            </a:endParaRPr>
          </a:p>
          <a:p>
            <a:endParaRPr lang="en-US" dirty="0">
              <a:solidFill>
                <a:srgbClr val="303030"/>
              </a:solidFill>
            </a:endParaRPr>
          </a:p>
          <a:p>
            <a:r>
              <a:rPr lang="en-US" dirty="0" err="1">
                <a:solidFill>
                  <a:srgbClr val="303030"/>
                </a:solidFill>
              </a:rPr>
              <a:t>AlgoEpi</a:t>
            </a:r>
            <a:r>
              <a:rPr lang="en-US" dirty="0">
                <a:solidFill>
                  <a:srgbClr val="303030"/>
                </a:solidFill>
              </a:rPr>
              <a:t> Reading Group, Fall 2023</a:t>
            </a:r>
          </a:p>
          <a:p>
            <a:endParaRPr lang="en-US" dirty="0">
              <a:solidFill>
                <a:srgbClr val="303030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b="1" dirty="0"/>
              <a:t>14</a:t>
            </a:r>
            <a:r>
              <a:rPr lang="en-US" b="1" baseline="30000" dirty="0"/>
              <a:t>th</a:t>
            </a:r>
            <a:r>
              <a:rPr lang="en-US" b="1" dirty="0"/>
              <a:t>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157194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250B8-DE33-E045-4E19-3E27A83CE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Subset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06D3-DD46-DBD2-B468-49D384E6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122" y="1941872"/>
            <a:ext cx="10112477" cy="3809999"/>
          </a:xfrm>
        </p:spPr>
        <p:txBody>
          <a:bodyPr/>
          <a:lstStyle/>
          <a:p>
            <a:r>
              <a:rPr lang="en-US" sz="2000" dirty="0"/>
              <a:t>With the generated subgraph, the </a:t>
            </a:r>
            <a:r>
              <a:rPr lang="en-US" sz="2000" dirty="0">
                <a:effectLst/>
              </a:rPr>
              <a:t>prediction for factual and counterfactual reasoning for each hyperedge e with label as: </a:t>
            </a:r>
          </a:p>
          <a:p>
            <a:endParaRPr lang="en-US" sz="2000" dirty="0"/>
          </a:p>
          <a:p>
            <a:r>
              <a:rPr lang="en-US" sz="2000" dirty="0"/>
              <a:t>The losses are: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overall learning objective is: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2F883-2533-7AEB-44E2-3499D40B0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 descr="A black and white image of a smiley face&#10;&#10;Description automatically generated">
            <a:extLst>
              <a:ext uri="{FF2B5EF4-FFF2-40B4-BE49-F238E27FC236}">
                <a16:creationId xmlns:a16="http://schemas.microsoft.com/office/drawing/2014/main" id="{B18643F7-E750-D992-F92E-DC517E4F5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567" y="2587318"/>
            <a:ext cx="2654300" cy="444500"/>
          </a:xfrm>
          <a:prstGeom prst="rect">
            <a:avLst/>
          </a:prstGeom>
        </p:spPr>
      </p:pic>
      <p:pic>
        <p:nvPicPr>
          <p:cNvPr id="8" name="Picture 7" descr="A mathematical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CC8CBCC7-5162-B0E6-3A52-33EDA74DB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337" y="3677264"/>
            <a:ext cx="3289300" cy="838200"/>
          </a:xfrm>
          <a:prstGeom prst="rect">
            <a:avLst/>
          </a:prstGeom>
        </p:spPr>
      </p:pic>
      <p:pic>
        <p:nvPicPr>
          <p:cNvPr id="10" name="Picture 9" descr="A group of black text&#10;&#10;Description automatically generated with medium confidence">
            <a:extLst>
              <a:ext uri="{FF2B5EF4-FFF2-40B4-BE49-F238E27FC236}">
                <a16:creationId xmlns:a16="http://schemas.microsoft.com/office/drawing/2014/main" id="{20E59509-E3B5-AF5E-CBDD-691478CB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360" y="3728064"/>
            <a:ext cx="3530600" cy="736600"/>
          </a:xfrm>
          <a:prstGeom prst="rect">
            <a:avLst/>
          </a:prstGeom>
        </p:spPr>
      </p:pic>
      <p:pic>
        <p:nvPicPr>
          <p:cNvPr id="12" name="Picture 11" descr="A mathematical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DE50C4B3-A67F-CDA9-65AC-C8D85D294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617" y="5183238"/>
            <a:ext cx="33782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61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07C2D-1CA3-B967-790B-2CABA948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913C-6C3C-1584-4BF0-D543CCC66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overall training, the loss becomes:</a:t>
            </a:r>
          </a:p>
          <a:p>
            <a:endParaRPr lang="en-US" dirty="0"/>
          </a:p>
          <a:p>
            <a:r>
              <a:rPr lang="en-US" dirty="0"/>
              <a:t>Joint optimization is challenging. So, the authors use alternate gradient descent:</a:t>
            </a:r>
          </a:p>
          <a:p>
            <a:pPr lvl="1"/>
            <a:r>
              <a:rPr lang="en-US" dirty="0"/>
              <a:t>First Train the task specific layers for 10 epochs as warmup</a:t>
            </a:r>
          </a:p>
          <a:p>
            <a:pPr lvl="1"/>
            <a:r>
              <a:rPr lang="en-US" dirty="0"/>
              <a:t>Then train the interpretable subset section by fixing the parameters of the hypergraph NN</a:t>
            </a:r>
          </a:p>
          <a:p>
            <a:pPr lvl="1"/>
            <a:r>
              <a:rPr lang="en-US" dirty="0"/>
              <a:t>Then retrain the task specific layer by fixing the parameters of the interpretable subset generation layers…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1E0DD-8B3A-AE4A-8664-AFBDA279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A close-up of symbols&#10;&#10;Description automatically generated">
            <a:extLst>
              <a:ext uri="{FF2B5EF4-FFF2-40B4-BE49-F238E27FC236}">
                <a16:creationId xmlns:a16="http://schemas.microsoft.com/office/drawing/2014/main" id="{9464065A-7B67-68FE-9F50-33BFAAD37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595" y="2314679"/>
            <a:ext cx="3211257" cy="74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86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4DF9-EAAB-2914-832E-4AFBE32D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AAA76-6CA0-AB5C-20ED-856B9E0F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Tasks: </a:t>
            </a:r>
          </a:p>
          <a:p>
            <a:pPr lvl="1"/>
            <a:r>
              <a:rPr lang="en-US" dirty="0"/>
              <a:t>Phenotyping prediction in MIMIC-III (Multi-label classification </a:t>
            </a:r>
            <a:r>
              <a:rPr lang="en-US" dirty="0">
                <a:effectLst/>
              </a:rPr>
              <a:t>that predicts whether the 25 acute care conditions will be present in patients’ next visits, given their current ICU records) </a:t>
            </a:r>
            <a:endParaRPr lang="en-US" dirty="0"/>
          </a:p>
          <a:p>
            <a:pPr lvl="1"/>
            <a:r>
              <a:rPr lang="en-US" dirty="0"/>
              <a:t>Outcome Prediction task on CRADLE (</a:t>
            </a:r>
            <a:r>
              <a:rPr lang="en-US" dirty="0">
                <a:effectLst/>
              </a:rPr>
              <a:t>predicts whether the patients with type 2 diabetes would experience cardiovascular disease (CVD) end- points within a year after the initial diagnosis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5F5F5-FA48-71CC-DA6C-87983909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E04A90D0-3A40-85BD-F215-AA4BF149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195" y="4450940"/>
            <a:ext cx="7772400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DCE49-318B-27DF-AD78-66A205CD0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Results: Ablation Study</a:t>
            </a:r>
          </a:p>
        </p:txBody>
      </p:sp>
      <p:pic>
        <p:nvPicPr>
          <p:cNvPr id="6" name="Content Placeholder 5" descr="A graph of different types of data&#10;&#10;Description automatically generated with medium confidence">
            <a:extLst>
              <a:ext uri="{FF2B5EF4-FFF2-40B4-BE49-F238E27FC236}">
                <a16:creationId xmlns:a16="http://schemas.microsoft.com/office/drawing/2014/main" id="{E4DCA882-5F7D-9014-153E-835283902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3014" y="1524000"/>
            <a:ext cx="3859480" cy="3810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09F1C-816C-8C1E-57FF-F8919891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graph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26625441-1768-A236-3E4B-4C9EAF543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270" y="1646237"/>
            <a:ext cx="3859479" cy="3893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21831C-3598-59A6-FE35-58C50595E9D7}"/>
              </a:ext>
            </a:extLst>
          </p:cNvPr>
          <p:cNvSpPr txBox="1"/>
          <p:nvPr/>
        </p:nvSpPr>
        <p:spPr>
          <a:xfrm>
            <a:off x="1608083" y="5654566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MIMIC-III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72D6B-3A7A-2933-301D-FCDAF2CF0BF3}"/>
              </a:ext>
            </a:extLst>
          </p:cNvPr>
          <p:cNvSpPr txBox="1"/>
          <p:nvPr/>
        </p:nvSpPr>
        <p:spPr>
          <a:xfrm>
            <a:off x="6710855" y="5540022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CRADLE</a:t>
            </a:r>
          </a:p>
        </p:txBody>
      </p:sp>
    </p:spTree>
    <p:extLst>
      <p:ext uri="{BB962C8B-B14F-4D97-AF65-F5344CB8AC3E}">
        <p14:creationId xmlns:p14="http://schemas.microsoft.com/office/powerpoint/2010/main" val="10525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5E7B-E310-12C3-9C2B-6487181A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 Analysis</a:t>
            </a:r>
          </a:p>
        </p:txBody>
      </p:sp>
      <p:pic>
        <p:nvPicPr>
          <p:cNvPr id="6" name="Content Placeholder 5" descr="A table of numbers and letters&#10;&#10;Description automatically generated">
            <a:extLst>
              <a:ext uri="{FF2B5EF4-FFF2-40B4-BE49-F238E27FC236}">
                <a16:creationId xmlns:a16="http://schemas.microsoft.com/office/drawing/2014/main" id="{F9E2615A-7627-BFEF-D9EB-3D68B76F8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0650" y="1646238"/>
            <a:ext cx="4330700" cy="1193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68814-23F6-B808-622E-61A1DE3B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14</a:t>
            </a:fld>
            <a:endParaRPr lang="en-US"/>
          </a:p>
        </p:txBody>
      </p:sp>
      <p:pic>
        <p:nvPicPr>
          <p:cNvPr id="8" name="Picture 7" descr="A table with numbers and a number of points&#10;&#10;Description automatically generated">
            <a:extLst>
              <a:ext uri="{FF2B5EF4-FFF2-40B4-BE49-F238E27FC236}">
                <a16:creationId xmlns:a16="http://schemas.microsoft.com/office/drawing/2014/main" id="{82554477-50D7-ABFE-ACEA-547E0935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834" y="3429000"/>
            <a:ext cx="4203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24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69A20-39FD-2E9F-0292-4D804417E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2723C-9EB5-1C13-BC65-A30F5E46F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Integrates higher-order interactions among medical codes and their causal </a:t>
            </a:r>
            <a:r>
              <a:rPr lang="en-US" dirty="0">
                <a:effectLst/>
              </a:rPr>
              <a:t>relations towards downstream clinical predictions. </a:t>
            </a:r>
            <a:endParaRPr lang="en-US" dirty="0"/>
          </a:p>
          <a:p>
            <a:r>
              <a:rPr lang="en-US" dirty="0"/>
              <a:t>Proposed Model (CACHE) addresses the following challenges:</a:t>
            </a:r>
          </a:p>
          <a:p>
            <a:pPr lvl="1"/>
            <a:r>
              <a:rPr lang="en-US" dirty="0">
                <a:effectLst/>
              </a:rPr>
              <a:t>Limited expressive power: </a:t>
            </a:r>
          </a:p>
          <a:p>
            <a:pPr lvl="2"/>
            <a:r>
              <a:rPr lang="en-US" dirty="0"/>
              <a:t>Each v</a:t>
            </a:r>
            <a:r>
              <a:rPr lang="en-US" dirty="0">
                <a:effectLst/>
              </a:rPr>
              <a:t>isit has Multiple medical codes</a:t>
            </a:r>
          </a:p>
          <a:p>
            <a:pPr lvl="2"/>
            <a:r>
              <a:rPr lang="en-US" dirty="0"/>
              <a:t>Each code can appear across a set of visits</a:t>
            </a:r>
          </a:p>
          <a:p>
            <a:pPr lvl="2"/>
            <a:r>
              <a:rPr lang="en-US" dirty="0">
                <a:effectLst/>
              </a:rPr>
              <a:t>Crucial to represent the set information to capture relationships between these units.</a:t>
            </a:r>
          </a:p>
          <a:p>
            <a:pPr lvl="1"/>
            <a:r>
              <a:rPr lang="en-US" dirty="0">
                <a:effectLst/>
              </a:rPr>
              <a:t>Non-interpretable prediction:</a:t>
            </a:r>
          </a:p>
          <a:p>
            <a:pPr lvl="2"/>
            <a:r>
              <a:rPr lang="en-US" dirty="0">
                <a:effectLst/>
              </a:rPr>
              <a:t>Prior works try to improve predictions in downstream tasks </a:t>
            </a:r>
          </a:p>
          <a:p>
            <a:pPr lvl="2"/>
            <a:r>
              <a:rPr lang="en-US" dirty="0"/>
              <a:t>U</a:t>
            </a:r>
            <a:r>
              <a:rPr lang="en-US" dirty="0">
                <a:effectLst/>
              </a:rPr>
              <a:t>nderstand how predictions are made by the model is crucial for clinical experts to plan for the treatment </a:t>
            </a:r>
            <a:endParaRPr lang="en-US" dirty="0"/>
          </a:p>
          <a:p>
            <a:pPr lvl="2"/>
            <a:endParaRPr lang="en-US" sz="12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099F-70A9-A587-7715-40FB67A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3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10EE2-5707-EFB8-A231-1FD56A194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6E1E-5B9D-8712-8586-4F4C11957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6303579" cy="3809999"/>
          </a:xfrm>
        </p:spPr>
        <p:txBody>
          <a:bodyPr/>
          <a:lstStyle/>
          <a:p>
            <a:r>
              <a:rPr lang="en-US" sz="2000" dirty="0"/>
              <a:t>E</a:t>
            </a:r>
            <a:r>
              <a:rPr lang="en-US" sz="2000" dirty="0">
                <a:effectLst/>
              </a:rPr>
              <a:t>xtract an important set of medical codes for each visit that are both sufficient and necessary for making the correct clinical predictions</a:t>
            </a:r>
            <a:endParaRPr lang="en-US" sz="2000" dirty="0"/>
          </a:p>
          <a:p>
            <a:r>
              <a:rPr lang="en-US" sz="2000" dirty="0">
                <a:effectLst/>
              </a:rPr>
              <a:t>In the Figure, the subset constructed is an important set that contains the key factors of the hyperedge, as kidney disease, diabetes and heart disease are highly correlated </a:t>
            </a:r>
            <a:endParaRPr lang="en-US" sz="2000" dirty="0"/>
          </a:p>
          <a:p>
            <a:r>
              <a:rPr lang="en-US" sz="2000" dirty="0"/>
              <a:t>There is a </a:t>
            </a:r>
            <a:r>
              <a:rPr lang="en-US" sz="2000" dirty="0">
                <a:effectLst/>
              </a:rPr>
              <a:t>subset generation module that considers factual and counterfactual reasoning objectives simultaneously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which target sufficiency and necessity respectively 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8E6E1-0BBE-8CD4-AE13-CA174284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diagram of diabetes and diabetes&#10;&#10;Description automatically generated">
            <a:extLst>
              <a:ext uri="{FF2B5EF4-FFF2-40B4-BE49-F238E27FC236}">
                <a16:creationId xmlns:a16="http://schemas.microsoft.com/office/drawing/2014/main" id="{8C278624-E728-8C0A-5BA4-FC5FD0BF9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924" y="1981201"/>
            <a:ext cx="4838305" cy="245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92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7A49-113B-4B42-E54A-0E8F1B046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214E4-F55A-D571-1B0D-E878D6246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Given: </a:t>
            </a:r>
            <a:r>
              <a:rPr lang="en-US" sz="2000" dirty="0"/>
              <a:t>Clinical EHR consisting of multiple types of Medical Codes (C) </a:t>
            </a:r>
            <a:r>
              <a:rPr lang="en-US" sz="2000" dirty="0">
                <a:effectLst/>
              </a:rPr>
              <a:t>including diseases, medications, procedures and services. For each patient, the input of our method is the medical record X containing a set of medical codes, where X ⊂ C.  </a:t>
            </a:r>
          </a:p>
          <a:p>
            <a:r>
              <a:rPr lang="en-US" sz="2000" b="1" dirty="0"/>
              <a:t>Objective: </a:t>
            </a:r>
          </a:p>
          <a:p>
            <a:pPr lvl="1"/>
            <a:r>
              <a:rPr lang="en-US" dirty="0"/>
              <a:t>P</a:t>
            </a:r>
            <a:r>
              <a:rPr lang="en-US" dirty="0">
                <a:effectLst/>
              </a:rPr>
              <a:t>redict the clinical outcome y of that patient </a:t>
            </a:r>
            <a:endParaRPr lang="en-US" dirty="0"/>
          </a:p>
          <a:p>
            <a:pPr lvl="1"/>
            <a:r>
              <a:rPr lang="en-US" dirty="0"/>
              <a:t>G</a:t>
            </a:r>
            <a:r>
              <a:rPr lang="en-US" dirty="0">
                <a:effectLst/>
              </a:rPr>
              <a:t>enerate a subset X’ ⊂ X of the most important elements in X that provides interpretations into the predictions </a:t>
            </a:r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76046-6D21-DA66-3184-7A4BA88B1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6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374E-54D3-5931-B853-7477B8BF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FCB95-C467-66E3-89F4-7CCC8BC4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p:pic>
        <p:nvPicPr>
          <p:cNvPr id="10" name="Picture 9" descr="A diagram of a network&#10;&#10;Description automatically generated">
            <a:extLst>
              <a:ext uri="{FF2B5EF4-FFF2-40B4-BE49-F238E27FC236}">
                <a16:creationId xmlns:a16="http://schemas.microsoft.com/office/drawing/2014/main" id="{E5A24118-9C78-A352-7B2D-9D3B9415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048" y="1436031"/>
            <a:ext cx="8836862" cy="43295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A54FDF-E144-A284-8A20-2BA74F898367}"/>
              </a:ext>
            </a:extLst>
          </p:cNvPr>
          <p:cNvSpPr txBox="1"/>
          <p:nvPr/>
        </p:nvSpPr>
        <p:spPr>
          <a:xfrm>
            <a:off x="8660814" y="1436031"/>
            <a:ext cx="3415572" cy="3430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important components:</a:t>
            </a:r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Hypergraph Neural Network: </a:t>
            </a:r>
            <a:r>
              <a:rPr lang="en-US" sz="1600" dirty="0"/>
              <a:t>T</a:t>
            </a:r>
            <a:r>
              <a:rPr lang="en-US" sz="1600" dirty="0">
                <a:effectLst/>
              </a:rPr>
              <a:t>akes the original hypergraph G as input to learn its node and hyperedge embeddings </a:t>
            </a: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b="1" dirty="0"/>
              <a:t>Interpretable Subset Extraction: </a:t>
            </a:r>
            <a:r>
              <a:rPr lang="en-US" sz="1600" dirty="0"/>
              <a:t>T</a:t>
            </a:r>
            <a:r>
              <a:rPr lang="en-US" sz="1600" dirty="0">
                <a:effectLst/>
              </a:rPr>
              <a:t>he subset extraction model learns a weight for each node in a hyperedge. Then the interpretable subset G′ and its complementary set G \G′ are generated</a:t>
            </a:r>
            <a:endParaRPr lang="en-US" sz="1600" dirty="0"/>
          </a:p>
          <a:p>
            <a:pPr marL="285750" indent="-28575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59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0BFA-A89B-D74A-FA72-482B13A1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Hypergraph Construction and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61437-6D30-501D-4C4B-8780336EA2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/>
                  <a:t>Each clinical visit is a hyperedge</a:t>
                </a:r>
              </a:p>
              <a:p>
                <a:r>
                  <a:rPr lang="en-US" sz="1800" dirty="0"/>
                  <a:t>Each medical code is a node in the hypergraph. G=(V,E)</a:t>
                </a:r>
              </a:p>
              <a:p>
                <a:r>
                  <a:rPr lang="en-US" sz="1800" dirty="0"/>
                  <a:t>How to design </a:t>
                </a:r>
                <a:r>
                  <a:rPr lang="en-US" sz="1800" dirty="0">
                    <a:effectLst/>
                  </a:rPr>
                  <a:t>propagation rules for both nodes and hyperedges? </a:t>
                </a:r>
              </a:p>
              <a:p>
                <a:r>
                  <a:rPr lang="en-US" sz="1800" dirty="0">
                    <a:effectLst/>
                  </a:rPr>
                  <a:t>Authors state that </a:t>
                </a:r>
                <a:r>
                  <a:rPr lang="en-US" sz="1800" dirty="0"/>
                  <a:t>d</a:t>
                </a:r>
                <a:r>
                  <a:rPr lang="en-US" sz="1800" dirty="0">
                    <a:effectLst/>
                  </a:rPr>
                  <a:t>irectly using average pooling for aggregation</a:t>
                </a:r>
                <a:r>
                  <a:rPr lang="en-US" sz="1800" dirty="0"/>
                  <a:t> </a:t>
                </a:r>
                <a:r>
                  <a:rPr lang="en-US" sz="1800" dirty="0">
                    <a:effectLst/>
                  </a:rPr>
                  <a:t>can be suboptimal, as it takes all node information equally and loses structural information</a:t>
                </a:r>
              </a:p>
              <a:p>
                <a:r>
                  <a:rPr lang="en-US" sz="1800" dirty="0"/>
                  <a:t>They use set transformer to aggregate neighborhood information</a:t>
                </a:r>
              </a:p>
              <a:p>
                <a:r>
                  <a:rPr lang="en-US" sz="1800" dirty="0"/>
                  <a:t>If node and edge embeddings after the l-</a:t>
                </a:r>
                <a:r>
                  <a:rPr lang="en-US" sz="1800" dirty="0" err="1"/>
                  <a:t>th</a:t>
                </a:r>
                <a:r>
                  <a:rPr lang="en-US" sz="1800" dirty="0"/>
                  <a:t> layer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sz="1800" dirty="0"/>
                  <a:t>, the message passing is denoted by:</a:t>
                </a:r>
              </a:p>
              <a:p>
                <a:pPr marL="0" indent="0" algn="ctr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dirty="0"/>
              </a:p>
              <a:p>
                <a:endParaRPr lang="en-US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F61437-6D30-501D-4C4B-8780336EA2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t="-1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56265-D030-5817-99BA-D1C8E961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743A7218-CC00-2F97-F103-EA5E817B4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740" y="5089526"/>
            <a:ext cx="2129790" cy="495300"/>
          </a:xfrm>
          <a:prstGeom prst="rect">
            <a:avLst/>
          </a:prstGeom>
        </p:spPr>
      </p:pic>
      <p:pic>
        <p:nvPicPr>
          <p:cNvPr id="8" name="Picture 7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26C0F580-27FA-74C8-3BD9-5650E1227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286" y="5584826"/>
            <a:ext cx="1900698" cy="46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0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5437A-3DBD-F142-5380-787994AF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about the Message Passing Step</a:t>
            </a:r>
          </a:p>
        </p:txBody>
      </p:sp>
      <p:pic>
        <p:nvPicPr>
          <p:cNvPr id="6" name="Content Placeholder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8C5F99B4-2D9B-D4EC-BA22-F2B282124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6984" y="1646238"/>
            <a:ext cx="4090567" cy="5784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9866D-83C8-6ABD-79D2-D2E056CB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85A4F-7B3E-3B1F-7006-1ADEA4AF0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185" y="2224702"/>
            <a:ext cx="4867316" cy="471031"/>
          </a:xfrm>
          <a:prstGeom prst="rect">
            <a:avLst/>
          </a:prstGeom>
        </p:spPr>
      </p:pic>
      <p:pic>
        <p:nvPicPr>
          <p:cNvPr id="10" name="Picture 9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109713-827C-29DE-B1D9-D00D2905C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6816" y="2788623"/>
            <a:ext cx="3987627" cy="515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884ED4-7E30-76F9-017C-C23E454D1C0F}"/>
              </a:ext>
            </a:extLst>
          </p:cNvPr>
          <p:cNvSpPr txBox="1"/>
          <p:nvPr/>
        </p:nvSpPr>
        <p:spPr>
          <a:xfrm>
            <a:off x="580103" y="1646238"/>
            <a:ext cx="2231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S is the input embedding set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98721DE-19BC-9D39-D85F-88271B91C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8217" y="3344964"/>
            <a:ext cx="3848100" cy="469900"/>
          </a:xfrm>
          <a:prstGeom prst="rect">
            <a:avLst/>
          </a:prstGeom>
        </p:spPr>
      </p:pic>
      <p:pic>
        <p:nvPicPr>
          <p:cNvPr id="15" name="Picture 1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02D9E9DD-6BFC-22E2-77A8-50DC10DD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329" y="3816860"/>
            <a:ext cx="4292600" cy="825500"/>
          </a:xfrm>
          <a:prstGeom prst="rect">
            <a:avLst/>
          </a:prstGeom>
        </p:spPr>
      </p:pic>
      <p:pic>
        <p:nvPicPr>
          <p:cNvPr id="17" name="Picture 16" descr="A black text with letters&#10;&#10;Description automatically generated with medium confidence">
            <a:extLst>
              <a:ext uri="{FF2B5EF4-FFF2-40B4-BE49-F238E27FC236}">
                <a16:creationId xmlns:a16="http://schemas.microsoft.com/office/drawing/2014/main" id="{E4D74D86-2894-A4B7-B943-BE2D05865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103" y="2569568"/>
            <a:ext cx="1092200" cy="342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6A38D-5F4F-03A7-5659-BA9CF3657C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103" y="3005411"/>
            <a:ext cx="1016000" cy="292100"/>
          </a:xfrm>
          <a:prstGeom prst="rect">
            <a:avLst/>
          </a:prstGeom>
        </p:spPr>
      </p:pic>
      <p:pic>
        <p:nvPicPr>
          <p:cNvPr id="21" name="Picture 20" descr="A black and white text&#10;&#10;Description automatically generated">
            <a:extLst>
              <a:ext uri="{FF2B5EF4-FFF2-40B4-BE49-F238E27FC236}">
                <a16:creationId xmlns:a16="http://schemas.microsoft.com/office/drawing/2014/main" id="{2B98E869-8205-9205-96C6-46E7C1FC15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0103" y="3376055"/>
            <a:ext cx="1689100" cy="355600"/>
          </a:xfrm>
          <a:prstGeom prst="rect">
            <a:avLst/>
          </a:prstGeom>
        </p:spPr>
      </p:pic>
      <p:pic>
        <p:nvPicPr>
          <p:cNvPr id="23" name="Picture 2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FCAC58F-5A7F-EFB2-9114-4C2DE667E6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303" y="3824038"/>
            <a:ext cx="1651000" cy="342900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id="{9C2DA4CA-541B-A077-C7E6-0D6DD548A9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0103" y="4258182"/>
            <a:ext cx="1600200" cy="3175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19DC4D6-E51F-3377-CE24-00C272476E99}"/>
              </a:ext>
            </a:extLst>
          </p:cNvPr>
          <p:cNvSpPr txBox="1"/>
          <p:nvPr/>
        </p:nvSpPr>
        <p:spPr>
          <a:xfrm>
            <a:off x="2290097" y="4612825"/>
            <a:ext cx="7632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model has over-smoothing issue (which is evident from some of our experiments as well). Solution: Additional Normalization (?). </a:t>
            </a:r>
            <a:r>
              <a:rPr lang="en-US" dirty="0" err="1"/>
              <a:t>Pairnorm</a:t>
            </a:r>
            <a:endParaRPr lang="en-US" dirty="0"/>
          </a:p>
        </p:txBody>
      </p:sp>
      <p:pic>
        <p:nvPicPr>
          <p:cNvPr id="28" name="Picture 27" descr="A mathematical equation with square and square symbols&#10;&#10;Description automatically generated">
            <a:extLst>
              <a:ext uri="{FF2B5EF4-FFF2-40B4-BE49-F238E27FC236}">
                <a16:creationId xmlns:a16="http://schemas.microsoft.com/office/drawing/2014/main" id="{CAE496C3-126C-6720-577D-DF3F065F75C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24329" y="5270151"/>
            <a:ext cx="4394200" cy="15113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EE33074-E4AD-4FEF-C717-4B5741567D45}"/>
              </a:ext>
            </a:extLst>
          </p:cNvPr>
          <p:cNvSpPr txBox="1"/>
          <p:nvPr/>
        </p:nvSpPr>
        <p:spPr>
          <a:xfrm>
            <a:off x="141863" y="5027125"/>
            <a:ext cx="24258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keeps the total pairwise embedding distances over hyperedges unchanged across layers</a:t>
            </a:r>
          </a:p>
        </p:txBody>
      </p:sp>
    </p:spTree>
    <p:extLst>
      <p:ext uri="{BB962C8B-B14F-4D97-AF65-F5344CB8AC3E}">
        <p14:creationId xmlns:p14="http://schemas.microsoft.com/office/powerpoint/2010/main" val="272577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F3A63-8E96-C306-6A8A-6210E04B4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8B83B-A32E-8EBD-D7D0-C5B99E956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support the downstream task, they stack a classification head on the visit embeddings from all layers (jumping knowledge)</a:t>
            </a:r>
          </a:p>
          <a:p>
            <a:endParaRPr lang="en-US" dirty="0"/>
          </a:p>
          <a:p>
            <a:r>
              <a:rPr lang="en-US" dirty="0"/>
              <a:t>Overall Loss: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BB101-517C-0EFD-98AD-F55470D0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80F54E3-8C0F-98DB-956A-2654AB332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50" y="2717800"/>
            <a:ext cx="2984500" cy="711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38347C-24DD-2FE4-FA67-9C23FCA0C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550" y="3781272"/>
            <a:ext cx="35687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4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B8BCB-1758-D9A1-1280-5380043A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Interpretable Subset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E3B4D-CFFC-B0C2-9680-FFEB57170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Key properties of the generated subset:</a:t>
            </a:r>
          </a:p>
          <a:p>
            <a:pPr lvl="1"/>
            <a:r>
              <a:rPr lang="en-US" dirty="0"/>
              <a:t>Sufficiency: </a:t>
            </a:r>
            <a:r>
              <a:rPr lang="en-US" sz="1800" dirty="0"/>
              <a:t>T</a:t>
            </a:r>
            <a:r>
              <a:rPr lang="en-US" sz="1800" dirty="0">
                <a:effectLst/>
              </a:rPr>
              <a:t>he prediction of f</a:t>
            </a:r>
            <a:r>
              <a:rPr lang="el-GR" sz="1800" baseline="-25000" dirty="0">
                <a:effectLst/>
              </a:rPr>
              <a:t>θ</a:t>
            </a:r>
            <a:r>
              <a:rPr lang="el-GR" sz="1800" dirty="0">
                <a:effectLst/>
              </a:rPr>
              <a:t>(</a:t>
            </a:r>
            <a:r>
              <a:rPr lang="en-US" sz="1800" dirty="0">
                <a:effectLst/>
              </a:rPr>
              <a:t>G′) using the subsets only will be consistent based on factual reasoning </a:t>
            </a:r>
            <a:endParaRPr lang="en-US" dirty="0"/>
          </a:p>
          <a:p>
            <a:pPr lvl="1"/>
            <a:r>
              <a:rPr lang="en-US" dirty="0"/>
              <a:t>Necessity: </a:t>
            </a:r>
            <a:r>
              <a:rPr lang="en-US" sz="1800" dirty="0"/>
              <a:t>R</a:t>
            </a:r>
            <a:r>
              <a:rPr lang="en-US" sz="1800" dirty="0">
                <a:effectLst/>
              </a:rPr>
              <a:t>emoving the subset will result in opposite predictions for f</a:t>
            </a:r>
            <a:r>
              <a:rPr lang="el-GR" sz="1800" baseline="-25000" dirty="0">
                <a:effectLst/>
              </a:rPr>
              <a:t>θ</a:t>
            </a:r>
            <a:r>
              <a:rPr lang="el-GR" sz="1800" dirty="0">
                <a:effectLst/>
              </a:rPr>
              <a:t>(</a:t>
            </a:r>
            <a:r>
              <a:rPr lang="en-US" sz="1800" dirty="0">
                <a:effectLst/>
              </a:rPr>
              <a:t>G\G′) based on counterfactual reasoning. </a:t>
            </a:r>
          </a:p>
          <a:p>
            <a:r>
              <a:rPr lang="en-US" dirty="0"/>
              <a:t>For each hyperedge e with nodes v, assign a RV.                           Where v is preserved in hyperedge e if </a:t>
            </a:r>
            <a:r>
              <a:rPr lang="en-US" dirty="0" err="1"/>
              <a:t>p</a:t>
            </a:r>
            <a:r>
              <a:rPr lang="en-US" baseline="-25000" dirty="0" err="1"/>
              <a:t>e,v</a:t>
            </a:r>
            <a:r>
              <a:rPr lang="en-US" baseline="-25000" dirty="0"/>
              <a:t> </a:t>
            </a:r>
            <a:r>
              <a:rPr lang="en-US" dirty="0"/>
              <a:t>&gt; 0.5 and filtered otherwise.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C3883-5CF3-DE0D-12B5-1D5B606F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B532EA-118F-7340-BC8A-A62C3F5B3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96" y="3883742"/>
            <a:ext cx="2005777" cy="324464"/>
          </a:xfrm>
          <a:prstGeom prst="rect">
            <a:avLst/>
          </a:prstGeom>
        </p:spPr>
      </p:pic>
      <p:pic>
        <p:nvPicPr>
          <p:cNvPr id="8" name="Picture 7" descr="A close-up of a black text&#10;&#10;Description automatically generated">
            <a:extLst>
              <a:ext uri="{FF2B5EF4-FFF2-40B4-BE49-F238E27FC236}">
                <a16:creationId xmlns:a16="http://schemas.microsoft.com/office/drawing/2014/main" id="{16D09583-4976-63D8-AF96-DBB399A63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0" y="4587363"/>
            <a:ext cx="2628900" cy="495300"/>
          </a:xfrm>
          <a:prstGeom prst="rect">
            <a:avLst/>
          </a:prstGeom>
        </p:spPr>
      </p:pic>
      <p:pic>
        <p:nvPicPr>
          <p:cNvPr id="10" name="Picture 9" descr="A black text with numbers&#10;&#10;Description automatically generated">
            <a:extLst>
              <a:ext uri="{FF2B5EF4-FFF2-40B4-BE49-F238E27FC236}">
                <a16:creationId xmlns:a16="http://schemas.microsoft.com/office/drawing/2014/main" id="{6E3BC24F-E587-A8F0-D7F2-BB0386CF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050" y="5005131"/>
            <a:ext cx="3517900" cy="431800"/>
          </a:xfrm>
          <a:prstGeom prst="rect">
            <a:avLst/>
          </a:prstGeom>
        </p:spPr>
      </p:pic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B4C2A4D-8176-2DE0-3ABE-AF4CC98EA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392" y="4812890"/>
            <a:ext cx="1739900" cy="31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61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 Epi Notes" id="{F47B33FF-E1B4-B446-A522-0C906261AF10}" vid="{3A0E0228-878C-144E-BE85-2FFC0485D797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Diamond Grid 16x9</Template>
  <TotalTime>418</TotalTime>
  <Words>780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Diamond Grid 16x9</vt:lpstr>
      <vt:lpstr>Counterfactual and Factual Reasoning over Hypergraphs for Interpretable Clinical Predictions on EHR</vt:lpstr>
      <vt:lpstr>Overview</vt:lpstr>
      <vt:lpstr>Interpretability</vt:lpstr>
      <vt:lpstr>Problem Overview</vt:lpstr>
      <vt:lpstr>Model Overview</vt:lpstr>
      <vt:lpstr>Hypergraph Construction and Learning</vt:lpstr>
      <vt:lpstr>Details about the Message Passing Step</vt:lpstr>
      <vt:lpstr>Prediction and loss</vt:lpstr>
      <vt:lpstr>Interpretable Subset Extraction</vt:lpstr>
      <vt:lpstr>Interpretable Subset Extraction</vt:lpstr>
      <vt:lpstr>Alternate Training</vt:lpstr>
      <vt:lpstr>Experiments and Results</vt:lpstr>
      <vt:lpstr>Further Results: Ablation Study</vt:lpstr>
      <vt:lpstr>Interpretability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Counterfactual and Factual Reasoning over Hypergraphs for Interpretable Clinical Predictions on EHR</dc:title>
  <dc:creator>Choudhuri, Akash</dc:creator>
  <cp:lastModifiedBy>Choudhuri, Akash</cp:lastModifiedBy>
  <cp:revision>6</cp:revision>
  <dcterms:created xsi:type="dcterms:W3CDTF">2023-09-12T19:13:48Z</dcterms:created>
  <dcterms:modified xsi:type="dcterms:W3CDTF">2024-03-20T02:35:54Z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