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0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E069-FBDD-46BF-2BF9-4F7331EF0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2D340-9120-4953-3950-13E71295C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60B7-CCA2-F811-98A0-DF940A6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E890-4479-76FD-AE9B-FE35EBAC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D480-B549-4E4F-2B1C-3818EC2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B098-4FDC-5BAF-C900-140CD0D1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7DCEC-152A-2988-2F51-0040A272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8158-07CB-7038-35F6-54C90098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843C-54EC-1A63-83DF-EA5ECF4A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0335-813E-B4E4-AF34-0E932DE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4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7365E-1C05-B542-9D3A-9833CB3E7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57181-DEED-A677-D467-ECBC3893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4CF31-A5F9-D05E-0973-C6B09ED8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73EB-BEDC-4910-745F-942A7874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FC03-248B-A871-6890-22FF8EFA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2A9-6BAD-330A-171A-52701CAA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43F1-7FC9-BB0A-6F01-439116E6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43A5-B4DB-42A8-4978-6B4D7BE0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7E53-5A27-2700-114C-05546648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11BB-B119-0952-86B4-A18F1791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2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6B08-D613-8A03-15E4-24B646AC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63A0-C0DF-2395-691D-0F57CADC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03FD-E309-840C-AA4B-C2C6ED9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55E8-8B2E-9E9F-9015-A946B0CB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C979-F7B6-B6A3-317B-A991ABBC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0AEE-144E-D430-A06C-BB87D73F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E4B5-FAE8-FD8D-2D7D-F230E3134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B2ADF-62C0-1952-165C-2DFAF05B7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1C87-E59B-3C53-3424-D8F40412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9651-5A23-7682-F235-6229FF7C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9FFE-7665-EBF5-B0AE-6E4C7AAE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B69F-CB77-128E-E1F1-75DAF0EA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261EA-DA07-98E0-BB74-D2C7A1FB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EB962-491E-5FC1-78E4-B851980BD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E7572-2EF6-757E-A245-8E8341159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C4692-A74A-CAF9-6A7B-1347DF97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C95F9-DFFD-B052-F6FD-E2F7E2ED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E03A0-4382-C4D5-7827-46EFC058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23AB7-3D56-B9FC-D090-B6DB2E6E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50A-D4B8-D387-AD4F-F3463F76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18EB5-AE1D-2576-31CF-FAEFBA20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14FA-5017-1ADF-F82F-3C53B1E7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8745B-6567-8F5C-75C9-9136ECC9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79064-C511-587A-EC60-51F335B9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D0251-5B9D-789B-FA83-6A9D095A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67127-7872-AA14-9CC6-E3CB0F59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0400-206E-473A-C193-32AF3FA9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C88B-2C8C-48B8-2241-4120AE49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0497D-11A7-FBD8-AB45-DFC29E62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75648-7475-2D39-1C47-7D6B8A49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C6B3-B35E-AD4B-39BB-F2DD702E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3867-AEE7-C7EC-777F-7C4826C7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9EFB-9C7E-5BD3-4940-0C1A44E2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2327F-0BF7-1100-B7BB-B7E2C79CE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D73A1-8FF9-D2A2-B77A-F3085E4D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AA70E-8D9D-1C19-1C33-BD0DF506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F63B7-1416-8C50-5CBD-8E81EB8A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54372-0F3D-B1BB-0C22-9492DF4F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52CD6-4A7E-D3E1-679F-022996EC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FC439-6C38-C851-1401-91EF4932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65A8-C404-5077-592A-7A1F15F7D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FC274-C249-8C40-9EF6-5923A20D29F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1499-52DD-7D58-DC22-BB12C251F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7692-1F44-DF47-40D9-9D2858D3E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F10F-A2F6-8D48-9218-D3EB19FE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B5A5-B611-16CD-9539-9204D6C93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Continual Knowledge Infusion into Pre-trained Biomedical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E6B7E-2924-0C35-DCCA-913B278CE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Kishlay</a:t>
            </a:r>
            <a:r>
              <a:rPr lang="en-US" dirty="0"/>
              <a:t> Jha and </a:t>
            </a:r>
            <a:r>
              <a:rPr lang="en-US" dirty="0" err="1"/>
              <a:t>Aidong</a:t>
            </a:r>
            <a:r>
              <a:rPr lang="en-US" dirty="0"/>
              <a:t>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4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EBC5-6F89-4E7B-36EB-7BA227D9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CF60-EB11-F8AB-0386-1E3F3D8B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Siblings: widening the semantic distance </a:t>
            </a:r>
          </a:p>
          <a:p>
            <a:pPr marL="0" indent="0">
              <a:buNone/>
            </a:pPr>
            <a:r>
              <a:rPr lang="en-US" dirty="0"/>
              <a:t>between the embeddings of concepts at the same level</a:t>
            </a:r>
          </a:p>
          <a:p>
            <a:pPr lvl="1"/>
            <a:r>
              <a:rPr lang="en-US" dirty="0"/>
              <a:t> Siblings possess both the common and distinctive semantics with respect to one another.</a:t>
            </a:r>
          </a:p>
          <a:p>
            <a:pPr lvl="1"/>
            <a:r>
              <a:rPr lang="en-US" dirty="0"/>
              <a:t>While modeling the ancestors accounts for the semantic commonality between siblings, their specific semantic differences remain ignored.</a:t>
            </a:r>
          </a:p>
          <a:p>
            <a:pPr lvl="1"/>
            <a:r>
              <a:rPr lang="en-US" dirty="0"/>
              <a:t>Modeling the discriminative semantics between siblings can assist in capturing the semantic richness.</a:t>
            </a:r>
          </a:p>
          <a:p>
            <a:pPr lvl="1"/>
            <a:r>
              <a:rPr lang="en-US" dirty="0"/>
              <a:t>The training objective to minimize is the following: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E372FD0-CF7F-035B-23AD-EF8B3E63D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90" y="0"/>
            <a:ext cx="3594410" cy="2302410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D72B4A-0364-AA49-AAEE-3115C55AD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7" y="5337373"/>
            <a:ext cx="2505425" cy="543001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8A1449F-A757-27DD-80FE-FF0B65A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72" y="5837392"/>
            <a:ext cx="1686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7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AC9B-3006-9102-13C6-0B6D90DE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2034" cy="1325563"/>
          </a:xfrm>
        </p:spPr>
        <p:txBody>
          <a:bodyPr/>
          <a:lstStyle/>
          <a:p>
            <a:r>
              <a:rPr lang="en-US" dirty="0"/>
              <a:t>Overall Objective Function and Algorithm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ACEDC7-8D2C-5905-36AB-8CEAE3673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15" y="2542496"/>
            <a:ext cx="1852432" cy="451233"/>
          </a:xfr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8997739-5C29-B5FA-9812-7A1418ADD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536510"/>
            <a:ext cx="4912518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EA9C-2B0C-5F91-0986-360B84A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Knowledge Infusion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531AA-683F-CB20-041A-A0FAB80E4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{KB</a:t>
                </a:r>
                <a:r>
                  <a:rPr lang="en-US" baseline="-25000" dirty="0"/>
                  <a:t>1</a:t>
                </a:r>
                <a:r>
                  <a:rPr lang="en-US" dirty="0"/>
                  <a:t> , KB</a:t>
                </a:r>
                <a:r>
                  <a:rPr lang="en-US" baseline="-25000" dirty="0"/>
                  <a:t>2</a:t>
                </a:r>
                <a:r>
                  <a:rPr lang="en-US" dirty="0"/>
                  <a:t>,… </a:t>
                </a:r>
                <a:r>
                  <a:rPr lang="en-US" dirty="0" err="1"/>
                  <a:t>KB</a:t>
                </a:r>
                <a:r>
                  <a:rPr lang="en-US" baseline="-25000" dirty="0" err="1"/>
                  <a:t>n</a:t>
                </a:r>
                <a:r>
                  <a:rPr lang="en-US" dirty="0"/>
                  <a:t>} and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} denote a set of existing KBs and their embedding representations.</a:t>
                </a:r>
              </a:p>
              <a:p>
                <a:r>
                  <a:rPr lang="en-US" dirty="0"/>
                  <a:t>Incrementally fuse the successive KBs by initializing the embeddings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:r>
                  <a:rPr lang="en-US" dirty="0" err="1"/>
                  <a:t>KB</a:t>
                </a:r>
                <a:r>
                  <a:rPr lang="en-US" baseline="-25000" dirty="0" err="1"/>
                  <a:t>n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of KB</a:t>
                </a:r>
                <a:r>
                  <a:rPr lang="en-US" baseline="-25000" dirty="0"/>
                  <a:t>n-1</a:t>
                </a:r>
              </a:p>
              <a:p>
                <a:r>
                  <a:rPr lang="en-US" dirty="0"/>
                  <a:t>This might lead to catastrophic forgetting</a:t>
                </a:r>
              </a:p>
              <a:p>
                <a:r>
                  <a:rPr lang="en-US" dirty="0"/>
                  <a:t>Solution: Identification of the concepts whose embeddings changed sporadically (i.e. unstable) during the successive KB integration.</a:t>
                </a:r>
              </a:p>
              <a:p>
                <a:r>
                  <a:rPr lang="en-US" dirty="0"/>
                  <a:t>To measure the embedding stability, quantify the portion of overlapping words between the concept’s k-nearest neighbors from their successive embedding spaces.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531AA-683F-CB20-041A-A0FAB80E4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64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17E2-7008-61EB-F40C-D6ADC69C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Knowledge Infusion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5BBA-4627-062F-422C-464BC30C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concept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, let c</a:t>
            </a:r>
            <a:r>
              <a:rPr lang="en-US" baseline="-25000" dirty="0"/>
              <a:t>1</a:t>
            </a:r>
            <a:r>
              <a:rPr lang="en-US" dirty="0"/>
              <a:t> and c</a:t>
            </a:r>
            <a:r>
              <a:rPr lang="en-US" baseline="-25000" dirty="0"/>
              <a:t>2</a:t>
            </a:r>
            <a:r>
              <a:rPr lang="en-US" dirty="0"/>
              <a:t> be the k-nearest neighbors of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in the consecutive embedding spaces KB</a:t>
            </a:r>
            <a:r>
              <a:rPr lang="en-US" baseline="-25000" dirty="0"/>
              <a:t>n−1 </a:t>
            </a:r>
            <a:r>
              <a:rPr lang="en-US" dirty="0"/>
              <a:t>and </a:t>
            </a:r>
            <a:r>
              <a:rPr lang="en-US" dirty="0" err="1"/>
              <a:t>KB</a:t>
            </a:r>
            <a:r>
              <a:rPr lang="en-US" baseline="-25000" dirty="0" err="1"/>
              <a:t>n</a:t>
            </a:r>
            <a:r>
              <a:rPr lang="en-US" dirty="0"/>
              <a:t>. The stability value for concept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the ratio of overlapping words in c</a:t>
            </a:r>
            <a:r>
              <a:rPr lang="en-US" baseline="-25000" dirty="0"/>
              <a:t>1</a:t>
            </a:r>
            <a:r>
              <a:rPr lang="en-US" dirty="0"/>
              <a:t> and c</a:t>
            </a:r>
            <a:r>
              <a:rPr lang="en-US" baseline="-25000" dirty="0"/>
              <a:t>2</a:t>
            </a:r>
            <a:r>
              <a:rPr lang="en-US" dirty="0"/>
              <a:t>. All concepts with the stability value below a pre-defined threshold are deemed as unstable</a:t>
            </a:r>
          </a:p>
          <a:p>
            <a:r>
              <a:rPr lang="en-US" dirty="0"/>
              <a:t>Minimization of variance of representations in the embedding space</a:t>
            </a:r>
          </a:p>
          <a:p>
            <a:r>
              <a:rPr lang="en-US" dirty="0"/>
              <a:t>Specifically, given two neighborhood sets c</a:t>
            </a:r>
            <a:r>
              <a:rPr lang="en-US" baseline="-25000" dirty="0"/>
              <a:t>1</a:t>
            </a:r>
            <a:r>
              <a:rPr lang="en-US" dirty="0"/>
              <a:t> and c</a:t>
            </a:r>
            <a:r>
              <a:rPr lang="en-US" baseline="-25000" dirty="0"/>
              <a:t>2</a:t>
            </a:r>
            <a:r>
              <a:rPr lang="en-US" dirty="0"/>
              <a:t> for a concept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, the difference of representations in the successive embedding space can be defined by the L2 norm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19A5E-C3B7-1711-430C-7375A1E96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10" y="5685813"/>
            <a:ext cx="2857603" cy="4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3391-859B-06DF-45F6-0746A12D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Knowledge Infusion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7F81-FC9F-E972-F229-9C1522F3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5765180"/>
          </a:xfrm>
        </p:spPr>
        <p:txBody>
          <a:bodyPr>
            <a:normAutofit/>
          </a:bodyPr>
          <a:lstStyle/>
          <a:p>
            <a:r>
              <a:rPr lang="en-US" dirty="0"/>
              <a:t>Let B (⁠B⊆V⁠) denote the set of concepts that have significantly distorted representations in the successive embedding spaces</a:t>
            </a:r>
          </a:p>
          <a:p>
            <a:r>
              <a:rPr lang="en-US" dirty="0"/>
              <a:t>Minimize the variance in their representations using the hinge loss: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X∈R</a:t>
            </a:r>
            <a:r>
              <a:rPr lang="en-US" baseline="30000" dirty="0" err="1"/>
              <a:t>d×d</a:t>
            </a:r>
            <a:r>
              <a:rPr lang="en-US" baseline="30000" dirty="0"/>
              <a:t> </a:t>
            </a:r>
            <a:r>
              <a:rPr lang="en-US" dirty="0"/>
              <a:t>is a transformation matrix and </a:t>
            </a:r>
            <a:r>
              <a:rPr lang="en-US" dirty="0" err="1"/>
              <a:t>γ</a:t>
            </a:r>
            <a:r>
              <a:rPr lang="en-US" dirty="0"/>
              <a:t>&gt;0 is a hyper-parameter that denotes the margin. The operator [x]</a:t>
            </a:r>
            <a:r>
              <a:rPr lang="en-US" baseline="-25000" dirty="0"/>
              <a:t>+</a:t>
            </a:r>
            <a:r>
              <a:rPr lang="en-US" dirty="0"/>
              <a:t> denotes max(x,0)⁠</a:t>
            </a:r>
          </a:p>
          <a:p>
            <a:r>
              <a:rPr lang="en-US" dirty="0"/>
              <a:t>To enlarge the semantic distance with unrelated neighbors, we generate the </a:t>
            </a:r>
            <a:r>
              <a:rPr lang="en-US" dirty="0">
                <a:solidFill>
                  <a:srgbClr val="FF0000"/>
                </a:solidFill>
              </a:rPr>
              <a:t>negative samples 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30000" dirty="0"/>
              <a:t>ˆ</a:t>
            </a:r>
            <a:r>
              <a:rPr lang="en-US" baseline="-25000" dirty="0"/>
              <a:t>2</a:t>
            </a:r>
            <a:r>
              <a:rPr lang="en-US" dirty="0"/>
              <a:t>) by substituting c</a:t>
            </a:r>
            <a:r>
              <a:rPr lang="en-US" baseline="-25000" dirty="0"/>
              <a:t>2</a:t>
            </a:r>
            <a:r>
              <a:rPr lang="en-US" dirty="0"/>
              <a:t> with a random neighbor set c</a:t>
            </a:r>
            <a:r>
              <a:rPr lang="en-US" baseline="30000" dirty="0"/>
              <a:t>ˆ</a:t>
            </a:r>
            <a:r>
              <a:rPr lang="en-US" baseline="-25000" dirty="0"/>
              <a:t>2</a:t>
            </a:r>
            <a:r>
              <a:rPr lang="en-US" dirty="0"/>
              <a:t>⁠</a:t>
            </a:r>
          </a:p>
          <a:p>
            <a:r>
              <a:rPr lang="en-US" dirty="0"/>
              <a:t>Orthogonal regularization on X is done to prevent the information loss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F6EA254-4442-F8DC-C13C-EBDC090C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50" y="2830978"/>
            <a:ext cx="4440099" cy="5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4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29E2-061F-5F22-EF19-60A95EA2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Knowledge Infusion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FF87E-4A3D-45E2-35B7-D07B97657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Orthogonal Regularization:</a:t>
                </a:r>
              </a:p>
              <a:p>
                <a:r>
                  <a:rPr lang="en-US" dirty="0"/>
                  <a:t>Overall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Concatenate the produced Knowledge representations with the pre-trained language representations to generate knowledge-powered representations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FF87E-4A3D-45E2-35B7-D07B97657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2E88FD-19E6-EF31-DE9B-B7CC0E13F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5" y="1825625"/>
            <a:ext cx="1909190" cy="5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B337-CD55-82CF-54B3-E5C40943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DCE3-4AA9-0A6F-F427-B10C0B734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Incorporation of prior knowledge is useful for concepts with paucity of co-occurrence of information in the training corpus.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0DC07-452D-3FA1-0419-7ACDBE1D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65" y="2651557"/>
            <a:ext cx="7772400" cy="42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9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CFB9-B72B-C1BA-9ECE-8549F58D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5F25A-F25F-309C-30EE-0A69A9925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907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5F25A-F25F-309C-30EE-0A69A9925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9079"/>
                <a:ext cx="10515600" cy="4351338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9B8418D-3F53-0F61-D760-EAD71A916BC7}"/>
              </a:ext>
            </a:extLst>
          </p:cNvPr>
          <p:cNvSpPr/>
          <p:nvPr/>
        </p:nvSpPr>
        <p:spPr>
          <a:xfrm>
            <a:off x="2141034" y="2364059"/>
            <a:ext cx="367990" cy="334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B1683F-27FD-A9DA-CDBD-2DD89B66E268}"/>
              </a:ext>
            </a:extLst>
          </p:cNvPr>
          <p:cNvSpPr/>
          <p:nvPr/>
        </p:nvSpPr>
        <p:spPr>
          <a:xfrm>
            <a:off x="2927195" y="2375210"/>
            <a:ext cx="367990" cy="334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497AA-6F17-333D-F2C6-787E81C1449B}"/>
              </a:ext>
            </a:extLst>
          </p:cNvPr>
          <p:cNvSpPr/>
          <p:nvPr/>
        </p:nvSpPr>
        <p:spPr>
          <a:xfrm>
            <a:off x="2109439" y="2984250"/>
            <a:ext cx="367990" cy="334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54F309-0405-9F7F-683D-1D9584C79F76}"/>
              </a:ext>
            </a:extLst>
          </p:cNvPr>
          <p:cNvSpPr/>
          <p:nvPr/>
        </p:nvSpPr>
        <p:spPr>
          <a:xfrm>
            <a:off x="2534114" y="2649714"/>
            <a:ext cx="367990" cy="334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7DA9D-1E43-6F59-7C95-FA1F477F71C0}"/>
              </a:ext>
            </a:extLst>
          </p:cNvPr>
          <p:cNvSpPr/>
          <p:nvPr/>
        </p:nvSpPr>
        <p:spPr>
          <a:xfrm>
            <a:off x="2932770" y="2984250"/>
            <a:ext cx="367990" cy="334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71EA04-747F-CBDE-3327-8D20FA35D9D2}"/>
              </a:ext>
            </a:extLst>
          </p:cNvPr>
          <p:cNvCxnSpPr/>
          <p:nvPr/>
        </p:nvCxnSpPr>
        <p:spPr>
          <a:xfrm>
            <a:off x="3679902" y="2698595"/>
            <a:ext cx="66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45A7F-F22E-1F58-99EB-E6C15414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94" y="2296996"/>
            <a:ext cx="812800" cy="8255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7BE7E4-7359-80D8-6F8D-159300C8C8CC}"/>
              </a:ext>
            </a:extLst>
          </p:cNvPr>
          <p:cNvCxnSpPr/>
          <p:nvPr/>
        </p:nvCxnSpPr>
        <p:spPr>
          <a:xfrm>
            <a:off x="6675863" y="2709746"/>
            <a:ext cx="66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FC403884-CE55-FBBF-15EA-4A6EF540A188}"/>
              </a:ext>
            </a:extLst>
          </p:cNvPr>
          <p:cNvSpPr/>
          <p:nvPr/>
        </p:nvSpPr>
        <p:spPr>
          <a:xfrm>
            <a:off x="8374566" y="2296996"/>
            <a:ext cx="278780" cy="24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A287D5F3-6C15-383E-4BD3-32C065FDE9D2}"/>
              </a:ext>
            </a:extLst>
          </p:cNvPr>
          <p:cNvSpPr/>
          <p:nvPr/>
        </p:nvSpPr>
        <p:spPr>
          <a:xfrm>
            <a:off x="8986025" y="2313335"/>
            <a:ext cx="278780" cy="24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5FD9D4C3-2AE0-8E81-C64F-C9CEE86E6790}"/>
              </a:ext>
            </a:extLst>
          </p:cNvPr>
          <p:cNvSpPr/>
          <p:nvPr/>
        </p:nvSpPr>
        <p:spPr>
          <a:xfrm>
            <a:off x="8438374" y="2920904"/>
            <a:ext cx="278780" cy="24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B4559FAD-5504-224D-B86A-42B78D12BA6B}"/>
              </a:ext>
            </a:extLst>
          </p:cNvPr>
          <p:cNvSpPr/>
          <p:nvPr/>
        </p:nvSpPr>
        <p:spPr>
          <a:xfrm>
            <a:off x="9112406" y="2716388"/>
            <a:ext cx="278780" cy="2454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711042-ED86-6136-10A8-290B7FCC3A1C}"/>
              </a:ext>
            </a:extLst>
          </p:cNvPr>
          <p:cNvCxnSpPr/>
          <p:nvPr/>
        </p:nvCxnSpPr>
        <p:spPr>
          <a:xfrm>
            <a:off x="1427356" y="2419737"/>
            <a:ext cx="0" cy="288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AEFE-412B-BCBA-0BC1-5B470280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478C2-4374-E69D-A397-29C35975F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478C2-4374-E69D-A397-29C35975F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A33709-B4D6-B4DB-1A14-D86A0081BC1E}"/>
              </a:ext>
            </a:extLst>
          </p:cNvPr>
          <p:cNvCxnSpPr/>
          <p:nvPr/>
        </p:nvCxnSpPr>
        <p:spPr>
          <a:xfrm>
            <a:off x="1505415" y="2096429"/>
            <a:ext cx="0" cy="323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B6A611E-FB4F-1E8E-4873-203A89C0478E}"/>
              </a:ext>
            </a:extLst>
          </p:cNvPr>
          <p:cNvSpPr/>
          <p:nvPr/>
        </p:nvSpPr>
        <p:spPr>
          <a:xfrm>
            <a:off x="1973766" y="2230244"/>
            <a:ext cx="379141" cy="3568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3B20B0-0474-D5A0-89F4-77F87FEC9C7A}"/>
              </a:ext>
            </a:extLst>
          </p:cNvPr>
          <p:cNvSpPr/>
          <p:nvPr/>
        </p:nvSpPr>
        <p:spPr>
          <a:xfrm>
            <a:off x="1983060" y="2813282"/>
            <a:ext cx="379141" cy="3568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6269F5-1DA4-0980-BC03-1DD6F902D026}"/>
              </a:ext>
            </a:extLst>
          </p:cNvPr>
          <p:cNvSpPr/>
          <p:nvPr/>
        </p:nvSpPr>
        <p:spPr>
          <a:xfrm>
            <a:off x="2936486" y="2237117"/>
            <a:ext cx="379141" cy="3568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B010C8-D652-34E5-7AF8-1D1BAF986D28}"/>
              </a:ext>
            </a:extLst>
          </p:cNvPr>
          <p:cNvSpPr/>
          <p:nvPr/>
        </p:nvSpPr>
        <p:spPr>
          <a:xfrm>
            <a:off x="2451410" y="2587083"/>
            <a:ext cx="379141" cy="3568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BF9727-4977-B37F-1118-B63061E3EF67}"/>
              </a:ext>
            </a:extLst>
          </p:cNvPr>
          <p:cNvSpPr/>
          <p:nvPr/>
        </p:nvSpPr>
        <p:spPr>
          <a:xfrm>
            <a:off x="2936486" y="2880026"/>
            <a:ext cx="379141" cy="3568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A1E6DD-9214-8FEA-93FD-BDA3A7F5650C}"/>
              </a:ext>
            </a:extLst>
          </p:cNvPr>
          <p:cNvCxnSpPr/>
          <p:nvPr/>
        </p:nvCxnSpPr>
        <p:spPr>
          <a:xfrm>
            <a:off x="3936380" y="2587083"/>
            <a:ext cx="68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AA8A049-17C0-84D2-78E5-95957589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2" y="2192367"/>
            <a:ext cx="800100" cy="8382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6FCD41-24FB-D1E5-06FB-2B7950E7AEF2}"/>
              </a:ext>
            </a:extLst>
          </p:cNvPr>
          <p:cNvCxnSpPr/>
          <p:nvPr/>
        </p:nvCxnSpPr>
        <p:spPr>
          <a:xfrm>
            <a:off x="6441688" y="2593956"/>
            <a:ext cx="68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le 15">
            <a:extLst>
              <a:ext uri="{FF2B5EF4-FFF2-40B4-BE49-F238E27FC236}">
                <a16:creationId xmlns:a16="http://schemas.microsoft.com/office/drawing/2014/main" id="{48C46FD2-6B83-6F7C-4066-7F47EFC45D6A}"/>
              </a:ext>
            </a:extLst>
          </p:cNvPr>
          <p:cNvSpPr/>
          <p:nvPr/>
        </p:nvSpPr>
        <p:spPr>
          <a:xfrm>
            <a:off x="7917366" y="2096429"/>
            <a:ext cx="267629" cy="3010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B42AD49-CB0C-44E9-3664-07E50B301AFE}"/>
              </a:ext>
            </a:extLst>
          </p:cNvPr>
          <p:cNvSpPr/>
          <p:nvPr/>
        </p:nvSpPr>
        <p:spPr>
          <a:xfrm>
            <a:off x="8428468" y="2103302"/>
            <a:ext cx="267629" cy="3010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F1047BC-6DDA-909D-D167-C8424733E1EF}"/>
              </a:ext>
            </a:extLst>
          </p:cNvPr>
          <p:cNvSpPr/>
          <p:nvPr/>
        </p:nvSpPr>
        <p:spPr>
          <a:xfrm>
            <a:off x="8160839" y="2614960"/>
            <a:ext cx="267629" cy="3010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DDF1AE5-47CB-9D86-1060-DFDC30AF81BA}"/>
              </a:ext>
            </a:extLst>
          </p:cNvPr>
          <p:cNvSpPr/>
          <p:nvPr/>
        </p:nvSpPr>
        <p:spPr>
          <a:xfrm>
            <a:off x="8727697" y="2662740"/>
            <a:ext cx="267629" cy="3010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5C8C5-562E-B8CD-66FF-481D8758F381}"/>
              </a:ext>
            </a:extLst>
          </p:cNvPr>
          <p:cNvSpPr/>
          <p:nvPr/>
        </p:nvSpPr>
        <p:spPr>
          <a:xfrm>
            <a:off x="2163336" y="4001294"/>
            <a:ext cx="288074" cy="314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6C75E3-50A2-E38F-C473-08CA78C54F56}"/>
              </a:ext>
            </a:extLst>
          </p:cNvPr>
          <p:cNvSpPr/>
          <p:nvPr/>
        </p:nvSpPr>
        <p:spPr>
          <a:xfrm>
            <a:off x="2856570" y="4008197"/>
            <a:ext cx="288074" cy="314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45882B-3B1A-E525-BFC0-CC8954B1D654}"/>
              </a:ext>
            </a:extLst>
          </p:cNvPr>
          <p:cNvSpPr/>
          <p:nvPr/>
        </p:nvSpPr>
        <p:spPr>
          <a:xfrm>
            <a:off x="2111296" y="4603626"/>
            <a:ext cx="288074" cy="314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B1D99C-8B6A-B2DB-F788-BEF64DEA71B3}"/>
              </a:ext>
            </a:extLst>
          </p:cNvPr>
          <p:cNvSpPr/>
          <p:nvPr/>
        </p:nvSpPr>
        <p:spPr>
          <a:xfrm>
            <a:off x="2496943" y="4336878"/>
            <a:ext cx="288074" cy="314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CD1938-7599-11CA-306E-5129239FDF5C}"/>
              </a:ext>
            </a:extLst>
          </p:cNvPr>
          <p:cNvSpPr/>
          <p:nvPr/>
        </p:nvSpPr>
        <p:spPr>
          <a:xfrm>
            <a:off x="2854712" y="4651106"/>
            <a:ext cx="288074" cy="314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588BA3-B9C3-7DD4-9707-7E2494F2079D}"/>
              </a:ext>
            </a:extLst>
          </p:cNvPr>
          <p:cNvCxnSpPr/>
          <p:nvPr/>
        </p:nvCxnSpPr>
        <p:spPr>
          <a:xfrm flipV="1">
            <a:off x="3936380" y="4315522"/>
            <a:ext cx="680225" cy="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15D6AD6-E161-D403-D1DB-8FA75D4E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811" y="3902772"/>
            <a:ext cx="812800" cy="825500"/>
          </a:xfrm>
          <a:prstGeom prst="rect">
            <a:avLst/>
          </a:prstGeom>
        </p:spPr>
      </p:pic>
      <p:sp>
        <p:nvSpPr>
          <p:cNvPr id="28" name="Triangle 27">
            <a:extLst>
              <a:ext uri="{FF2B5EF4-FFF2-40B4-BE49-F238E27FC236}">
                <a16:creationId xmlns:a16="http://schemas.microsoft.com/office/drawing/2014/main" id="{F81E3436-C7A7-D1EB-67F7-58AB5E969900}"/>
              </a:ext>
            </a:extLst>
          </p:cNvPr>
          <p:cNvSpPr/>
          <p:nvPr/>
        </p:nvSpPr>
        <p:spPr>
          <a:xfrm>
            <a:off x="8051180" y="3831334"/>
            <a:ext cx="267629" cy="301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14D13DDF-7A5C-8229-4F14-8D5DD4702ECD}"/>
              </a:ext>
            </a:extLst>
          </p:cNvPr>
          <p:cNvSpPr/>
          <p:nvPr/>
        </p:nvSpPr>
        <p:spPr>
          <a:xfrm>
            <a:off x="8735443" y="4001294"/>
            <a:ext cx="267629" cy="301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EFC1911-4D38-A36D-5430-C5B30945AEC2}"/>
              </a:ext>
            </a:extLst>
          </p:cNvPr>
          <p:cNvSpPr/>
          <p:nvPr/>
        </p:nvSpPr>
        <p:spPr>
          <a:xfrm>
            <a:off x="8289698" y="4350023"/>
            <a:ext cx="267629" cy="301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DB556A9E-6282-D22B-BA58-4AAE51EC4239}"/>
              </a:ext>
            </a:extLst>
          </p:cNvPr>
          <p:cNvSpPr/>
          <p:nvPr/>
        </p:nvSpPr>
        <p:spPr>
          <a:xfrm>
            <a:off x="8789333" y="4577730"/>
            <a:ext cx="267629" cy="301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3692A7-88EC-D832-8C5E-87A283C8DAF4}"/>
              </a:ext>
            </a:extLst>
          </p:cNvPr>
          <p:cNvCxnSpPr/>
          <p:nvPr/>
        </p:nvCxnSpPr>
        <p:spPr>
          <a:xfrm>
            <a:off x="6672147" y="4302377"/>
            <a:ext cx="68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1C07EC-75A1-6ACD-AD3F-7EB5D3A7DD34}"/>
                  </a:ext>
                </a:extLst>
              </p:cNvPr>
              <p:cNvSpPr txBox="1"/>
              <p:nvPr/>
            </p:nvSpPr>
            <p:spPr>
              <a:xfrm>
                <a:off x="-264841" y="5412534"/>
                <a:ext cx="6099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1C07EC-75A1-6ACD-AD3F-7EB5D3A7D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841" y="5412534"/>
                <a:ext cx="60997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64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DD12-0A4F-0A14-6DEF-124A7C24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D3B2-08E7-3D15-0DF0-9C3A272A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(and tasks) become available only during time.</a:t>
            </a:r>
          </a:p>
          <a:p>
            <a:r>
              <a:rPr lang="en-US" dirty="0"/>
              <a:t>No access to previously encountered data.</a:t>
            </a:r>
          </a:p>
          <a:p>
            <a:r>
              <a:rPr lang="en-US" dirty="0"/>
              <a:t>Constant computational and memory resources (efficiency).</a:t>
            </a:r>
          </a:p>
          <a:p>
            <a:r>
              <a:rPr lang="en-US" dirty="0"/>
              <a:t>Incremental development of ever more complex knowledge and skills (scalability).</a:t>
            </a:r>
          </a:p>
          <a:p>
            <a:r>
              <a:rPr lang="en-US" dirty="0"/>
              <a:t>Efficiency + Scalability =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96864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F63C-3466-841C-3D61-DF190A3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Forgetting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38FD-F7BC-F106-6962-EE683A25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Catastrophic interference, also known as catastrophic forgetting, is the tendency of an artificial neural networks to completely and abruptly forget previously learned information upon learning new information.</a:t>
            </a:r>
          </a:p>
          <a:p>
            <a:r>
              <a:rPr lang="en-US" dirty="0"/>
              <a:t>Happens mostly due to Gradient Descent.</a:t>
            </a:r>
          </a:p>
        </p:txBody>
      </p:sp>
    </p:spTree>
    <p:extLst>
      <p:ext uri="{BB962C8B-B14F-4D97-AF65-F5344CB8AC3E}">
        <p14:creationId xmlns:p14="http://schemas.microsoft.com/office/powerpoint/2010/main" val="301189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5235-E70C-CA1B-47A5-53139E2F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5390-C747-FD24-368F-CD331ACE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Vocabulary V ={w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V</a:t>
            </a:r>
            <a:r>
              <a:rPr lang="en-US" dirty="0"/>
              <a:t>} of size V. (Given) 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a d-dimensional word embedding that can be derived from any pre-trained language representation model.</a:t>
            </a:r>
          </a:p>
          <a:p>
            <a:r>
              <a:rPr lang="en-US" b="1" dirty="0"/>
              <a:t>Objective: </a:t>
            </a:r>
            <a:r>
              <a:rPr lang="en-US" dirty="0"/>
              <a:t>Update the representations for each word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by infusing semantic knowledge from successive Knowledge Bases (w</a:t>
            </a:r>
            <a:r>
              <a:rPr lang="en-US" baseline="-25000" dirty="0"/>
              <a:t>1</a:t>
            </a:r>
            <a:r>
              <a:rPr lang="en-US" baseline="30000" dirty="0"/>
              <a:t>1</a:t>
            </a:r>
            <a:r>
              <a:rPr lang="en-US" dirty="0"/>
              <a:t>, …,w</a:t>
            </a:r>
            <a:r>
              <a:rPr lang="en-US" baseline="-25000" dirty="0"/>
              <a:t>V</a:t>
            </a:r>
            <a:r>
              <a:rPr lang="en-US" baseline="30000" dirty="0"/>
              <a:t>1</a:t>
            </a:r>
            <a:r>
              <a:rPr lang="en-US" dirty="0"/>
              <a:t>),…, (w</a:t>
            </a:r>
            <a:r>
              <a:rPr lang="en-US" baseline="-25000" dirty="0"/>
              <a:t>1</a:t>
            </a:r>
            <a:r>
              <a:rPr lang="en-US" baseline="30000" dirty="0"/>
              <a:t>N</a:t>
            </a:r>
            <a:r>
              <a:rPr lang="en-US" dirty="0"/>
              <a:t>, …,</a:t>
            </a:r>
            <a:r>
              <a:rPr lang="en-US" dirty="0" err="1"/>
              <a:t>w</a:t>
            </a:r>
            <a:r>
              <a:rPr lang="en-US" baseline="-25000" dirty="0" err="1"/>
              <a:t>V</a:t>
            </a:r>
            <a:r>
              <a:rPr lang="en-US" baseline="30000" dirty="0" err="1"/>
              <a:t>N</a:t>
            </a:r>
            <a:r>
              <a:rPr lang="en-US" dirty="0"/>
              <a:t>) where N refers to the nth Knowledge Base.</a:t>
            </a:r>
          </a:p>
        </p:txBody>
      </p:sp>
    </p:spTree>
    <p:extLst>
      <p:ext uri="{BB962C8B-B14F-4D97-AF65-F5344CB8AC3E}">
        <p14:creationId xmlns:p14="http://schemas.microsoft.com/office/powerpoint/2010/main" val="37241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ACEC-0717-BE47-66AF-6418A5F8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3B0B8F-3ED3-9BE7-08B8-1711D5715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88" y="1690687"/>
            <a:ext cx="10019268" cy="4959609"/>
          </a:xfrm>
        </p:spPr>
      </p:pic>
    </p:spTree>
    <p:extLst>
      <p:ext uri="{BB962C8B-B14F-4D97-AF65-F5344CB8AC3E}">
        <p14:creationId xmlns:p14="http://schemas.microsoft.com/office/powerpoint/2010/main" val="361603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1612-2F61-1835-F34F-7B5EBD53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Knowledge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712E-C91B-7B08-6412-FAF0D3BE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Ancestors: Accumulating features</a:t>
            </a:r>
          </a:p>
          <a:p>
            <a:pPr marL="0" indent="0">
              <a:buNone/>
            </a:pPr>
            <a:r>
              <a:rPr lang="en-US" dirty="0"/>
              <a:t>Coming from higher ancestor to another less deep.</a:t>
            </a:r>
          </a:p>
          <a:p>
            <a:pPr lvl="1"/>
            <a:r>
              <a:rPr lang="en-US" dirty="0"/>
              <a:t>Each concept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assigned a basic d dimensional embedding vector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. Each Concept’s final representation mi is a combination of embeddings of itself and ancestors: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Attention weight is calculated by: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Here f calculates the compatibility between embeddings by a scoring function: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40037A-91C6-C053-999E-97291E8A4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590" y="0"/>
            <a:ext cx="3594410" cy="2302410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1BB1DA5-DB40-5A26-E65F-9B6769E36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43" y="3429000"/>
            <a:ext cx="4401164" cy="600159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B4BAF71-DB74-AD97-339A-EC3DB4DAA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25" y="4116902"/>
            <a:ext cx="1905266" cy="638264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400B7DA-50B5-6E07-1797-0841DB104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98" y="5479373"/>
            <a:ext cx="271500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0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EA4F-F7F9-3BFB-4793-591DABD0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Attention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5AC4-AA71-E482-1273-D5E93259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the model on a multi-label classification task, where objective is to predict the labels for biomedical articles.</a:t>
            </a:r>
          </a:p>
          <a:p>
            <a:r>
              <a:rPr lang="en-US" dirty="0"/>
              <a:t>Training is done with another single layer perceptron:</a:t>
            </a:r>
          </a:p>
          <a:p>
            <a:endParaRPr lang="en-US" dirty="0"/>
          </a:p>
          <a:p>
            <a:r>
              <a:rPr lang="en-US" dirty="0"/>
              <a:t>Cross-entropy loss as the objective function for the predictive task as follows:</a:t>
            </a:r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D052E8D4-844A-B43E-BEDF-0FEDB27B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027" y="3162263"/>
            <a:ext cx="2543530" cy="533474"/>
          </a:xfrm>
          <a:prstGeom prst="rect">
            <a:avLst/>
          </a:prstGeom>
        </p:spPr>
      </p:pic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3539AC0-6428-5225-3728-0398E5282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91" y="4479848"/>
            <a:ext cx="441069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8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755</Words>
  <Application>Microsoft Macintosh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Continual Knowledge Infusion into Pre-trained Biomedical Language Models</vt:lpstr>
      <vt:lpstr>Continual Learning</vt:lpstr>
      <vt:lpstr>Continual Learning</vt:lpstr>
      <vt:lpstr>CL Objectives</vt:lpstr>
      <vt:lpstr>Catastrophic Forgetting</vt:lpstr>
      <vt:lpstr>Objectives of the Paper</vt:lpstr>
      <vt:lpstr>Model Architecture</vt:lpstr>
      <vt:lpstr>Hierarchical Knowledge Base</vt:lpstr>
      <vt:lpstr>Learning The Attention Weights</vt:lpstr>
      <vt:lpstr>Hierarchical Knowledge Base</vt:lpstr>
      <vt:lpstr>Overall Objective Function and Algorithm</vt:lpstr>
      <vt:lpstr>Continual Knowledge Infusion</vt:lpstr>
      <vt:lpstr>Continual Knowledge Infusion</vt:lpstr>
      <vt:lpstr>Continual Knowledge Infusion</vt:lpstr>
      <vt:lpstr>Continual Knowledge Infusion</vt:lpstr>
      <vt:lpstr>Results of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 Knowledge Infusion into Pre-trained Biomedical Language Models</dc:title>
  <dc:creator>Choudhuri, Akash</dc:creator>
  <cp:lastModifiedBy>Choudhuri, Akash</cp:lastModifiedBy>
  <cp:revision>4</cp:revision>
  <dcterms:created xsi:type="dcterms:W3CDTF">2022-10-09T19:42:49Z</dcterms:created>
  <dcterms:modified xsi:type="dcterms:W3CDTF">2024-03-20T02:37:58Z</dcterms:modified>
</cp:coreProperties>
</file>