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BB5D1-EEAC-4DB1-91B5-9EA654CAF6AE}" v="1514" dt="2024-03-07T15:40:11.656"/>
    <p1510:client id="{6E343DA3-68CE-6940-A8FC-2C3CA87BFBFC}" v="1" dt="2024-03-07T15:53:5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2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F0F92-75EF-451F-B47D-EF2D5681BE0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D9707-436D-4749-9965-DFB02460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theproof</a:t>
            </a:r>
            <a:r>
              <a:rPr lang="en-US"/>
              <a:t> ofTheorem5criticallyreliesonthefactthatthescoresYn+1 n+1 isexchangeablewithsYn+1 1 ,...,sYn+1 n .</a:t>
            </a:r>
            <a:r>
              <a:rPr lang="en-US" err="1"/>
              <a:t>Wedefer</a:t>
            </a:r>
            <a:r>
              <a:rPr lang="en-US"/>
              <a:t> </a:t>
            </a:r>
            <a:r>
              <a:rPr lang="en-US" err="1"/>
              <a:t>theproofto</a:t>
            </a:r>
            <a:r>
              <a:rPr lang="en-US"/>
              <a:t>[1],</a:t>
            </a:r>
            <a:r>
              <a:rPr lang="en-US" err="1"/>
              <a:t>andnotethatupperboundin</a:t>
            </a:r>
            <a:r>
              <a:rPr lang="en-US"/>
              <a:t>(1)</a:t>
            </a:r>
            <a:r>
              <a:rPr lang="en-US" err="1"/>
              <a:t>alsoholdswhenthescorefunctioniscontinuous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D9707-436D-4749-9965-DFB024602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E09A-9889-7E91-C099-DD3A00D7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E8BBA-4C6E-3802-7FF3-1CB62D7C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A8D6-E597-0B7D-547C-7E33A004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7B7E-D804-C6F7-672C-17732C7D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AD9E-15CA-02DC-7EC4-086B734C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EFBA-4A26-7FB2-93AC-CC5397C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A4F81-16AA-3113-9C54-5DAC610A4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CFF4-A9B9-6022-9B12-D76F863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CC8B-2BFD-B6EE-C8EB-619D7FC1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D98B-B451-5026-B847-824F275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3E49A-52F8-9F0D-522B-DFEB971B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13B00-DA06-A8E8-EF29-1D75856D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5852-82E9-BD2D-E848-94C4E064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594E-A0E7-19B5-B8E9-93E0404B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A6BD-127A-6E53-DE2A-2035316E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D0AD-F818-7476-4C47-4DBA40C9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4D25-1E38-8D6A-2A35-7E493137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530B-450A-364A-0442-913D09F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9656-4D07-716D-7023-5DB7DFAC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B48A-6199-E8E4-B264-92D2B40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6B50-CA40-AAC2-5D4E-BDA9DFF3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B2B4-E25B-2EAA-0A34-2ECDAE3A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EEA-3EA1-9ECF-DFE8-25AFC5D4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AF38-0057-082C-BC18-D6F578B3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C18C-2BCD-0B5B-1572-0FE7F383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1E03-3308-0211-783F-29E7358E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374B-51B3-47FE-7565-331E8EF4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F1016-7E03-C31A-75E3-CF3BB8BC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FDDA-E580-9CB8-768C-CC22A5FB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1571-F30D-ED61-EA33-E2294AC0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74A6B-A869-2149-1AE0-8C1C9125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2C61-17B0-9568-2A98-5CEAC81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796C-DD09-CDBE-8888-E228471D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8EDDA-D987-CE7A-0205-55EF77C6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58D0-7FFB-73CF-6701-15A13260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62CFA-1DD6-4629-4F23-BC4723D37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B6441-2C72-30F5-4BF8-4C20728F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B3380-FF7C-2B67-156B-49677AC2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D236-5A71-69A8-0378-294CA96D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5BD-A863-5A44-9FBA-241286DF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901B9-C0D2-3CBA-9AB1-FB49A174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58E5-90D9-B74E-9144-104C47F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944C-364A-4B2A-2AB8-E2F1D82B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5AA79-D54A-C0FA-912F-E31AC850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6E459-E19C-65C9-05AA-F1D95B01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D1EF-61DC-7C27-2026-54228E94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9FC8-2936-148C-9835-66D5A780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B61C-3E96-B1A4-5E73-7E0F9672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4D02-7672-7627-C022-C41394EE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589A-C095-7237-F20C-8A34A77E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39A5-F821-CC8B-A808-35EE803A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F414-CD88-1965-7863-6126BFC2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7FCC-3FB5-FF2B-5AB0-32077626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9139A-488F-C8C8-7795-7C9A743A6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3FC05-5EA3-A4CC-00BB-C19DEADA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8FCD-618E-2FC6-4237-8B9EA2A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7E83-7B97-AA47-8914-8C297599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51889-2DF5-35F3-9B74-68A9F16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E15BD-DF93-2267-6B25-87CD3297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1F66-6864-EF11-CD85-60BABC5E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24C-5C9E-7D25-68A4-3731CF803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9E70-588E-45EC-BF8C-BBAE1C01037E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D103-84D3-BC0B-204B-B95323C66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0FF7-F5AF-0DA7-B963-E822E3B7F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3900-E2BF-4816-9D20-D12E3E025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B8E5-E150-BD5E-8F8E-852E11F91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Conformal Inference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6E13D-A2F7-E69C-A388-24DC63678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artoon of a person pointing at a white board&#10;&#10;Description automatically generated">
            <a:extLst>
              <a:ext uri="{FF2B5EF4-FFF2-40B4-BE49-F238E27FC236}">
                <a16:creationId xmlns:a16="http://schemas.microsoft.com/office/drawing/2014/main" id="{A9B1BFAD-3C83-C4F1-3FD1-00999BA70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957780"/>
            <a:ext cx="9210261" cy="27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8F8C-70CF-462B-1B18-54C4152D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2"/>
            <a:ext cx="11353800" cy="1543589"/>
          </a:xfrm>
        </p:spPr>
        <p:txBody>
          <a:bodyPr/>
          <a:lstStyle/>
          <a:p>
            <a:r>
              <a:rPr lang="en-US"/>
              <a:t>APS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A30A5-0975-23CC-69F8-CF7E3A650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87944"/>
                <a:ext cx="7978747" cy="5369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/>
                  <a:t>A score function is defined with inspiration from the oracle algorithm:</a:t>
                </a:r>
              </a:p>
              <a:p>
                <a:endParaRPr lang="en-US"/>
              </a:p>
              <a:p>
                <a:r>
                  <a:rPr lang="en-US"/>
                  <a:t>So, this score greedily includes classes into the prediction set until true label is reached and then it stops </a:t>
                </a:r>
              </a:p>
              <a:p>
                <a:r>
                  <a:rPr lang="en-US"/>
                  <a:t>Unlike the simple score talked about before, it utilizes the </a:t>
                </a:r>
                <a:r>
                  <a:rPr lang="en-US" err="1"/>
                  <a:t>softmax</a:t>
                </a:r>
                <a:r>
                  <a:rPr lang="en-US"/>
                  <a:t> outputs of all classes, not just the true class</a:t>
                </a:r>
              </a:p>
              <a:p>
                <a:r>
                  <a:rPr lang="en-US"/>
                  <a:t>As in all conformal procedures, set</a:t>
                </a:r>
              </a:p>
              <a:p>
                <a:pPr marL="0" indent="0" algn="ctr">
                  <a:buNone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𝑄𝑢𝑎𝑛𝑡𝑖𝑙𝑒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Then, the prediction set is modified slightly to avoid zero-size sets: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A30A5-0975-23CC-69F8-CF7E3A650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7944"/>
                <a:ext cx="7978747" cy="5369500"/>
              </a:xfrm>
              <a:blipFill>
                <a:blip r:embed="rId2"/>
                <a:stretch>
                  <a:fillRect l="-1146" t="-1703" r="-458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984E865F-B786-09B8-FD91-E012736E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72" y="1764928"/>
            <a:ext cx="2591162" cy="533474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6F6D195-E5F6-5839-4B2A-1F6836E8E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72" y="6157364"/>
            <a:ext cx="4410691" cy="600159"/>
          </a:xfrm>
          <a:prstGeom prst="rect">
            <a:avLst/>
          </a:prstGeom>
        </p:spPr>
      </p:pic>
      <p:pic>
        <p:nvPicPr>
          <p:cNvPr id="9" name="Picture 8" descr="A comparison of graphs and diagrams&#10;&#10;Description automatically generated">
            <a:extLst>
              <a:ext uri="{FF2B5EF4-FFF2-40B4-BE49-F238E27FC236}">
                <a16:creationId xmlns:a16="http://schemas.microsoft.com/office/drawing/2014/main" id="{79B2EDE3-7527-80F3-897B-DD07A88AD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04" y="2631533"/>
            <a:ext cx="426779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D0D3-58FA-F10B-3393-B5C1F553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Conformalized</a:t>
            </a:r>
            <a:r>
              <a:rPr lang="en-US"/>
              <a:t> Quantile Regression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52528-2330-ABF9-80B2-B7D21044C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075" y="1825625"/>
                <a:ext cx="11720221" cy="42268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Base Model: Quantile Regression, which attempts to learn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/>
                  <a:t> quantile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for each value of x. </a:t>
                </a:r>
              </a:p>
              <a:p>
                <a:r>
                  <a:rPr lang="en-US"/>
                  <a:t>Let the true quantile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the fitted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</m:e>
                        </m:acc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By definition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lands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with 5% probability and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with 5% probability, we would expect the interval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0.05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] to have approx. 90% coverage. </a:t>
                </a:r>
              </a:p>
              <a:p>
                <a:r>
                  <a:rPr lang="en-US"/>
                  <a:t>However the fitted quantiles may be inaccurate</a:t>
                </a:r>
              </a:p>
              <a:p>
                <a:r>
                  <a:rPr lang="en-US"/>
                  <a:t>After training an algorithm to output 2 such quantiles (</a:t>
                </a:r>
                <a:r>
                  <a:rPr lang="en-US" err="1"/>
                  <a:t>eg</a:t>
                </a:r>
                <a:r>
                  <a:rPr lang="en-US"/>
                  <a:t> </a:t>
                </a:r>
                <a:r>
                  <a:rPr lang="en-US" err="1"/>
                  <a:t>pytorch’s</a:t>
                </a:r>
                <a:r>
                  <a:rPr lang="en-US"/>
                  <a:t> </a:t>
                </a:r>
                <a:r>
                  <a:rPr lang="en-US" err="1"/>
                  <a:t>QuantileLoss</a:t>
                </a:r>
                <a:r>
                  <a:rPr lang="en-US"/>
                  <a:t> called Pinball loss)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/>
                  <a:t>, we can define the score to be the difference between y and its nearest quantile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52528-2330-ABF9-80B2-B7D21044C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075" y="1825625"/>
                <a:ext cx="11720221" cy="4226832"/>
              </a:xfrm>
              <a:blipFill>
                <a:blip r:embed="rId2"/>
                <a:stretch>
                  <a:fillRect l="-832" t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868C31-CB69-A828-4E15-899A211C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84" y="5863419"/>
            <a:ext cx="2764602" cy="40622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AD60-A89E-530A-4A3E-B42AE8A7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6836"/>
            <a:ext cx="12192000" cy="365125"/>
          </a:xfrm>
        </p:spPr>
        <p:txBody>
          <a:bodyPr/>
          <a:lstStyle/>
          <a:p>
            <a:pPr algn="l"/>
            <a:r>
              <a:rPr lang="en-US"/>
              <a:t>[1] R. </a:t>
            </a:r>
            <a:r>
              <a:rPr lang="en-US" err="1"/>
              <a:t>Koenker</a:t>
            </a:r>
            <a:r>
              <a:rPr lang="en-US"/>
              <a:t> and G. Bassett Jr, “Regression quantiles,” </a:t>
            </a:r>
            <a:r>
              <a:rPr lang="en-US" err="1"/>
              <a:t>Econometrica</a:t>
            </a:r>
            <a:r>
              <a:rPr lang="en-US"/>
              <a:t> : Journal of the Econometric Society, vol. 46, no. 1, pp. 33–50,1978</a:t>
            </a:r>
          </a:p>
        </p:txBody>
      </p:sp>
    </p:spTree>
    <p:extLst>
      <p:ext uri="{BB962C8B-B14F-4D97-AF65-F5344CB8AC3E}">
        <p14:creationId xmlns:p14="http://schemas.microsoft.com/office/powerpoint/2010/main" val="23486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48FB-E7EA-15B0-DC43-53BFD57A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CQR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909A0-8202-53DB-392A-F159D6D61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718572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After computing the scores on the calibration set and setting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𝑄𝑢𝑎𝑛𝑡𝑖𝑙𝑒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We can form valid prediction intervals by taking:</a:t>
                </a:r>
              </a:p>
              <a:p>
                <a:endParaRPr lang="en-US"/>
              </a:p>
              <a:p>
                <a:r>
                  <a:rPr lang="en-US"/>
                  <a:t>Intuitively the set C(x) just grows/shrinks the distance between the quantiles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/>
                  <a:t> to achieve coverage </a:t>
                </a:r>
              </a:p>
              <a:p>
                <a:r>
                  <a:rPr lang="en-US"/>
                  <a:t>C will satisfy the coverage property. However, unlike the previous case, C will not represent a set of classes but instead a continuous interval in R</a:t>
                </a:r>
              </a:p>
              <a:p>
                <a:r>
                  <a:rPr lang="en-US"/>
                  <a:t>Quantile loss is a generalization of the L1-norm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909A0-8202-53DB-392A-F159D6D61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7185727" cy="5032375"/>
              </a:xfrm>
              <a:blipFill>
                <a:blip r:embed="rId2"/>
                <a:stretch>
                  <a:fillRect l="-1272" t="-2421" r="-1527" b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43DCE6-5220-4014-E616-1694F40B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73" y="3076526"/>
            <a:ext cx="2333951" cy="352474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1A1B80AA-3FC2-BFEE-50DB-75E688ADA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85" y="2693150"/>
            <a:ext cx="3847117" cy="205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3C6F-07E7-0DBA-417C-E5A6560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68" y="3586246"/>
            <a:ext cx="10515600" cy="2852737"/>
          </a:xfrm>
        </p:spPr>
        <p:txBody>
          <a:bodyPr/>
          <a:lstStyle/>
          <a:p>
            <a:pPr algn="ctr"/>
            <a:r>
              <a:rPr lang="en-US"/>
              <a:t>Thanks</a:t>
            </a:r>
          </a:p>
        </p:txBody>
      </p:sp>
      <p:pic>
        <p:nvPicPr>
          <p:cNvPr id="7" name="Picture 6" descr="A person pointing at a cat&#10;&#10;Description automatically generated">
            <a:extLst>
              <a:ext uri="{FF2B5EF4-FFF2-40B4-BE49-F238E27FC236}">
                <a16:creationId xmlns:a16="http://schemas.microsoft.com/office/drawing/2014/main" id="{9DC1E689-48F4-4CDF-B7C7-2081A3E39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09" y="850789"/>
            <a:ext cx="6293848" cy="40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4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7427-F378-79D6-39DE-C3FB90A4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3" y="224826"/>
            <a:ext cx="10515600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8AE1-B2FC-BB8E-419E-0652972B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1452150"/>
            <a:ext cx="11855395" cy="2762042"/>
          </a:xfrm>
        </p:spPr>
        <p:txBody>
          <a:bodyPr>
            <a:normAutofit/>
          </a:bodyPr>
          <a:lstStyle/>
          <a:p>
            <a:r>
              <a:rPr lang="en-US"/>
              <a:t>Introduced for the first time be </a:t>
            </a:r>
            <a:r>
              <a:rPr lang="en-US" err="1"/>
              <a:t>Gammerman</a:t>
            </a:r>
            <a:r>
              <a:rPr lang="en-US"/>
              <a:t> et al. [1]. They focused on creating prediction sets for a binary response</a:t>
            </a:r>
          </a:p>
          <a:p>
            <a:r>
              <a:rPr lang="en-US"/>
              <a:t>Saunders et al. [2] used p-values to create prediction sets. This is the current framework in use</a:t>
            </a:r>
          </a:p>
          <a:p>
            <a:r>
              <a:rPr lang="en-US"/>
              <a:t>Wasserman et al. [3] brought conformal prediction from CS to Stats. A nice overview is given by Angelopoulos and Bates [4].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CC29E-A5E8-B574-8831-950FDC72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58895"/>
            <a:ext cx="12191999" cy="799106"/>
          </a:xfrm>
        </p:spPr>
        <p:txBody>
          <a:bodyPr/>
          <a:lstStyle/>
          <a:p>
            <a:pPr algn="l"/>
            <a:r>
              <a:rPr lang="en-US" sz="1000"/>
              <a:t>[1] Alex </a:t>
            </a:r>
            <a:r>
              <a:rPr lang="en-US" sz="1000" err="1"/>
              <a:t>Gammerman</a:t>
            </a:r>
            <a:r>
              <a:rPr lang="en-US" sz="1000"/>
              <a:t>, Vladimir </a:t>
            </a:r>
            <a:r>
              <a:rPr lang="en-US" sz="1000" err="1"/>
              <a:t>Vapnik</a:t>
            </a:r>
            <a:r>
              <a:rPr lang="en-US" sz="1000"/>
              <a:t>, and Vladimir Vovk. Learning by transduction. In Proceedings of the Fourteenth Conference on Uncertainty in Artificial Intelligence, pages 148–156. Morgan Kaufmann, 1998.</a:t>
            </a:r>
          </a:p>
          <a:p>
            <a:pPr algn="l"/>
            <a:r>
              <a:rPr lang="en-US" sz="1000"/>
              <a:t>[2] Craig Saunders, Alexander </a:t>
            </a:r>
            <a:r>
              <a:rPr lang="en-US" sz="1000" err="1"/>
              <a:t>Gammerman</a:t>
            </a:r>
            <a:r>
              <a:rPr lang="en-US" sz="1000"/>
              <a:t>, and </a:t>
            </a:r>
            <a:r>
              <a:rPr lang="en-US" sz="1000" err="1"/>
              <a:t>Volodya</a:t>
            </a:r>
            <a:r>
              <a:rPr lang="en-US" sz="1000"/>
              <a:t> Vovk. Transduction with confidence and credibility. Pages 722–726, 01 1999.</a:t>
            </a:r>
          </a:p>
          <a:p>
            <a:pPr algn="l"/>
            <a:r>
              <a:rPr lang="en-US" sz="1000"/>
              <a:t>[3] Jing Lei and Larry Wasserman. Distribution-free prediction bands for non-parametric regression. Journal of the Royal Statistical Society Series B, 76(1):71–96, January 2014. URL https://ideas.repec.org/a/bla/jorssb/ v76y2014i1p71-96.html.</a:t>
            </a:r>
          </a:p>
          <a:p>
            <a:pPr algn="l"/>
            <a:r>
              <a:rPr lang="en-US" sz="1000"/>
              <a:t>[4] Anastasios N. Angelopoulos and Stephen Bates. A gentle introduction to conformal prediction and distribution-free uncertainty quantification. </a:t>
            </a:r>
            <a:r>
              <a:rPr lang="en-US" sz="1000" err="1"/>
              <a:t>CoRR</a:t>
            </a:r>
            <a:r>
              <a:rPr lang="en-US" sz="1000"/>
              <a:t>, abs/2107.07511,2021. URL https://arxiv.org/abs/2107.07511.</a:t>
            </a:r>
          </a:p>
        </p:txBody>
      </p:sp>
      <p:pic>
        <p:nvPicPr>
          <p:cNvPr id="6" name="Picture 5" descr="A black and white drawing of a ghost&#10;&#10;Description automatically generated">
            <a:extLst>
              <a:ext uri="{FF2B5EF4-FFF2-40B4-BE49-F238E27FC236}">
                <a16:creationId xmlns:a16="http://schemas.microsoft.com/office/drawing/2014/main" id="{9AE2C86F-01AD-1938-28AA-2C84996C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35" y="3617410"/>
            <a:ext cx="2501258" cy="24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0173-58EB-A79B-59E8-50C717B4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CDC54-47A5-ED8F-A947-33663B3AA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07381"/>
                <a:ext cx="12435840" cy="48980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We have n </a:t>
                </a:r>
                <a:r>
                  <a:rPr lang="en-US" err="1"/>
                  <a:t>i.i.d.</a:t>
                </a:r>
                <a:r>
                  <a:rPr lang="en-US"/>
                  <a:t>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with distribution P</a:t>
                </a:r>
              </a:p>
              <a:p>
                <a:r>
                  <a:rPr lang="en-US"/>
                  <a:t>We want a set C(x)=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[1] </a:t>
                </a:r>
              </a:p>
              <a:p>
                <a:r>
                  <a:rPr lang="en-US"/>
                  <a:t>This coverage is guaranteed as long as our data is </a:t>
                </a:r>
                <a:r>
                  <a:rPr lang="en-US" err="1"/>
                  <a:t>i.i.d.</a:t>
                </a:r>
                <a:r>
                  <a:rPr lang="en-US"/>
                  <a:t> </a:t>
                </a:r>
              </a:p>
              <a:p>
                <a:r>
                  <a:rPr lang="en-US"/>
                  <a:t>We use rank statistics. Imagine we take a summary of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like V=|Y-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Assuming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is uniformly distributed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, we have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is among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/>
                  <a:t> smallest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/>
              </a:p>
              <a:p>
                <a:r>
                  <a:rPr lang="en-US"/>
                  <a:t>Then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is </a:t>
                </a:r>
                <a:r>
                  <a:rPr lang="en-US" b="1"/>
                  <a:t>greater</a:t>
                </a:r>
                <a:r>
                  <a:rPr lang="en-US"/>
                  <a:t> than the smallest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, but we don’t know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is</a:t>
                </a:r>
              </a:p>
              <a:p>
                <a:r>
                  <a:rPr lang="en-US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cannot be greater than itself, so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is </a:t>
                </a:r>
                <a:r>
                  <a:rPr lang="en-US" b="1"/>
                  <a:t>greater</a:t>
                </a:r>
                <a:r>
                  <a:rPr lang="en-US"/>
                  <a:t> than the smallest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 </a:t>
                </a:r>
              </a:p>
              <a:p>
                <a:r>
                  <a:rPr lang="en-US"/>
                  <a:t>Which tells us that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is among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/>
                  <a:t> smallest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CDC54-47A5-ED8F-A947-33663B3AA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7381"/>
                <a:ext cx="12435840" cy="4898004"/>
              </a:xfrm>
              <a:blipFill>
                <a:blip r:embed="rId3"/>
                <a:stretch>
                  <a:fillRect l="-735" t="-3113" r="-539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55DDA-A913-35C1-9EDC-2719B4B0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46227" cy="365125"/>
          </a:xfrm>
        </p:spPr>
        <p:txBody>
          <a:bodyPr/>
          <a:lstStyle/>
          <a:p>
            <a:pPr algn="l"/>
            <a:r>
              <a:rPr lang="en-US"/>
              <a:t>[1] V. Vovk, A. </a:t>
            </a:r>
            <a:r>
              <a:rPr lang="en-US" err="1"/>
              <a:t>Gammerman</a:t>
            </a:r>
            <a:r>
              <a:rPr lang="en-US"/>
              <a:t>, and C. Saunders, “Machine-learning applications of algorithmic randomness, ”in International Conference on Machine Learning,1999, pp. 444–453</a:t>
            </a:r>
          </a:p>
        </p:txBody>
      </p:sp>
    </p:spTree>
    <p:extLst>
      <p:ext uri="{BB962C8B-B14F-4D97-AF65-F5344CB8AC3E}">
        <p14:creationId xmlns:p14="http://schemas.microsoft.com/office/powerpoint/2010/main" val="331180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68AB-18ED-26F0-C256-8F7E10A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ceil?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3FB2F-ED5C-CD20-44A8-34910C29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Say we have a sample size=500.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US"/>
              </a:p>
              <a:p>
                <a:r>
                  <a:rPr lang="en-US"/>
                  <a:t>0.8*501=400.8</a:t>
                </a:r>
              </a:p>
              <a:p>
                <a:r>
                  <a:rPr lang="en-US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501</m:t>
                        </m:r>
                      </m:sub>
                    </m:sSub>
                  </m:oMath>
                </a14:m>
                <a:r>
                  <a:rPr lang="en-US"/>
                  <a:t>is among the smallest 400.8 values of </a:t>
                </a:r>
                <a:r>
                  <a:rPr lang="en-US" b="1"/>
                  <a:t>V</a:t>
                </a:r>
                <a:r>
                  <a:rPr lang="en-US"/>
                  <a:t>)</a:t>
                </a:r>
              </a:p>
              <a:p>
                <a:r>
                  <a:rPr lang="en-US"/>
                  <a:t>We need an integer here, so, if I round down I get</a:t>
                </a:r>
              </a:p>
              <a:p>
                <a:pPr lvl="1"/>
                <a:r>
                  <a:rPr lang="en-US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501</m:t>
                        </m:r>
                      </m:sub>
                    </m:sSub>
                  </m:oMath>
                </a14:m>
                <a:r>
                  <a:rPr lang="en-US"/>
                  <a:t>is among the smallest 400 values of </a:t>
                </a:r>
                <a:r>
                  <a:rPr lang="en-US" b="1"/>
                  <a:t>V</a:t>
                </a:r>
                <a:r>
                  <a:rPr lang="en-US"/>
                  <a:t>) = 79.8% &lt; 80%</a:t>
                </a:r>
              </a:p>
              <a:p>
                <a:r>
                  <a:rPr lang="en-US"/>
                  <a:t>If we round up, we get</a:t>
                </a:r>
              </a:p>
              <a:p>
                <a:pPr lvl="1"/>
                <a:r>
                  <a:rPr lang="en-US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501</m:t>
                        </m:r>
                      </m:sub>
                    </m:sSub>
                  </m:oMath>
                </a14:m>
                <a:r>
                  <a:rPr lang="en-US"/>
                  <a:t>is among the smallest 401 values of </a:t>
                </a:r>
                <a:r>
                  <a:rPr lang="en-US" b="1"/>
                  <a:t>V</a:t>
                </a:r>
                <a:r>
                  <a:rPr lang="en-US"/>
                  <a:t>) = 80.004%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/>
                  <a:t> 80%</a:t>
                </a:r>
              </a:p>
              <a:p>
                <a:r>
                  <a:rPr lang="en-US"/>
                  <a:t>Generally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))∈[1−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/>
                  <a:t>)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3FB2F-ED5C-CD20-44A8-34910C29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2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785B-DEF7-EEA5-79B7-9F3565CC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Full Conformal Prediction for a Discrete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A81A3-59C9-B403-627F-011BC24C7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94104"/>
                <a:ext cx="12192000" cy="57638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/>
                  <a:t>, we train the model B, n times. 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 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r>
                  <a:rPr lang="en-US"/>
                  <a:t>Then we compute n non-conformity scores using the true and predicted value of the left-out observation. E.g., Our NC score could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where the model predicts the probability of the response being in class 1. We then train the model again, this time using all the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/>
                  <a:t>. We then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/>
              </a:p>
              <a:p>
                <a:r>
                  <a:rPr lang="en-US"/>
                  <a:t>For a given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, we can compute a conformal prediction interval. First, compute a p-value for each possible response (0 or 1),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/>
                  <a:t> meaning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𝑐𝑜𝑛𝑓𝑜𝑟𝑚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If the p-value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, include y in the prediction set, don’t otherwise</a:t>
                </a:r>
              </a:p>
              <a:p>
                <a:pPr marL="0" indent="0">
                  <a:buNone/>
                </a:pPr>
                <a:r>
                  <a:rPr lang="en-US" b="1"/>
                  <a:t>Note: </a:t>
                </a:r>
                <a:r>
                  <a:rPr lang="en-US"/>
                  <a:t>We assume for simplicity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is unique and if they are not add a random tiebreaker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A81A3-59C9-B403-627F-011BC24C7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94104"/>
                <a:ext cx="12192000" cy="5763895"/>
              </a:xfrm>
              <a:blipFill>
                <a:blip r:embed="rId2"/>
                <a:stretch>
                  <a:fillRect l="-1000" t="-2114" r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785B-DEF7-EEA5-79B7-9F3565CC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Split Conformal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A81A3-59C9-B403-627F-011BC24C7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94104"/>
                <a:ext cx="12192000" cy="5763895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Training a model n times is computationally expensive, leading to split/inductive conformal prediction</a:t>
                </a:r>
              </a:p>
              <a:p>
                <a:r>
                  <a:rPr lang="en-US"/>
                  <a:t>Split the data into 2 non-overlapping sets, a training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/>
                  <a:t>) and a calibration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US"/>
                  <a:t>). </a:t>
                </a:r>
              </a:p>
              <a:p>
                <a:pPr lvl="1"/>
                <a:r>
                  <a:rPr lang="en-US"/>
                  <a:t>Train the model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:r>
                  <a:rPr lang="en-US"/>
                  <a:t>Decide on a non-conformity score that uses both the response/label (Y) and covariates (X)</a:t>
                </a:r>
              </a:p>
              <a:p>
                <a:pPr lvl="1"/>
                <a:r>
                  <a:rPr lang="en-US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US"/>
                  <a:t> non-conformity scores,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using the calibration data and 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 be the empirical quantile of </a:t>
                </a:r>
                <a:r>
                  <a:rPr lang="en-US" b="1"/>
                  <a:t>V</a:t>
                </a:r>
              </a:p>
              <a:p>
                <a:pPr lvl="1"/>
                <a:r>
                  <a:rPr lang="en-US"/>
                  <a:t>The prediction set is then 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A81A3-59C9-B403-627F-011BC24C7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94104"/>
                <a:ext cx="12192000" cy="5763895"/>
              </a:xfrm>
              <a:blipFill>
                <a:blip r:embed="rId2"/>
                <a:stretch>
                  <a:fillRect l="-900" t="-1691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7E5444-4F15-9E4E-9CA0-4B01270680CD}"/>
              </a:ext>
            </a:extLst>
          </p:cNvPr>
          <p:cNvSpPr txBox="1"/>
          <p:nvPr/>
        </p:nvSpPr>
        <p:spPr>
          <a:xfrm>
            <a:off x="5557962" y="29698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989B-30DF-39B7-964A-02697583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from Split Conformal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0257C-2F4C-3091-18B2-0CA452BB0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The upper bound of the coverage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In split, the upper bound becomes less tight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If the model needs a lot of training data to be “good”, it may be harder to choose a good train/calibrate ratio</a:t>
                </a:r>
              </a:p>
              <a:p>
                <a:r>
                  <a:rPr lang="en-US"/>
                  <a:t>There are other methods that can use multiple splits (conformal CV and conformal Jackknife)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0257C-2F4C-3091-18B2-0CA452BB0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91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14A-2D54-4CB9-5728-42A3E15E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Conformal 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5DE13-9458-A650-703A-E14A880BE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Set the conformal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to be one minus the </a:t>
                </a:r>
                <a:r>
                  <a:rPr lang="en-US" err="1"/>
                  <a:t>softmax</a:t>
                </a:r>
                <a:r>
                  <a:rPr lang="en-US"/>
                  <a:t> output of the true score</a:t>
                </a:r>
              </a:p>
              <a:p>
                <a:r>
                  <a:rPr lang="en-US"/>
                  <a:t>The score is high when the </a:t>
                </a:r>
                <a:r>
                  <a:rPr lang="en-US" err="1"/>
                  <a:t>softmax</a:t>
                </a:r>
                <a:r>
                  <a:rPr lang="en-US"/>
                  <a:t> output of the true class is low, i.e., when the model is badly wrong</a:t>
                </a:r>
              </a:p>
              <a:p>
                <a:r>
                  <a:rPr lang="en-US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/>
                  <a:t> to be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/>
                  <a:t>/n empirical quantile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For each test point create a prediction set C that includes all classes with a high enough </a:t>
                </a:r>
                <a:r>
                  <a:rPr lang="en-US" err="1"/>
                  <a:t>softmax</a:t>
                </a:r>
                <a:r>
                  <a:rPr lang="en-US"/>
                  <a:t> output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5DE13-9458-A650-703A-E14A880BE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data and a graph of data&#10;&#10;Description automatically generated with medium confidence">
            <a:extLst>
              <a:ext uri="{FF2B5EF4-FFF2-40B4-BE49-F238E27FC236}">
                <a16:creationId xmlns:a16="http://schemas.microsoft.com/office/drawing/2014/main" id="{6887E2EF-9DAB-9DE5-84ED-F3B5279AB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4" y="4566254"/>
            <a:ext cx="5313929" cy="22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B911-A4F8-623C-DBF4-FB472EEC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Classification: Adaptive Prediction Sets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B1CEC-9966-C2F8-9B7B-E5E0E8E97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/>
                  <a:t>Motivation: </a:t>
                </a:r>
                <a:r>
                  <a:rPr lang="en-US"/>
                  <a:t>If the </a:t>
                </a:r>
                <a:r>
                  <a:rPr lang="en-US" err="1"/>
                  <a:t>softmax</a:t>
                </a:r>
                <a:r>
                  <a:rPr lang="en-US"/>
                  <a:t> outputs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were a perfect 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/>
                  <a:t>, we would greedily include the top-scoring classes until their total mass just exceeded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Formally, our oracle algorithm can be described as: 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In practice, this will not work as our estimator is not perfect and only provides a heuristic notion of uncertainty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B1CEC-9966-C2F8-9B7B-E5E0E8E97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9A79E65-61CE-322B-6E79-29E09C3D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2" y="3639607"/>
            <a:ext cx="6068272" cy="86689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295A-A647-A95E-711F-494800E6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en-US"/>
              <a:t>[1] Romano, Yaniv, Matteo </a:t>
            </a:r>
            <a:r>
              <a:rPr lang="en-US" err="1"/>
              <a:t>Sesia</a:t>
            </a:r>
            <a:r>
              <a:rPr lang="en-US"/>
              <a:t>, and Emmanuel </a:t>
            </a:r>
            <a:r>
              <a:rPr lang="en-US" err="1"/>
              <a:t>Candes</a:t>
            </a:r>
            <a:r>
              <a:rPr lang="en-US"/>
              <a:t>. "Classification with valid and adaptive coverage." Advances in Neural Information Processing Systems 33 (2020): 3581-3591.</a:t>
            </a:r>
          </a:p>
        </p:txBody>
      </p:sp>
    </p:spTree>
    <p:extLst>
      <p:ext uri="{BB962C8B-B14F-4D97-AF65-F5344CB8AC3E}">
        <p14:creationId xmlns:p14="http://schemas.microsoft.com/office/powerpoint/2010/main" val="11395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Microsoft Macintosh PowerPoint</Application>
  <PresentationFormat>Widescreen</PresentationFormat>
  <Paragraphs>84</Paragraphs>
  <Slides>13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Conformal Inference  </vt:lpstr>
      <vt:lpstr>Introduction</vt:lpstr>
      <vt:lpstr>Setup</vt:lpstr>
      <vt:lpstr>Why ceil?</vt:lpstr>
      <vt:lpstr>Full Conformal Prediction for a Discrete Response</vt:lpstr>
      <vt:lpstr>Split Conformal Prediction</vt:lpstr>
      <vt:lpstr>Insights from Split Conformal Prediction</vt:lpstr>
      <vt:lpstr>A Simple Conformal Score </vt:lpstr>
      <vt:lpstr>Classification: Adaptive Prediction Sets [1]</vt:lpstr>
      <vt:lpstr>APS continued</vt:lpstr>
      <vt:lpstr>Conformalized Quantile Regression [1]</vt:lpstr>
      <vt:lpstr>CQR continued</vt:lpstr>
      <vt:lpstr>Thanks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 Inference  </dc:title>
  <dc:creator>Choudhuri, Akash</dc:creator>
  <cp:lastModifiedBy>Choudhuri, Akash</cp:lastModifiedBy>
  <cp:revision>2</cp:revision>
  <dcterms:created xsi:type="dcterms:W3CDTF">2024-02-22T18:15:46Z</dcterms:created>
  <dcterms:modified xsi:type="dcterms:W3CDTF">2024-03-20T02:34:25Z</dcterms:modified>
</cp:coreProperties>
</file>