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9A705-A579-428A-BF02-80CD642B9097}" v="1823" dt="2024-02-16T17:29:3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2"/>
  </p:normalViewPr>
  <p:slideViewPr>
    <p:cSldViewPr snapToGrid="0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E42D-5B44-2AD5-B2A6-3E6BA28B2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FF175-0B93-B39D-A658-EF61DA025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7DDB-FD10-4509-956D-383CCC86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3D85-A1E7-6992-5BE7-F41A788E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C509-2D8B-5F87-7CE7-C9F6C7D3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7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9C4F-1116-5890-B993-60214AC4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54DED-DAF9-1190-0DCF-8FB407E6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2EE76-7E5B-342A-E206-1C0579B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F159-7FF1-148E-4AE7-3D7406E9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2415-298F-4B87-35C1-2E03ED34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FDCF8-CAF0-A6BF-B06E-25F066CE1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26305-1E08-A322-FF92-B040B7B97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967C-DCD5-5300-41E9-E3C09D48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89C19-A4BF-4E0F-3475-F2B6398D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FE865-B34B-CD18-966B-DF090B89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5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71C5-D715-5712-4F22-BFFC1555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C61B2-4383-52F1-E241-23BEB4C6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C21F-D5B0-0AF8-2E0B-3134F29C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7140-3B72-9F49-626E-25C97046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587C-66DF-0EF0-21D9-9B7D52B9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6431-36C0-2F09-2938-B58C2DF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1B189-67C2-48E7-7F4A-789052623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15EC-7BAF-B9E0-FF5B-BB0D3F79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8699F-9190-E3EA-E757-C6B5CC89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8FD9-0A28-8664-1995-D02495EC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37F8-BE41-77B0-54A1-48D81CC6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90F9-4331-94D8-E7BF-C634A3B9C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06424-FFD5-FCC7-6498-8EF077C65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C4D66-74A6-A008-011B-73D48E9E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69BDC-48FD-E800-47D4-D522E863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CB47C-904A-63D5-1DBB-4E48431D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E34E-BDF8-DF30-69A6-5DE0A10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55BD-71B6-3C03-E31D-D1F239A5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60D6B-CBA0-8DB7-6973-DEC165476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F69ED-D39E-777C-B485-C5879470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28309-81D5-BD9F-E833-70CA9127C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0ACA9-17DA-62A7-1304-CE0E4DC4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2524F-2904-85C6-134A-5CB8E8A4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1A6CB-5670-4054-3CBE-90BA6D63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0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6799-EE2E-6DE0-6ECD-5CA0590D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0A5C2-5EEE-6D3C-1F78-A4935DD2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A28F0-E985-8FB7-D48D-D3CE483B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464A8-FD02-E17F-3D17-38B5639B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C5C71-11D4-706D-9842-4A92E6D7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59420-43C6-A9DA-D8ED-FB135EB3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125B4-8C51-8A05-E0DC-C151C761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DBA1-1399-D2EB-F516-E3C8D76A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8684-C88F-0558-2176-E8FFA621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CF142-904C-170C-E031-B7B5EF6F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3E57-BB92-563E-A0A4-95CF94BF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92D8D-2F3B-A993-72E3-985EAB6F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1876A-295D-2677-5ACB-4DF29E85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8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628B-E47F-DD4C-F630-ED540D1A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94271-EB7A-E592-B97E-F27E73F56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DEFCF-5FD7-FE91-EDEA-AC861AE1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ECD47-7DCC-A989-9DF1-FA12CF0C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D16B0-9C4F-6B61-BF9B-D03EE932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2E121-E79E-CE23-4065-9EAE8B68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B0BB8-8BD5-F68F-8FEF-975D73B16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FAE33-E471-2795-953C-952D24D3B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A4E1-5D7D-7586-0A9E-34CF9CCCF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6FBA6-45AF-486E-81FF-7B6804B8B705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2C02E-77D8-919D-ED37-80BFC69B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296A-CD48-26C3-21C3-093D73FC1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EA4-3141-402D-B411-75C780F9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1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A2C5-4E47-CCBA-3F04-C4FC56049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Conformal Prediction with Temporal Quantile Adjustments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F4AF-8F69-51C6-DE80-FB22D82A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2/16/2024</a:t>
            </a:r>
          </a:p>
        </p:txBody>
      </p:sp>
    </p:spTree>
    <p:extLst>
      <p:ext uri="{BB962C8B-B14F-4D97-AF65-F5344CB8AC3E}">
        <p14:creationId xmlns:p14="http://schemas.microsoft.com/office/powerpoint/2010/main" val="179764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9B32-535E-4401-A091-F50A6286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Quantile Budgeting (TQA-B)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88279-7E61-268D-C128-9CF6A5A45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We want to keep same coverage when we can’t predict the quantiles but improving coverage when we can. This suggests design of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/>
                    </m:sSub>
                  </m:oMath>
                </a14:m>
                <a:r>
                  <a:rPr lang="en-US"/>
                  <a:t> with a type of ‘budgeting’.</a:t>
                </a:r>
              </a:p>
              <a:p>
                <a:r>
                  <a:rPr lang="en-US"/>
                  <a:t>They do it by a 2 step approach:</a:t>
                </a:r>
              </a:p>
              <a:p>
                <a:pPr lvl="1"/>
                <a:r>
                  <a:rPr lang="en-US"/>
                  <a:t>Predict a quantile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which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/>
              </a:p>
              <a:p>
                <a:pPr lvl="1"/>
                <a:r>
                  <a:rPr lang="en-US"/>
                  <a:t>Then use a pre-defined mapping g to define the quantile adjustment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88279-7E61-268D-C128-9CF6A5A45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97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DB03-631F-8376-1E2C-57D75059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Quantile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B4D1BB-12FC-F176-5843-B6594179D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Quantile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is estimated by a function in the form of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/>
                  <a:t>). They impose a constraint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should follow a uniform distribution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is the exponentially decayed mean residual of time series I up to time t</a:t>
                </a:r>
              </a:p>
              <a:p>
                <a:r>
                  <a:rPr lang="en-US"/>
                  <a:t>Taking rank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achieves the uniformity requirement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B4D1BB-12FC-F176-5843-B6594179D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98D374-A3EE-EBD4-3E69-77D866FFF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72" y="3868353"/>
            <a:ext cx="6035751" cy="64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5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481E-844B-0012-ED84-4A3608C8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Budgeting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1854-2EFD-BFF8-542A-FEB567CAB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Given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, the adjustment is done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Denote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𝑇𝑄𝐴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/>
                  <a:t> as the quantile TQA-B. The coefficient design ensures:</a:t>
                </a:r>
              </a:p>
              <a:p>
                <a:endParaRPr lang="en-US"/>
              </a:p>
              <a:p>
                <a:r>
                  <a:rPr lang="en-US"/>
                  <a:t>By Theorem 4.1, TQA-B will not lose coverage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/>
                  <a:t> and r are independent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61854-2EFD-BFF8-542A-FEB567CAB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6D91F2C-74E1-E647-3D73-88B4654A6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862" y="2504732"/>
            <a:ext cx="7154273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1A33C-7D75-F203-EC95-D60EA4855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38" y="4353268"/>
            <a:ext cx="7831719" cy="4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EDF9-1944-7373-4916-14FC2F62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Error-based Adjustment (TQA-E)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A92C9-4B3B-7BC9-FB80-820BC32C7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Using a heuristic that depends on past ‘errors’</a:t>
                </a:r>
              </a:p>
              <a:p>
                <a:r>
                  <a:rPr lang="en-US"/>
                  <a:t>Denote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and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if we see too many errors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compared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and vice versa</a:t>
                </a:r>
              </a:p>
              <a:p>
                <a:endParaRPr lang="en-US"/>
              </a:p>
              <a:p>
                <a:r>
                  <a:rPr lang="en-US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depends on the entire error history, it is not immediately clear if TQA-E is valid with the assumption in Theorem 4.1.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A92C9-4B3B-7BC9-FB80-820BC32C7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05C942D-8642-1CFB-6B87-99AA84BDC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3" y="3253286"/>
            <a:ext cx="3392358" cy="682609"/>
          </a:xfrm>
          <a:prstGeom prst="rect">
            <a:avLst/>
          </a:prstGeom>
        </p:spPr>
      </p:pic>
      <p:pic>
        <p:nvPicPr>
          <p:cNvPr id="7" name="Picture 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2EA0413B-1182-195D-4FAA-AE22697D7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4989954"/>
            <a:ext cx="768774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0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B5B5-3305-C052-9E20-93FE964F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9A4F-AFA5-BEFB-72B8-DA9F6696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Goals:</a:t>
            </a:r>
          </a:p>
          <a:p>
            <a:pPr lvl="1"/>
            <a:r>
              <a:rPr lang="en-US"/>
              <a:t>TQA maintains cross-sectional coverage and achieves competitive PI efficiency</a:t>
            </a:r>
          </a:p>
          <a:p>
            <a:pPr lvl="1"/>
            <a:r>
              <a:rPr lang="en-US"/>
              <a:t>Ignoring temporal dependence in naïve split conformal prediction leads to low longitudinal coverage for some TS</a:t>
            </a:r>
          </a:p>
          <a:p>
            <a:pPr lvl="1"/>
            <a:r>
              <a:rPr lang="en-US"/>
              <a:t>TQA improved longitudinal coverage</a:t>
            </a:r>
          </a:p>
          <a:p>
            <a:r>
              <a:rPr lang="en-US"/>
              <a:t>Metrics:</a:t>
            </a:r>
          </a:p>
          <a:p>
            <a:pPr lvl="1"/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Average coverage rate: The proportion of Y that falls in the corresponding Ĉ (over all </a:t>
            </a:r>
            <a:r>
              <a:rPr lang="en-US" b="0" i="0" err="1">
                <a:solidFill>
                  <a:srgbClr val="242424"/>
                </a:solidFill>
                <a:effectLst/>
                <a:latin typeface="source-serif-pro"/>
              </a:rPr>
              <a:t>i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 and t)</a:t>
            </a:r>
          </a:p>
          <a:p>
            <a:pPr lvl="1"/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Tail coverage rate: like average coverage rate, but only look at the </a:t>
            </a:r>
            <a:r>
              <a:rPr lang="en-US" b="0" i="1">
                <a:solidFill>
                  <a:srgbClr val="242424"/>
                </a:solidFill>
                <a:effectLst/>
                <a:latin typeface="source-serif-pro"/>
              </a:rPr>
              <a:t>least-covered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 10% of all time series (i.e., the performance on the most difficult time series)</a:t>
            </a:r>
          </a:p>
          <a:p>
            <a:pPr lvl="1"/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Inverse efficiency: average PI width divided by the average coverage rate. We prefer lower inverse efficiency because it means the PI could achieve the desired coverage with narrower intervals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6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8A9B-5A86-DF40-12BD-5BDD3D49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5" name="Content Placeholder 4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31FAEEAE-B404-8818-659C-6897FAFA1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7" y="1835736"/>
            <a:ext cx="6831338" cy="1275302"/>
          </a:xfrm>
        </p:spPr>
      </p:pic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C258806-1320-1453-5491-1F529D90E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7" y="3256086"/>
            <a:ext cx="6821188" cy="1275302"/>
          </a:xfrm>
          <a:prstGeom prst="rect">
            <a:avLst/>
          </a:prstGeom>
        </p:spPr>
      </p:pic>
      <p:pic>
        <p:nvPicPr>
          <p:cNvPr id="9" name="Picture 8" descr="A black and white text with numbers&#10;&#10;Description automatically generated">
            <a:extLst>
              <a:ext uri="{FF2B5EF4-FFF2-40B4-BE49-F238E27FC236}">
                <a16:creationId xmlns:a16="http://schemas.microsoft.com/office/drawing/2014/main" id="{B9C2643E-A997-CCA8-F1AB-910D75ABF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17" y="4524169"/>
            <a:ext cx="6862600" cy="1145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0FF59-732C-CA42-0501-30200582CB7E}"/>
              </a:ext>
            </a:extLst>
          </p:cNvPr>
          <p:cNvSpPr txBox="1"/>
          <p:nvPr/>
        </p:nvSpPr>
        <p:spPr>
          <a:xfrm>
            <a:off x="7781731" y="1931437"/>
            <a:ext cx="40681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Temporal Quantile Adjustment, or TQA, creates prediction intervals in time series forecasting with a cross-section.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TQA belongs to the conformal prediction framework, and the main idea is to adjust the quantile to query using temporal information collected so far.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This allows TQA to work with </a:t>
            </a:r>
            <a:r>
              <a:rPr lang="en-US" b="0" i="1">
                <a:solidFill>
                  <a:srgbClr val="242424"/>
                </a:solidFill>
                <a:effectLst/>
                <a:latin typeface="source-serif-pro"/>
              </a:rPr>
              <a:t>any model and any nonconformity score design</a:t>
            </a: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8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AAF3-51D2-E61D-81E9-4ECEAE8F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AC0B-DC38-273F-0ACB-36E5A9BB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Predicting patient outcomes using physiological time-series data</a:t>
            </a:r>
          </a:p>
          <a:p>
            <a:r>
              <a:rPr lang="en-US"/>
              <a:t>A population of patients composes a cross-section</a:t>
            </a:r>
          </a:p>
          <a:p>
            <a:r>
              <a:rPr lang="en-US"/>
              <a:t>Want to estimate coverage across 2 settings:</a:t>
            </a:r>
          </a:p>
          <a:p>
            <a:pPr lvl="1"/>
            <a:r>
              <a:rPr lang="en-US"/>
              <a:t> Cross-sectional coverage (across a cohort of patients) (will not hold for an interaction graph)</a:t>
            </a:r>
          </a:p>
          <a:p>
            <a:pPr lvl="1"/>
            <a:r>
              <a:rPr lang="en-US"/>
              <a:t>Longitudinal coverage (across the temporal dimension) for each time series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9816-3B4A-6CD4-1E0B-1D2B992F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E7E196-8E9F-0029-0982-1E2934210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Assume that data is comprised of N TS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/>
                  <a:t>with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sampled from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consists of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/>
                  <a:t>]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 b="1"/>
                  <a:t>Task:</a:t>
                </a:r>
                <a:r>
                  <a:rPr lang="en-US"/>
                  <a:t> Given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/>
                  <a:t>until time t for a new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for 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at unknown time t+1  </a:t>
                </a:r>
              </a:p>
              <a:p>
                <a:r>
                  <a:rPr lang="en-US" b="1"/>
                  <a:t>Further: </a:t>
                </a:r>
                <a:r>
                  <a:rPr lang="en-US"/>
                  <a:t>Quantify uncertainty of each prediction by constructing valid prediction intervals. Given a confidence level 1-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, construct a prediction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that will 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E7E196-8E9F-0029-0982-1E2934210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797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87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9A34-D391-CFB3-214D-A68A3D54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0507-7D49-F89D-F601-207234AA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0" y="5440184"/>
            <a:ext cx="11354170" cy="1417816"/>
          </a:xfrm>
        </p:spPr>
        <p:txBody>
          <a:bodyPr/>
          <a:lstStyle/>
          <a:p>
            <a:r>
              <a:rPr lang="en-US"/>
              <a:t>Longitudinal validity: Validity along the temporal axis for each time series </a:t>
            </a:r>
          </a:p>
          <a:p>
            <a:r>
              <a:rPr lang="en-US"/>
              <a:t>Cross-sectional validity: validity across the populational cross-section of the time series data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6DEB2905-BBD4-758D-6DDA-D51F47A82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57" y="-300252"/>
            <a:ext cx="9602043" cy="49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4FB9-BB5E-548A-0D91-2347745D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Cross-Sectional and Longitudinal Validity</a:t>
            </a:r>
          </a:p>
        </p:txBody>
      </p:sp>
      <p:pic>
        <p:nvPicPr>
          <p:cNvPr id="5" name="Content Placeholder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70010892-D407-BCC0-700F-762965196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1429272"/>
            <a:ext cx="8926171" cy="23815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D8F8C-C274-4C24-97A7-D4565F2E5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4085645"/>
            <a:ext cx="8916644" cy="933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7996F-C666-E202-056E-1D37121E1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5019225"/>
            <a:ext cx="8926171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2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627A-4046-4EE7-0E9A-0BA38D8E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Cross-Sectional Valid PI</a:t>
            </a:r>
          </a:p>
        </p:txBody>
      </p:sp>
      <p:pic>
        <p:nvPicPr>
          <p:cNvPr id="5" name="Content Placeholder 4" descr="A white paper with black text and numbers&#10;&#10;Description automatically generated">
            <a:extLst>
              <a:ext uri="{FF2B5EF4-FFF2-40B4-BE49-F238E27FC236}">
                <a16:creationId xmlns:a16="http://schemas.microsoft.com/office/drawing/2014/main" id="{86FB513D-260F-B0B5-09D4-DF41B44CA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04" y="1538370"/>
            <a:ext cx="7649643" cy="24768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B326C-8E17-4B4F-7903-23BD3E0ED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19" y="4015216"/>
            <a:ext cx="760201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2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46C6-55D2-7030-23A2-063CDDAE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Cross-sectionally valid PIs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FAEFB-F407-A436-84C3-CB00D1B21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Split training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/>
                  <a:t> into proper training set and calibration set</a:t>
                </a:r>
              </a:p>
              <a:p>
                <a:pPr lvl="1"/>
                <a:r>
                  <a:rPr lang="en-US"/>
                  <a:t>Training set will train models for the NC score function</a:t>
                </a:r>
              </a:p>
              <a:p>
                <a:pPr lvl="1"/>
                <a:r>
                  <a:rPr lang="en-US"/>
                  <a:t>Calibration set will be used to collect such NC scores (denoted by V(.))</a:t>
                </a:r>
              </a:p>
              <a:p>
                <a:r>
                  <a:rPr lang="en-US"/>
                  <a:t>Example: train RNN and the absolute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/>
                  <a:t> is the NC score.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𝑅𝑁𝑁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,: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Given NC score V(.) and a set of exchangeable time series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/>
                  <a:t>, the split conformal method generates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cross-sectionally valid PI: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EFAEFB-F407-A436-84C3-CB00D1B21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5FAFF2C-B0BF-56A0-362A-0F009692F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25" y="5089704"/>
            <a:ext cx="6001588" cy="590632"/>
          </a:xfrm>
          <a:prstGeom prst="rect">
            <a:avLst/>
          </a:prstGeom>
        </p:spPr>
      </p:pic>
      <p:pic>
        <p:nvPicPr>
          <p:cNvPr id="7" name="Picture 6" descr="A math equations and formulas&#10;&#10;Description automatically generated">
            <a:extLst>
              <a:ext uri="{FF2B5EF4-FFF2-40B4-BE49-F238E27FC236}">
                <a16:creationId xmlns:a16="http://schemas.microsoft.com/office/drawing/2014/main" id="{9F05C2C7-30DF-1ABE-6748-E765D5F86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73" y="5743946"/>
            <a:ext cx="772585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1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EE3C-A319-9D1A-2D05-397F1F3E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Temporal Quantile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0E576-3A6F-A6D1-B787-DF1FF391D2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Because a dynamic representation is dependent on embeddings from previous times, exchangeability will not hold</a:t>
                </a:r>
              </a:p>
              <a:p>
                <a:r>
                  <a:rPr lang="en-US"/>
                  <a:t>Longitudinal coverage may be empirically improved if we adapt to the temporal dependence. Suppose the RNN has been giving high error predictions for a patient for 8 out of the past 10 days, we may suspect high error going forward for this patient as well. If that is the case, naively applying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𝑠𝑝𝑙𝑖𝑡</m:t>
                        </m:r>
                      </m:sup>
                    </m:sSup>
                  </m:oMath>
                </a14:m>
                <a:r>
                  <a:rPr lang="en-US"/>
                  <a:t> can only attain low coverage for this patient no matter how long we observe</a:t>
                </a:r>
              </a:p>
              <a:p>
                <a:r>
                  <a:rPr lang="en-US"/>
                  <a:t>To address this, the authors propose to query different quantiles based on the partially observed time series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0E576-3A6F-A6D1-B787-DF1FF391D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86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C19A2-7EFA-8C66-478D-3F71972E2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9715" y="143123"/>
                <a:ext cx="11251095" cy="65836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= PI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with pre-specified target coverage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is quantile adjustment</a:t>
                </a:r>
              </a:p>
              <a:p>
                <a:r>
                  <a:rPr lang="en-US"/>
                  <a:t>Denote RV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as rank/quantile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among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|{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}|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r>
                  <a:rPr lang="en-US"/>
                  <a:t>Intuitively, we want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when we believe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/>
                  <a:t> as a whole is less conformal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/>
                  <a:t> is likely high</a:t>
                </a:r>
              </a:p>
              <a:p>
                <a:r>
                  <a:rPr lang="en-US"/>
                  <a:t>If there is no actual temporal dependence between the NC scores, there is no loss is coverage as long as the expected adjustment is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C19A2-7EFA-8C66-478D-3F71972E2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9715" y="143123"/>
                <a:ext cx="11251095" cy="6583680"/>
              </a:xfrm>
              <a:blipFill>
                <a:blip r:embed="rId2"/>
                <a:stretch>
                  <a:fillRect l="-976" t="-1019" r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1B605A3-669A-4792-786D-0B2921FA6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4" y="4801844"/>
            <a:ext cx="7754432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900</Words>
  <Application>Microsoft Macintosh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source-serif-pro</vt:lpstr>
      <vt:lpstr>Office Theme</vt:lpstr>
      <vt:lpstr>Conformal Prediction with Temporal Quantile Adjustments</vt:lpstr>
      <vt:lpstr>Background</vt:lpstr>
      <vt:lpstr>Setting</vt:lpstr>
      <vt:lpstr>Validity</vt:lpstr>
      <vt:lpstr>Cross-Sectional and Longitudinal Validity</vt:lpstr>
      <vt:lpstr>Cross-Sectional Valid PI</vt:lpstr>
      <vt:lpstr>Constructing Cross-sectionally valid PIs </vt:lpstr>
      <vt:lpstr>Temporal Quantile Adjustment</vt:lpstr>
      <vt:lpstr>PowerPoint Presentation</vt:lpstr>
      <vt:lpstr>Quantile Budgeting (TQA-B)</vt:lpstr>
      <vt:lpstr>Quantile Prediction</vt:lpstr>
      <vt:lpstr>Budgeting</vt:lpstr>
      <vt:lpstr>Error-based Adjustment (TQA-E)</vt:lpstr>
      <vt:lpstr>Experiments</vt:lpstr>
      <vt:lpstr>Results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Conformal Prediction with Temporal Quantile Adjustments</dc:title>
  <dc:creator>Choudhuri, Akash</dc:creator>
  <cp:lastModifiedBy>Choudhuri, Akash</cp:lastModifiedBy>
  <cp:revision>2</cp:revision>
  <dcterms:created xsi:type="dcterms:W3CDTF">2024-02-14T19:03:47Z</dcterms:created>
  <dcterms:modified xsi:type="dcterms:W3CDTF">2024-03-20T02:34:58Z</dcterms:modified>
</cp:coreProperties>
</file>