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Proxima Nova"/>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B1EBB-AFF3-4BD0-BF11-BC1594EB7B52}">
  <a:tblStyle styleId="{26FB1EBB-AFF3-4BD0-BF11-BC1594EB7B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italic.fntdata"/><Relationship Id="rId61" Type="http://schemas.openxmlformats.org/officeDocument/2006/relationships/font" Target="fonts/ProximaNova-bold.fntdata"/><Relationship Id="rId20" Type="http://schemas.openxmlformats.org/officeDocument/2006/relationships/slide" Target="slides/slide14.xml"/><Relationship Id="rId63"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8438008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8438008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8438008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8438008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8438008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8438008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8438008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8438008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8438008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8438008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8480ad1a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8480ad1a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84380083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84380083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8480ad1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8480ad1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84380083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84380083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8480ad1a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8480ad1a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8480ad1a9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8480ad1a9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8480ad1a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8480ad1a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8480ad1a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8480ad1a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8480ad1a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8480ad1a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8480ad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8480ad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8480ad1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8480ad1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8480ad1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8480ad1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8480ad1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8480ad1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8480ad1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8480ad1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8480ad1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8480ad1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8480ad1a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8480ad1a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8480ad1a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8480ad1a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8480ad1a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8480ad1a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8480ad1a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8480ad1a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8480ad1a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8480ad1a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8480ad1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8480ad1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8480ad1a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8480ad1a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8480ad1a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8480ad1a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8480ad1a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8480ad1a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8480ad1a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8480ad1a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8480ad1a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18480ad1a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8480ad1a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8480ad1a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8480ad1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480ad1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8480ad1a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8480ad1a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8480ad1a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8480ad1a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8480ad1a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18480ad1a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8480ad1a9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8480ad1a9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8480ad1a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8480ad1a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8480ad1a9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8480ad1a9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8480ad1a9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8480ad1a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8480ad1a9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8480ad1a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8480ad1a9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8480ad1a9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8480ad1a9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8480ad1a9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8480ad1a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8480ad1a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8480ad1a9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8480ad1a9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8480ad1a9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8480ad1a9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18480ad1a9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18480ad1a9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8480ad1a9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8480ad1a9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8480ad1a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8480ad1a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8480ad1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8480a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8480ad1a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8480ad1a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8438008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8438008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jp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Grafos</a:t>
            </a:r>
            <a:endParaRPr/>
          </a:p>
        </p:txBody>
      </p:sp>
      <p:sp>
        <p:nvSpPr>
          <p:cNvPr id="60" name="Google Shape;60;p13"/>
          <p:cNvSpPr txBox="1"/>
          <p:nvPr>
            <p:ph idx="1" type="subTitle"/>
          </p:nvPr>
        </p:nvSpPr>
        <p:spPr>
          <a:xfrm>
            <a:off x="510450" y="3182351"/>
            <a:ext cx="8123100" cy="19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Equipo 5</a:t>
            </a:r>
            <a:endParaRPr/>
          </a:p>
          <a:p>
            <a:pPr indent="0" lvl="0" marL="0" rtl="0" algn="l">
              <a:spcBef>
                <a:spcPts val="0"/>
              </a:spcBef>
              <a:spcAft>
                <a:spcPts val="0"/>
              </a:spcAft>
              <a:buNone/>
            </a:pPr>
            <a:r>
              <a:rPr b="1" lang="es" sz="1200" u="sng"/>
              <a:t>Emmanuel</a:t>
            </a:r>
            <a:r>
              <a:rPr lang="es" sz="1200"/>
              <a:t> Buenrostro Briseño		22300891</a:t>
            </a:r>
            <a:endParaRPr sz="1200"/>
          </a:p>
          <a:p>
            <a:pPr indent="0" lvl="0" marL="0" rtl="0" algn="l">
              <a:spcBef>
                <a:spcPts val="0"/>
              </a:spcBef>
              <a:spcAft>
                <a:spcPts val="0"/>
              </a:spcAft>
              <a:buNone/>
            </a:pPr>
            <a:r>
              <a:rPr b="1" lang="es" sz="1200" u="sng"/>
              <a:t>Emilio</a:t>
            </a:r>
            <a:r>
              <a:rPr b="1" lang="es" sz="1200"/>
              <a:t> </a:t>
            </a:r>
            <a:r>
              <a:rPr lang="es" sz="1200"/>
              <a:t>Mateo Rico García			22300895</a:t>
            </a:r>
            <a:endParaRPr sz="1200"/>
          </a:p>
          <a:p>
            <a:pPr indent="0" lvl="0" marL="0" rtl="0" algn="l">
              <a:spcBef>
                <a:spcPts val="0"/>
              </a:spcBef>
              <a:spcAft>
                <a:spcPts val="0"/>
              </a:spcAft>
              <a:buNone/>
            </a:pPr>
            <a:r>
              <a:rPr b="1" lang="es" sz="1200" u="sng"/>
              <a:t>Franco</a:t>
            </a:r>
            <a:r>
              <a:rPr lang="es" sz="1200"/>
              <a:t> Abrajan Olmos			22300951</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Solución</a:t>
            </a:r>
            <a:endParaRPr b="1"/>
          </a:p>
        </p:txBody>
      </p:sp>
      <p:sp>
        <p:nvSpPr>
          <p:cNvPr id="128" name="Google Shape;128;p22"/>
          <p:cNvSpPr txBox="1"/>
          <p:nvPr>
            <p:ph idx="1" type="body"/>
          </p:nvPr>
        </p:nvSpPr>
        <p:spPr>
          <a:xfrm>
            <a:off x="311700" y="955000"/>
            <a:ext cx="6114300" cy="33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Para pasar por todas las aristas y regresar al mismo </a:t>
            </a:r>
            <a:r>
              <a:rPr lang="es" sz="1600"/>
              <a:t>vértice</a:t>
            </a:r>
            <a:r>
              <a:rPr lang="es" sz="1600"/>
              <a:t>, cada vez que entramos a un </a:t>
            </a:r>
            <a:r>
              <a:rPr lang="es" sz="1600"/>
              <a:t>vértice</a:t>
            </a:r>
            <a:r>
              <a:rPr lang="es" sz="1600"/>
              <a:t> tenemos que tener una arista para “salir” de ese </a:t>
            </a:r>
            <a:r>
              <a:rPr lang="es" sz="1600"/>
              <a:t>vértice</a:t>
            </a:r>
            <a:r>
              <a:rPr lang="es" sz="1600"/>
              <a:t>.  Entonces ocupamos que cada </a:t>
            </a:r>
            <a:r>
              <a:rPr lang="es" sz="1600"/>
              <a:t>vértice</a:t>
            </a:r>
            <a:r>
              <a:rPr lang="es" sz="1600"/>
              <a:t> tenga una cantidad par de aristas. </a:t>
            </a:r>
            <a:endParaRPr sz="1600"/>
          </a:p>
          <a:p>
            <a:pPr indent="0" lvl="0" marL="0" rtl="0" algn="ctr">
              <a:spcBef>
                <a:spcPts val="1200"/>
              </a:spcBef>
              <a:spcAft>
                <a:spcPts val="1200"/>
              </a:spcAft>
              <a:buNone/>
            </a:pPr>
            <a:r>
              <a:rPr lang="es" sz="1600"/>
              <a:t>El número de aristas de cada </a:t>
            </a:r>
            <a:r>
              <a:rPr lang="es" sz="1600"/>
              <a:t>vértice</a:t>
            </a:r>
            <a:r>
              <a:rPr lang="es" sz="1600"/>
              <a:t> se llama grado, queremos que el grado de cada </a:t>
            </a:r>
            <a:r>
              <a:rPr lang="es" sz="1600"/>
              <a:t>vértice</a:t>
            </a:r>
            <a:r>
              <a:rPr lang="es" sz="1600"/>
              <a:t> sea par</a:t>
            </a:r>
            <a:endParaRPr sz="1600"/>
          </a:p>
        </p:txBody>
      </p:sp>
      <p:pic>
        <p:nvPicPr>
          <p:cNvPr id="129" name="Google Shape;129;p22"/>
          <p:cNvPicPr preferRelativeResize="0"/>
          <p:nvPr/>
        </p:nvPicPr>
        <p:blipFill>
          <a:blip r:embed="rId3">
            <a:alphaModFix/>
          </a:blip>
          <a:stretch>
            <a:fillRect/>
          </a:stretch>
        </p:blipFill>
        <p:spPr>
          <a:xfrm>
            <a:off x="5718850" y="2857500"/>
            <a:ext cx="33337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Solución</a:t>
            </a:r>
            <a:endParaRPr b="1"/>
          </a:p>
        </p:txBody>
      </p:sp>
      <p:sp>
        <p:nvSpPr>
          <p:cNvPr id="135" name="Google Shape;135;p23"/>
          <p:cNvSpPr txBox="1"/>
          <p:nvPr>
            <p:ph idx="1" type="body"/>
          </p:nvPr>
        </p:nvSpPr>
        <p:spPr>
          <a:xfrm>
            <a:off x="311700" y="955000"/>
            <a:ext cx="22533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600"/>
              <a:t>Pero en el problema podemos notar que hay </a:t>
            </a:r>
            <a:r>
              <a:rPr lang="es" sz="1600"/>
              <a:t>vértices</a:t>
            </a:r>
            <a:r>
              <a:rPr lang="es" sz="1600"/>
              <a:t> con grado impar. Por eso no es posible</a:t>
            </a:r>
            <a:endParaRPr sz="1600"/>
          </a:p>
        </p:txBody>
      </p:sp>
      <p:pic>
        <p:nvPicPr>
          <p:cNvPr id="136" name="Google Shape;136;p23"/>
          <p:cNvPicPr preferRelativeResize="0"/>
          <p:nvPr/>
        </p:nvPicPr>
        <p:blipFill>
          <a:blip r:embed="rId3">
            <a:alphaModFix/>
          </a:blip>
          <a:stretch>
            <a:fillRect/>
          </a:stretch>
        </p:blipFill>
        <p:spPr>
          <a:xfrm>
            <a:off x="2823600" y="818625"/>
            <a:ext cx="6167999" cy="338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Distancia </a:t>
            </a:r>
            <a:r>
              <a:rPr lang="es"/>
              <a:t>más</a:t>
            </a:r>
            <a:r>
              <a:rPr lang="es"/>
              <a:t> corta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a:t>Problema de la distancia </a:t>
            </a:r>
            <a:r>
              <a:rPr b="1" lang="es"/>
              <a:t>más</a:t>
            </a:r>
            <a:r>
              <a:rPr b="1" lang="es"/>
              <a:t> corta</a:t>
            </a:r>
            <a:endParaRPr b="1"/>
          </a:p>
        </p:txBody>
      </p:sp>
      <p:sp>
        <p:nvSpPr>
          <p:cNvPr id="147" name="Google Shape;147;p2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Consiste en encontrar la distancia </a:t>
            </a:r>
            <a:r>
              <a:rPr lang="es"/>
              <a:t>más</a:t>
            </a:r>
            <a:r>
              <a:rPr lang="es"/>
              <a:t> corta entre dos nodos.</a:t>
            </a:r>
            <a:endParaRPr/>
          </a:p>
        </p:txBody>
      </p:sp>
      <p:pic>
        <p:nvPicPr>
          <p:cNvPr id="148" name="Google Shape;148;p25"/>
          <p:cNvPicPr preferRelativeResize="0"/>
          <p:nvPr/>
        </p:nvPicPr>
        <p:blipFill>
          <a:blip r:embed="rId3">
            <a:alphaModFix/>
          </a:blip>
          <a:stretch>
            <a:fillRect/>
          </a:stretch>
        </p:blipFill>
        <p:spPr>
          <a:xfrm>
            <a:off x="4706925" y="1079475"/>
            <a:ext cx="4393575" cy="219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Aristas con peso</a:t>
            </a:r>
            <a:endParaRPr b="1"/>
          </a:p>
        </p:txBody>
      </p:sp>
      <p:sp>
        <p:nvSpPr>
          <p:cNvPr id="154" name="Google Shape;154;p26"/>
          <p:cNvSpPr txBox="1"/>
          <p:nvPr>
            <p:ph idx="1" type="body"/>
          </p:nvPr>
        </p:nvSpPr>
        <p:spPr>
          <a:xfrm>
            <a:off x="311700" y="955000"/>
            <a:ext cx="44772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600"/>
              <a:t>Podemos </a:t>
            </a:r>
            <a:r>
              <a:rPr lang="es" sz="1600"/>
              <a:t>agregar</a:t>
            </a:r>
            <a:r>
              <a:rPr lang="es" sz="1600"/>
              <a:t> valores a las aristas. Estas son llamadas aristas con peso</a:t>
            </a:r>
            <a:endParaRPr sz="1600"/>
          </a:p>
          <a:p>
            <a:pPr indent="0" lvl="0" marL="0" rtl="0" algn="ctr">
              <a:spcBef>
                <a:spcPts val="1200"/>
              </a:spcBef>
              <a:spcAft>
                <a:spcPts val="0"/>
              </a:spcAft>
              <a:buNone/>
            </a:pPr>
            <a:r>
              <a:t/>
            </a:r>
            <a:endParaRPr sz="1600"/>
          </a:p>
          <a:p>
            <a:pPr indent="0" lvl="0" marL="0" rtl="0" algn="ctr">
              <a:spcBef>
                <a:spcPts val="1200"/>
              </a:spcBef>
              <a:spcAft>
                <a:spcPts val="1200"/>
              </a:spcAft>
              <a:buNone/>
            </a:pPr>
            <a:r>
              <a:rPr lang="es" sz="1600"/>
              <a:t>Estas suelen hacer referencia a algo, por ejemplo a una distancia, a un costo, etc.</a:t>
            </a:r>
            <a:endParaRPr sz="1600"/>
          </a:p>
        </p:txBody>
      </p:sp>
      <p:pic>
        <p:nvPicPr>
          <p:cNvPr id="155" name="Google Shape;155;p26"/>
          <p:cNvPicPr preferRelativeResize="0"/>
          <p:nvPr/>
        </p:nvPicPr>
        <p:blipFill>
          <a:blip r:embed="rId3">
            <a:alphaModFix/>
          </a:blip>
          <a:stretch>
            <a:fillRect/>
          </a:stretch>
        </p:blipFill>
        <p:spPr>
          <a:xfrm>
            <a:off x="4504700" y="2571750"/>
            <a:ext cx="4050300" cy="18932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Componente conexa</a:t>
            </a:r>
            <a:endParaRPr b="1"/>
          </a:p>
        </p:txBody>
      </p:sp>
      <p:sp>
        <p:nvSpPr>
          <p:cNvPr id="161" name="Google Shape;161;p27"/>
          <p:cNvSpPr txBox="1"/>
          <p:nvPr>
            <p:ph idx="1" type="body"/>
          </p:nvPr>
        </p:nvSpPr>
        <p:spPr>
          <a:xfrm>
            <a:off x="311700" y="955000"/>
            <a:ext cx="61143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600"/>
              <a:t>Una componente conexa es un conjunto de nodos que se puede llegar de cualquier nodo en ese conjunto a cualquier otro de nodo de ese conjunto por medio de las aristas.</a:t>
            </a:r>
            <a:endParaRPr sz="1600"/>
          </a:p>
          <a:p>
            <a:pPr indent="0" lvl="0" marL="0" rtl="0" algn="ctr">
              <a:spcBef>
                <a:spcPts val="1200"/>
              </a:spcBef>
              <a:spcAft>
                <a:spcPts val="1200"/>
              </a:spcAft>
              <a:buNone/>
            </a:pPr>
            <a:r>
              <a:rPr lang="es" sz="1600"/>
              <a:t>Un grafo es conexo si es una sola componente conexa</a:t>
            </a:r>
            <a:endParaRPr sz="1600"/>
          </a:p>
        </p:txBody>
      </p:sp>
      <p:pic>
        <p:nvPicPr>
          <p:cNvPr id="162" name="Google Shape;162;p27"/>
          <p:cNvPicPr preferRelativeResize="0"/>
          <p:nvPr/>
        </p:nvPicPr>
        <p:blipFill>
          <a:blip r:embed="rId3">
            <a:alphaModFix/>
          </a:blip>
          <a:stretch>
            <a:fillRect/>
          </a:stretch>
        </p:blipFill>
        <p:spPr>
          <a:xfrm>
            <a:off x="2261422" y="2515288"/>
            <a:ext cx="6114301" cy="23690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Recorridos (DFS)</a:t>
            </a:r>
            <a:endParaRPr b="1"/>
          </a:p>
        </p:txBody>
      </p:sp>
      <p:sp>
        <p:nvSpPr>
          <p:cNvPr id="168" name="Google Shape;168;p28"/>
          <p:cNvSpPr txBox="1"/>
          <p:nvPr>
            <p:ph idx="1" type="body"/>
          </p:nvPr>
        </p:nvSpPr>
        <p:spPr>
          <a:xfrm>
            <a:off x="311700" y="955000"/>
            <a:ext cx="4477200" cy="33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Se recorre el </a:t>
            </a:r>
            <a:r>
              <a:rPr lang="es" sz="1600"/>
              <a:t>árbol</a:t>
            </a:r>
            <a:r>
              <a:rPr lang="es" sz="1600"/>
              <a:t> en profundidad.</a:t>
            </a:r>
            <a:endParaRPr sz="1600"/>
          </a:p>
          <a:p>
            <a:pPr indent="0" lvl="0" marL="0" rtl="0" algn="l">
              <a:spcBef>
                <a:spcPts val="1200"/>
              </a:spcBef>
              <a:spcAft>
                <a:spcPts val="0"/>
              </a:spcAft>
              <a:buNone/>
            </a:pPr>
            <a:r>
              <a:rPr lang="es" sz="1600"/>
              <a:t>Tienes un nodo inicial.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s" sz="1600"/>
              <a:t>Vas recorriendo escogiendo un nodo adyacente que no haya sido visitado anteriormente.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s" sz="1600"/>
              <a:t>Si no hay te regresas al nodo anterior y vuelves a escoger un nodo no visitado anteriormente.</a:t>
            </a:r>
            <a:endParaRPr sz="1600"/>
          </a:p>
        </p:txBody>
      </p:sp>
      <p:pic>
        <p:nvPicPr>
          <p:cNvPr id="169" name="Google Shape;169;p28"/>
          <p:cNvPicPr preferRelativeResize="0"/>
          <p:nvPr/>
        </p:nvPicPr>
        <p:blipFill>
          <a:blip r:embed="rId3">
            <a:alphaModFix/>
          </a:blip>
          <a:stretch>
            <a:fillRect/>
          </a:stretch>
        </p:blipFill>
        <p:spPr>
          <a:xfrm>
            <a:off x="4788900" y="2278450"/>
            <a:ext cx="4050301" cy="25429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1118850" y="586700"/>
            <a:ext cx="5801975" cy="364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Recorridos (BFS)</a:t>
            </a:r>
            <a:endParaRPr b="1"/>
          </a:p>
        </p:txBody>
      </p:sp>
      <p:sp>
        <p:nvSpPr>
          <p:cNvPr id="180" name="Google Shape;180;p30"/>
          <p:cNvSpPr txBox="1"/>
          <p:nvPr>
            <p:ph idx="1" type="body"/>
          </p:nvPr>
        </p:nvSpPr>
        <p:spPr>
          <a:xfrm>
            <a:off x="311700" y="955000"/>
            <a:ext cx="4477200" cy="33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Se recorre el árbol en anchura.</a:t>
            </a:r>
            <a:endParaRPr sz="1600"/>
          </a:p>
          <a:p>
            <a:pPr indent="0" lvl="0" marL="0" rtl="0" algn="l">
              <a:spcBef>
                <a:spcPts val="1200"/>
              </a:spcBef>
              <a:spcAft>
                <a:spcPts val="0"/>
              </a:spcAft>
              <a:buNone/>
            </a:pPr>
            <a:r>
              <a:rPr lang="es" sz="1600"/>
              <a:t>Tienes un nodo inicial.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s" sz="1600"/>
              <a:t>Visitas todos los de adyacentes al inicial.</a:t>
            </a:r>
            <a:endParaRPr sz="1600"/>
          </a:p>
          <a:p>
            <a:pPr indent="0" lvl="0" marL="0" rtl="0" algn="l">
              <a:spcBef>
                <a:spcPts val="1200"/>
              </a:spcBef>
              <a:spcAft>
                <a:spcPts val="0"/>
              </a:spcAft>
              <a:buNone/>
            </a:pPr>
            <a:r>
              <a:rPr lang="es" sz="1600"/>
              <a:t>Luego todos los adyacentes a esos que no hayas visitado.</a:t>
            </a:r>
            <a:endParaRPr sz="1600"/>
          </a:p>
          <a:p>
            <a:pPr indent="0" lvl="0" marL="0" rtl="0" algn="l">
              <a:spcBef>
                <a:spcPts val="1200"/>
              </a:spcBef>
              <a:spcAft>
                <a:spcPts val="1200"/>
              </a:spcAft>
              <a:buNone/>
            </a:pPr>
            <a:r>
              <a:rPr lang="es" sz="1600"/>
              <a:t>Y </a:t>
            </a:r>
            <a:r>
              <a:rPr lang="es" sz="1600"/>
              <a:t>así</a:t>
            </a:r>
            <a:r>
              <a:rPr lang="es" sz="1600"/>
              <a:t> sucesivamente.</a:t>
            </a:r>
            <a:endParaRPr sz="1600"/>
          </a:p>
        </p:txBody>
      </p:sp>
      <p:pic>
        <p:nvPicPr>
          <p:cNvPr id="181" name="Google Shape;181;p30"/>
          <p:cNvPicPr preferRelativeResize="0"/>
          <p:nvPr/>
        </p:nvPicPr>
        <p:blipFill>
          <a:blip r:embed="rId3">
            <a:alphaModFix/>
          </a:blip>
          <a:stretch>
            <a:fillRect/>
          </a:stretch>
        </p:blipFill>
        <p:spPr>
          <a:xfrm>
            <a:off x="5009500" y="2810550"/>
            <a:ext cx="4050300" cy="18948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807375" y="532125"/>
            <a:ext cx="6823926" cy="319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Ciclos / Recorridos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Recorridos (Componentes)</a:t>
            </a:r>
            <a:endParaRPr b="1"/>
          </a:p>
        </p:txBody>
      </p:sp>
      <p:sp>
        <p:nvSpPr>
          <p:cNvPr id="192" name="Google Shape;192;p32"/>
          <p:cNvSpPr txBox="1"/>
          <p:nvPr/>
        </p:nvSpPr>
        <p:spPr>
          <a:xfrm>
            <a:off x="668525" y="2005550"/>
            <a:ext cx="7858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Al hacer cualquiera de estos dos recorridos obtenemos los nodos que </a:t>
            </a:r>
            <a:r>
              <a:rPr lang="es" sz="1800">
                <a:solidFill>
                  <a:schemeClr val="accent3"/>
                </a:solidFill>
                <a:latin typeface="Proxima Nova"/>
                <a:ea typeface="Proxima Nova"/>
                <a:cs typeface="Proxima Nova"/>
                <a:sym typeface="Proxima Nova"/>
              </a:rPr>
              <a:t>están</a:t>
            </a:r>
            <a:r>
              <a:rPr lang="es" sz="1800">
                <a:solidFill>
                  <a:schemeClr val="accent3"/>
                </a:solidFill>
                <a:latin typeface="Proxima Nova"/>
                <a:ea typeface="Proxima Nova"/>
                <a:cs typeface="Proxima Nova"/>
                <a:sym typeface="Proxima Nova"/>
              </a:rPr>
              <a:t> en la misma componente conexa que el nodo inicial que son los nodos que en </a:t>
            </a:r>
            <a:r>
              <a:rPr lang="es" sz="1800">
                <a:solidFill>
                  <a:schemeClr val="accent3"/>
                </a:solidFill>
                <a:latin typeface="Proxima Nova"/>
                <a:ea typeface="Proxima Nova"/>
                <a:cs typeface="Proxima Nova"/>
                <a:sym typeface="Proxima Nova"/>
              </a:rPr>
              <a:t>algún</a:t>
            </a:r>
            <a:r>
              <a:rPr lang="es" sz="1800">
                <a:solidFill>
                  <a:schemeClr val="accent3"/>
                </a:solidFill>
                <a:latin typeface="Proxima Nova"/>
                <a:ea typeface="Proxima Nova"/>
                <a:cs typeface="Proxima Nova"/>
                <a:sym typeface="Proxima Nova"/>
              </a:rPr>
              <a:t> punto visitamos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Solución</a:t>
            </a:r>
            <a:endParaRPr b="1"/>
          </a:p>
        </p:txBody>
      </p:sp>
      <p:sp>
        <p:nvSpPr>
          <p:cNvPr id="198" name="Google Shape;198;p33"/>
          <p:cNvSpPr txBox="1"/>
          <p:nvPr>
            <p:ph idx="1" type="body"/>
          </p:nvPr>
        </p:nvSpPr>
        <p:spPr>
          <a:xfrm>
            <a:off x="311700" y="955000"/>
            <a:ext cx="61143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600"/>
              <a:t>Al hacer una BFS iniciando desde el nodo que queremos saber la distancia </a:t>
            </a:r>
            <a:r>
              <a:rPr lang="es" sz="1600"/>
              <a:t>mínima</a:t>
            </a:r>
            <a:r>
              <a:rPr lang="es" sz="1600"/>
              <a:t>, al ver en </a:t>
            </a:r>
            <a:r>
              <a:rPr lang="es" sz="1600"/>
              <a:t>qué</a:t>
            </a:r>
            <a:r>
              <a:rPr lang="es" sz="1600"/>
              <a:t> nivel visitamos el nodo del que queremos saber la distancia esa </a:t>
            </a:r>
            <a:r>
              <a:rPr lang="es" sz="1600"/>
              <a:t>será</a:t>
            </a:r>
            <a:r>
              <a:rPr lang="es" sz="1600"/>
              <a:t> su distancia </a:t>
            </a:r>
            <a:r>
              <a:rPr lang="es" sz="1600"/>
              <a:t>mínima</a:t>
            </a:r>
            <a:r>
              <a:rPr lang="es" sz="1600"/>
              <a:t>.</a:t>
            </a:r>
            <a:endParaRPr sz="1600"/>
          </a:p>
        </p:txBody>
      </p:sp>
      <p:pic>
        <p:nvPicPr>
          <p:cNvPr id="199" name="Google Shape;199;p33"/>
          <p:cNvPicPr preferRelativeResize="0"/>
          <p:nvPr/>
        </p:nvPicPr>
        <p:blipFill>
          <a:blip r:embed="rId3">
            <a:alphaModFix/>
          </a:blip>
          <a:stretch>
            <a:fillRect/>
          </a:stretch>
        </p:blipFill>
        <p:spPr>
          <a:xfrm>
            <a:off x="2421225" y="2196548"/>
            <a:ext cx="6411074" cy="2829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Solución (con pesos)</a:t>
            </a:r>
            <a:endParaRPr b="1"/>
          </a:p>
        </p:txBody>
      </p:sp>
      <p:sp>
        <p:nvSpPr>
          <p:cNvPr id="205" name="Google Shape;205;p34"/>
          <p:cNvSpPr txBox="1"/>
          <p:nvPr>
            <p:ph idx="1" type="body"/>
          </p:nvPr>
        </p:nvSpPr>
        <p:spPr>
          <a:xfrm>
            <a:off x="311700" y="955000"/>
            <a:ext cx="61143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600"/>
              <a:t>En caso de que queramos resolverlo en un grafo cuyas aristas tienen pesos la solución es un poco </a:t>
            </a:r>
            <a:r>
              <a:rPr lang="es" sz="1600"/>
              <a:t>más</a:t>
            </a:r>
            <a:r>
              <a:rPr lang="es" sz="1600"/>
              <a:t> compleja y utiliza algoritmos como Dijkstra</a:t>
            </a:r>
            <a:endParaRPr sz="1600"/>
          </a:p>
        </p:txBody>
      </p:sp>
      <p:pic>
        <p:nvPicPr>
          <p:cNvPr id="206" name="Google Shape;206;p34"/>
          <p:cNvPicPr preferRelativeResize="0"/>
          <p:nvPr/>
        </p:nvPicPr>
        <p:blipFill>
          <a:blip r:embed="rId3">
            <a:alphaModFix/>
          </a:blip>
          <a:stretch>
            <a:fillRect/>
          </a:stretch>
        </p:blipFill>
        <p:spPr>
          <a:xfrm>
            <a:off x="2264775" y="2052975"/>
            <a:ext cx="6824350" cy="341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Tipos de grafos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Árbol</a:t>
            </a:r>
            <a:endParaRPr/>
          </a:p>
        </p:txBody>
      </p:sp>
      <p:sp>
        <p:nvSpPr>
          <p:cNvPr id="217" name="Google Shape;217;p36"/>
          <p:cNvSpPr txBox="1"/>
          <p:nvPr>
            <p:ph idx="1" type="subTitle"/>
          </p:nvPr>
        </p:nvSpPr>
        <p:spPr>
          <a:xfrm>
            <a:off x="265500" y="2121925"/>
            <a:ext cx="4045200" cy="162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Un árbol es un grafo </a:t>
            </a:r>
            <a:r>
              <a:rPr lang="es"/>
              <a:t>conexo</a:t>
            </a:r>
            <a:r>
              <a:rPr lang="es"/>
              <a:t> que no tiene ciclos en ninguna parte.</a:t>
            </a:r>
            <a:endParaRPr/>
          </a:p>
          <a:p>
            <a:pPr indent="0" lvl="0" marL="0" rtl="0" algn="ctr">
              <a:spcBef>
                <a:spcPts val="0"/>
              </a:spcBef>
              <a:spcAft>
                <a:spcPts val="0"/>
              </a:spcAft>
              <a:buNone/>
            </a:pPr>
            <a:r>
              <a:rPr lang="es"/>
              <a:t>Suelen ser utilizados para estructuras de datos </a:t>
            </a:r>
            <a:endParaRPr/>
          </a:p>
        </p:txBody>
      </p:sp>
      <p:pic>
        <p:nvPicPr>
          <p:cNvPr id="218" name="Google Shape;218;p36"/>
          <p:cNvPicPr preferRelativeResize="0"/>
          <p:nvPr/>
        </p:nvPicPr>
        <p:blipFill>
          <a:blip r:embed="rId3">
            <a:alphaModFix/>
          </a:blip>
          <a:stretch>
            <a:fillRect/>
          </a:stretch>
        </p:blipFill>
        <p:spPr>
          <a:xfrm>
            <a:off x="5320750" y="1290700"/>
            <a:ext cx="3245325" cy="256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 qué nos referimos con “conexo” y “ciclos”?</a:t>
            </a:r>
            <a:endParaRPr/>
          </a:p>
        </p:txBody>
      </p:sp>
      <p:sp>
        <p:nvSpPr>
          <p:cNvPr id="224" name="Google Shape;224;p37"/>
          <p:cNvSpPr txBox="1"/>
          <p:nvPr>
            <p:ph idx="1" type="body"/>
          </p:nvPr>
        </p:nvSpPr>
        <p:spPr>
          <a:xfrm>
            <a:off x="311700" y="1152475"/>
            <a:ext cx="422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dice que un grafo es conexo cuando todas sus aristas están conectadas por un mismo camino, otra manera de verlo podría ser que, cuando un grafo es convexo, puedes dibujar todos sus enlaces sin separar el lápiz de la hoja</a:t>
            </a:r>
            <a:endParaRPr/>
          </a:p>
        </p:txBody>
      </p:sp>
      <p:pic>
        <p:nvPicPr>
          <p:cNvPr id="225" name="Google Shape;225;p37"/>
          <p:cNvPicPr preferRelativeResize="0"/>
          <p:nvPr/>
        </p:nvPicPr>
        <p:blipFill>
          <a:blip r:embed="rId3">
            <a:alphaModFix/>
          </a:blip>
          <a:stretch>
            <a:fillRect/>
          </a:stretch>
        </p:blipFill>
        <p:spPr>
          <a:xfrm>
            <a:off x="1613350" y="3213625"/>
            <a:ext cx="1623700" cy="1640450"/>
          </a:xfrm>
          <a:prstGeom prst="rect">
            <a:avLst/>
          </a:prstGeom>
          <a:noFill/>
          <a:ln>
            <a:noFill/>
          </a:ln>
        </p:spPr>
      </p:pic>
      <p:sp>
        <p:nvSpPr>
          <p:cNvPr id="226" name="Google Shape;226;p37"/>
          <p:cNvSpPr txBox="1"/>
          <p:nvPr>
            <p:ph idx="1" type="body"/>
          </p:nvPr>
        </p:nvSpPr>
        <p:spPr>
          <a:xfrm>
            <a:off x="4572000" y="1152475"/>
            <a:ext cx="422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Por otro lado, se dice que un grafo tiene ciclos cuando existe por lo menos un nodo del que se puede comenzar un recorrido que termina en ese mismo nodo sin necesidad de pasar por la misma arista más de una vez</a:t>
            </a:r>
            <a:endParaRPr/>
          </a:p>
        </p:txBody>
      </p:sp>
      <p:pic>
        <p:nvPicPr>
          <p:cNvPr id="227" name="Google Shape;227;p37"/>
          <p:cNvPicPr preferRelativeResize="0"/>
          <p:nvPr/>
        </p:nvPicPr>
        <p:blipFill>
          <a:blip r:embed="rId4">
            <a:alphaModFix/>
          </a:blip>
          <a:stretch>
            <a:fillRect/>
          </a:stretch>
        </p:blipFill>
        <p:spPr>
          <a:xfrm>
            <a:off x="5550925" y="3246902"/>
            <a:ext cx="1708800" cy="157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Bipartito</a:t>
            </a:r>
            <a:endParaRPr/>
          </a:p>
        </p:txBody>
      </p:sp>
      <p:sp>
        <p:nvSpPr>
          <p:cNvPr id="233" name="Google Shape;233;p38"/>
          <p:cNvSpPr txBox="1"/>
          <p:nvPr>
            <p:ph idx="1" type="subTitle"/>
          </p:nvPr>
        </p:nvSpPr>
        <p:spPr>
          <a:xfrm>
            <a:off x="265500" y="2121925"/>
            <a:ext cx="4045200" cy="165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Un grafo bipartito consiste en dos grupos de nodos que no están conectados entre sí pero si con otro grupo </a:t>
            </a:r>
            <a:endParaRPr/>
          </a:p>
        </p:txBody>
      </p:sp>
      <p:pic>
        <p:nvPicPr>
          <p:cNvPr id="234" name="Google Shape;234;p38"/>
          <p:cNvPicPr preferRelativeResize="0"/>
          <p:nvPr/>
        </p:nvPicPr>
        <p:blipFill>
          <a:blip r:embed="rId3">
            <a:alphaModFix/>
          </a:blip>
          <a:stretch>
            <a:fillRect/>
          </a:stretch>
        </p:blipFill>
        <p:spPr>
          <a:xfrm rot="5400000">
            <a:off x="4620725" y="1457750"/>
            <a:ext cx="4528500" cy="22280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¿Cuando es y cuando no es?</a:t>
            </a:r>
            <a:endParaRPr/>
          </a:p>
        </p:txBody>
      </p:sp>
      <p:sp>
        <p:nvSpPr>
          <p:cNvPr id="240" name="Google Shape;240;p39"/>
          <p:cNvSpPr txBox="1"/>
          <p:nvPr>
            <p:ph idx="1" type="body"/>
          </p:nvPr>
        </p:nvSpPr>
        <p:spPr>
          <a:xfrm>
            <a:off x="311700" y="1152475"/>
            <a:ext cx="422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tenemos dos grupos de nodos por ejemplo A y B, que </a:t>
            </a:r>
            <a:r>
              <a:rPr lang="es"/>
              <a:t>están</a:t>
            </a:r>
            <a:r>
              <a:rPr lang="es"/>
              <a:t> conectados el uno con el otro, pero ningún de A está con otro de A ni otro de B está con otro de B, entonces es bipartito</a:t>
            </a:r>
            <a:endParaRPr/>
          </a:p>
        </p:txBody>
      </p:sp>
      <p:sp>
        <p:nvSpPr>
          <p:cNvPr id="241" name="Google Shape;241;p39"/>
          <p:cNvSpPr txBox="1"/>
          <p:nvPr>
            <p:ph idx="1" type="body"/>
          </p:nvPr>
        </p:nvSpPr>
        <p:spPr>
          <a:xfrm>
            <a:off x="4572000" y="1152475"/>
            <a:ext cx="422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Por otro lado, si en alguno de los grupos, ya sea A, B o ambos, hay un nodo unido a otro nodo de ese mismo grupo, entonces ese grafo ya no es bipartito.</a:t>
            </a:r>
            <a:endParaRPr/>
          </a:p>
        </p:txBody>
      </p:sp>
      <p:pic>
        <p:nvPicPr>
          <p:cNvPr id="242" name="Google Shape;242;p39"/>
          <p:cNvPicPr preferRelativeResize="0"/>
          <p:nvPr/>
        </p:nvPicPr>
        <p:blipFill>
          <a:blip r:embed="rId3">
            <a:alphaModFix/>
          </a:blip>
          <a:stretch>
            <a:fillRect/>
          </a:stretch>
        </p:blipFill>
        <p:spPr>
          <a:xfrm>
            <a:off x="1754700" y="2856900"/>
            <a:ext cx="1341000" cy="2089725"/>
          </a:xfrm>
          <a:prstGeom prst="rect">
            <a:avLst/>
          </a:prstGeom>
          <a:noFill/>
          <a:ln>
            <a:noFill/>
          </a:ln>
        </p:spPr>
      </p:pic>
      <p:pic>
        <p:nvPicPr>
          <p:cNvPr id="243" name="Google Shape;243;p39"/>
          <p:cNvPicPr preferRelativeResize="0"/>
          <p:nvPr/>
        </p:nvPicPr>
        <p:blipFill>
          <a:blip r:embed="rId4">
            <a:alphaModFix/>
          </a:blip>
          <a:stretch>
            <a:fillRect/>
          </a:stretch>
        </p:blipFill>
        <p:spPr>
          <a:xfrm>
            <a:off x="5956088" y="2713500"/>
            <a:ext cx="1458825" cy="223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Completo</a:t>
            </a:r>
            <a:endParaRPr/>
          </a:p>
        </p:txBody>
      </p:sp>
      <p:sp>
        <p:nvSpPr>
          <p:cNvPr id="249" name="Google Shape;249;p40"/>
          <p:cNvSpPr txBox="1"/>
          <p:nvPr>
            <p:ph idx="1" type="subTitle"/>
          </p:nvPr>
        </p:nvSpPr>
        <p:spPr>
          <a:xfrm>
            <a:off x="265500" y="2121925"/>
            <a:ext cx="4045200" cy="165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Un grafo completo es un grafo cuyos nodos están unidos todos entre sí</a:t>
            </a:r>
            <a:endParaRPr/>
          </a:p>
        </p:txBody>
      </p:sp>
      <p:pic>
        <p:nvPicPr>
          <p:cNvPr id="250" name="Google Shape;250;p40"/>
          <p:cNvPicPr preferRelativeResize="0"/>
          <p:nvPr/>
        </p:nvPicPr>
        <p:blipFill>
          <a:blip r:embed="rId3">
            <a:alphaModFix/>
          </a:blip>
          <a:stretch>
            <a:fillRect/>
          </a:stretch>
        </p:blipFill>
        <p:spPr>
          <a:xfrm>
            <a:off x="5406825" y="1233350"/>
            <a:ext cx="2782075" cy="2676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Dicho de otra manera…</a:t>
            </a:r>
            <a:endParaRPr/>
          </a:p>
        </p:txBody>
      </p:sp>
      <p:sp>
        <p:nvSpPr>
          <p:cNvPr id="256" name="Google Shape;256;p41"/>
          <p:cNvSpPr txBox="1"/>
          <p:nvPr>
            <p:ph idx="1" type="body"/>
          </p:nvPr>
        </p:nvSpPr>
        <p:spPr>
          <a:xfrm>
            <a:off x="311700" y="1152475"/>
            <a:ext cx="8457900" cy="201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Si tenemos un grafo, donde cada nodo tiene una arista que conecta con cada uno de los otros nodos del grafo, entonces el grafo es completo.</a:t>
            </a:r>
            <a:endParaRPr/>
          </a:p>
          <a:p>
            <a:pPr indent="0" lvl="0" marL="0" rtl="0" algn="l">
              <a:spcBef>
                <a:spcPts val="1200"/>
              </a:spcBef>
              <a:spcAft>
                <a:spcPts val="0"/>
              </a:spcAft>
              <a:buNone/>
            </a:pPr>
            <a:r>
              <a:rPr lang="es"/>
              <a:t>Estos grafos se representan con una K que viene de la palabra komplett en alemán, que significa completo en alemán.</a:t>
            </a:r>
            <a:endParaRPr/>
          </a:p>
          <a:p>
            <a:pPr indent="0" lvl="0" marL="0" rtl="0" algn="l">
              <a:spcBef>
                <a:spcPts val="1200"/>
              </a:spcBef>
              <a:spcAft>
                <a:spcPts val="1200"/>
              </a:spcAft>
              <a:buNone/>
            </a:pPr>
            <a:r>
              <a:t/>
            </a:r>
            <a:endParaRPr/>
          </a:p>
        </p:txBody>
      </p:sp>
      <p:pic>
        <p:nvPicPr>
          <p:cNvPr id="257" name="Google Shape;257;p41"/>
          <p:cNvPicPr preferRelativeResize="0"/>
          <p:nvPr/>
        </p:nvPicPr>
        <p:blipFill>
          <a:blip r:embed="rId3">
            <a:alphaModFix/>
          </a:blip>
          <a:stretch>
            <a:fillRect/>
          </a:stretch>
        </p:blipFill>
        <p:spPr>
          <a:xfrm>
            <a:off x="5922675" y="2430725"/>
            <a:ext cx="2413520" cy="2447324"/>
          </a:xfrm>
          <a:prstGeom prst="rect">
            <a:avLst/>
          </a:prstGeom>
          <a:noFill/>
          <a:ln>
            <a:noFill/>
          </a:ln>
        </p:spPr>
      </p:pic>
      <p:sp>
        <p:nvSpPr>
          <p:cNvPr id="258" name="Google Shape;258;p41"/>
          <p:cNvSpPr txBox="1"/>
          <p:nvPr/>
        </p:nvSpPr>
        <p:spPr>
          <a:xfrm>
            <a:off x="359800" y="2732450"/>
            <a:ext cx="4784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800">
                <a:solidFill>
                  <a:schemeClr val="accent3"/>
                </a:solidFill>
                <a:latin typeface="Proxima Nova"/>
                <a:ea typeface="Proxima Nova"/>
                <a:cs typeface="Proxima Nova"/>
                <a:sym typeface="Proxima Nova"/>
              </a:rPr>
              <a:t>El grafo mostrado en esta diapositiva se representaría como “K12” debido a que es un grafo completo de 12 nodos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Definición de arista / vértice</a:t>
            </a:r>
            <a:endParaRPr b="1"/>
          </a:p>
        </p:txBody>
      </p:sp>
      <p:sp>
        <p:nvSpPr>
          <p:cNvPr id="71" name="Google Shape;71;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Vértice / Nodo:</a:t>
            </a:r>
            <a:r>
              <a:rPr lang="es"/>
              <a:t> representan puntos individuales en el grafo.</a:t>
            </a:r>
            <a:endParaRPr/>
          </a:p>
        </p:txBody>
      </p:sp>
      <p:sp>
        <p:nvSpPr>
          <p:cNvPr id="72" name="Google Shape;72;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Aristas: </a:t>
            </a:r>
            <a:r>
              <a:rPr lang="es"/>
              <a:t>son las conexiones entre pares de vértices, representando relaciones o caminos.</a:t>
            </a:r>
            <a:endParaRPr/>
          </a:p>
        </p:txBody>
      </p:sp>
      <p:pic>
        <p:nvPicPr>
          <p:cNvPr id="73" name="Google Shape;73;p15"/>
          <p:cNvPicPr preferRelativeResize="0"/>
          <p:nvPr/>
        </p:nvPicPr>
        <p:blipFill>
          <a:blip r:embed="rId3">
            <a:alphaModFix/>
          </a:blip>
          <a:stretch>
            <a:fillRect/>
          </a:stretch>
        </p:blipFill>
        <p:spPr>
          <a:xfrm>
            <a:off x="1145304" y="1984750"/>
            <a:ext cx="2332674" cy="2233151"/>
          </a:xfrm>
          <a:prstGeom prst="rect">
            <a:avLst/>
          </a:prstGeom>
          <a:noFill/>
          <a:ln>
            <a:noFill/>
          </a:ln>
        </p:spPr>
      </p:pic>
      <p:pic>
        <p:nvPicPr>
          <p:cNvPr id="74" name="Google Shape;74;p15"/>
          <p:cNvPicPr preferRelativeResize="0"/>
          <p:nvPr/>
        </p:nvPicPr>
        <p:blipFill>
          <a:blip r:embed="rId4">
            <a:alphaModFix/>
          </a:blip>
          <a:stretch>
            <a:fillRect/>
          </a:stretch>
        </p:blipFill>
        <p:spPr>
          <a:xfrm>
            <a:off x="5666013" y="1984753"/>
            <a:ext cx="2332674" cy="22331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Dirigidos</a:t>
            </a:r>
            <a:endParaRPr/>
          </a:p>
        </p:txBody>
      </p:sp>
      <p:sp>
        <p:nvSpPr>
          <p:cNvPr id="264" name="Google Shape;264;p42"/>
          <p:cNvSpPr txBox="1"/>
          <p:nvPr>
            <p:ph idx="1" type="subTitle"/>
          </p:nvPr>
        </p:nvSpPr>
        <p:spPr>
          <a:xfrm>
            <a:off x="265500" y="2121925"/>
            <a:ext cx="4045200" cy="165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Un grafo dirigido es un grafo que tiene arcos o “flechas” en lugar de aristas como conexiones entre los nodos</a:t>
            </a:r>
            <a:endParaRPr/>
          </a:p>
        </p:txBody>
      </p:sp>
      <p:pic>
        <p:nvPicPr>
          <p:cNvPr id="265" name="Google Shape;265;p42"/>
          <p:cNvPicPr preferRelativeResize="0"/>
          <p:nvPr/>
        </p:nvPicPr>
        <p:blipFill>
          <a:blip r:embed="rId3">
            <a:alphaModFix/>
          </a:blip>
          <a:stretch>
            <a:fillRect/>
          </a:stretch>
        </p:blipFill>
        <p:spPr>
          <a:xfrm>
            <a:off x="4985750" y="1407700"/>
            <a:ext cx="3851375" cy="2328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s"/>
              <a:t>¿Cuál es la diferencia entre los arcos y las aristas?</a:t>
            </a:r>
            <a:endParaRPr/>
          </a:p>
        </p:txBody>
      </p:sp>
      <p:sp>
        <p:nvSpPr>
          <p:cNvPr id="271" name="Google Shape;271;p43"/>
          <p:cNvSpPr txBox="1"/>
          <p:nvPr>
            <p:ph idx="1" type="body"/>
          </p:nvPr>
        </p:nvSpPr>
        <p:spPr>
          <a:xfrm>
            <a:off x="311700" y="1152475"/>
            <a:ext cx="8457900" cy="3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un grafo normal la unión se realiza con aristas, que se representa con simples líneas rectas. En estos grafos podemos movernos de un grafo para otro sin problemas, a diferencia de los grafos dirigidos.</a:t>
            </a:r>
            <a:endParaRPr/>
          </a:p>
          <a:p>
            <a:pPr indent="0" lvl="0" marL="0" rtl="0" algn="l">
              <a:spcBef>
                <a:spcPts val="1200"/>
              </a:spcBef>
              <a:spcAft>
                <a:spcPts val="0"/>
              </a:spcAft>
              <a:buNone/>
            </a:pPr>
            <a:r>
              <a:rPr lang="es"/>
              <a:t>En un grafo dirigido se utilizan arcos en lugar de aristas, que se representan con flechas, y estas marcan hacia donde puedes moverte y hacia donde no</a:t>
            </a:r>
            <a:endParaRPr/>
          </a:p>
          <a:p>
            <a:pPr indent="0" lvl="0" marL="0" rtl="0" algn="l">
              <a:spcBef>
                <a:spcPts val="1200"/>
              </a:spcBef>
              <a:spcAft>
                <a:spcPts val="1200"/>
              </a:spcAft>
              <a:buNone/>
            </a:pPr>
            <a:r>
              <a:t/>
            </a:r>
            <a:endParaRPr/>
          </a:p>
        </p:txBody>
      </p:sp>
      <p:pic>
        <p:nvPicPr>
          <p:cNvPr id="272" name="Google Shape;272;p43"/>
          <p:cNvPicPr preferRelativeResize="0"/>
          <p:nvPr/>
        </p:nvPicPr>
        <p:blipFill>
          <a:blip r:embed="rId3">
            <a:alphaModFix/>
          </a:blip>
          <a:stretch>
            <a:fillRect/>
          </a:stretch>
        </p:blipFill>
        <p:spPr>
          <a:xfrm>
            <a:off x="2940900" y="2999750"/>
            <a:ext cx="3199500" cy="1838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278" name="Google Shape;278;p44"/>
          <p:cNvPicPr preferRelativeResize="0"/>
          <p:nvPr/>
        </p:nvPicPr>
        <p:blipFill>
          <a:blip r:embed="rId3">
            <a:alphaModFix/>
          </a:blip>
          <a:stretch>
            <a:fillRect/>
          </a:stretch>
        </p:blipFill>
        <p:spPr>
          <a:xfrm>
            <a:off x="3005225" y="1123025"/>
            <a:ext cx="3133550" cy="3088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Creación de grafos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Matriz de adyacencia y lista de adyacencia</a:t>
            </a:r>
            <a:endParaRPr/>
          </a:p>
        </p:txBody>
      </p:sp>
      <p:sp>
        <p:nvSpPr>
          <p:cNvPr id="289" name="Google Shape;28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Existen varias formas de crear la matriz que nosotros </a:t>
            </a:r>
            <a:r>
              <a:rPr lang="es"/>
              <a:t>queramos</a:t>
            </a:r>
            <a:r>
              <a:rPr lang="es"/>
              <a:t>, siendo dos de estas formas las matrices de adyacencia y las listas de adyacencia.</a:t>
            </a:r>
            <a:endParaRPr/>
          </a:p>
          <a:p>
            <a:pPr indent="0" lvl="0" marL="0" rtl="0" algn="l">
              <a:spcBef>
                <a:spcPts val="1200"/>
              </a:spcBef>
              <a:spcAft>
                <a:spcPts val="1200"/>
              </a:spcAft>
              <a:buNone/>
            </a:pPr>
            <a:r>
              <a:t/>
            </a:r>
            <a:endParaRPr/>
          </a:p>
        </p:txBody>
      </p:sp>
      <p:pic>
        <p:nvPicPr>
          <p:cNvPr id="290" name="Google Shape;290;p46"/>
          <p:cNvPicPr preferRelativeResize="0"/>
          <p:nvPr/>
        </p:nvPicPr>
        <p:blipFill>
          <a:blip r:embed="rId3">
            <a:alphaModFix/>
          </a:blip>
          <a:stretch>
            <a:fillRect/>
          </a:stretch>
        </p:blipFill>
        <p:spPr>
          <a:xfrm>
            <a:off x="833457" y="2292607"/>
            <a:ext cx="2901400" cy="2081100"/>
          </a:xfrm>
          <a:prstGeom prst="rect">
            <a:avLst/>
          </a:prstGeom>
          <a:noFill/>
          <a:ln>
            <a:noFill/>
          </a:ln>
        </p:spPr>
      </p:pic>
      <p:pic>
        <p:nvPicPr>
          <p:cNvPr id="291" name="Google Shape;291;p46"/>
          <p:cNvPicPr preferRelativeResize="0"/>
          <p:nvPr/>
        </p:nvPicPr>
        <p:blipFill>
          <a:blip r:embed="rId4">
            <a:alphaModFix/>
          </a:blip>
          <a:stretch>
            <a:fillRect/>
          </a:stretch>
        </p:blipFill>
        <p:spPr>
          <a:xfrm>
            <a:off x="3701638" y="2580675"/>
            <a:ext cx="4733925" cy="1504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Matriz de adyacencia</a:t>
            </a:r>
            <a:endParaRPr/>
          </a:p>
        </p:txBody>
      </p:sp>
      <p:sp>
        <p:nvSpPr>
          <p:cNvPr id="297" name="Google Shape;297;p47"/>
          <p:cNvSpPr txBox="1"/>
          <p:nvPr>
            <p:ph idx="1" type="subTitle"/>
          </p:nvPr>
        </p:nvSpPr>
        <p:spPr>
          <a:xfrm>
            <a:off x="265500" y="2121925"/>
            <a:ext cx="4045200" cy="220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Consiste en una matriz cuadrada que representa en sus filas y columnas a cada nodo del grafo y que representa todas las uniones que tiene un grafo</a:t>
            </a:r>
            <a:endParaRPr/>
          </a:p>
        </p:txBody>
      </p:sp>
      <p:pic>
        <p:nvPicPr>
          <p:cNvPr id="298" name="Google Shape;298;p47"/>
          <p:cNvPicPr preferRelativeResize="0"/>
          <p:nvPr/>
        </p:nvPicPr>
        <p:blipFill rotWithShape="1">
          <a:blip r:embed="rId3">
            <a:alphaModFix/>
          </a:blip>
          <a:srcRect b="27646" l="0" r="0" t="0"/>
          <a:stretch/>
        </p:blipFill>
        <p:spPr>
          <a:xfrm>
            <a:off x="5334175" y="911323"/>
            <a:ext cx="3127650" cy="3320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sp>
        <p:nvSpPr>
          <p:cNvPr id="304" name="Google Shape;304;p48"/>
          <p:cNvSpPr/>
          <p:nvPr/>
        </p:nvSpPr>
        <p:spPr>
          <a:xfrm>
            <a:off x="813375" y="2220475"/>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5" name="Google Shape;305;p48"/>
          <p:cNvSpPr/>
          <p:nvPr/>
        </p:nvSpPr>
        <p:spPr>
          <a:xfrm>
            <a:off x="1828550" y="122055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6" name="Google Shape;306;p48"/>
          <p:cNvSpPr/>
          <p:nvPr/>
        </p:nvSpPr>
        <p:spPr>
          <a:xfrm>
            <a:off x="3125800" y="168780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7" name="Google Shape;307;p48"/>
          <p:cNvSpPr/>
          <p:nvPr/>
        </p:nvSpPr>
        <p:spPr>
          <a:xfrm>
            <a:off x="3125800" y="322605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308" name="Google Shape;308;p48"/>
          <p:cNvCxnSpPr>
            <a:stCxn id="304" idx="5"/>
            <a:endCxn id="307" idx="2"/>
          </p:cNvCxnSpPr>
          <p:nvPr/>
        </p:nvCxnSpPr>
        <p:spPr>
          <a:xfrm>
            <a:off x="1415386" y="2815316"/>
            <a:ext cx="1710300" cy="7593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48"/>
          <p:cNvCxnSpPr>
            <a:stCxn id="305" idx="5"/>
            <a:endCxn id="307" idx="2"/>
          </p:cNvCxnSpPr>
          <p:nvPr/>
        </p:nvCxnSpPr>
        <p:spPr>
          <a:xfrm>
            <a:off x="2430561" y="1815391"/>
            <a:ext cx="695100" cy="17592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48"/>
          <p:cNvCxnSpPr>
            <a:stCxn id="305" idx="5"/>
            <a:endCxn id="306" idx="2"/>
          </p:cNvCxnSpPr>
          <p:nvPr/>
        </p:nvCxnSpPr>
        <p:spPr>
          <a:xfrm>
            <a:off x="2430561" y="1815391"/>
            <a:ext cx="695100" cy="2208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48"/>
          <p:cNvCxnSpPr>
            <a:stCxn id="305" idx="3"/>
            <a:endCxn id="304" idx="7"/>
          </p:cNvCxnSpPr>
          <p:nvPr/>
        </p:nvCxnSpPr>
        <p:spPr>
          <a:xfrm flipH="1">
            <a:off x="1415239" y="1815391"/>
            <a:ext cx="516600" cy="5070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48"/>
          <p:cNvSpPr txBox="1"/>
          <p:nvPr/>
        </p:nvSpPr>
        <p:spPr>
          <a:xfrm>
            <a:off x="2024550" y="129030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1</a:t>
            </a:r>
            <a:endParaRPr sz="2200">
              <a:solidFill>
                <a:schemeClr val="accent3"/>
              </a:solidFill>
              <a:latin typeface="Proxima Nova"/>
              <a:ea typeface="Proxima Nova"/>
              <a:cs typeface="Proxima Nova"/>
              <a:sym typeface="Proxima Nova"/>
            </a:endParaRPr>
          </a:p>
        </p:txBody>
      </p:sp>
      <p:sp>
        <p:nvSpPr>
          <p:cNvPr id="313" name="Google Shape;313;p48"/>
          <p:cNvSpPr txBox="1"/>
          <p:nvPr/>
        </p:nvSpPr>
        <p:spPr>
          <a:xfrm>
            <a:off x="3316900" y="175755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2</a:t>
            </a:r>
            <a:endParaRPr sz="2200">
              <a:solidFill>
                <a:schemeClr val="accent3"/>
              </a:solidFill>
              <a:latin typeface="Proxima Nova"/>
              <a:ea typeface="Proxima Nova"/>
              <a:cs typeface="Proxima Nova"/>
              <a:sym typeface="Proxima Nova"/>
            </a:endParaRPr>
          </a:p>
        </p:txBody>
      </p:sp>
      <p:sp>
        <p:nvSpPr>
          <p:cNvPr id="314" name="Google Shape;314;p48"/>
          <p:cNvSpPr txBox="1"/>
          <p:nvPr/>
        </p:nvSpPr>
        <p:spPr>
          <a:xfrm>
            <a:off x="1004475" y="2290225"/>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3</a:t>
            </a:r>
            <a:endParaRPr sz="2200">
              <a:solidFill>
                <a:schemeClr val="accent3"/>
              </a:solidFill>
              <a:latin typeface="Proxima Nova"/>
              <a:ea typeface="Proxima Nova"/>
              <a:cs typeface="Proxima Nova"/>
              <a:sym typeface="Proxima Nova"/>
            </a:endParaRPr>
          </a:p>
        </p:txBody>
      </p:sp>
      <p:sp>
        <p:nvSpPr>
          <p:cNvPr id="315" name="Google Shape;315;p48"/>
          <p:cNvSpPr txBox="1"/>
          <p:nvPr/>
        </p:nvSpPr>
        <p:spPr>
          <a:xfrm>
            <a:off x="3316900" y="329580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4</a:t>
            </a:r>
            <a:endParaRPr sz="2200">
              <a:solidFill>
                <a:schemeClr val="accent3"/>
              </a:solidFill>
              <a:latin typeface="Proxima Nova"/>
              <a:ea typeface="Proxima Nova"/>
              <a:cs typeface="Proxima Nova"/>
              <a:sym typeface="Proxima Nova"/>
            </a:endParaRPr>
          </a:p>
        </p:txBody>
      </p:sp>
      <p:graphicFrame>
        <p:nvGraphicFramePr>
          <p:cNvPr id="316" name="Google Shape;316;p48"/>
          <p:cNvGraphicFramePr/>
          <p:nvPr/>
        </p:nvGraphicFramePr>
        <p:xfrm>
          <a:off x="5837450" y="1368075"/>
          <a:ext cx="3000000" cy="3000000"/>
        </p:xfrm>
        <a:graphic>
          <a:graphicData uri="http://schemas.openxmlformats.org/drawingml/2006/table">
            <a:tbl>
              <a:tblPr>
                <a:noFill/>
                <a:tableStyleId>{26FB1EBB-AFF3-4BD0-BF11-BC1594EB7B52}</a:tableStyleId>
              </a:tblPr>
              <a:tblGrid>
                <a:gridCol w="500450"/>
                <a:gridCol w="500450"/>
                <a:gridCol w="500450"/>
                <a:gridCol w="500450"/>
                <a:gridCol w="500450"/>
              </a:tblGrid>
              <a:tr h="4770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s"/>
                        <a:t>1</a:t>
                      </a:r>
                      <a:endParaRPr/>
                    </a:p>
                  </a:txBody>
                  <a:tcPr marT="91425" marB="91425" marR="91425" marL="91425" anchor="ctr"/>
                </a:tc>
                <a:tc>
                  <a:txBody>
                    <a:bodyPr/>
                    <a:lstStyle/>
                    <a:p>
                      <a:pPr indent="0" lvl="0" marL="0" rtl="0" algn="ctr">
                        <a:spcBef>
                          <a:spcPts val="0"/>
                        </a:spcBef>
                        <a:spcAft>
                          <a:spcPts val="0"/>
                        </a:spcAft>
                        <a:buNone/>
                      </a:pPr>
                      <a:r>
                        <a:rPr lang="es"/>
                        <a:t>2</a:t>
                      </a:r>
                      <a:endParaRPr/>
                    </a:p>
                  </a:txBody>
                  <a:tcPr marT="91425" marB="91425" marR="91425" marL="91425" anchor="ctr"/>
                </a:tc>
                <a:tc>
                  <a:txBody>
                    <a:bodyPr/>
                    <a:lstStyle/>
                    <a:p>
                      <a:pPr indent="0" lvl="0" marL="0" rtl="0" algn="ctr">
                        <a:spcBef>
                          <a:spcPts val="0"/>
                        </a:spcBef>
                        <a:spcAft>
                          <a:spcPts val="0"/>
                        </a:spcAft>
                        <a:buNone/>
                      </a:pPr>
                      <a:r>
                        <a:rPr lang="es"/>
                        <a:t>3</a:t>
                      </a:r>
                      <a:endParaRPr/>
                    </a:p>
                  </a:txBody>
                  <a:tcPr marT="91425" marB="91425" marR="91425" marL="91425" anchor="ctr"/>
                </a:tc>
                <a:tc>
                  <a:txBody>
                    <a:bodyPr/>
                    <a:lstStyle/>
                    <a:p>
                      <a:pPr indent="0" lvl="0" marL="0" rtl="0" algn="ctr">
                        <a:spcBef>
                          <a:spcPts val="0"/>
                        </a:spcBef>
                        <a:spcAft>
                          <a:spcPts val="0"/>
                        </a:spcAft>
                        <a:buNone/>
                      </a:pPr>
                      <a:r>
                        <a:rPr lang="es"/>
                        <a:t>4</a:t>
                      </a:r>
                      <a:endParaRPr/>
                    </a:p>
                  </a:txBody>
                  <a:tcPr marT="91425" marB="91425" marR="91425" marL="91425" anchor="ctr"/>
                </a:tc>
              </a:tr>
              <a:tr h="477075">
                <a:tc>
                  <a:txBody>
                    <a:bodyPr/>
                    <a:lstStyle/>
                    <a:p>
                      <a:pPr indent="0" lvl="0" marL="0" rtl="0" algn="ctr">
                        <a:spcBef>
                          <a:spcPts val="0"/>
                        </a:spcBef>
                        <a:spcAft>
                          <a:spcPts val="0"/>
                        </a:spcAft>
                        <a:buNone/>
                      </a:pPr>
                      <a:r>
                        <a:rPr lang="es"/>
                        <a:t>1</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77075">
                <a:tc>
                  <a:txBody>
                    <a:bodyPr/>
                    <a:lstStyle/>
                    <a:p>
                      <a:pPr indent="0" lvl="0" marL="0" rtl="0" algn="ctr">
                        <a:spcBef>
                          <a:spcPts val="0"/>
                        </a:spcBef>
                        <a:spcAft>
                          <a:spcPts val="0"/>
                        </a:spcAft>
                        <a:buNone/>
                      </a:pPr>
                      <a:r>
                        <a:rPr lang="es"/>
                        <a:t>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77075">
                <a:tc>
                  <a:txBody>
                    <a:bodyPr/>
                    <a:lstStyle/>
                    <a:p>
                      <a:pPr indent="0" lvl="0" marL="0" rtl="0" algn="ctr">
                        <a:spcBef>
                          <a:spcPts val="0"/>
                        </a:spcBef>
                        <a:spcAft>
                          <a:spcPts val="0"/>
                        </a:spcAft>
                        <a:buNone/>
                      </a:pPr>
                      <a:r>
                        <a:rPr lang="es"/>
                        <a:t>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77075">
                <a:tc>
                  <a:txBody>
                    <a:bodyPr/>
                    <a:lstStyle/>
                    <a:p>
                      <a:pPr indent="0" lvl="0" marL="0" rtl="0" algn="ctr">
                        <a:spcBef>
                          <a:spcPts val="0"/>
                        </a:spcBef>
                        <a:spcAft>
                          <a:spcPts val="0"/>
                        </a:spcAft>
                        <a:buNone/>
                      </a:pPr>
                      <a:r>
                        <a:rPr lang="es"/>
                        <a:t>4</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
        <p:nvSpPr>
          <p:cNvPr id="317" name="Google Shape;317;p48"/>
          <p:cNvSpPr txBox="1"/>
          <p:nvPr/>
        </p:nvSpPr>
        <p:spPr>
          <a:xfrm>
            <a:off x="7338800" y="1845150"/>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18" name="Google Shape;318;p48"/>
          <p:cNvSpPr txBox="1"/>
          <p:nvPr/>
        </p:nvSpPr>
        <p:spPr>
          <a:xfrm>
            <a:off x="7839200" y="1845150"/>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19" name="Google Shape;319;p48"/>
          <p:cNvSpPr txBox="1"/>
          <p:nvPr/>
        </p:nvSpPr>
        <p:spPr>
          <a:xfrm>
            <a:off x="6838375" y="1845150"/>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0" name="Google Shape;320;p48"/>
          <p:cNvSpPr txBox="1"/>
          <p:nvPr/>
        </p:nvSpPr>
        <p:spPr>
          <a:xfrm>
            <a:off x="6337900" y="2318963"/>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1" name="Google Shape;321;p48"/>
          <p:cNvSpPr txBox="1"/>
          <p:nvPr/>
        </p:nvSpPr>
        <p:spPr>
          <a:xfrm>
            <a:off x="6337900" y="28025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2" name="Google Shape;322;p48"/>
          <p:cNvSpPr txBox="1"/>
          <p:nvPr/>
        </p:nvSpPr>
        <p:spPr>
          <a:xfrm>
            <a:off x="6337900" y="32861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3" name="Google Shape;323;p48"/>
          <p:cNvSpPr txBox="1"/>
          <p:nvPr/>
        </p:nvSpPr>
        <p:spPr>
          <a:xfrm>
            <a:off x="7338800" y="32763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4" name="Google Shape;324;p48"/>
          <p:cNvSpPr txBox="1"/>
          <p:nvPr/>
        </p:nvSpPr>
        <p:spPr>
          <a:xfrm>
            <a:off x="7839200" y="28025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1</a:t>
            </a:r>
            <a:endParaRPr sz="1800">
              <a:solidFill>
                <a:schemeClr val="accent3"/>
              </a:solidFill>
              <a:latin typeface="Proxima Nova"/>
              <a:ea typeface="Proxima Nova"/>
              <a:cs typeface="Proxima Nova"/>
              <a:sym typeface="Proxima Nova"/>
            </a:endParaRPr>
          </a:p>
        </p:txBody>
      </p:sp>
      <p:sp>
        <p:nvSpPr>
          <p:cNvPr id="325" name="Google Shape;325;p48"/>
          <p:cNvSpPr txBox="1"/>
          <p:nvPr/>
        </p:nvSpPr>
        <p:spPr>
          <a:xfrm>
            <a:off x="6812805" y="32763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26" name="Google Shape;326;p48"/>
          <p:cNvSpPr txBox="1"/>
          <p:nvPr/>
        </p:nvSpPr>
        <p:spPr>
          <a:xfrm>
            <a:off x="6812805" y="27927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27" name="Google Shape;327;p48"/>
          <p:cNvSpPr txBox="1"/>
          <p:nvPr/>
        </p:nvSpPr>
        <p:spPr>
          <a:xfrm>
            <a:off x="6812805" y="23189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28" name="Google Shape;328;p48"/>
          <p:cNvSpPr txBox="1"/>
          <p:nvPr/>
        </p:nvSpPr>
        <p:spPr>
          <a:xfrm>
            <a:off x="6312375" y="1845150"/>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29" name="Google Shape;329;p48"/>
          <p:cNvSpPr txBox="1"/>
          <p:nvPr/>
        </p:nvSpPr>
        <p:spPr>
          <a:xfrm>
            <a:off x="7313205" y="2318963"/>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30" name="Google Shape;330;p48"/>
          <p:cNvSpPr txBox="1"/>
          <p:nvPr/>
        </p:nvSpPr>
        <p:spPr>
          <a:xfrm>
            <a:off x="7313205" y="28025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31" name="Google Shape;331;p48"/>
          <p:cNvSpPr txBox="1"/>
          <p:nvPr/>
        </p:nvSpPr>
        <p:spPr>
          <a:xfrm>
            <a:off x="7813605" y="3276375"/>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
        <p:nvSpPr>
          <p:cNvPr id="332" name="Google Shape;332;p48"/>
          <p:cNvSpPr txBox="1"/>
          <p:nvPr/>
        </p:nvSpPr>
        <p:spPr>
          <a:xfrm>
            <a:off x="7813605" y="2318963"/>
            <a:ext cx="5004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  0</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265500" y="17447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Lista de adyacencia</a:t>
            </a:r>
            <a:endParaRPr/>
          </a:p>
        </p:txBody>
      </p:sp>
      <p:sp>
        <p:nvSpPr>
          <p:cNvPr id="338" name="Google Shape;338;p49"/>
          <p:cNvSpPr txBox="1"/>
          <p:nvPr>
            <p:ph idx="1" type="subTitle"/>
          </p:nvPr>
        </p:nvSpPr>
        <p:spPr>
          <a:xfrm>
            <a:off x="265500" y="2121925"/>
            <a:ext cx="4045200" cy="220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Consiste en una lista de listas, donde las listas dentro de la lista principal representan las uniones que tiene cada uno de los nodos del grafo</a:t>
            </a:r>
            <a:endParaRPr/>
          </a:p>
        </p:txBody>
      </p:sp>
      <p:pic>
        <p:nvPicPr>
          <p:cNvPr id="339" name="Google Shape;339;p49"/>
          <p:cNvPicPr preferRelativeResize="0"/>
          <p:nvPr/>
        </p:nvPicPr>
        <p:blipFill>
          <a:blip r:embed="rId3">
            <a:alphaModFix/>
          </a:blip>
          <a:stretch>
            <a:fillRect/>
          </a:stretch>
        </p:blipFill>
        <p:spPr>
          <a:xfrm>
            <a:off x="5687775" y="1023599"/>
            <a:ext cx="2706449" cy="317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sp>
        <p:nvSpPr>
          <p:cNvPr id="345" name="Google Shape;345;p50"/>
          <p:cNvSpPr/>
          <p:nvPr/>
        </p:nvSpPr>
        <p:spPr>
          <a:xfrm>
            <a:off x="813375" y="2220475"/>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6" name="Google Shape;346;p50"/>
          <p:cNvSpPr/>
          <p:nvPr/>
        </p:nvSpPr>
        <p:spPr>
          <a:xfrm>
            <a:off x="1828550" y="122055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7" name="Google Shape;347;p50"/>
          <p:cNvSpPr/>
          <p:nvPr/>
        </p:nvSpPr>
        <p:spPr>
          <a:xfrm>
            <a:off x="3125800" y="168780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48" name="Google Shape;348;p50"/>
          <p:cNvSpPr/>
          <p:nvPr/>
        </p:nvSpPr>
        <p:spPr>
          <a:xfrm>
            <a:off x="3125800" y="3226050"/>
            <a:ext cx="705300" cy="69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349" name="Google Shape;349;p50"/>
          <p:cNvCxnSpPr>
            <a:stCxn id="345" idx="5"/>
            <a:endCxn id="348" idx="2"/>
          </p:cNvCxnSpPr>
          <p:nvPr/>
        </p:nvCxnSpPr>
        <p:spPr>
          <a:xfrm>
            <a:off x="1415386" y="2815316"/>
            <a:ext cx="1710300" cy="7593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50"/>
          <p:cNvCxnSpPr>
            <a:stCxn id="346" idx="5"/>
            <a:endCxn id="348" idx="2"/>
          </p:cNvCxnSpPr>
          <p:nvPr/>
        </p:nvCxnSpPr>
        <p:spPr>
          <a:xfrm>
            <a:off x="2430561" y="1815391"/>
            <a:ext cx="695100" cy="17592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50"/>
          <p:cNvCxnSpPr>
            <a:stCxn id="346" idx="5"/>
            <a:endCxn id="347" idx="2"/>
          </p:cNvCxnSpPr>
          <p:nvPr/>
        </p:nvCxnSpPr>
        <p:spPr>
          <a:xfrm>
            <a:off x="2430561" y="1815391"/>
            <a:ext cx="695100" cy="2208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50"/>
          <p:cNvCxnSpPr>
            <a:stCxn id="346" idx="3"/>
            <a:endCxn id="345" idx="7"/>
          </p:cNvCxnSpPr>
          <p:nvPr/>
        </p:nvCxnSpPr>
        <p:spPr>
          <a:xfrm flipH="1">
            <a:off x="1415239" y="1815391"/>
            <a:ext cx="516600" cy="5070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50"/>
          <p:cNvSpPr txBox="1"/>
          <p:nvPr/>
        </p:nvSpPr>
        <p:spPr>
          <a:xfrm>
            <a:off x="2024550" y="129030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1</a:t>
            </a:r>
            <a:endParaRPr sz="2200">
              <a:solidFill>
                <a:schemeClr val="accent3"/>
              </a:solidFill>
              <a:latin typeface="Proxima Nova"/>
              <a:ea typeface="Proxima Nova"/>
              <a:cs typeface="Proxima Nova"/>
              <a:sym typeface="Proxima Nova"/>
            </a:endParaRPr>
          </a:p>
        </p:txBody>
      </p:sp>
      <p:sp>
        <p:nvSpPr>
          <p:cNvPr id="354" name="Google Shape;354;p50"/>
          <p:cNvSpPr txBox="1"/>
          <p:nvPr/>
        </p:nvSpPr>
        <p:spPr>
          <a:xfrm>
            <a:off x="3316900" y="175755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2</a:t>
            </a:r>
            <a:endParaRPr sz="2200">
              <a:solidFill>
                <a:schemeClr val="accent3"/>
              </a:solidFill>
              <a:latin typeface="Proxima Nova"/>
              <a:ea typeface="Proxima Nova"/>
              <a:cs typeface="Proxima Nova"/>
              <a:sym typeface="Proxima Nova"/>
            </a:endParaRPr>
          </a:p>
        </p:txBody>
      </p:sp>
      <p:sp>
        <p:nvSpPr>
          <p:cNvPr id="355" name="Google Shape;355;p50"/>
          <p:cNvSpPr txBox="1"/>
          <p:nvPr/>
        </p:nvSpPr>
        <p:spPr>
          <a:xfrm>
            <a:off x="1004475" y="2290225"/>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3</a:t>
            </a:r>
            <a:endParaRPr sz="2200">
              <a:solidFill>
                <a:schemeClr val="accent3"/>
              </a:solidFill>
              <a:latin typeface="Proxima Nova"/>
              <a:ea typeface="Proxima Nova"/>
              <a:cs typeface="Proxima Nova"/>
              <a:sym typeface="Proxima Nova"/>
            </a:endParaRPr>
          </a:p>
        </p:txBody>
      </p:sp>
      <p:sp>
        <p:nvSpPr>
          <p:cNvPr id="356" name="Google Shape;356;p50"/>
          <p:cNvSpPr txBox="1"/>
          <p:nvPr/>
        </p:nvSpPr>
        <p:spPr>
          <a:xfrm>
            <a:off x="3316900" y="3295800"/>
            <a:ext cx="3231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accent3"/>
                </a:solidFill>
                <a:latin typeface="Proxima Nova"/>
                <a:ea typeface="Proxima Nova"/>
                <a:cs typeface="Proxima Nova"/>
                <a:sym typeface="Proxima Nova"/>
              </a:rPr>
              <a:t>4</a:t>
            </a:r>
            <a:endParaRPr sz="2200">
              <a:solidFill>
                <a:schemeClr val="accent3"/>
              </a:solidFill>
              <a:latin typeface="Proxima Nova"/>
              <a:ea typeface="Proxima Nova"/>
              <a:cs typeface="Proxima Nova"/>
              <a:sym typeface="Proxima Nova"/>
            </a:endParaRPr>
          </a:p>
        </p:txBody>
      </p:sp>
      <p:sp>
        <p:nvSpPr>
          <p:cNvPr id="357" name="Google Shape;357;p50"/>
          <p:cNvSpPr txBox="1"/>
          <p:nvPr/>
        </p:nvSpPr>
        <p:spPr>
          <a:xfrm>
            <a:off x="5697975" y="1017725"/>
            <a:ext cx="20835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chemeClr val="accent3"/>
                </a:solidFill>
                <a:latin typeface="Proxima Nova"/>
                <a:ea typeface="Proxima Nova"/>
                <a:cs typeface="Proxima Nova"/>
                <a:sym typeface="Proxima Nova"/>
              </a:rPr>
              <a:t>[ [2, 3, 4], </a:t>
            </a:r>
            <a:endParaRPr sz="3600">
              <a:solidFill>
                <a:schemeClr val="accent3"/>
              </a:solidFill>
              <a:latin typeface="Proxima Nova"/>
              <a:ea typeface="Proxima Nova"/>
              <a:cs typeface="Proxima Nova"/>
              <a:sym typeface="Proxima Nova"/>
            </a:endParaRPr>
          </a:p>
        </p:txBody>
      </p:sp>
      <p:sp>
        <p:nvSpPr>
          <p:cNvPr id="358" name="Google Shape;358;p50"/>
          <p:cNvSpPr txBox="1"/>
          <p:nvPr/>
        </p:nvSpPr>
        <p:spPr>
          <a:xfrm>
            <a:off x="5697975" y="1523575"/>
            <a:ext cx="20835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chemeClr val="accent3"/>
                </a:solidFill>
                <a:latin typeface="Proxima Nova"/>
                <a:ea typeface="Proxima Nova"/>
                <a:cs typeface="Proxima Nova"/>
                <a:sym typeface="Proxima Nova"/>
              </a:rPr>
              <a:t> </a:t>
            </a:r>
            <a:r>
              <a:rPr lang="es" sz="3600">
                <a:solidFill>
                  <a:schemeClr val="accent3"/>
                </a:solidFill>
                <a:latin typeface="Proxima Nova"/>
                <a:ea typeface="Proxima Nova"/>
                <a:cs typeface="Proxima Nova"/>
                <a:sym typeface="Proxima Nova"/>
              </a:rPr>
              <a:t> [1], </a:t>
            </a:r>
            <a:endParaRPr sz="3600">
              <a:solidFill>
                <a:schemeClr val="accent3"/>
              </a:solidFill>
              <a:latin typeface="Proxima Nova"/>
              <a:ea typeface="Proxima Nova"/>
              <a:cs typeface="Proxima Nova"/>
              <a:sym typeface="Proxima Nova"/>
            </a:endParaRPr>
          </a:p>
        </p:txBody>
      </p:sp>
      <p:sp>
        <p:nvSpPr>
          <p:cNvPr id="359" name="Google Shape;359;p50"/>
          <p:cNvSpPr txBox="1"/>
          <p:nvPr/>
        </p:nvSpPr>
        <p:spPr>
          <a:xfrm>
            <a:off x="5697975" y="2036200"/>
            <a:ext cx="20835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chemeClr val="accent3"/>
                </a:solidFill>
                <a:latin typeface="Proxima Nova"/>
                <a:ea typeface="Proxima Nova"/>
                <a:cs typeface="Proxima Nova"/>
                <a:sym typeface="Proxima Nova"/>
              </a:rPr>
              <a:t>  [1, 4], </a:t>
            </a:r>
            <a:endParaRPr sz="3600">
              <a:solidFill>
                <a:schemeClr val="accent3"/>
              </a:solidFill>
              <a:latin typeface="Proxima Nova"/>
              <a:ea typeface="Proxima Nova"/>
              <a:cs typeface="Proxima Nova"/>
              <a:sym typeface="Proxima Nova"/>
            </a:endParaRPr>
          </a:p>
        </p:txBody>
      </p:sp>
      <p:sp>
        <p:nvSpPr>
          <p:cNvPr id="360" name="Google Shape;360;p50"/>
          <p:cNvSpPr txBox="1"/>
          <p:nvPr/>
        </p:nvSpPr>
        <p:spPr>
          <a:xfrm>
            <a:off x="5697975" y="2529150"/>
            <a:ext cx="20835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chemeClr val="accent3"/>
                </a:solidFill>
                <a:latin typeface="Proxima Nova"/>
                <a:ea typeface="Proxima Nova"/>
                <a:cs typeface="Proxima Nova"/>
                <a:sym typeface="Proxima Nova"/>
              </a:rPr>
              <a:t>  [1, 3] ] </a:t>
            </a:r>
            <a:endParaRPr sz="36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Preguntas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Recorridos</a:t>
            </a:r>
            <a:endParaRPr b="1"/>
          </a:p>
        </p:txBody>
      </p:sp>
      <p:sp>
        <p:nvSpPr>
          <p:cNvPr id="80" name="Google Shape;80;p16"/>
          <p:cNvSpPr txBox="1"/>
          <p:nvPr>
            <p:ph idx="1" type="body"/>
          </p:nvPr>
        </p:nvSpPr>
        <p:spPr>
          <a:xfrm>
            <a:off x="311700" y="1252425"/>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a:t>Recorrido abierto</a:t>
            </a:r>
            <a:br>
              <a:rPr lang="es"/>
            </a:br>
            <a:r>
              <a:rPr lang="es"/>
              <a:t>No se regresa al punto de inicio</a:t>
            </a:r>
            <a:endParaRPr/>
          </a:p>
        </p:txBody>
      </p:sp>
      <p:sp>
        <p:nvSpPr>
          <p:cNvPr id="81" name="Google Shape;81;p16"/>
          <p:cNvSpPr txBox="1"/>
          <p:nvPr>
            <p:ph idx="2" type="body"/>
          </p:nvPr>
        </p:nvSpPr>
        <p:spPr>
          <a:xfrm>
            <a:off x="4832400" y="1252556"/>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a:t>Recorrido cerrado</a:t>
            </a:r>
            <a:br>
              <a:rPr lang="es"/>
            </a:br>
            <a:r>
              <a:rPr lang="es"/>
              <a:t>Se regresa al punto de inicio</a:t>
            </a:r>
            <a:endParaRPr/>
          </a:p>
        </p:txBody>
      </p:sp>
      <p:sp>
        <p:nvSpPr>
          <p:cNvPr id="82" name="Google Shape;82;p16"/>
          <p:cNvSpPr txBox="1"/>
          <p:nvPr>
            <p:ph idx="2" type="body"/>
          </p:nvPr>
        </p:nvSpPr>
        <p:spPr>
          <a:xfrm>
            <a:off x="311700" y="742425"/>
            <a:ext cx="8520600" cy="43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Recorrido: U</a:t>
            </a:r>
            <a:r>
              <a:rPr lang="es"/>
              <a:t>na secuencia de vértices donde cada vértice está conectado al siguiente por una arista.</a:t>
            </a:r>
            <a:endParaRPr/>
          </a:p>
        </p:txBody>
      </p:sp>
      <p:pic>
        <p:nvPicPr>
          <p:cNvPr id="83" name="Google Shape;83;p16"/>
          <p:cNvPicPr preferRelativeResize="0"/>
          <p:nvPr/>
        </p:nvPicPr>
        <p:blipFill>
          <a:blip r:embed="rId3">
            <a:alphaModFix/>
          </a:blip>
          <a:stretch>
            <a:fillRect/>
          </a:stretch>
        </p:blipFill>
        <p:spPr>
          <a:xfrm>
            <a:off x="747937" y="1964675"/>
            <a:ext cx="3127426" cy="3178824"/>
          </a:xfrm>
          <a:prstGeom prst="rect">
            <a:avLst/>
          </a:prstGeom>
          <a:noFill/>
          <a:ln>
            <a:noFill/>
          </a:ln>
        </p:spPr>
      </p:pic>
      <p:pic>
        <p:nvPicPr>
          <p:cNvPr id="84" name="Google Shape;84;p16"/>
          <p:cNvPicPr preferRelativeResize="0"/>
          <p:nvPr/>
        </p:nvPicPr>
        <p:blipFill>
          <a:blip r:embed="rId4">
            <a:alphaModFix/>
          </a:blip>
          <a:stretch>
            <a:fillRect/>
          </a:stretch>
        </p:blipFill>
        <p:spPr>
          <a:xfrm>
            <a:off x="5268625" y="1964662"/>
            <a:ext cx="3127449" cy="31788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s" sz="4800">
                <a:solidFill>
                  <a:schemeClr val="dk1"/>
                </a:solidFill>
              </a:rPr>
              <a:t> Un grafo tiene que ser convexo y no debe tener ciclos para clasificar como árbol</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s" sz="4800">
                <a:solidFill>
                  <a:schemeClr val="dk1"/>
                </a:solidFill>
              </a:rPr>
              <a:t> Un grafo tiene que ser convexo y no debe tener ciclos para clasificar como árbol</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4800">
                <a:solidFill>
                  <a:schemeClr val="dk1"/>
                </a:solidFill>
              </a:rPr>
              <a:t>Un grafo “K9” sería un grafo bipartito de 9 nodos</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s" sz="4800">
                <a:solidFill>
                  <a:schemeClr val="dk1"/>
                </a:solidFill>
              </a:rPr>
              <a:t>Un grafo “K9” sería un grafo bipartito de 9 nodos</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1200"/>
              </a:spcBef>
              <a:spcAft>
                <a:spcPts val="1200"/>
              </a:spcAft>
              <a:buNone/>
            </a:pPr>
            <a:r>
              <a:rPr lang="es" sz="4800">
                <a:solidFill>
                  <a:schemeClr val="dk1"/>
                </a:solidFill>
              </a:rPr>
              <a:t>Falso</a:t>
            </a:r>
            <a:endParaRPr sz="4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s" sz="4800">
                <a:solidFill>
                  <a:schemeClr val="dk1"/>
                </a:solidFill>
              </a:rPr>
              <a:t>Todos los nodos de un grafo completo tienen el mismo grado</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s" sz="4800">
                <a:solidFill>
                  <a:schemeClr val="dk1"/>
                </a:solidFill>
              </a:rPr>
              <a:t>Todos los nodos de un grafo completo tienen el mismo grado</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s" sz="4800">
                <a:solidFill>
                  <a:schemeClr val="dk1"/>
                </a:solidFill>
              </a:rPr>
              <a:t> Un recorrido euleriano pasa por todos los vértices exactamente una vez, sin importar si pasa varias veces por un vértice</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None/>
            </a:pPr>
            <a:r>
              <a:rPr lang="es" sz="4800">
                <a:solidFill>
                  <a:schemeClr val="dk1"/>
                </a:solidFill>
              </a:rPr>
              <a:t> Un recorrido euleriano pasa por todos los vértices exactamente una vez, sin importar si pasa varias veces por un vértice</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Falso</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s" sz="4800">
                <a:solidFill>
                  <a:schemeClr val="dk1"/>
                </a:solidFill>
              </a:rPr>
              <a:t> En un ciclo no se repiten vértices, con la excepción de al inicio y al final en caso de coincidir</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s" sz="4800">
                <a:solidFill>
                  <a:schemeClr val="dk1"/>
                </a:solidFill>
              </a:rPr>
              <a:t> En un ciclo no se repiten vértices, con la excepción de al inicio y al final en caso de coincidir</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Ciclos / Ciclos eulerianos</a:t>
            </a:r>
            <a:endParaRPr b="1"/>
          </a:p>
        </p:txBody>
      </p:sp>
      <p:sp>
        <p:nvSpPr>
          <p:cNvPr id="90" name="Google Shape;90;p17"/>
          <p:cNvSpPr txBox="1"/>
          <p:nvPr>
            <p:ph idx="1" type="body"/>
          </p:nvPr>
        </p:nvSpPr>
        <p:spPr>
          <a:xfrm>
            <a:off x="311700" y="1176225"/>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Recorrido euleriano</a:t>
            </a:r>
            <a:br>
              <a:rPr lang="es"/>
            </a:br>
            <a:r>
              <a:rPr lang="es"/>
              <a:t>C</a:t>
            </a:r>
            <a:r>
              <a:rPr lang="es"/>
              <a:t>amino que pasa por todas las aristas del grafo exactamente una vez, sin importar si pasa varias veces por algún vértice.</a:t>
            </a:r>
            <a:endParaRPr/>
          </a:p>
          <a:p>
            <a:pPr indent="0" lvl="0" marL="0" rtl="0" algn="ctr">
              <a:spcBef>
                <a:spcPts val="1200"/>
              </a:spcBef>
              <a:spcAft>
                <a:spcPts val="1200"/>
              </a:spcAft>
              <a:buNone/>
            </a:pPr>
            <a:r>
              <a:t/>
            </a:r>
            <a:endParaRPr/>
          </a:p>
        </p:txBody>
      </p:sp>
      <p:sp>
        <p:nvSpPr>
          <p:cNvPr id="91" name="Google Shape;91;p17"/>
          <p:cNvSpPr txBox="1"/>
          <p:nvPr>
            <p:ph idx="2" type="body"/>
          </p:nvPr>
        </p:nvSpPr>
        <p:spPr>
          <a:xfrm>
            <a:off x="4832400" y="1176356"/>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Ciclo euleriano</a:t>
            </a:r>
            <a:br>
              <a:rPr lang="es"/>
            </a:br>
            <a:r>
              <a:rPr lang="es"/>
              <a:t>R</a:t>
            </a:r>
            <a:r>
              <a:rPr lang="es"/>
              <a:t>ecorrido euleriano cerrado.</a:t>
            </a:r>
            <a:br>
              <a:rPr lang="es"/>
            </a:br>
            <a:r>
              <a:rPr lang="es"/>
              <a:t>Un grafo tiene un ciclo euleriano si todos sus vértices tienen un número par de aristas conectadas.</a:t>
            </a:r>
            <a:endParaRPr/>
          </a:p>
          <a:p>
            <a:pPr indent="0" lvl="0" marL="0" rtl="0" algn="ctr">
              <a:spcBef>
                <a:spcPts val="1200"/>
              </a:spcBef>
              <a:spcAft>
                <a:spcPts val="1200"/>
              </a:spcAft>
              <a:buNone/>
            </a:pPr>
            <a:r>
              <a:t/>
            </a:r>
            <a:endParaRPr/>
          </a:p>
        </p:txBody>
      </p:sp>
      <p:sp>
        <p:nvSpPr>
          <p:cNvPr id="92" name="Google Shape;92;p17"/>
          <p:cNvSpPr txBox="1"/>
          <p:nvPr>
            <p:ph idx="2" type="body"/>
          </p:nvPr>
        </p:nvSpPr>
        <p:spPr>
          <a:xfrm>
            <a:off x="311700" y="666225"/>
            <a:ext cx="8520600" cy="43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Ciclo: R</a:t>
            </a:r>
            <a:r>
              <a:rPr lang="es"/>
              <a:t>ecorrido cerrado en el cual ningún vértice es repetido, excepto el de inicio y final, que coinciden.</a:t>
            </a:r>
            <a:endParaRPr/>
          </a:p>
        </p:txBody>
      </p:sp>
      <p:pic>
        <p:nvPicPr>
          <p:cNvPr id="93" name="Google Shape;93;p17"/>
          <p:cNvPicPr preferRelativeResize="0"/>
          <p:nvPr/>
        </p:nvPicPr>
        <p:blipFill>
          <a:blip r:embed="rId3">
            <a:alphaModFix/>
          </a:blip>
          <a:stretch>
            <a:fillRect/>
          </a:stretch>
        </p:blipFill>
        <p:spPr>
          <a:xfrm>
            <a:off x="942400" y="2360000"/>
            <a:ext cx="2738501" cy="2783499"/>
          </a:xfrm>
          <a:prstGeom prst="rect">
            <a:avLst/>
          </a:prstGeom>
          <a:noFill/>
          <a:ln>
            <a:noFill/>
          </a:ln>
        </p:spPr>
      </p:pic>
      <p:pic>
        <p:nvPicPr>
          <p:cNvPr id="94" name="Google Shape;94;p17"/>
          <p:cNvPicPr preferRelativeResize="0"/>
          <p:nvPr/>
        </p:nvPicPr>
        <p:blipFill rotWithShape="1">
          <a:blip r:embed="rId4">
            <a:alphaModFix/>
          </a:blip>
          <a:srcRect b="0" l="0" r="0" t="7604"/>
          <a:stretch/>
        </p:blipFill>
        <p:spPr>
          <a:xfrm>
            <a:off x="5463100" y="2571750"/>
            <a:ext cx="2738501" cy="257174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s" sz="4800">
                <a:solidFill>
                  <a:schemeClr val="dk1"/>
                </a:solidFill>
              </a:rPr>
              <a:t>DFS es un algoritmo que permite encontrar la distancia mínima entre dos nodos en un grafo sin pesos?</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s" sz="4800">
                <a:solidFill>
                  <a:schemeClr val="dk1"/>
                </a:solidFill>
              </a:rPr>
              <a:t>DFS es un algoritmo que permite encontrar la distancia mínima entre dos nodos en un grafo sin pesos?</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Falso</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s" sz="4800">
                <a:solidFill>
                  <a:schemeClr val="dk1"/>
                </a:solidFill>
              </a:rPr>
              <a:t> Si los grados de todos los vértices de un grafo son pares, entonces el grafo tiene un ciclo euleriano?</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lnSpc>
                <a:spcPct val="100000"/>
              </a:lnSpc>
              <a:spcBef>
                <a:spcPts val="0"/>
              </a:spcBef>
              <a:spcAft>
                <a:spcPts val="0"/>
              </a:spcAft>
              <a:buNone/>
            </a:pPr>
            <a:r>
              <a:t/>
            </a:r>
            <a:endParaRPr sz="4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s" sz="4800">
                <a:solidFill>
                  <a:schemeClr val="dk1"/>
                </a:solidFill>
              </a:rPr>
              <a:t> Si los grados de todos los vértices de un grafo son pares, entonces el grafo tiene un ciclo euleriano?</a:t>
            </a:r>
            <a:endParaRPr sz="4800">
              <a:solidFill>
                <a:schemeClr val="dk1"/>
              </a:solidFill>
            </a:endParaRPr>
          </a:p>
          <a:p>
            <a:pPr indent="0" lvl="0" marL="0" rtl="0" algn="l">
              <a:lnSpc>
                <a:spcPct val="100000"/>
              </a:lnSpc>
              <a:spcBef>
                <a:spcPts val="0"/>
              </a:spcBef>
              <a:spcAft>
                <a:spcPts val="0"/>
              </a:spcAft>
              <a:buNone/>
            </a:pPr>
            <a:r>
              <a:rPr lang="es" sz="4800">
                <a:solidFill>
                  <a:schemeClr val="dk1"/>
                </a:solidFill>
              </a:rPr>
              <a:t>Verdadero o Falso?</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1200"/>
              </a:spcBef>
              <a:spcAft>
                <a:spcPts val="1200"/>
              </a:spcAft>
              <a:buNone/>
            </a:pPr>
            <a:r>
              <a:rPr lang="es" sz="4800">
                <a:solidFill>
                  <a:schemeClr val="dk1"/>
                </a:solidFill>
              </a:rPr>
              <a:t>Verdadero</a:t>
            </a:r>
            <a:endParaRPr sz="4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Recorridos / Ciclos hamiltonianos</a:t>
            </a:r>
            <a:endParaRPr b="1"/>
          </a:p>
        </p:txBody>
      </p:sp>
      <p:sp>
        <p:nvSpPr>
          <p:cNvPr id="100" name="Google Shape;100;p18"/>
          <p:cNvSpPr txBox="1"/>
          <p:nvPr>
            <p:ph idx="1" type="body"/>
          </p:nvPr>
        </p:nvSpPr>
        <p:spPr>
          <a:xfrm>
            <a:off x="311700" y="871425"/>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Recorrido hamiltoniano</a:t>
            </a:r>
            <a:br>
              <a:rPr lang="es"/>
            </a:br>
            <a:r>
              <a:rPr lang="es"/>
              <a:t>Un recorrido hamiltoniano es un camino que pasa por todos los vértices del grafo una vez, sin repetir ninguno.</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101" name="Google Shape;101;p18"/>
          <p:cNvSpPr txBox="1"/>
          <p:nvPr>
            <p:ph idx="2" type="body"/>
          </p:nvPr>
        </p:nvSpPr>
        <p:spPr>
          <a:xfrm>
            <a:off x="4832400" y="871556"/>
            <a:ext cx="39999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Ciclo hamiltoniano</a:t>
            </a:r>
            <a:br>
              <a:rPr lang="es"/>
            </a:br>
            <a:r>
              <a:rPr lang="es"/>
              <a:t>R</a:t>
            </a:r>
            <a:r>
              <a:rPr lang="es"/>
              <a:t>ecorrido hamiltoniano cerrado.</a:t>
            </a:r>
            <a:br>
              <a:rPr lang="es"/>
            </a:br>
            <a:r>
              <a:rPr lang="es"/>
              <a:t>Este concepto es más complejo de resolver que el euleriano y tiene aplicaciones en problemas de optimización</a:t>
            </a:r>
            <a:endParaRPr/>
          </a:p>
          <a:p>
            <a:pPr indent="0" lvl="0" marL="0" rtl="0" algn="ctr">
              <a:spcBef>
                <a:spcPts val="1200"/>
              </a:spcBef>
              <a:spcAft>
                <a:spcPts val="1200"/>
              </a:spcAft>
              <a:buNone/>
            </a:pPr>
            <a:r>
              <a:t/>
            </a:r>
            <a:endParaRPr/>
          </a:p>
        </p:txBody>
      </p:sp>
      <p:pic>
        <p:nvPicPr>
          <p:cNvPr id="102" name="Google Shape;102;p18"/>
          <p:cNvPicPr preferRelativeResize="0"/>
          <p:nvPr/>
        </p:nvPicPr>
        <p:blipFill rotWithShape="1">
          <a:blip r:embed="rId3">
            <a:alphaModFix/>
          </a:blip>
          <a:srcRect b="0" l="0" r="0" t="13035"/>
          <a:stretch/>
        </p:blipFill>
        <p:spPr>
          <a:xfrm>
            <a:off x="5270900" y="2383125"/>
            <a:ext cx="3122899" cy="2760375"/>
          </a:xfrm>
          <a:prstGeom prst="rect">
            <a:avLst/>
          </a:prstGeom>
          <a:noFill/>
          <a:ln>
            <a:noFill/>
          </a:ln>
        </p:spPr>
      </p:pic>
      <p:pic>
        <p:nvPicPr>
          <p:cNvPr id="103" name="Google Shape;103;p18"/>
          <p:cNvPicPr preferRelativeResize="0"/>
          <p:nvPr/>
        </p:nvPicPr>
        <p:blipFill>
          <a:blip r:embed="rId4">
            <a:alphaModFix/>
          </a:blip>
          <a:stretch>
            <a:fillRect/>
          </a:stretch>
        </p:blipFill>
        <p:spPr>
          <a:xfrm>
            <a:off x="789887" y="2049950"/>
            <a:ext cx="3043525" cy="3093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Problema de los puentes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a:t>Problema de los puentes de Königsberg</a:t>
            </a:r>
            <a:endParaRPr b="1"/>
          </a:p>
        </p:txBody>
      </p:sp>
      <p:sp>
        <p:nvSpPr>
          <p:cNvPr id="114" name="Google Shape;114;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s"/>
              <a:t>Consiste en determinar si es posible recorrer ciertos puentes de la ciudad de Königsberg sin cruzar el mismo puente más de una vez.</a:t>
            </a:r>
            <a:endParaRPr/>
          </a:p>
        </p:txBody>
      </p:sp>
      <p:pic>
        <p:nvPicPr>
          <p:cNvPr id="115" name="Google Shape;115;p20"/>
          <p:cNvPicPr preferRelativeResize="0"/>
          <p:nvPr/>
        </p:nvPicPr>
        <p:blipFill>
          <a:blip r:embed="rId3">
            <a:alphaModFix/>
          </a:blip>
          <a:stretch>
            <a:fillRect/>
          </a:stretch>
        </p:blipFill>
        <p:spPr>
          <a:xfrm>
            <a:off x="5134475" y="1265363"/>
            <a:ext cx="3315375" cy="261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9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Solución</a:t>
            </a:r>
            <a:endParaRPr b="1"/>
          </a:p>
        </p:txBody>
      </p:sp>
      <p:sp>
        <p:nvSpPr>
          <p:cNvPr id="121" name="Google Shape;121;p21"/>
          <p:cNvSpPr txBox="1"/>
          <p:nvPr>
            <p:ph idx="1" type="body"/>
          </p:nvPr>
        </p:nvSpPr>
        <p:spPr>
          <a:xfrm>
            <a:off x="311700" y="955000"/>
            <a:ext cx="2253300" cy="3316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600"/>
              <a:t>Podemos convertir el problema en un grafo.</a:t>
            </a:r>
            <a:endParaRPr sz="1600"/>
          </a:p>
        </p:txBody>
      </p:sp>
      <p:pic>
        <p:nvPicPr>
          <p:cNvPr id="122" name="Google Shape;122;p21"/>
          <p:cNvPicPr preferRelativeResize="0"/>
          <p:nvPr/>
        </p:nvPicPr>
        <p:blipFill>
          <a:blip r:embed="rId3">
            <a:alphaModFix/>
          </a:blip>
          <a:stretch>
            <a:fillRect/>
          </a:stretch>
        </p:blipFill>
        <p:spPr>
          <a:xfrm>
            <a:off x="2823600" y="818625"/>
            <a:ext cx="6167999" cy="338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