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69" r:id="rId3"/>
    <p:sldId id="256" r:id="rId4"/>
    <p:sldId id="271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0060" y="422275"/>
            <a:ext cx="11222355" cy="1276985"/>
          </a:xfrm>
        </p:spPr>
        <p:txBody>
          <a:bodyPr>
            <a:normAutofit fontScale="90000"/>
          </a:bodyPr>
          <a:p>
            <a:r>
              <a:rPr lang="fr-FR" altLang="en-US" b="1"/>
              <a:t>Moving Frame</a:t>
            </a:r>
            <a:endParaRPr lang="fr-FR" altLang="en-US" b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0060" y="2950210"/>
            <a:ext cx="11222355" cy="1503045"/>
          </a:xfrm>
        </p:spPr>
        <p:txBody>
          <a:bodyPr/>
          <a:p>
            <a:r>
              <a:rPr lang="en-US" altLang="fr-FR" sz="3600"/>
              <a:t>Jean Alain Delobelle</a:t>
            </a:r>
            <a:r>
              <a:rPr lang="fr-FR" altLang="en-US" sz="3600"/>
              <a:t>, </a:t>
            </a:r>
            <a:r>
              <a:rPr lang="en-US" altLang="fr-FR" sz="3600"/>
              <a:t>Laetitia Palogo</a:t>
            </a:r>
            <a:endParaRPr lang="en-US" altLang="fr-FR" sz="3600"/>
          </a:p>
          <a:p>
            <a:r>
              <a:rPr lang="en-US" altLang="fr-FR" sz="3600"/>
              <a:t>  </a:t>
            </a:r>
            <a:r>
              <a:rPr lang="fr-FR" altLang="en-US" sz="3600"/>
              <a:t>Riad Souyad, </a:t>
            </a:r>
            <a:r>
              <a:rPr lang="en-US" altLang="fr-FR" sz="3600"/>
              <a:t>Sopanha SAO</a:t>
            </a:r>
            <a:endParaRPr lang="en-US" altLang="fr-FR"/>
          </a:p>
          <a:p>
            <a:endParaRPr lang="en-US" alt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1010" y="317500"/>
            <a:ext cx="11269345" cy="1320800"/>
          </a:xfrm>
        </p:spPr>
        <p:txBody>
          <a:bodyPr>
            <a:normAutofit fontScale="90000"/>
          </a:bodyPr>
          <a:p>
            <a:br>
              <a:rPr lang="en-US" altLang="fr-FR" sz="2665" b="1"/>
            </a:br>
            <a:br>
              <a:rPr lang="en-US" altLang="fr-FR" sz="2665" b="1"/>
            </a:br>
            <a:r>
              <a:rPr lang="fr-FR" altLang="en-US" sz="3600" b="1">
                <a:solidFill>
                  <a:schemeClr val="tx1"/>
                </a:solidFill>
              </a:rPr>
              <a:t>1</a:t>
            </a:r>
            <a:r>
              <a:rPr lang="en-US" altLang="fr-FR" sz="3600" b="1">
                <a:solidFill>
                  <a:schemeClr val="tx1"/>
                </a:solidFill>
              </a:rPr>
              <a:t>. Contexte g</a:t>
            </a:r>
            <a:r>
              <a:rPr lang="en-US" altLang="en-US" sz="3600" b="1">
                <a:solidFill>
                  <a:schemeClr val="tx1"/>
                </a:solidFill>
              </a:rPr>
              <a:t>é</a:t>
            </a:r>
            <a:r>
              <a:rPr lang="en-US" altLang="fr-FR" sz="3600" b="1">
                <a:solidFill>
                  <a:schemeClr val="tx1"/>
                </a:solidFill>
              </a:rPr>
              <a:t>n</a:t>
            </a:r>
            <a:r>
              <a:rPr lang="en-US" altLang="en-US" sz="3600" b="1">
                <a:solidFill>
                  <a:schemeClr val="tx1"/>
                </a:solidFill>
              </a:rPr>
              <a:t>é</a:t>
            </a:r>
            <a:r>
              <a:rPr lang="en-US" altLang="fr-FR" sz="3600" b="1">
                <a:solidFill>
                  <a:schemeClr val="tx1"/>
                </a:solidFill>
              </a:rPr>
              <a:t>ral : Le cin</a:t>
            </a:r>
            <a:r>
              <a:rPr lang="en-US" altLang="en-US" sz="3600" b="1">
                <a:solidFill>
                  <a:schemeClr val="tx1"/>
                </a:solidFill>
              </a:rPr>
              <a:t>é</a:t>
            </a:r>
            <a:r>
              <a:rPr lang="en-US" altLang="fr-FR" sz="3600" b="1">
                <a:solidFill>
                  <a:schemeClr val="tx1"/>
                </a:solidFill>
              </a:rPr>
              <a:t>ma en France et en zones rurales</a:t>
            </a:r>
            <a:br>
              <a:rPr lang="en-US" altLang="fr-FR" sz="3600" b="1">
                <a:solidFill>
                  <a:schemeClr val="tx1"/>
                </a:solidFill>
              </a:rPr>
            </a:br>
            <a:endParaRPr lang="en-US" altLang="fr-FR" sz="3600" b="1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8955" y="1514475"/>
            <a:ext cx="11116310" cy="4844415"/>
          </a:xfrm>
        </p:spPr>
        <p:txBody>
          <a:bodyPr>
            <a:normAutofit fontScale="90000"/>
          </a:bodyPr>
          <a:p>
            <a:pPr algn="l"/>
            <a:endParaRPr lang="en-US" altLang="fr-FR" b="1">
              <a:sym typeface="+mn-ea"/>
            </a:endParaRPr>
          </a:p>
          <a:p>
            <a:pPr algn="l"/>
            <a:r>
              <a:rPr lang="en-US" altLang="fr-FR" sz="1600">
                <a:sym typeface="+mn-ea"/>
              </a:rPr>
              <a:t>Donn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es nationales : Pr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senter les tendances globales du march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 du cin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ma en France : </a:t>
            </a:r>
            <a:endParaRPr lang="en-US" altLang="fr-FR" sz="1600">
              <a:sym typeface="+mn-ea"/>
            </a:endParaRPr>
          </a:p>
          <a:p>
            <a:pPr algn="l"/>
            <a:r>
              <a:rPr lang="en-US" altLang="fr-FR" sz="1600">
                <a:sym typeface="+mn-ea"/>
              </a:rPr>
              <a:t>fr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quentation des salles, </a:t>
            </a:r>
            <a:endParaRPr lang="en-US" altLang="fr-FR" sz="1600">
              <a:sym typeface="+mn-ea"/>
            </a:endParaRPr>
          </a:p>
          <a:p>
            <a:pPr algn="l"/>
            <a:r>
              <a:rPr lang="en-US" altLang="fr-FR" sz="1600"/>
              <a:t>15,05 millions d’entr</a:t>
            </a:r>
            <a:r>
              <a:rPr lang="en-US" altLang="en-US" sz="1600"/>
              <a:t>é</a:t>
            </a:r>
            <a:r>
              <a:rPr lang="en-US" altLang="fr-FR" sz="1600"/>
              <a:t>es en janvier 2023</a:t>
            </a:r>
            <a:endParaRPr lang="en-US" altLang="fr-FR" sz="1600"/>
          </a:p>
          <a:p>
            <a:pPr algn="l"/>
            <a:r>
              <a:rPr lang="en-US" altLang="fr-FR" sz="1600"/>
              <a:t>18,20 millions d’entr</a:t>
            </a:r>
            <a:r>
              <a:rPr lang="en-US" altLang="en-US" sz="1600"/>
              <a:t>é</a:t>
            </a:r>
            <a:r>
              <a:rPr lang="en-US" altLang="fr-FR" sz="1600"/>
              <a:t>es en f</a:t>
            </a:r>
            <a:r>
              <a:rPr lang="en-US" altLang="en-US" sz="1600"/>
              <a:t>é</a:t>
            </a:r>
            <a:r>
              <a:rPr lang="en-US" altLang="fr-FR" sz="1600"/>
              <a:t>vrier 2023</a:t>
            </a:r>
            <a:endParaRPr lang="en-US" altLang="fr-FR" sz="1600"/>
          </a:p>
          <a:p>
            <a:pPr algn="l"/>
            <a:r>
              <a:rPr lang="en-US" altLang="fr-FR" sz="1600">
                <a:sym typeface="+mn-ea"/>
              </a:rPr>
              <a:t>1</a:t>
            </a:r>
            <a:r>
              <a:rPr lang="fr-FR" altLang="en-US" sz="1600">
                <a:sym typeface="+mn-ea"/>
              </a:rPr>
              <a:t>5.17</a:t>
            </a:r>
            <a:r>
              <a:rPr lang="en-US" altLang="fr-FR" sz="1600">
                <a:sym typeface="+mn-ea"/>
              </a:rPr>
              <a:t> millions d’entr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es en </a:t>
            </a:r>
            <a:r>
              <a:rPr lang="fr-FR" altLang="en-US" sz="1600">
                <a:sym typeface="+mn-ea"/>
              </a:rPr>
              <a:t>Mars</a:t>
            </a:r>
            <a:r>
              <a:rPr lang="en-US" altLang="fr-FR" sz="1600">
                <a:sym typeface="+mn-ea"/>
              </a:rPr>
              <a:t> 2023</a:t>
            </a:r>
            <a:endParaRPr lang="en-US" altLang="fr-FR" sz="1600" b="1">
              <a:sym typeface="+mn-ea"/>
            </a:endParaRPr>
          </a:p>
          <a:p>
            <a:pPr algn="l"/>
            <a:r>
              <a:rPr lang="en-US" altLang="fr-FR" sz="1600" b="1">
                <a:sym typeface="+mn-ea"/>
              </a:rPr>
              <a:t>impact des plateformes de streaming, </a:t>
            </a:r>
            <a:endParaRPr lang="fr-FR" altLang="en-US" sz="1600" b="1">
              <a:sym typeface="+mn-ea"/>
            </a:endParaRPr>
          </a:p>
          <a:p>
            <a:pPr algn="l"/>
            <a:r>
              <a:rPr lang="fr-FR" altLang="en-US" sz="1600">
                <a:sym typeface="+mn-ea"/>
              </a:rPr>
              <a:t>Payant: Netflix, Disney +, </a:t>
            </a:r>
            <a:r>
              <a:rPr lang="fr-FR" altLang="en-US" sz="1600" b="1">
                <a:sym typeface="+mn-ea"/>
              </a:rPr>
              <a:t>HBO</a:t>
            </a:r>
            <a:r>
              <a:rPr lang="fr-FR" altLang="en-US" sz="1600" b="1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MAX, AppleTV+, Amazone prime</a:t>
            </a:r>
            <a:endParaRPr lang="fr-FR" altLang="en-US" sz="1600" b="1">
              <a:solidFill>
                <a:schemeClr val="accent5">
                  <a:lumMod val="60000"/>
                  <a:lumOff val="40000"/>
                </a:schemeClr>
              </a:solidFill>
              <a:sym typeface="+mn-ea"/>
            </a:endParaRPr>
          </a:p>
          <a:p>
            <a:pPr algn="l"/>
            <a:r>
              <a:rPr lang="fr-FR" altLang="en-US" sz="1600">
                <a:sym typeface="+mn-ea"/>
              </a:rPr>
              <a:t>Gratuit: WAWACITY, Tirexo, Darkino, </a:t>
            </a:r>
            <a:r>
              <a:rPr lang="en-US" altLang="fr-FR" sz="1600"/>
              <a:t>Streamonsport,</a:t>
            </a:r>
            <a:r>
              <a:rPr lang="fr-FR" altLang="en-US" sz="1600"/>
              <a:t> </a:t>
            </a:r>
            <a:r>
              <a:rPr lang="en-US" altLang="fr-FR" sz="1600"/>
              <a:t>French-Stream</a:t>
            </a:r>
            <a:r>
              <a:rPr lang="fr-FR" altLang="en-US" sz="1600"/>
              <a:t>, </a:t>
            </a:r>
            <a:r>
              <a:rPr lang="en-US" altLang="fr-FR" sz="1600"/>
              <a:t>Wiflix</a:t>
            </a:r>
            <a:endParaRPr lang="en-US" altLang="fr-FR" sz="1600"/>
          </a:p>
          <a:p>
            <a:pPr algn="l"/>
            <a:r>
              <a:rPr lang="en-US" altLang="fr-FR" sz="1600">
                <a:sym typeface="+mn-ea"/>
              </a:rPr>
              <a:t>importance des 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v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nements locaux (festivals, projections en plein air).</a:t>
            </a:r>
            <a:endParaRPr lang="en-US" altLang="fr-FR" sz="1600">
              <a:sym typeface="+mn-ea"/>
            </a:endParaRPr>
          </a:p>
          <a:p>
            <a:pPr algn="l"/>
            <a:endParaRPr lang="en-US" altLang="fr-FR" sz="1600"/>
          </a:p>
          <a:p>
            <a:pPr algn="l"/>
            <a:r>
              <a:rPr lang="en-US" altLang="fr-FR" sz="1600">
                <a:sym typeface="+mn-ea"/>
              </a:rPr>
              <a:t>Particularit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s rurales : 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valuer les sp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cificit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s du cin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ma en zone rurale, </a:t>
            </a:r>
            <a:endParaRPr lang="en-US" altLang="fr-FR" sz="1600">
              <a:sym typeface="+mn-ea"/>
            </a:endParaRPr>
          </a:p>
          <a:p>
            <a:pPr algn="l"/>
            <a:r>
              <a:rPr lang="en-US" altLang="fr-FR" sz="1600">
                <a:sym typeface="+mn-ea"/>
              </a:rPr>
              <a:t>comme la raret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 des salles, la distance à parcourir, </a:t>
            </a:r>
            <a:endParaRPr lang="en-US" altLang="fr-FR" sz="1600">
              <a:sym typeface="+mn-ea"/>
            </a:endParaRPr>
          </a:p>
          <a:p>
            <a:pPr algn="l"/>
            <a:r>
              <a:rPr lang="en-US" altLang="fr-FR" sz="1600">
                <a:sym typeface="+mn-ea"/>
              </a:rPr>
              <a:t>et les initiatives locales (cin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ma itin</a:t>
            </a:r>
            <a:r>
              <a:rPr lang="en-US" altLang="en-US" sz="1600">
                <a:sym typeface="+mn-ea"/>
              </a:rPr>
              <a:t>é</a:t>
            </a:r>
            <a:r>
              <a:rPr lang="en-US" altLang="fr-FR" sz="1600">
                <a:sym typeface="+mn-ea"/>
              </a:rPr>
              <a:t>rant, subventions locales).</a:t>
            </a:r>
            <a:endParaRPr lang="en-US" altLang="fr-FR" sz="16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Image 11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1376045"/>
            <a:ext cx="5766435" cy="4742815"/>
          </a:xfrm>
          <a:prstGeom prst="rect">
            <a:avLst/>
          </a:prstGeom>
        </p:spPr>
      </p:pic>
      <p:pic>
        <p:nvPicPr>
          <p:cNvPr id="13" name="Image 12" descr="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30" y="1376680"/>
            <a:ext cx="5765800" cy="831850"/>
          </a:xfrm>
          <a:prstGeom prst="rect">
            <a:avLst/>
          </a:prstGeom>
        </p:spPr>
      </p:pic>
      <p:pic>
        <p:nvPicPr>
          <p:cNvPr id="14" name="Image 13" descr="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30" y="2208530"/>
            <a:ext cx="5765800" cy="3910330"/>
          </a:xfrm>
          <a:prstGeom prst="rect">
            <a:avLst/>
          </a:prstGeom>
        </p:spPr>
      </p:pic>
      <p:sp>
        <p:nvSpPr>
          <p:cNvPr id="17" name="Titre 16"/>
          <p:cNvSpPr>
            <a:spLocks noGrp="1"/>
          </p:cNvSpPr>
          <p:nvPr>
            <p:ph type="ctrTitle"/>
          </p:nvPr>
        </p:nvSpPr>
        <p:spPr>
          <a:xfrm>
            <a:off x="480060" y="422275"/>
            <a:ext cx="11222355" cy="690880"/>
          </a:xfrm>
        </p:spPr>
        <p:txBody>
          <a:bodyPr>
            <a:normAutofit fontScale="90000"/>
          </a:bodyPr>
          <a:p>
            <a:r>
              <a:rPr lang="en-US" altLang="fr-FR" sz="4000" b="1"/>
              <a:t>la fr</a:t>
            </a:r>
            <a:r>
              <a:rPr lang="en-US" altLang="en-US" sz="4000" b="1"/>
              <a:t>é</a:t>
            </a:r>
            <a:r>
              <a:rPr lang="en-US" altLang="fr-FR" sz="4000" b="1"/>
              <a:t>quentation des salles de cin</a:t>
            </a:r>
            <a:r>
              <a:rPr lang="en-US" altLang="en-US" sz="4000" b="1"/>
              <a:t>é</a:t>
            </a:r>
            <a:r>
              <a:rPr lang="en-US" altLang="fr-FR" sz="4000" b="1"/>
              <a:t>ma</a:t>
            </a:r>
            <a:r>
              <a:rPr lang="fr-FR" altLang="en-US" sz="4000" b="1"/>
              <a:t> en</a:t>
            </a:r>
            <a:r>
              <a:rPr lang="fr-FR" altLang="en-US" b="1"/>
              <a:t> </a:t>
            </a:r>
            <a:r>
              <a:rPr lang="fr-FR" altLang="en-US" sz="4000" b="1"/>
              <a:t>France</a:t>
            </a:r>
            <a:endParaRPr lang="fr-FR" altLang="en-US" sz="4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4650" y="297815"/>
            <a:ext cx="11461750" cy="607695"/>
          </a:xfrm>
        </p:spPr>
        <p:txBody>
          <a:bodyPr>
            <a:normAutofit fontScale="90000"/>
          </a:bodyPr>
          <a:p>
            <a:r>
              <a:rPr lang="en-US" altLang="fr-FR" sz="2665" b="1">
                <a:sym typeface="+mn-ea"/>
              </a:rPr>
              <a:t>2. Analyse de l'offre dans la Creuse</a:t>
            </a:r>
            <a:endParaRPr lang="fr-FR" altLang="en-US" sz="2665" b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4015" y="1339850"/>
            <a:ext cx="11404600" cy="4631055"/>
          </a:xfrm>
        </p:spPr>
        <p:txBody>
          <a:bodyPr>
            <a:normAutofit fontScale="40000"/>
          </a:bodyPr>
          <a:p>
            <a:pPr algn="l"/>
            <a:r>
              <a:rPr lang="en-US" altLang="fr-FR" sz="4000" b="1">
                <a:solidFill>
                  <a:schemeClr val="tx1"/>
                </a:solidFill>
              </a:rPr>
              <a:t>Cartographie des salles de cin</a:t>
            </a:r>
            <a:r>
              <a:rPr lang="en-US" altLang="en-US" sz="4000" b="1">
                <a:solidFill>
                  <a:schemeClr val="tx1"/>
                </a:solidFill>
              </a:rPr>
              <a:t>é</a:t>
            </a:r>
            <a:r>
              <a:rPr lang="en-US" altLang="fr-FR" sz="4000" b="1">
                <a:solidFill>
                  <a:schemeClr val="tx1"/>
                </a:solidFill>
              </a:rPr>
              <a:t>ma :</a:t>
            </a:r>
            <a:endParaRPr lang="en-US" altLang="fr-FR" sz="4000" b="1"/>
          </a:p>
          <a:p>
            <a:pPr algn="l"/>
            <a:r>
              <a:rPr lang="en-US" altLang="fr-FR" sz="3000"/>
              <a:t>Identifier les </a:t>
            </a:r>
            <a:r>
              <a:rPr lang="en-US" altLang="en-US" sz="3000"/>
              <a:t>é</a:t>
            </a:r>
            <a:r>
              <a:rPr lang="en-US" altLang="fr-FR" sz="3000"/>
              <a:t>tablissements existants (ex. : Le S</a:t>
            </a:r>
            <a:r>
              <a:rPr lang="en-US" altLang="en-US" sz="3000"/>
              <a:t>é</a:t>
            </a:r>
            <a:r>
              <a:rPr lang="en-US" altLang="fr-FR" sz="3000"/>
              <a:t>n</a:t>
            </a:r>
            <a:r>
              <a:rPr lang="en-US" altLang="en-US" sz="3000"/>
              <a:t>é</a:t>
            </a:r>
            <a:r>
              <a:rPr lang="en-US" altLang="fr-FR" sz="3000"/>
              <a:t>chal à Gu</a:t>
            </a:r>
            <a:r>
              <a:rPr lang="en-US" altLang="en-US" sz="3000"/>
              <a:t>é</a:t>
            </a:r>
            <a:r>
              <a:rPr lang="en-US" altLang="fr-FR" sz="3000"/>
              <a:t>ret, cin</a:t>
            </a:r>
            <a:r>
              <a:rPr lang="en-US" altLang="en-US" sz="3000"/>
              <a:t>é</a:t>
            </a:r>
            <a:r>
              <a:rPr lang="en-US" altLang="fr-FR" sz="3000"/>
              <a:t>ma associatif ou itin</a:t>
            </a:r>
            <a:r>
              <a:rPr lang="en-US" altLang="en-US" sz="3000"/>
              <a:t>é</a:t>
            </a:r>
            <a:r>
              <a:rPr lang="en-US" altLang="fr-FR" sz="3000"/>
              <a:t>rant).</a:t>
            </a:r>
            <a:endParaRPr lang="en-US" altLang="fr-FR" sz="3000"/>
          </a:p>
          <a:p>
            <a:pPr algn="l"/>
            <a:r>
              <a:rPr lang="en-US" altLang="fr-FR" sz="3000"/>
              <a:t>V</a:t>
            </a:r>
            <a:r>
              <a:rPr lang="en-US" altLang="en-US" sz="3000"/>
              <a:t>é</a:t>
            </a:r>
            <a:r>
              <a:rPr lang="en-US" altLang="fr-FR" sz="3000"/>
              <a:t>rifier leur capacit</a:t>
            </a:r>
            <a:r>
              <a:rPr lang="en-US" altLang="en-US" sz="3000"/>
              <a:t>é</a:t>
            </a:r>
            <a:r>
              <a:rPr lang="en-US" altLang="fr-FR" sz="3000"/>
              <a:t>, les technologies utilis</a:t>
            </a:r>
            <a:r>
              <a:rPr lang="en-US" altLang="en-US" sz="3000"/>
              <a:t>é</a:t>
            </a:r>
            <a:r>
              <a:rPr lang="en-US" altLang="fr-FR" sz="3000"/>
              <a:t>es (num</a:t>
            </a:r>
            <a:r>
              <a:rPr lang="en-US" altLang="en-US" sz="3000"/>
              <a:t>é</a:t>
            </a:r>
            <a:r>
              <a:rPr lang="en-US" altLang="fr-FR" sz="3000"/>
              <a:t>rique, 3D) et la programmation </a:t>
            </a:r>
            <a:endParaRPr lang="en-US" altLang="fr-FR" sz="3000"/>
          </a:p>
          <a:p>
            <a:pPr algn="l"/>
            <a:endParaRPr lang="en-US" altLang="fr-FR" sz="3000"/>
          </a:p>
          <a:p>
            <a:pPr algn="l"/>
            <a:r>
              <a:rPr lang="fr-FR" altLang="en-US" sz="3000"/>
              <a:t>F</a:t>
            </a:r>
            <a:r>
              <a:rPr lang="en-US" altLang="fr-FR" sz="3000"/>
              <a:t>ilms </a:t>
            </a:r>
            <a:r>
              <a:rPr lang="fr-FR" altLang="en-US" sz="3000"/>
              <a:t>Français 49.40 % </a:t>
            </a:r>
            <a:r>
              <a:rPr lang="en-US" altLang="fr-FR" sz="3000"/>
              <a:t> </a:t>
            </a:r>
            <a:r>
              <a:rPr lang="fr-FR" altLang="en-US" sz="3000">
                <a:sym typeface="+mn-ea"/>
              </a:rPr>
              <a:t>(</a:t>
            </a:r>
            <a:r>
              <a:rPr lang="en-US" altLang="fr-FR" sz="3000">
                <a:sym typeface="+mn-ea"/>
              </a:rPr>
              <a:t>classement </a:t>
            </a:r>
            <a:r>
              <a:rPr lang="fr-FR" altLang="en-US" sz="3000">
                <a:sym typeface="+mn-ea"/>
              </a:rPr>
              <a:t>8</a:t>
            </a:r>
            <a:r>
              <a:rPr lang="fr-FR" altLang="en-US" sz="3000">
                <a:sym typeface="+mn-ea"/>
              </a:rPr>
              <a:t>)</a:t>
            </a:r>
            <a:endParaRPr lang="fr-FR" altLang="en-US" sz="3000">
              <a:sym typeface="+mn-ea"/>
            </a:endParaRPr>
          </a:p>
          <a:p>
            <a:pPr algn="l"/>
            <a:r>
              <a:rPr lang="fr-FR" altLang="en-US" sz="3000"/>
              <a:t>A</a:t>
            </a:r>
            <a:r>
              <a:rPr lang="en-US" altLang="fr-FR" sz="3000"/>
              <a:t>rt et essai</a:t>
            </a:r>
            <a:r>
              <a:rPr lang="fr-FR" altLang="en-US" sz="3000"/>
              <a:t> 32.50 % (</a:t>
            </a:r>
            <a:r>
              <a:rPr lang="en-US" altLang="fr-FR"/>
              <a:t>classement 9</a:t>
            </a:r>
            <a:r>
              <a:rPr lang="fr-FR" altLang="en-US"/>
              <a:t>)</a:t>
            </a:r>
            <a:endParaRPr lang="en-US" altLang="fr-FR"/>
          </a:p>
          <a:p>
            <a:pPr algn="l"/>
            <a:r>
              <a:rPr lang="fr-FR" altLang="en-US" sz="3000"/>
              <a:t>F</a:t>
            </a:r>
            <a:r>
              <a:rPr lang="en-US" altLang="fr-FR" sz="3000"/>
              <a:t>ilms </a:t>
            </a:r>
            <a:r>
              <a:rPr lang="fr-FR" altLang="en-US" sz="3000"/>
              <a:t>Americain 32.30 %</a:t>
            </a:r>
            <a:endParaRPr lang="en-US" altLang="fr-FR" sz="3000"/>
          </a:p>
          <a:p>
            <a:pPr algn="l"/>
            <a:r>
              <a:rPr lang="fr-FR" altLang="en-US" sz="3000"/>
              <a:t>Autre films 18.30 % </a:t>
            </a:r>
            <a:r>
              <a:rPr lang="fr-FR" altLang="en-US" sz="3000">
                <a:sym typeface="+mn-ea"/>
              </a:rPr>
              <a:t>(</a:t>
            </a:r>
            <a:r>
              <a:rPr lang="en-US" altLang="fr-FR" sz="3000">
                <a:sym typeface="+mn-ea"/>
              </a:rPr>
              <a:t>classement </a:t>
            </a:r>
            <a:r>
              <a:rPr lang="fr-FR" altLang="en-US" sz="3000">
                <a:sym typeface="+mn-ea"/>
              </a:rPr>
              <a:t>10)</a:t>
            </a:r>
            <a:endParaRPr lang="en-US" altLang="fr-FR" sz="3000"/>
          </a:p>
          <a:p>
            <a:pPr algn="l"/>
            <a:endParaRPr lang="en-US" altLang="fr-FR" sz="3000"/>
          </a:p>
          <a:p>
            <a:pPr algn="l"/>
            <a:r>
              <a:rPr lang="en-US" altLang="en-US" sz="4000" b="1"/>
              <a:t>É</a:t>
            </a:r>
            <a:r>
              <a:rPr lang="en-US" altLang="fr-FR" sz="4000" b="1"/>
              <a:t>v</a:t>
            </a:r>
            <a:r>
              <a:rPr lang="en-US" altLang="en-US" sz="4000" b="1"/>
              <a:t>é</a:t>
            </a:r>
            <a:r>
              <a:rPr lang="en-US" altLang="fr-FR" sz="4000" b="1"/>
              <a:t>nements culturels :</a:t>
            </a:r>
            <a:endParaRPr lang="en-US" altLang="fr-FR" sz="4000" b="1"/>
          </a:p>
          <a:p>
            <a:pPr algn="l"/>
            <a:r>
              <a:rPr lang="en-US" altLang="fr-FR" sz="3000"/>
              <a:t>R</a:t>
            </a:r>
            <a:r>
              <a:rPr lang="en-US" altLang="en-US" sz="3000"/>
              <a:t>é</a:t>
            </a:r>
            <a:r>
              <a:rPr lang="en-US" altLang="fr-FR" sz="3000"/>
              <a:t>pertorier les festivals ou </a:t>
            </a:r>
            <a:r>
              <a:rPr lang="en-US" altLang="en-US" sz="3000"/>
              <a:t>é</a:t>
            </a:r>
            <a:r>
              <a:rPr lang="en-US" altLang="fr-FR" sz="3000"/>
              <a:t>v</a:t>
            </a:r>
            <a:r>
              <a:rPr lang="en-US" altLang="en-US" sz="3000"/>
              <a:t>é</a:t>
            </a:r>
            <a:r>
              <a:rPr lang="en-US" altLang="fr-FR" sz="3000"/>
              <a:t>nements ponctuels autour du cin</a:t>
            </a:r>
            <a:r>
              <a:rPr lang="en-US" altLang="en-US" sz="3000"/>
              <a:t>é</a:t>
            </a:r>
            <a:r>
              <a:rPr lang="en-US" altLang="fr-FR" sz="3000"/>
              <a:t>ma dans la Creuse (projections en plein air, festivals th</a:t>
            </a:r>
            <a:r>
              <a:rPr lang="en-US" altLang="en-US" sz="3000"/>
              <a:t>é</a:t>
            </a:r>
            <a:r>
              <a:rPr lang="en-US" altLang="fr-FR" sz="3000"/>
              <a:t>matiques).</a:t>
            </a:r>
            <a:endParaRPr lang="en-US" altLang="fr-FR" sz="3000"/>
          </a:p>
          <a:p>
            <a:pPr algn="l"/>
            <a:endParaRPr lang="en-US" altLang="fr-FR" sz="3000"/>
          </a:p>
          <a:p>
            <a:pPr algn="l"/>
            <a:r>
              <a:rPr lang="en-US" altLang="fr-FR" sz="4000" b="1"/>
              <a:t>Accessibilit</a:t>
            </a:r>
            <a:r>
              <a:rPr lang="en-US" altLang="en-US" sz="4000" b="1"/>
              <a:t>é</a:t>
            </a:r>
            <a:r>
              <a:rPr lang="en-US" altLang="fr-FR" sz="4000" b="1"/>
              <a:t> :</a:t>
            </a:r>
            <a:endParaRPr lang="en-US" altLang="fr-FR" sz="4000" b="1"/>
          </a:p>
          <a:p>
            <a:pPr algn="l"/>
            <a:r>
              <a:rPr lang="en-US" altLang="en-US" sz="3000"/>
              <a:t>É</a:t>
            </a:r>
            <a:r>
              <a:rPr lang="en-US" altLang="fr-FR" sz="3000"/>
              <a:t>tudier la r</a:t>
            </a:r>
            <a:r>
              <a:rPr lang="en-US" altLang="en-US" sz="3000"/>
              <a:t>é</a:t>
            </a:r>
            <a:r>
              <a:rPr lang="en-US" altLang="fr-FR" sz="3000"/>
              <a:t>partition g</a:t>
            </a:r>
            <a:r>
              <a:rPr lang="en-US" altLang="en-US" sz="3000"/>
              <a:t>é</a:t>
            </a:r>
            <a:r>
              <a:rPr lang="en-US" altLang="fr-FR" sz="3000"/>
              <a:t>ographique des cin</a:t>
            </a:r>
            <a:r>
              <a:rPr lang="en-US" altLang="en-US" sz="3000"/>
              <a:t>é</a:t>
            </a:r>
            <a:r>
              <a:rPr lang="en-US" altLang="fr-FR" sz="3000"/>
              <a:t>mas et leur accessibilit</a:t>
            </a:r>
            <a:r>
              <a:rPr lang="en-US" altLang="en-US" sz="3000"/>
              <a:t>é</a:t>
            </a:r>
            <a:r>
              <a:rPr lang="en-US" altLang="fr-FR" sz="3000"/>
              <a:t> pour les habitants.</a:t>
            </a:r>
            <a:endParaRPr lang="en-US" altLang="fr-FR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025" y="240665"/>
            <a:ext cx="11595735" cy="712470"/>
          </a:xfrm>
        </p:spPr>
        <p:txBody>
          <a:bodyPr>
            <a:normAutofit fontScale="90000"/>
          </a:bodyPr>
          <a:p>
            <a:r>
              <a:rPr lang="en-US" altLang="fr-FR">
                <a:sym typeface="+mn-ea"/>
              </a:rPr>
              <a:t>3. Analyse de la demande</a:t>
            </a:r>
            <a:endParaRPr lang="fr-FR" alt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025" y="1236345"/>
            <a:ext cx="11519535" cy="5065395"/>
          </a:xfrm>
        </p:spPr>
        <p:txBody>
          <a:bodyPr>
            <a:normAutofit/>
          </a:bodyPr>
          <a:p>
            <a:pPr algn="l"/>
            <a:r>
              <a:rPr lang="en-US" altLang="fr-FR" sz="1800" b="1">
                <a:solidFill>
                  <a:schemeClr val="tx1"/>
                </a:solidFill>
              </a:rPr>
              <a:t>Caract</a:t>
            </a:r>
            <a:r>
              <a:rPr lang="en-US" altLang="en-US" sz="1800" b="1">
                <a:solidFill>
                  <a:schemeClr val="tx1"/>
                </a:solidFill>
              </a:rPr>
              <a:t>é</a:t>
            </a:r>
            <a:r>
              <a:rPr lang="en-US" altLang="fr-FR" sz="1800" b="1">
                <a:solidFill>
                  <a:schemeClr val="tx1"/>
                </a:solidFill>
              </a:rPr>
              <a:t>ristiques d</a:t>
            </a:r>
            <a:r>
              <a:rPr lang="en-US" altLang="en-US" sz="1800" b="1">
                <a:solidFill>
                  <a:schemeClr val="tx1"/>
                </a:solidFill>
              </a:rPr>
              <a:t>é</a:t>
            </a:r>
            <a:r>
              <a:rPr lang="en-US" altLang="fr-FR" sz="1800" b="1">
                <a:solidFill>
                  <a:schemeClr val="tx1"/>
                </a:solidFill>
              </a:rPr>
              <a:t>mographiques :</a:t>
            </a:r>
            <a:endParaRPr lang="en-US" altLang="fr-FR" sz="1800" b="1">
              <a:solidFill>
                <a:schemeClr val="tx1"/>
              </a:solidFill>
            </a:endParaRPr>
          </a:p>
          <a:p>
            <a:pPr algn="l"/>
            <a:r>
              <a:rPr lang="en-US" altLang="fr-FR" sz="1800">
                <a:solidFill>
                  <a:schemeClr val="tx1"/>
                </a:solidFill>
              </a:rPr>
              <a:t>Profil de la population (</a:t>
            </a:r>
            <a:r>
              <a:rPr lang="en-US" altLang="en-US" sz="1800">
                <a:solidFill>
                  <a:schemeClr val="tx1"/>
                </a:solidFill>
              </a:rPr>
              <a:t>â</a:t>
            </a:r>
            <a:r>
              <a:rPr lang="en-US" altLang="fr-FR" sz="1800">
                <a:solidFill>
                  <a:schemeClr val="tx1"/>
                </a:solidFill>
              </a:rPr>
              <a:t>ge, niveau de vie, densit</a:t>
            </a:r>
            <a:r>
              <a:rPr lang="en-US" altLang="en-US" sz="1800">
                <a:solidFill>
                  <a:schemeClr val="tx1"/>
                </a:solidFill>
              </a:rPr>
              <a:t>é</a:t>
            </a:r>
            <a:r>
              <a:rPr lang="en-US" altLang="fr-FR" sz="1800">
                <a:solidFill>
                  <a:schemeClr val="tx1"/>
                </a:solidFill>
              </a:rPr>
              <a:t>).</a:t>
            </a:r>
            <a:endParaRPr lang="en-US" altLang="fr-FR" sz="1800">
              <a:solidFill>
                <a:schemeClr val="tx1"/>
              </a:solidFill>
            </a:endParaRPr>
          </a:p>
          <a:p>
            <a:pPr algn="l"/>
            <a:r>
              <a:rPr lang="en-US" altLang="fr-FR" sz="1800">
                <a:solidFill>
                  <a:schemeClr val="tx1"/>
                </a:solidFill>
              </a:rPr>
              <a:t>Potentiel de consommation culturelle.</a:t>
            </a:r>
            <a:endParaRPr lang="en-US" altLang="fr-FR" sz="1800">
              <a:solidFill>
                <a:schemeClr val="tx1"/>
              </a:solidFill>
            </a:endParaRPr>
          </a:p>
          <a:p>
            <a:pPr algn="l"/>
            <a:endParaRPr lang="en-US" altLang="fr-FR" sz="1800">
              <a:solidFill>
                <a:schemeClr val="tx1"/>
              </a:solidFill>
            </a:endParaRPr>
          </a:p>
          <a:p>
            <a:pPr algn="l"/>
            <a:r>
              <a:rPr lang="en-US" altLang="fr-FR" sz="1800" b="1">
                <a:solidFill>
                  <a:schemeClr val="tx1"/>
                </a:solidFill>
              </a:rPr>
              <a:t>Habitudes de consommation :</a:t>
            </a:r>
            <a:endParaRPr lang="en-US" altLang="fr-FR" sz="1800" b="1">
              <a:solidFill>
                <a:schemeClr val="tx1"/>
              </a:solidFill>
            </a:endParaRPr>
          </a:p>
          <a:p>
            <a:pPr algn="l"/>
            <a:r>
              <a:rPr lang="en-US" altLang="fr-FR" sz="1800">
                <a:solidFill>
                  <a:schemeClr val="tx1"/>
                </a:solidFill>
              </a:rPr>
              <a:t>Enqu</a:t>
            </a:r>
            <a:r>
              <a:rPr lang="en-US" altLang="en-US" sz="1800">
                <a:solidFill>
                  <a:schemeClr val="tx1"/>
                </a:solidFill>
              </a:rPr>
              <a:t>ê</a:t>
            </a:r>
            <a:r>
              <a:rPr lang="en-US" altLang="fr-FR" sz="1800">
                <a:solidFill>
                  <a:schemeClr val="tx1"/>
                </a:solidFill>
              </a:rPr>
              <a:t>ter sur les pratiques des habitants : fr</a:t>
            </a:r>
            <a:r>
              <a:rPr lang="en-US" altLang="en-US" sz="1800">
                <a:solidFill>
                  <a:schemeClr val="tx1"/>
                </a:solidFill>
              </a:rPr>
              <a:t>é</a:t>
            </a:r>
            <a:r>
              <a:rPr lang="en-US" altLang="fr-FR" sz="1800">
                <a:solidFill>
                  <a:schemeClr val="tx1"/>
                </a:solidFill>
              </a:rPr>
              <a:t>quence des sorties cin</a:t>
            </a:r>
            <a:r>
              <a:rPr lang="en-US" altLang="en-US" sz="1800">
                <a:solidFill>
                  <a:schemeClr val="tx1"/>
                </a:solidFill>
              </a:rPr>
              <a:t>é</a:t>
            </a:r>
            <a:r>
              <a:rPr lang="en-US" altLang="fr-FR" sz="1800">
                <a:solidFill>
                  <a:schemeClr val="tx1"/>
                </a:solidFill>
              </a:rPr>
              <a:t>ma, types de films pr</a:t>
            </a:r>
            <a:r>
              <a:rPr lang="en-US" altLang="en-US" sz="1800">
                <a:solidFill>
                  <a:schemeClr val="tx1"/>
                </a:solidFill>
              </a:rPr>
              <a:t>é</a:t>
            </a:r>
            <a:r>
              <a:rPr lang="en-US" altLang="fr-FR" sz="1800">
                <a:solidFill>
                  <a:schemeClr val="tx1"/>
                </a:solidFill>
              </a:rPr>
              <a:t>f</a:t>
            </a:r>
            <a:r>
              <a:rPr lang="en-US" altLang="en-US" sz="1800">
                <a:solidFill>
                  <a:schemeClr val="tx1"/>
                </a:solidFill>
              </a:rPr>
              <a:t>é</a:t>
            </a:r>
            <a:r>
              <a:rPr lang="en-US" altLang="fr-FR" sz="1800">
                <a:solidFill>
                  <a:schemeClr val="tx1"/>
                </a:solidFill>
              </a:rPr>
              <a:t>r</a:t>
            </a:r>
            <a:r>
              <a:rPr lang="en-US" altLang="en-US" sz="1800">
                <a:solidFill>
                  <a:schemeClr val="tx1"/>
                </a:solidFill>
              </a:rPr>
              <a:t>é</a:t>
            </a:r>
            <a:r>
              <a:rPr lang="en-US" altLang="fr-FR" sz="1800">
                <a:solidFill>
                  <a:schemeClr val="tx1"/>
                </a:solidFill>
              </a:rPr>
              <a:t>s, d</a:t>
            </a:r>
            <a:r>
              <a:rPr lang="en-US" altLang="en-US" sz="1800">
                <a:solidFill>
                  <a:schemeClr val="tx1"/>
                </a:solidFill>
              </a:rPr>
              <a:t>é</a:t>
            </a:r>
            <a:r>
              <a:rPr lang="en-US" altLang="fr-FR" sz="1800">
                <a:solidFill>
                  <a:schemeClr val="tx1"/>
                </a:solidFill>
              </a:rPr>
              <a:t>placements vers des d</a:t>
            </a:r>
            <a:r>
              <a:rPr lang="en-US" altLang="en-US" sz="1800">
                <a:solidFill>
                  <a:schemeClr val="tx1"/>
                </a:solidFill>
              </a:rPr>
              <a:t>é</a:t>
            </a:r>
            <a:r>
              <a:rPr lang="en-US" altLang="fr-FR" sz="1800">
                <a:solidFill>
                  <a:schemeClr val="tx1"/>
                </a:solidFill>
              </a:rPr>
              <a:t>partements voisins.</a:t>
            </a:r>
            <a:endParaRPr lang="en-US" altLang="fr-FR" sz="1800">
              <a:solidFill>
                <a:schemeClr val="tx1"/>
              </a:solidFill>
            </a:endParaRPr>
          </a:p>
          <a:p>
            <a:pPr algn="l"/>
            <a:endParaRPr lang="en-US" altLang="fr-FR" sz="1800">
              <a:solidFill>
                <a:schemeClr val="tx1"/>
              </a:solidFill>
            </a:endParaRPr>
          </a:p>
          <a:p>
            <a:pPr algn="l"/>
            <a:r>
              <a:rPr lang="en-US" altLang="fr-FR" sz="1800" b="1">
                <a:solidFill>
                  <a:schemeClr val="tx1"/>
                </a:solidFill>
              </a:rPr>
              <a:t>Satisfaction actuelle :</a:t>
            </a:r>
            <a:endParaRPr lang="en-US" altLang="fr-FR" sz="1800" b="1">
              <a:solidFill>
                <a:schemeClr val="tx1"/>
              </a:solidFill>
            </a:endParaRPr>
          </a:p>
          <a:p>
            <a:pPr algn="l"/>
            <a:r>
              <a:rPr lang="en-US" altLang="fr-FR" sz="1800">
                <a:solidFill>
                  <a:schemeClr val="tx1"/>
                </a:solidFill>
              </a:rPr>
              <a:t>Identifier les attentes non satisfaites : absence de certaines programmations, prix des billets, distances à parcourir.</a:t>
            </a:r>
            <a:endParaRPr lang="en-US" altLang="fr-FR" sz="1800">
              <a:solidFill>
                <a:schemeClr val="tx1"/>
              </a:solidFill>
            </a:endParaRPr>
          </a:p>
          <a:p>
            <a:pPr algn="l"/>
            <a:endParaRPr lang="en-US" altLang="fr-FR" sz="1800">
              <a:solidFill>
                <a:schemeClr val="tx1"/>
              </a:solidFill>
            </a:endParaRPr>
          </a:p>
          <a:p>
            <a:pPr algn="l"/>
            <a:r>
              <a:rPr lang="en-US" altLang="fr-FR" sz="1800" b="1">
                <a:solidFill>
                  <a:schemeClr val="tx1"/>
                </a:solidFill>
              </a:rPr>
              <a:t>Concurrence indirecte :</a:t>
            </a:r>
            <a:endParaRPr lang="en-US" altLang="fr-FR" sz="1800" b="1">
              <a:solidFill>
                <a:schemeClr val="tx1"/>
              </a:solidFill>
            </a:endParaRPr>
          </a:p>
          <a:p>
            <a:pPr algn="l"/>
            <a:r>
              <a:rPr lang="en-US" altLang="fr-FR" sz="1800">
                <a:solidFill>
                  <a:schemeClr val="tx1"/>
                </a:solidFill>
              </a:rPr>
              <a:t>Impact des plateformes de streaming et des autres loisirs culturels disponibles.</a:t>
            </a:r>
            <a:endParaRPr lang="en-US" altLang="fr-FR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3385" y="374650"/>
            <a:ext cx="11403965" cy="636270"/>
          </a:xfrm>
        </p:spPr>
        <p:txBody>
          <a:bodyPr>
            <a:normAutofit/>
          </a:bodyPr>
          <a:p>
            <a:pPr algn="ctr"/>
            <a:r>
              <a:rPr lang="en-US" altLang="fr-FR" sz="2400" b="1">
                <a:solidFill>
                  <a:schemeClr val="tx1"/>
                </a:solidFill>
                <a:sym typeface="+mn-ea"/>
              </a:rPr>
              <a:t>4. Analyse SWOT</a:t>
            </a:r>
            <a:endParaRPr lang="en-US" altLang="fr-FR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3385" y="1294765"/>
            <a:ext cx="11403965" cy="5045075"/>
          </a:xfrm>
        </p:spPr>
        <p:txBody>
          <a:bodyPr>
            <a:noAutofit/>
          </a:bodyPr>
          <a:p>
            <a:pPr algn="l"/>
            <a:r>
              <a:rPr lang="en-US" altLang="fr-FR" sz="1600" b="1"/>
              <a:t>Forces :</a:t>
            </a:r>
            <a:endParaRPr lang="en-US" altLang="fr-FR" sz="1600" b="1"/>
          </a:p>
          <a:p>
            <a:pPr algn="l"/>
            <a:r>
              <a:rPr lang="en-US" altLang="fr-FR" sz="1600"/>
              <a:t>Initiatives locales (cin</a:t>
            </a:r>
            <a:r>
              <a:rPr lang="en-US" altLang="en-US" sz="1600"/>
              <a:t>é</a:t>
            </a:r>
            <a:r>
              <a:rPr lang="en-US" altLang="fr-FR" sz="1600"/>
              <a:t>ma itin</a:t>
            </a:r>
            <a:r>
              <a:rPr lang="en-US" altLang="en-US" sz="1600"/>
              <a:t>é</a:t>
            </a:r>
            <a:r>
              <a:rPr lang="en-US" altLang="fr-FR" sz="1600"/>
              <a:t>rant, structures associatives).</a:t>
            </a:r>
            <a:endParaRPr lang="en-US" altLang="fr-FR" sz="1600"/>
          </a:p>
          <a:p>
            <a:pPr algn="l"/>
            <a:r>
              <a:rPr lang="en-US" altLang="fr-FR" sz="1600"/>
              <a:t>Potentiel de d</a:t>
            </a:r>
            <a:r>
              <a:rPr lang="en-US" altLang="en-US" sz="1600"/>
              <a:t>é</a:t>
            </a:r>
            <a:r>
              <a:rPr lang="en-US" altLang="fr-FR" sz="1600"/>
              <a:t>veloppement culturel en zones peu denses.</a:t>
            </a:r>
            <a:endParaRPr lang="en-US" altLang="fr-FR" sz="1600"/>
          </a:p>
          <a:p>
            <a:pPr algn="l"/>
            <a:endParaRPr lang="en-US" altLang="fr-FR" sz="1600"/>
          </a:p>
          <a:p>
            <a:pPr algn="l"/>
            <a:r>
              <a:rPr lang="en-US" altLang="fr-FR" sz="1600" b="1"/>
              <a:t>Faiblesses :</a:t>
            </a:r>
            <a:endParaRPr lang="en-US" altLang="fr-FR" sz="1600" b="1"/>
          </a:p>
          <a:p>
            <a:pPr algn="l"/>
            <a:r>
              <a:rPr lang="en-US" altLang="fr-FR" sz="1600"/>
              <a:t>Faible densit</a:t>
            </a:r>
            <a:r>
              <a:rPr lang="en-US" altLang="en-US" sz="1600"/>
              <a:t>é</a:t>
            </a:r>
            <a:r>
              <a:rPr lang="en-US" altLang="fr-FR" sz="1600"/>
              <a:t> de population.</a:t>
            </a:r>
            <a:endParaRPr lang="en-US" altLang="fr-FR" sz="1600"/>
          </a:p>
          <a:p>
            <a:pPr algn="l"/>
            <a:r>
              <a:rPr lang="en-US" altLang="fr-FR" sz="1600"/>
              <a:t>Manque d'infrastructures modernes dans certaines communes.</a:t>
            </a:r>
            <a:endParaRPr lang="en-US" altLang="fr-FR" sz="1600"/>
          </a:p>
          <a:p>
            <a:pPr algn="l"/>
            <a:endParaRPr lang="en-US" altLang="fr-FR" sz="1600"/>
          </a:p>
          <a:p>
            <a:pPr algn="l"/>
            <a:r>
              <a:rPr lang="en-US" altLang="fr-FR" sz="1600" b="1"/>
              <a:t>Opportunit</a:t>
            </a:r>
            <a:r>
              <a:rPr lang="en-US" altLang="en-US" sz="1600" b="1"/>
              <a:t>é</a:t>
            </a:r>
            <a:r>
              <a:rPr lang="en-US" altLang="fr-FR" sz="1600" b="1"/>
              <a:t>s :</a:t>
            </a:r>
            <a:endParaRPr lang="en-US" altLang="fr-FR" sz="1600" b="1"/>
          </a:p>
          <a:p>
            <a:pPr algn="l"/>
            <a:r>
              <a:rPr lang="en-US" altLang="fr-FR" sz="1600"/>
              <a:t>Augmentation des subventions pour la culture en milieu rural.</a:t>
            </a:r>
            <a:endParaRPr lang="en-US" altLang="fr-FR" sz="1600"/>
          </a:p>
          <a:p>
            <a:pPr algn="l"/>
            <a:r>
              <a:rPr lang="en-US" altLang="fr-FR" sz="1600"/>
              <a:t>Croissance des initiatives "cin</a:t>
            </a:r>
            <a:r>
              <a:rPr lang="en-US" altLang="en-US" sz="1600"/>
              <a:t>é</a:t>
            </a:r>
            <a:r>
              <a:rPr lang="en-US" altLang="fr-FR" sz="1600"/>
              <a:t>ma durable" (films </a:t>
            </a:r>
            <a:r>
              <a:rPr lang="en-US" altLang="en-US" sz="1600"/>
              <a:t>é</a:t>
            </a:r>
            <a:r>
              <a:rPr lang="en-US" altLang="fr-FR" sz="1600"/>
              <a:t>coresponsables, circuits courts culturels).</a:t>
            </a:r>
            <a:endParaRPr lang="en-US" altLang="fr-FR" sz="1600"/>
          </a:p>
          <a:p>
            <a:pPr algn="l"/>
            <a:endParaRPr lang="en-US" altLang="fr-FR" sz="1600"/>
          </a:p>
          <a:p>
            <a:pPr algn="l"/>
            <a:r>
              <a:rPr lang="en-US" altLang="fr-FR" sz="1600" b="1"/>
              <a:t>Menaces :</a:t>
            </a:r>
            <a:endParaRPr lang="en-US" altLang="fr-FR" sz="1600" b="1"/>
          </a:p>
          <a:p>
            <a:pPr algn="l"/>
            <a:r>
              <a:rPr lang="en-US" altLang="fr-FR" sz="1600"/>
              <a:t>Concurrence des plateformes de streaming.</a:t>
            </a:r>
            <a:endParaRPr lang="en-US" altLang="fr-FR" sz="1600"/>
          </a:p>
          <a:p>
            <a:pPr algn="l"/>
            <a:r>
              <a:rPr lang="en-US" altLang="fr-FR" sz="1600"/>
              <a:t>D</a:t>
            </a:r>
            <a:r>
              <a:rPr lang="en-US" altLang="en-US" sz="1600"/>
              <a:t>é</a:t>
            </a:r>
            <a:r>
              <a:rPr lang="en-US" altLang="fr-FR" sz="1600"/>
              <a:t>sengagement des jeunes publics.</a:t>
            </a:r>
            <a:endParaRPr lang="en-US" altLang="fr-FR" sz="1600"/>
          </a:p>
          <a:p>
            <a:pPr algn="l"/>
            <a:endParaRPr lang="en-US" altLang="fr-FR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6550" y="288290"/>
            <a:ext cx="11566525" cy="807720"/>
          </a:xfrm>
        </p:spPr>
        <p:txBody>
          <a:bodyPr>
            <a:normAutofit/>
          </a:bodyPr>
          <a:p>
            <a:r>
              <a:rPr lang="en-US" altLang="fr-FR" sz="3110" b="1">
                <a:solidFill>
                  <a:schemeClr val="tx1"/>
                </a:solidFill>
                <a:sym typeface="+mn-ea"/>
              </a:rPr>
              <a:t>5. Proposition de strat</a:t>
            </a:r>
            <a:r>
              <a:rPr lang="en-US" altLang="en-US" sz="3110" b="1">
                <a:solidFill>
                  <a:schemeClr val="tx1"/>
                </a:solidFill>
                <a:sym typeface="+mn-ea"/>
              </a:rPr>
              <a:t>é</a:t>
            </a:r>
            <a:r>
              <a:rPr lang="en-US" altLang="fr-FR" sz="3110" b="1">
                <a:solidFill>
                  <a:schemeClr val="tx1"/>
                </a:solidFill>
                <a:sym typeface="+mn-ea"/>
              </a:rPr>
              <a:t>gie</a:t>
            </a:r>
            <a:endParaRPr lang="en-US" altLang="fr-FR" sz="311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6550" y="1284605"/>
            <a:ext cx="11566525" cy="5236845"/>
          </a:xfrm>
        </p:spPr>
        <p:txBody>
          <a:bodyPr/>
          <a:p>
            <a:pPr algn="l"/>
            <a:endParaRPr lang="en-US" altLang="fr-FR" sz="1600" b="1"/>
          </a:p>
          <a:p>
            <a:pPr algn="l"/>
            <a:r>
              <a:rPr lang="en-US" altLang="fr-FR" sz="1600" b="1"/>
              <a:t>Modernisation et diversification de l’offre :</a:t>
            </a:r>
            <a:endParaRPr lang="en-US" altLang="fr-FR" sz="1600" b="1"/>
          </a:p>
          <a:p>
            <a:pPr algn="l"/>
            <a:r>
              <a:rPr lang="en-US" altLang="fr-FR" sz="1600"/>
              <a:t>R</a:t>
            </a:r>
            <a:r>
              <a:rPr lang="en-US" altLang="en-US" sz="1600"/>
              <a:t>é</a:t>
            </a:r>
            <a:r>
              <a:rPr lang="en-US" altLang="fr-FR" sz="1600"/>
              <a:t>novation des salles existantes.</a:t>
            </a:r>
            <a:endParaRPr lang="en-US" altLang="fr-FR" sz="1600"/>
          </a:p>
          <a:p>
            <a:pPr algn="l"/>
            <a:r>
              <a:rPr lang="en-US" altLang="fr-FR" sz="1600"/>
              <a:t>Introduction de programmations diversifi</a:t>
            </a:r>
            <a:r>
              <a:rPr lang="en-US" altLang="en-US" sz="1600"/>
              <a:t>é</a:t>
            </a:r>
            <a:r>
              <a:rPr lang="en-US" altLang="fr-FR" sz="1600"/>
              <a:t>es (films grand public, r</a:t>
            </a:r>
            <a:r>
              <a:rPr lang="en-US" altLang="en-US" sz="1600"/>
              <a:t>é</a:t>
            </a:r>
            <a:r>
              <a:rPr lang="en-US" altLang="fr-FR" sz="1600"/>
              <a:t>trospectives, cin</a:t>
            </a:r>
            <a:r>
              <a:rPr lang="en-US" altLang="en-US" sz="1600"/>
              <a:t>é</a:t>
            </a:r>
            <a:r>
              <a:rPr lang="en-US" altLang="fr-FR" sz="1600"/>
              <a:t>ma international, documentaires).</a:t>
            </a:r>
            <a:endParaRPr lang="en-US" altLang="fr-FR" sz="1600"/>
          </a:p>
          <a:p>
            <a:pPr algn="l"/>
            <a:endParaRPr lang="en-US" altLang="fr-FR" sz="1600"/>
          </a:p>
          <a:p>
            <a:pPr algn="l"/>
            <a:r>
              <a:rPr lang="en-US" altLang="fr-FR" sz="1600" b="1"/>
              <a:t>D</a:t>
            </a:r>
            <a:r>
              <a:rPr lang="en-US" altLang="en-US" sz="1600" b="1"/>
              <a:t>é</a:t>
            </a:r>
            <a:r>
              <a:rPr lang="en-US" altLang="fr-FR" sz="1600" b="1"/>
              <a:t>veloppement d’initiatives locales :</a:t>
            </a:r>
            <a:endParaRPr lang="en-US" altLang="fr-FR" sz="1600" b="1"/>
          </a:p>
          <a:p>
            <a:pPr algn="l"/>
            <a:r>
              <a:rPr lang="en-US" altLang="fr-FR" sz="1600"/>
              <a:t>Renforcement des cin</a:t>
            </a:r>
            <a:r>
              <a:rPr lang="en-US" altLang="en-US" sz="1600"/>
              <a:t>é</a:t>
            </a:r>
            <a:r>
              <a:rPr lang="en-US" altLang="fr-FR" sz="1600"/>
              <a:t>mas itin</a:t>
            </a:r>
            <a:r>
              <a:rPr lang="en-US" altLang="en-US" sz="1600"/>
              <a:t>é</a:t>
            </a:r>
            <a:r>
              <a:rPr lang="en-US" altLang="fr-FR" sz="1600"/>
              <a:t>rants pour couvrir les zones isol</a:t>
            </a:r>
            <a:r>
              <a:rPr lang="en-US" altLang="en-US" sz="1600"/>
              <a:t>é</a:t>
            </a:r>
            <a:r>
              <a:rPr lang="en-US" altLang="fr-FR" sz="1600"/>
              <a:t>es.</a:t>
            </a:r>
            <a:endParaRPr lang="en-US" altLang="fr-FR" sz="1600"/>
          </a:p>
          <a:p>
            <a:pPr algn="l"/>
            <a:r>
              <a:rPr lang="en-US" altLang="fr-FR" sz="1600"/>
              <a:t>Organisation d’ateliers ou de rencontres avec des r</a:t>
            </a:r>
            <a:r>
              <a:rPr lang="en-US" altLang="en-US" sz="1600"/>
              <a:t>é</a:t>
            </a:r>
            <a:r>
              <a:rPr lang="en-US" altLang="fr-FR" sz="1600"/>
              <a:t>alisateurs pour attirer un public vari</a:t>
            </a:r>
            <a:r>
              <a:rPr lang="en-US" altLang="en-US" sz="1600"/>
              <a:t>é</a:t>
            </a:r>
            <a:r>
              <a:rPr lang="en-US" altLang="fr-FR" sz="1600"/>
              <a:t>.</a:t>
            </a:r>
            <a:endParaRPr lang="en-US" altLang="fr-FR" sz="1600"/>
          </a:p>
          <a:p>
            <a:pPr algn="l"/>
            <a:endParaRPr lang="en-US" altLang="fr-FR" sz="1600"/>
          </a:p>
          <a:p>
            <a:pPr algn="l"/>
            <a:r>
              <a:rPr lang="en-US" altLang="fr-FR" sz="1600" b="1"/>
              <a:t>Communication et partenariats :</a:t>
            </a:r>
            <a:endParaRPr lang="en-US" altLang="fr-FR" sz="1600" b="1"/>
          </a:p>
          <a:p>
            <a:pPr algn="l"/>
            <a:r>
              <a:rPr lang="en-US" altLang="fr-FR" sz="1600"/>
              <a:t>Cr</a:t>
            </a:r>
            <a:r>
              <a:rPr lang="en-US" altLang="en-US" sz="1600"/>
              <a:t>é</a:t>
            </a:r>
            <a:r>
              <a:rPr lang="en-US" altLang="fr-FR" sz="1600"/>
              <a:t>ation de campagnes de communication locale (r</a:t>
            </a:r>
            <a:r>
              <a:rPr lang="en-US" altLang="en-US" sz="1600"/>
              <a:t>é</a:t>
            </a:r>
            <a:r>
              <a:rPr lang="en-US" altLang="fr-FR" sz="1600"/>
              <a:t>seaux sociaux, partenariats avec les </a:t>
            </a:r>
            <a:r>
              <a:rPr lang="en-US" altLang="en-US" sz="1600"/>
              <a:t>é</a:t>
            </a:r>
            <a:r>
              <a:rPr lang="en-US" altLang="fr-FR" sz="1600"/>
              <a:t>coles).</a:t>
            </a:r>
            <a:endParaRPr lang="en-US" altLang="fr-FR" sz="1600"/>
          </a:p>
          <a:p>
            <a:pPr algn="l"/>
            <a:r>
              <a:rPr lang="en-US" altLang="fr-FR" sz="1600"/>
              <a:t>Collaboration avec les d</a:t>
            </a:r>
            <a:r>
              <a:rPr lang="en-US" altLang="en-US" sz="1600"/>
              <a:t>é</a:t>
            </a:r>
            <a:r>
              <a:rPr lang="en-US" altLang="fr-FR" sz="1600"/>
              <a:t>partements voisins pour des </a:t>
            </a:r>
            <a:r>
              <a:rPr lang="en-US" altLang="en-US" sz="1600"/>
              <a:t>é</a:t>
            </a:r>
            <a:r>
              <a:rPr lang="en-US" altLang="fr-FR" sz="1600"/>
              <a:t>v</a:t>
            </a:r>
            <a:r>
              <a:rPr lang="en-US" altLang="en-US" sz="1600"/>
              <a:t>é</a:t>
            </a:r>
            <a:r>
              <a:rPr lang="en-US" altLang="fr-FR" sz="1600"/>
              <a:t>nements communs.</a:t>
            </a:r>
            <a:endParaRPr lang="en-US" altLang="fr-FR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7500" y="193040"/>
            <a:ext cx="11585575" cy="989330"/>
          </a:xfrm>
        </p:spPr>
        <p:txBody>
          <a:bodyPr>
            <a:normAutofit/>
          </a:bodyPr>
          <a:p>
            <a:r>
              <a:rPr lang="en-US" altLang="fr-FR" sz="3110" b="1">
                <a:sym typeface="+mn-ea"/>
              </a:rPr>
              <a:t>6. M</a:t>
            </a:r>
            <a:r>
              <a:rPr lang="en-US" altLang="en-US" sz="3110" b="1">
                <a:sym typeface="+mn-ea"/>
              </a:rPr>
              <a:t>é</a:t>
            </a:r>
            <a:r>
              <a:rPr lang="en-US" altLang="fr-FR" sz="3110" b="1">
                <a:sym typeface="+mn-ea"/>
              </a:rPr>
              <a:t>thodologie de collecte des donn</a:t>
            </a:r>
            <a:r>
              <a:rPr lang="en-US" altLang="en-US" sz="3110" b="1">
                <a:sym typeface="+mn-ea"/>
              </a:rPr>
              <a:t>é</a:t>
            </a:r>
            <a:r>
              <a:rPr lang="en-US" altLang="fr-FR" sz="3110" b="1">
                <a:sym typeface="+mn-ea"/>
              </a:rPr>
              <a:t>es</a:t>
            </a:r>
            <a:endParaRPr lang="fr-FR" altLang="en-US" sz="3110" b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500" y="1409065"/>
            <a:ext cx="11585575" cy="4978400"/>
          </a:xfrm>
        </p:spPr>
        <p:txBody>
          <a:bodyPr>
            <a:normAutofit/>
          </a:bodyPr>
          <a:p>
            <a:pPr algn="l"/>
            <a:r>
              <a:rPr lang="en-US" altLang="en-US" sz="1800" b="1"/>
              <a:t>É</a:t>
            </a:r>
            <a:r>
              <a:rPr lang="en-US" altLang="fr-FR" sz="1800" b="1"/>
              <a:t>tudes qualitatives :</a:t>
            </a:r>
            <a:endParaRPr lang="en-US" altLang="fr-FR" sz="1800" b="1"/>
          </a:p>
          <a:p>
            <a:pPr algn="l"/>
            <a:r>
              <a:rPr lang="en-US" altLang="fr-FR" sz="1800"/>
              <a:t>R</a:t>
            </a:r>
            <a:r>
              <a:rPr lang="en-US" altLang="en-US" sz="1800"/>
              <a:t>é</a:t>
            </a:r>
            <a:r>
              <a:rPr lang="en-US" altLang="fr-FR" sz="1800"/>
              <a:t>alisation d'entretiens avec les acteurs locaux (g</a:t>
            </a:r>
            <a:r>
              <a:rPr lang="en-US" altLang="en-US" sz="1800"/>
              <a:t>é</a:t>
            </a:r>
            <a:r>
              <a:rPr lang="en-US" altLang="fr-FR" sz="1800"/>
              <a:t>rants de cin</a:t>
            </a:r>
            <a:r>
              <a:rPr lang="en-US" altLang="en-US" sz="1800"/>
              <a:t>é</a:t>
            </a:r>
            <a:r>
              <a:rPr lang="en-US" altLang="fr-FR" sz="1800"/>
              <a:t>mas, municipalit</a:t>
            </a:r>
            <a:r>
              <a:rPr lang="en-US" altLang="en-US" sz="1800"/>
              <a:t>é</a:t>
            </a:r>
            <a:r>
              <a:rPr lang="en-US" altLang="fr-FR" sz="1800"/>
              <a:t>s, associations culturelles).</a:t>
            </a:r>
            <a:endParaRPr lang="en-US" altLang="fr-FR" sz="1800"/>
          </a:p>
          <a:p>
            <a:pPr algn="l"/>
            <a:endParaRPr lang="en-US" altLang="fr-FR" sz="1800"/>
          </a:p>
          <a:p>
            <a:pPr algn="l"/>
            <a:r>
              <a:rPr lang="en-US" altLang="en-US" sz="1800" b="1"/>
              <a:t>É</a:t>
            </a:r>
            <a:r>
              <a:rPr lang="en-US" altLang="fr-FR" sz="1800" b="1"/>
              <a:t>tudes quantitatives :</a:t>
            </a:r>
            <a:endParaRPr lang="en-US" altLang="fr-FR" sz="1800" b="1"/>
          </a:p>
          <a:p>
            <a:pPr algn="l"/>
            <a:r>
              <a:rPr lang="en-US" altLang="fr-FR" sz="1800"/>
              <a:t>Lancer une enqu</a:t>
            </a:r>
            <a:r>
              <a:rPr lang="en-US" altLang="en-US" sz="1800"/>
              <a:t>ê</a:t>
            </a:r>
            <a:r>
              <a:rPr lang="en-US" altLang="fr-FR" sz="1800"/>
              <a:t>te aupr</a:t>
            </a:r>
            <a:r>
              <a:rPr lang="en-US" altLang="en-US" sz="1800"/>
              <a:t>è</a:t>
            </a:r>
            <a:r>
              <a:rPr lang="en-US" altLang="fr-FR" sz="1800"/>
              <a:t>s des habitants pour comprendre leurs attentes.</a:t>
            </a:r>
            <a:endParaRPr lang="en-US" altLang="fr-FR" sz="1800"/>
          </a:p>
          <a:p>
            <a:pPr algn="l"/>
            <a:endParaRPr lang="en-US" altLang="fr-FR" sz="1800"/>
          </a:p>
          <a:p>
            <a:pPr algn="l"/>
            <a:r>
              <a:rPr lang="en-US" altLang="fr-FR" sz="1800" b="1"/>
              <a:t>Donn</a:t>
            </a:r>
            <a:r>
              <a:rPr lang="en-US" altLang="en-US" sz="1800" b="1"/>
              <a:t>é</a:t>
            </a:r>
            <a:r>
              <a:rPr lang="en-US" altLang="fr-FR" sz="1800" b="1"/>
              <a:t>es secondaires :</a:t>
            </a:r>
            <a:endParaRPr lang="en-US" altLang="fr-FR" sz="1800" b="1"/>
          </a:p>
          <a:p>
            <a:pPr algn="l"/>
            <a:r>
              <a:rPr lang="en-US" altLang="fr-FR" sz="1800"/>
              <a:t>Exploiter les statistiques de fr</a:t>
            </a:r>
            <a:r>
              <a:rPr lang="en-US" altLang="en-US" sz="1800"/>
              <a:t>é</a:t>
            </a:r>
            <a:r>
              <a:rPr lang="en-US" altLang="fr-FR" sz="1800"/>
              <a:t>quentation disponibles aupr</a:t>
            </a:r>
            <a:r>
              <a:rPr lang="en-US" altLang="en-US" sz="1800"/>
              <a:t>è</a:t>
            </a:r>
            <a:r>
              <a:rPr lang="en-US" altLang="fr-FR" sz="1800"/>
              <a:t>s du CNC (Centre National du Cin</a:t>
            </a:r>
            <a:r>
              <a:rPr lang="en-US" altLang="en-US" sz="1800"/>
              <a:t>é</a:t>
            </a:r>
            <a:r>
              <a:rPr lang="en-US" altLang="fr-FR" sz="1800"/>
              <a:t>ma) et des rapports r</a:t>
            </a:r>
            <a:r>
              <a:rPr lang="en-US" altLang="en-US" sz="1800"/>
              <a:t>é</a:t>
            </a:r>
            <a:r>
              <a:rPr lang="en-US" altLang="fr-FR" sz="1800"/>
              <a:t>gionaux.</a:t>
            </a:r>
            <a:endParaRPr lang="en-US" altLang="fr-FR" sz="1800"/>
          </a:p>
          <a:p>
            <a:pPr algn="l"/>
            <a:endParaRPr lang="en-US" altLang="fr-FR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5600" y="279400"/>
            <a:ext cx="11442065" cy="645795"/>
          </a:xfrm>
        </p:spPr>
        <p:txBody>
          <a:bodyPr>
            <a:normAutofit/>
          </a:bodyPr>
          <a:p>
            <a:r>
              <a:rPr lang="en-US" altLang="fr-FR" sz="2800" b="1">
                <a:sym typeface="+mn-ea"/>
              </a:rPr>
              <a:t>7. Conclusion et perspectives</a:t>
            </a:r>
            <a:endParaRPr lang="en-US" altLang="fr-FR" sz="2800" b="1">
              <a:sym typeface="+mn-e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5600" y="1504950"/>
            <a:ext cx="11441430" cy="3590290"/>
          </a:xfrm>
        </p:spPr>
        <p:txBody>
          <a:bodyPr/>
          <a:p>
            <a:pPr algn="l"/>
            <a:r>
              <a:rPr lang="en-US" altLang="fr-FR"/>
              <a:t>Cette </a:t>
            </a:r>
            <a:r>
              <a:rPr lang="en-US" altLang="en-US"/>
              <a:t>é</a:t>
            </a:r>
            <a:r>
              <a:rPr lang="en-US" altLang="fr-FR"/>
              <a:t>tude doit permettre de d</a:t>
            </a:r>
            <a:r>
              <a:rPr lang="en-US" altLang="en-US"/>
              <a:t>é</a:t>
            </a:r>
            <a:r>
              <a:rPr lang="en-US" altLang="fr-FR"/>
              <a:t>finir les opportunit</a:t>
            </a:r>
            <a:r>
              <a:rPr lang="en-US" altLang="en-US"/>
              <a:t>é</a:t>
            </a:r>
            <a:r>
              <a:rPr lang="en-US" altLang="fr-FR"/>
              <a:t>s de d</a:t>
            </a:r>
            <a:r>
              <a:rPr lang="en-US" altLang="en-US"/>
              <a:t>é</a:t>
            </a:r>
            <a:r>
              <a:rPr lang="en-US" altLang="fr-FR"/>
              <a:t>veloppement et d’am</a:t>
            </a:r>
            <a:r>
              <a:rPr lang="en-US" altLang="en-US"/>
              <a:t>é</a:t>
            </a:r>
            <a:r>
              <a:rPr lang="en-US" altLang="fr-FR"/>
              <a:t>lioration des services cin</a:t>
            </a:r>
            <a:r>
              <a:rPr lang="en-US" altLang="en-US"/>
              <a:t>é</a:t>
            </a:r>
            <a:r>
              <a:rPr lang="en-US" altLang="fr-FR"/>
              <a:t>matographiques dans la Creuse. </a:t>
            </a:r>
            <a:endParaRPr lang="en-US" altLang="fr-FR"/>
          </a:p>
          <a:p>
            <a:pPr algn="l"/>
            <a:r>
              <a:rPr lang="en-US" altLang="fr-FR"/>
              <a:t>En parall</a:t>
            </a:r>
            <a:r>
              <a:rPr lang="en-US" altLang="en-US"/>
              <a:t>è</a:t>
            </a:r>
            <a:r>
              <a:rPr lang="en-US" altLang="fr-FR"/>
              <a:t>le, elle peut servir de base pour solliciter des financements publics ou priv</a:t>
            </a:r>
            <a:r>
              <a:rPr lang="en-US" altLang="en-US"/>
              <a:t>é</a:t>
            </a:r>
            <a:r>
              <a:rPr lang="en-US" altLang="fr-FR"/>
              <a:t>s afin de dynamiser l’offre culturelle dans ce territoire.</a:t>
            </a:r>
            <a:endParaRPr lang="en-US" altLang="fr-FR"/>
          </a:p>
          <a:p>
            <a:pPr algn="l"/>
            <a:endParaRPr lang="en-US" altLang="fr-FR"/>
          </a:p>
          <a:p>
            <a:pPr algn="l"/>
            <a:r>
              <a:rPr lang="en-US" altLang="fr-FR"/>
              <a:t>Souhaitez-vous des exemples concrets de questions pour une enqu</a:t>
            </a:r>
            <a:r>
              <a:rPr lang="en-US" altLang="en-US"/>
              <a:t>ê</a:t>
            </a:r>
            <a:r>
              <a:rPr lang="en-US" altLang="fr-FR"/>
              <a:t>te locale ou des informations sur une zone sp</a:t>
            </a:r>
            <a:r>
              <a:rPr lang="en-US" altLang="en-US"/>
              <a:t>é</a:t>
            </a:r>
            <a:r>
              <a:rPr lang="en-US" altLang="fr-FR"/>
              <a:t>cifique dans la Creuse ?</a:t>
            </a:r>
            <a:endParaRPr lang="en-US" alt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lang="fr-FR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4027</Words>
  <Application>WPS Presentation</Application>
  <PresentationFormat>宽屏</PresentationFormat>
  <Paragraphs>108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Moving Frame</vt:lpstr>
      <vt:lpstr>  1. Contexte général : Le cinéma en France et en zones rurales </vt:lpstr>
      <vt:lpstr>la fréquentation des salles de cinéma en France</vt:lpstr>
      <vt:lpstr>2. Analyse de l'offre dans la Creuse</vt:lpstr>
      <vt:lpstr>3. Analyse de la demande</vt:lpstr>
      <vt:lpstr>4. Analyse SWOT</vt:lpstr>
      <vt:lpstr>5. Proposition de stratégie</vt:lpstr>
      <vt:lpstr>6. Méthodologie de collecte des données</vt:lpstr>
      <vt:lpstr>7. Conclusion et perspectives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riads</dc:creator>
  <cp:lastModifiedBy>Riad</cp:lastModifiedBy>
  <cp:revision>9</cp:revision>
  <dcterms:created xsi:type="dcterms:W3CDTF">2024-11-20T19:11:00Z</dcterms:created>
  <dcterms:modified xsi:type="dcterms:W3CDTF">2024-11-21T08:04:59Z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1036-12.2.0.18911</vt:lpwstr>
  </property>
  <property fmtid="{D5CDD505-2E9C-101B-9397-08002B2CF9AE}" pid="3" name="ICV">
    <vt:lpwstr>B5B35D205381422697B2CD33737414D8_13</vt:lpwstr>
  </property>
</Properties>
</file>