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DCE313-61A8-41BB-8A97-DE4EE1BAC820}">
  <a:tblStyle styleId="{20DCE313-61A8-41BB-8A97-DE4EE1BAC8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98b742e9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98b742e9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98b742e9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98b742e9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98b742e9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98b742e9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98b742e9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98b742e9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98b742e9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98b742e9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98b742e9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98b742e9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Customers Final Report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950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Apziva 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Sophia Wagner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745400" y="1404225"/>
            <a:ext cx="5857800" cy="29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 Predict if a customer is happy or not based on the answers they give to the questions asked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290500" y="598575"/>
            <a:ext cx="70305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Data</a:t>
            </a:r>
            <a:endParaRPr/>
          </a:p>
        </p:txBody>
      </p:sp>
      <p:graphicFrame>
        <p:nvGraphicFramePr>
          <p:cNvPr id="289" name="Google Shape;289;p15"/>
          <p:cNvGraphicFramePr/>
          <p:nvPr/>
        </p:nvGraphicFramePr>
        <p:xfrm>
          <a:off x="1290500" y="1411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{20DCE313-61A8-41BB-8A97-DE4EE1BAC820}</a:tableStyleId>
              </a:tblPr>
              <a:tblGrid>
                <a:gridCol w="1034100"/>
                <a:gridCol w="1489250"/>
                <a:gridCol w="141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Standard Deviation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90" name="Google Shape;290;p15"/>
          <p:cNvPicPr preferRelativeResize="0"/>
          <p:nvPr/>
        </p:nvPicPr>
        <p:blipFill rotWithShape="1">
          <a:blip r:embed="rId3">
            <a:alphaModFix/>
          </a:blip>
          <a:srcRect b="0" l="0" r="0" t="1893"/>
          <a:stretch/>
        </p:blipFill>
        <p:spPr>
          <a:xfrm>
            <a:off x="5763750" y="749750"/>
            <a:ext cx="2759099" cy="412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the 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273800" y="1511425"/>
            <a:ext cx="33120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features are not linearly independent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Multicollinearity was found to be present between the features of the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this 3 models were compared: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Random Forest 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Stochastic Gradient Descent Classifier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675" y="1168928"/>
            <a:ext cx="5204523" cy="345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The Model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258750" y="1327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Type: </a:t>
            </a:r>
            <a:r>
              <a:rPr lang="en">
                <a:solidFill>
                  <a:srgbClr val="FFFFFF"/>
                </a:solidFill>
              </a:rPr>
              <a:t>Random</a:t>
            </a:r>
            <a:r>
              <a:rPr lang="en">
                <a:solidFill>
                  <a:srgbClr val="FFFFFF"/>
                </a:solidFill>
              </a:rPr>
              <a:t> Forest Classifier</a:t>
            </a:r>
            <a:endParaRPr>
              <a:solidFill>
                <a:srgbClr val="FFFFFF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>
                <a:solidFill>
                  <a:srgbClr val="FFFFFF"/>
                </a:solidFill>
              </a:rPr>
              <a:t>Implemented</a:t>
            </a:r>
            <a:r>
              <a:rPr lang="en">
                <a:solidFill>
                  <a:srgbClr val="FFFFFF"/>
                </a:solidFill>
              </a:rPr>
              <a:t> using Python’s Sklearn with a 80%/20% train-test split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Features Used in the model: </a:t>
            </a:r>
            <a:endParaRPr>
              <a:solidFill>
                <a:srgbClr val="FFFFFF"/>
              </a:solidFill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 sz="1250">
                <a:solidFill>
                  <a:srgbClr val="FFFFFF"/>
                </a:solidFill>
              </a:rPr>
              <a:t>X1: </a:t>
            </a:r>
            <a:r>
              <a:rPr lang="en" sz="1250">
                <a:solidFill>
                  <a:srgbClr val="FFFFFF"/>
                </a:solidFill>
              </a:rPr>
              <a:t>my order was delivered on time </a:t>
            </a:r>
            <a:endParaRPr sz="1250">
              <a:solidFill>
                <a:srgbClr val="FFFFFF"/>
              </a:solidFill>
            </a:endParaRPr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 sz="1250">
                <a:solidFill>
                  <a:srgbClr val="FFFFFF"/>
                </a:solidFill>
              </a:rPr>
              <a:t>X3:  I ordered everything I wanted to order</a:t>
            </a:r>
            <a:endParaRPr sz="1250">
              <a:solidFill>
                <a:srgbClr val="FFFFFF"/>
              </a:solidFill>
            </a:endParaRPr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 sz="1250">
                <a:solidFill>
                  <a:srgbClr val="FFFFFF"/>
                </a:solidFill>
              </a:rPr>
              <a:t>X6:  the app makes ordering easy for me</a:t>
            </a:r>
            <a:endParaRPr sz="12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Performance: 80.77%</a:t>
            </a:r>
            <a:endParaRPr>
              <a:solidFill>
                <a:srgbClr val="FFFFFF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>
                <a:solidFill>
                  <a:srgbClr val="FFFFFF"/>
                </a:solidFill>
              </a:rPr>
              <a:t>Unhappy Class Precision: 73%</a:t>
            </a:r>
            <a:endParaRPr>
              <a:solidFill>
                <a:srgbClr val="FFFFFF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-"/>
            </a:pPr>
            <a:r>
              <a:rPr lang="en">
                <a:solidFill>
                  <a:srgbClr val="FFFFFF"/>
                </a:solidFill>
              </a:rPr>
              <a:t>Happy Class Precision: 87%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04" name="Google Shape;304;p17"/>
          <p:cNvPicPr preferRelativeResize="0"/>
          <p:nvPr/>
        </p:nvPicPr>
        <p:blipFill rotWithShape="1">
          <a:blip r:embed="rId3">
            <a:alphaModFix/>
          </a:blip>
          <a:srcRect b="0" l="0" r="8675" t="0"/>
          <a:stretch/>
        </p:blipFill>
        <p:spPr>
          <a:xfrm>
            <a:off x="4571999" y="2851300"/>
            <a:ext cx="4201376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Suggestions for Future Surveys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260925" y="1809800"/>
            <a:ext cx="30114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I </a:t>
            </a:r>
            <a:r>
              <a:rPr lang="en"/>
              <a:t>recommend</a:t>
            </a:r>
            <a:r>
              <a:rPr lang="en"/>
              <a:t> removing from the next survey: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“Contents of my order was as I expected”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“I paid a good price for my order”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100" y="1095725"/>
            <a:ext cx="5793674" cy="40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33120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Survey Suggestion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710250" y="1755375"/>
            <a:ext cx="35151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I would strongly encourage reworking the wording of question X2 to be more like  </a:t>
            </a:r>
            <a:r>
              <a:rPr b="1" lang="en" sz="800">
                <a:solidFill>
                  <a:srgbClr val="000000"/>
                </a:solidFill>
                <a:highlight>
                  <a:srgbClr val="FFFFFF"/>
                </a:highlight>
              </a:rPr>
              <a:t>"Contents of my order met or exceeded my expectations"</a:t>
            </a:r>
            <a:endParaRPr b="1"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- Comparing the Likert scale graph and the colored bar graph a larger number of customers are giving a 1-3 rating for X2 but most of those customers are being labeled as "happy" in the colored bar graph</a:t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- A possible example to consider for the benefit of rewriting the question is the scenario where a customer orders 1 item and they recieve 2 pieces of the item. When answering the question "Contents of my order were as I expected" the customer could likely answer 'No' because they only ordered 1 item but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received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 2. However, the customer could be a Happy customer!</a:t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</a:rPr>
              <a:t> Therefore, rewording the question like the suggestion above could lead to a better understanding/representation of the customer's experience</a:t>
            </a:r>
            <a:endParaRPr sz="800">
              <a:highlight>
                <a:srgbClr val="FFFFFF"/>
              </a:highlight>
            </a:endParaRPr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325" y="598575"/>
            <a:ext cx="4832026" cy="39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