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79"/>
  </p:notesMasterIdLst>
  <p:handoutMasterIdLst>
    <p:handoutMasterId r:id="rId80"/>
  </p:handoutMasterIdLst>
  <p:sldIdLst>
    <p:sldId id="304" r:id="rId2"/>
    <p:sldId id="324" r:id="rId3"/>
    <p:sldId id="353" r:id="rId4"/>
    <p:sldId id="429" r:id="rId5"/>
    <p:sldId id="356" r:id="rId6"/>
    <p:sldId id="354" r:id="rId7"/>
    <p:sldId id="357" r:id="rId8"/>
    <p:sldId id="358" r:id="rId9"/>
    <p:sldId id="387" r:id="rId10"/>
    <p:sldId id="388" r:id="rId11"/>
    <p:sldId id="359" r:id="rId12"/>
    <p:sldId id="360" r:id="rId13"/>
    <p:sldId id="364" r:id="rId14"/>
    <p:sldId id="363" r:id="rId15"/>
    <p:sldId id="365" r:id="rId16"/>
    <p:sldId id="391" r:id="rId17"/>
    <p:sldId id="366" r:id="rId18"/>
    <p:sldId id="368" r:id="rId19"/>
    <p:sldId id="383" r:id="rId20"/>
    <p:sldId id="367" r:id="rId21"/>
    <p:sldId id="369" r:id="rId22"/>
    <p:sldId id="309" r:id="rId23"/>
    <p:sldId id="384" r:id="rId24"/>
    <p:sldId id="385" r:id="rId25"/>
    <p:sldId id="434" r:id="rId26"/>
    <p:sldId id="395" r:id="rId27"/>
    <p:sldId id="379" r:id="rId28"/>
    <p:sldId id="380" r:id="rId29"/>
    <p:sldId id="376" r:id="rId30"/>
    <p:sldId id="386" r:id="rId31"/>
    <p:sldId id="381" r:id="rId32"/>
    <p:sldId id="373" r:id="rId33"/>
    <p:sldId id="382" r:id="rId34"/>
    <p:sldId id="370" r:id="rId35"/>
    <p:sldId id="374" r:id="rId36"/>
    <p:sldId id="378" r:id="rId37"/>
    <p:sldId id="396" r:id="rId38"/>
    <p:sldId id="389" r:id="rId39"/>
    <p:sldId id="390" r:id="rId40"/>
    <p:sldId id="377" r:id="rId41"/>
    <p:sldId id="392" r:id="rId42"/>
    <p:sldId id="398" r:id="rId43"/>
    <p:sldId id="399" r:id="rId44"/>
    <p:sldId id="400" r:id="rId45"/>
    <p:sldId id="401" r:id="rId46"/>
    <p:sldId id="397" r:id="rId47"/>
    <p:sldId id="404" r:id="rId48"/>
    <p:sldId id="394" r:id="rId49"/>
    <p:sldId id="402" r:id="rId50"/>
    <p:sldId id="403" r:id="rId51"/>
    <p:sldId id="405" r:id="rId52"/>
    <p:sldId id="406" r:id="rId53"/>
    <p:sldId id="411" r:id="rId54"/>
    <p:sldId id="412" r:id="rId55"/>
    <p:sldId id="413" r:id="rId56"/>
    <p:sldId id="414" r:id="rId57"/>
    <p:sldId id="407" r:id="rId58"/>
    <p:sldId id="408" r:id="rId59"/>
    <p:sldId id="409" r:id="rId60"/>
    <p:sldId id="410" r:id="rId61"/>
    <p:sldId id="415" r:id="rId62"/>
    <p:sldId id="416" r:id="rId63"/>
    <p:sldId id="417" r:id="rId64"/>
    <p:sldId id="418" r:id="rId65"/>
    <p:sldId id="419" r:id="rId66"/>
    <p:sldId id="420" r:id="rId67"/>
    <p:sldId id="422" r:id="rId68"/>
    <p:sldId id="421" r:id="rId69"/>
    <p:sldId id="423" r:id="rId70"/>
    <p:sldId id="424" r:id="rId71"/>
    <p:sldId id="425" r:id="rId72"/>
    <p:sldId id="427" r:id="rId73"/>
    <p:sldId id="428" r:id="rId74"/>
    <p:sldId id="430" r:id="rId75"/>
    <p:sldId id="431" r:id="rId76"/>
    <p:sldId id="432" r:id="rId77"/>
    <p:sldId id="433" r:id="rId7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65AC4"/>
    <a:srgbClr val="D57903"/>
    <a:srgbClr val="A8B7E6"/>
    <a:srgbClr val="25384A"/>
    <a:srgbClr val="E9EBED"/>
    <a:srgbClr val="872046"/>
    <a:srgbClr val="FC9BC1"/>
    <a:srgbClr val="EF6181"/>
    <a:srgbClr val="C04D3A"/>
    <a:srgbClr val="CB33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DDEFC97-B767-4C5D-B646-5EA281E34D2E}" v="18" dt="2025-09-14T18:55:03.841"/>
  </p1510:revLst>
</p1510:revInfo>
</file>

<file path=ppt/tableStyles.xml><?xml version="1.0" encoding="utf-8"?>
<a:tblStyleLst xmlns:a="http://schemas.openxmlformats.org/drawingml/2006/main" def="{5C22544A-7EE6-4342-B048-85BDC9FD1C3A}">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20" autoAdjust="0"/>
    <p:restoredTop sz="94660"/>
  </p:normalViewPr>
  <p:slideViewPr>
    <p:cSldViewPr snapToGrid="0">
      <p:cViewPr>
        <p:scale>
          <a:sx n="87" d="100"/>
          <a:sy n="87" d="100"/>
        </p:scale>
        <p:origin x="432" y="-13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tableStyles" Target="tableStyle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notesMaster" Target="notesMasters/notesMaster1.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handoutMaster" Target="handoutMasters/handoutMaster1.xml"/><Relationship Id="rId85" Type="http://schemas.microsoft.com/office/2015/10/relationships/revisionInfo" Target="revisionInfo.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61" Type="http://schemas.openxmlformats.org/officeDocument/2006/relationships/slide" Target="slides/slide60.xml"/><Relationship Id="rId8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5C3F53D-3FF9-4CE3-8DFB-ACE9A8CC7154}" type="doc">
      <dgm:prSet loTypeId="urn:microsoft.com/office/officeart/2005/8/layout/default" loCatId="list" qsTypeId="urn:microsoft.com/office/officeart/2005/8/quickstyle/simple5" qsCatId="simple" csTypeId="urn:microsoft.com/office/officeart/2005/8/colors/accent1_2" csCatId="accent1" phldr="1"/>
      <dgm:spPr/>
      <dgm:t>
        <a:bodyPr/>
        <a:lstStyle/>
        <a:p>
          <a:endParaRPr lang="en-US"/>
        </a:p>
      </dgm:t>
    </dgm:pt>
    <dgm:pt modelId="{B8E64B88-5F8C-4403-B4F4-42A5DBF3AA9C}">
      <dgm:prSet>
        <dgm:style>
          <a:lnRef idx="2">
            <a:schemeClr val="dk1"/>
          </a:lnRef>
          <a:fillRef idx="1">
            <a:schemeClr val="lt1"/>
          </a:fillRef>
          <a:effectRef idx="0">
            <a:schemeClr val="dk1"/>
          </a:effectRef>
          <a:fontRef idx="minor">
            <a:schemeClr val="dk1"/>
          </a:fontRef>
        </dgm:style>
      </dgm:prSet>
      <dgm:spPr>
        <a:solidFill>
          <a:schemeClr val="accent3">
            <a:lumMod val="20000"/>
            <a:lumOff val="80000"/>
          </a:schemeClr>
        </a:solidFill>
      </dgm:spPr>
      <dgm:t>
        <a:bodyPr/>
        <a:lstStyle/>
        <a:p>
          <a:r>
            <a:rPr lang="en-GB" b="1">
              <a:solidFill>
                <a:schemeClr val="tx1"/>
              </a:solidFill>
            </a:rPr>
            <a:t>Step 1: Baseline Model </a:t>
          </a:r>
          <a:endParaRPr lang="en-US">
            <a:solidFill>
              <a:schemeClr val="tx1"/>
            </a:solidFill>
          </a:endParaRPr>
        </a:p>
      </dgm:t>
    </dgm:pt>
    <dgm:pt modelId="{5E6B6A46-0D84-4C89-B479-F8AC95A48183}" type="parTrans" cxnId="{2F7E1F49-C98D-4795-8EFE-EA39F0575AFD}">
      <dgm:prSet/>
      <dgm:spPr/>
      <dgm:t>
        <a:bodyPr/>
        <a:lstStyle/>
        <a:p>
          <a:endParaRPr lang="en-US"/>
        </a:p>
      </dgm:t>
    </dgm:pt>
    <dgm:pt modelId="{D28B27EC-0317-4BE7-853B-2890E315911D}" type="sibTrans" cxnId="{2F7E1F49-C98D-4795-8EFE-EA39F0575AFD}">
      <dgm:prSet/>
      <dgm:spPr/>
      <dgm:t>
        <a:bodyPr/>
        <a:lstStyle/>
        <a:p>
          <a:endParaRPr lang="en-US"/>
        </a:p>
      </dgm:t>
    </dgm:pt>
    <dgm:pt modelId="{2E2C3C58-472E-4264-80DC-4266D6BBF36C}">
      <dgm:prSet>
        <dgm:style>
          <a:lnRef idx="2">
            <a:schemeClr val="dk1"/>
          </a:lnRef>
          <a:fillRef idx="1">
            <a:schemeClr val="lt1"/>
          </a:fillRef>
          <a:effectRef idx="0">
            <a:schemeClr val="dk1"/>
          </a:effectRef>
          <a:fontRef idx="minor">
            <a:schemeClr val="dk1"/>
          </a:fontRef>
        </dgm:style>
      </dgm:prSet>
      <dgm:spPr>
        <a:solidFill>
          <a:schemeClr val="accent3">
            <a:lumMod val="20000"/>
            <a:lumOff val="80000"/>
          </a:schemeClr>
        </a:solidFill>
      </dgm:spPr>
      <dgm:t>
        <a:bodyPr/>
        <a:lstStyle/>
        <a:p>
          <a:r>
            <a:rPr lang="en-GB">
              <a:solidFill>
                <a:schemeClr val="tx1"/>
              </a:solidFill>
            </a:rPr>
            <a:t>Includes all features from the dataset</a:t>
          </a:r>
          <a:endParaRPr lang="en-US">
            <a:solidFill>
              <a:schemeClr val="tx1"/>
            </a:solidFill>
          </a:endParaRPr>
        </a:p>
      </dgm:t>
    </dgm:pt>
    <dgm:pt modelId="{83FD35EB-BA28-472D-8EBE-DE86B2D52146}" type="parTrans" cxnId="{4227EF18-B7F8-4F41-938C-189BF230779C}">
      <dgm:prSet/>
      <dgm:spPr/>
      <dgm:t>
        <a:bodyPr/>
        <a:lstStyle/>
        <a:p>
          <a:endParaRPr lang="en-US"/>
        </a:p>
      </dgm:t>
    </dgm:pt>
    <dgm:pt modelId="{D5E27C08-2674-4BE0-8A1E-6DF5AF253616}" type="sibTrans" cxnId="{4227EF18-B7F8-4F41-938C-189BF230779C}">
      <dgm:prSet/>
      <dgm:spPr/>
      <dgm:t>
        <a:bodyPr/>
        <a:lstStyle/>
        <a:p>
          <a:endParaRPr lang="en-US"/>
        </a:p>
      </dgm:t>
    </dgm:pt>
    <dgm:pt modelId="{A5D30E32-CE3E-4871-9E1B-B9E7B7D3DDAF}">
      <dgm:prSet>
        <dgm:style>
          <a:lnRef idx="2">
            <a:schemeClr val="dk1"/>
          </a:lnRef>
          <a:fillRef idx="1">
            <a:schemeClr val="lt1"/>
          </a:fillRef>
          <a:effectRef idx="0">
            <a:schemeClr val="dk1"/>
          </a:effectRef>
          <a:fontRef idx="minor">
            <a:schemeClr val="dk1"/>
          </a:fontRef>
        </dgm:style>
      </dgm:prSet>
      <dgm:spPr>
        <a:solidFill>
          <a:schemeClr val="accent3">
            <a:lumMod val="20000"/>
            <a:lumOff val="80000"/>
          </a:schemeClr>
        </a:solidFill>
      </dgm:spPr>
      <dgm:t>
        <a:bodyPr/>
        <a:lstStyle/>
        <a:p>
          <a:r>
            <a:rPr lang="en-GB" b="1">
              <a:solidFill>
                <a:schemeClr val="tx1"/>
              </a:solidFill>
            </a:rPr>
            <a:t>Step 2:Tuning Parameters and Feature Selection using Lasso Regression (via </a:t>
          </a:r>
          <a:r>
            <a:rPr lang="en-GB" b="1" err="1">
              <a:solidFill>
                <a:schemeClr val="tx1"/>
              </a:solidFill>
            </a:rPr>
            <a:t>glmnet</a:t>
          </a:r>
          <a:r>
            <a:rPr lang="en-GB" b="1">
              <a:solidFill>
                <a:schemeClr val="tx1"/>
              </a:solidFill>
            </a:rPr>
            <a:t>)</a:t>
          </a:r>
          <a:endParaRPr lang="en-US">
            <a:solidFill>
              <a:schemeClr val="tx1"/>
            </a:solidFill>
          </a:endParaRPr>
        </a:p>
      </dgm:t>
    </dgm:pt>
    <dgm:pt modelId="{D6AE8862-E88A-483D-A013-A3C48AC3A614}" type="parTrans" cxnId="{540E5CAF-535F-4382-B86B-3D850E6C7A57}">
      <dgm:prSet/>
      <dgm:spPr/>
      <dgm:t>
        <a:bodyPr/>
        <a:lstStyle/>
        <a:p>
          <a:endParaRPr lang="en-US"/>
        </a:p>
      </dgm:t>
    </dgm:pt>
    <dgm:pt modelId="{31F60DE0-DB90-47B7-BBEE-7F90EFBA0AFA}" type="sibTrans" cxnId="{540E5CAF-535F-4382-B86B-3D850E6C7A57}">
      <dgm:prSet/>
      <dgm:spPr/>
      <dgm:t>
        <a:bodyPr/>
        <a:lstStyle/>
        <a:p>
          <a:endParaRPr lang="en-US"/>
        </a:p>
      </dgm:t>
    </dgm:pt>
    <dgm:pt modelId="{29B30920-995F-4BE4-95B9-8665BB5E8B0A}">
      <dgm:prSet>
        <dgm:style>
          <a:lnRef idx="2">
            <a:schemeClr val="dk1"/>
          </a:lnRef>
          <a:fillRef idx="1">
            <a:schemeClr val="lt1"/>
          </a:fillRef>
          <a:effectRef idx="0">
            <a:schemeClr val="dk1"/>
          </a:effectRef>
          <a:fontRef idx="minor">
            <a:schemeClr val="dk1"/>
          </a:fontRef>
        </dgm:style>
      </dgm:prSet>
      <dgm:spPr>
        <a:solidFill>
          <a:schemeClr val="accent3">
            <a:lumMod val="20000"/>
            <a:lumOff val="80000"/>
          </a:schemeClr>
        </a:solidFill>
      </dgm:spPr>
      <dgm:t>
        <a:bodyPr/>
        <a:lstStyle/>
        <a:p>
          <a:r>
            <a:rPr lang="en-GB">
              <a:solidFill>
                <a:schemeClr val="tx1"/>
              </a:solidFill>
            </a:rPr>
            <a:t>Purpose: penalise complexity and automatically selects features by shrinking coefficients to zero.</a:t>
          </a:r>
          <a:endParaRPr lang="en-US">
            <a:solidFill>
              <a:schemeClr val="tx1"/>
            </a:solidFill>
          </a:endParaRPr>
        </a:p>
      </dgm:t>
    </dgm:pt>
    <dgm:pt modelId="{E0428BFF-2211-4A33-B22B-7DDE51AAE1F6}" type="parTrans" cxnId="{42C5FFB4-4C15-44E9-8461-F87DD2D2BC0D}">
      <dgm:prSet/>
      <dgm:spPr/>
      <dgm:t>
        <a:bodyPr/>
        <a:lstStyle/>
        <a:p>
          <a:endParaRPr lang="en-US"/>
        </a:p>
      </dgm:t>
    </dgm:pt>
    <dgm:pt modelId="{11B0139E-18B8-4C01-AA8A-219148E3588A}" type="sibTrans" cxnId="{42C5FFB4-4C15-44E9-8461-F87DD2D2BC0D}">
      <dgm:prSet/>
      <dgm:spPr/>
      <dgm:t>
        <a:bodyPr/>
        <a:lstStyle/>
        <a:p>
          <a:endParaRPr lang="en-US"/>
        </a:p>
      </dgm:t>
    </dgm:pt>
    <dgm:pt modelId="{4E4AD631-797C-44C4-BC7A-45F97DEE9AF6}">
      <dgm:prSet>
        <dgm:style>
          <a:lnRef idx="2">
            <a:schemeClr val="dk1"/>
          </a:lnRef>
          <a:fillRef idx="1">
            <a:schemeClr val="lt1"/>
          </a:fillRef>
          <a:effectRef idx="0">
            <a:schemeClr val="dk1"/>
          </a:effectRef>
          <a:fontRef idx="minor">
            <a:schemeClr val="dk1"/>
          </a:fontRef>
        </dgm:style>
      </dgm:prSet>
      <dgm:spPr>
        <a:solidFill>
          <a:schemeClr val="accent3">
            <a:lumMod val="20000"/>
            <a:lumOff val="80000"/>
          </a:schemeClr>
        </a:solidFill>
      </dgm:spPr>
      <dgm:t>
        <a:bodyPr/>
        <a:lstStyle/>
        <a:p>
          <a:r>
            <a:rPr lang="en-GB">
              <a:solidFill>
                <a:schemeClr val="tx1"/>
              </a:solidFill>
            </a:rPr>
            <a:t>Benefits: prevents overfitting and handles multicollinearity.</a:t>
          </a:r>
          <a:endParaRPr lang="en-US">
            <a:solidFill>
              <a:schemeClr val="tx1"/>
            </a:solidFill>
          </a:endParaRPr>
        </a:p>
      </dgm:t>
    </dgm:pt>
    <dgm:pt modelId="{D6C5F1BC-2AC4-4CB3-A30E-B22C879DB5C3}" type="parTrans" cxnId="{4DC8A435-DFE9-45E8-B10E-0BBAFACF9A1F}">
      <dgm:prSet/>
      <dgm:spPr/>
      <dgm:t>
        <a:bodyPr/>
        <a:lstStyle/>
        <a:p>
          <a:endParaRPr lang="en-US"/>
        </a:p>
      </dgm:t>
    </dgm:pt>
    <dgm:pt modelId="{081161EB-AEAF-402B-9D62-695971826587}" type="sibTrans" cxnId="{4DC8A435-DFE9-45E8-B10E-0BBAFACF9A1F}">
      <dgm:prSet/>
      <dgm:spPr/>
      <dgm:t>
        <a:bodyPr/>
        <a:lstStyle/>
        <a:p>
          <a:endParaRPr lang="en-US"/>
        </a:p>
      </dgm:t>
    </dgm:pt>
    <dgm:pt modelId="{438C3EA2-637E-4C11-BB00-DB969EB0C920}">
      <dgm:prSet>
        <dgm:style>
          <a:lnRef idx="2">
            <a:schemeClr val="dk1"/>
          </a:lnRef>
          <a:fillRef idx="1">
            <a:schemeClr val="lt1"/>
          </a:fillRef>
          <a:effectRef idx="0">
            <a:schemeClr val="dk1"/>
          </a:effectRef>
          <a:fontRef idx="minor">
            <a:schemeClr val="dk1"/>
          </a:fontRef>
        </dgm:style>
      </dgm:prSet>
      <dgm:spPr>
        <a:solidFill>
          <a:schemeClr val="accent3">
            <a:lumMod val="20000"/>
            <a:lumOff val="80000"/>
          </a:schemeClr>
        </a:solidFill>
      </dgm:spPr>
      <dgm:t>
        <a:bodyPr/>
        <a:lstStyle/>
        <a:p>
          <a:r>
            <a:rPr lang="en-GB" b="1">
              <a:solidFill>
                <a:schemeClr val="tx1"/>
              </a:solidFill>
            </a:rPr>
            <a:t>Step 3:Feature Selection using STEPWISE SELECTION (via AIC)</a:t>
          </a:r>
          <a:endParaRPr lang="en-US">
            <a:solidFill>
              <a:schemeClr val="tx1"/>
            </a:solidFill>
          </a:endParaRPr>
        </a:p>
      </dgm:t>
    </dgm:pt>
    <dgm:pt modelId="{48B222E7-C5BC-4926-AA10-730E34B8BCD3}" type="parTrans" cxnId="{99A913EE-E88C-43CD-BEA8-4DA1C49BD46D}">
      <dgm:prSet/>
      <dgm:spPr/>
      <dgm:t>
        <a:bodyPr/>
        <a:lstStyle/>
        <a:p>
          <a:endParaRPr lang="en-US"/>
        </a:p>
      </dgm:t>
    </dgm:pt>
    <dgm:pt modelId="{2A5F9189-AD15-4067-881B-9FEED6027D4C}" type="sibTrans" cxnId="{99A913EE-E88C-43CD-BEA8-4DA1C49BD46D}">
      <dgm:prSet/>
      <dgm:spPr/>
      <dgm:t>
        <a:bodyPr/>
        <a:lstStyle/>
        <a:p>
          <a:endParaRPr lang="en-US"/>
        </a:p>
      </dgm:t>
    </dgm:pt>
    <dgm:pt modelId="{007527F6-3A5B-4FA0-ABE0-C481346BB76B}">
      <dgm:prSet>
        <dgm:style>
          <a:lnRef idx="2">
            <a:schemeClr val="dk1"/>
          </a:lnRef>
          <a:fillRef idx="1">
            <a:schemeClr val="lt1"/>
          </a:fillRef>
          <a:effectRef idx="0">
            <a:schemeClr val="dk1"/>
          </a:effectRef>
          <a:fontRef idx="minor">
            <a:schemeClr val="dk1"/>
          </a:fontRef>
        </dgm:style>
      </dgm:prSet>
      <dgm:spPr>
        <a:solidFill>
          <a:schemeClr val="accent3">
            <a:lumMod val="20000"/>
            <a:lumOff val="80000"/>
          </a:schemeClr>
        </a:solidFill>
      </dgm:spPr>
      <dgm:t>
        <a:bodyPr/>
        <a:lstStyle/>
        <a:p>
          <a:r>
            <a:rPr lang="en-GB">
              <a:solidFill>
                <a:schemeClr val="tx1"/>
              </a:solidFill>
            </a:rPr>
            <a:t>Direction: Both forward and backward</a:t>
          </a:r>
          <a:endParaRPr lang="en-US">
            <a:solidFill>
              <a:schemeClr val="tx1"/>
            </a:solidFill>
          </a:endParaRPr>
        </a:p>
      </dgm:t>
    </dgm:pt>
    <dgm:pt modelId="{71BC1FAD-42F7-46B6-AC60-325C2ED2DCCE}" type="parTrans" cxnId="{3F431E7E-C057-417B-9ACF-D76447E4BE84}">
      <dgm:prSet/>
      <dgm:spPr/>
      <dgm:t>
        <a:bodyPr/>
        <a:lstStyle/>
        <a:p>
          <a:endParaRPr lang="en-US"/>
        </a:p>
      </dgm:t>
    </dgm:pt>
    <dgm:pt modelId="{062796CB-040B-43C4-9571-BC3C7A14B538}" type="sibTrans" cxnId="{3F431E7E-C057-417B-9ACF-D76447E4BE84}">
      <dgm:prSet/>
      <dgm:spPr/>
      <dgm:t>
        <a:bodyPr/>
        <a:lstStyle/>
        <a:p>
          <a:endParaRPr lang="en-US"/>
        </a:p>
      </dgm:t>
    </dgm:pt>
    <dgm:pt modelId="{EFD95107-1AF1-461A-B967-75D12088FCFB}">
      <dgm:prSet>
        <dgm:style>
          <a:lnRef idx="2">
            <a:schemeClr val="dk1"/>
          </a:lnRef>
          <a:fillRef idx="1">
            <a:schemeClr val="lt1"/>
          </a:fillRef>
          <a:effectRef idx="0">
            <a:schemeClr val="dk1"/>
          </a:effectRef>
          <a:fontRef idx="minor">
            <a:schemeClr val="dk1"/>
          </a:fontRef>
        </dgm:style>
      </dgm:prSet>
      <dgm:spPr>
        <a:solidFill>
          <a:schemeClr val="accent3">
            <a:lumMod val="20000"/>
            <a:lumOff val="80000"/>
          </a:schemeClr>
        </a:solidFill>
      </dgm:spPr>
      <dgm:t>
        <a:bodyPr/>
        <a:lstStyle/>
        <a:p>
          <a:r>
            <a:rPr lang="en-GB">
              <a:solidFill>
                <a:schemeClr val="tx1"/>
              </a:solidFill>
            </a:rPr>
            <a:t>Criteria: Akaike Information Criterion (AIC)</a:t>
          </a:r>
          <a:endParaRPr lang="en-US">
            <a:solidFill>
              <a:schemeClr val="tx1"/>
            </a:solidFill>
          </a:endParaRPr>
        </a:p>
      </dgm:t>
    </dgm:pt>
    <dgm:pt modelId="{D1119120-2376-4FD4-A177-E031815A50AD}" type="parTrans" cxnId="{F6D0ACD2-D3A9-4570-90DF-611DF39D5EF3}">
      <dgm:prSet/>
      <dgm:spPr/>
      <dgm:t>
        <a:bodyPr/>
        <a:lstStyle/>
        <a:p>
          <a:endParaRPr lang="en-US"/>
        </a:p>
      </dgm:t>
    </dgm:pt>
    <dgm:pt modelId="{0422351A-42DE-4E01-BFCB-89D273A2D871}" type="sibTrans" cxnId="{F6D0ACD2-D3A9-4570-90DF-611DF39D5EF3}">
      <dgm:prSet/>
      <dgm:spPr/>
      <dgm:t>
        <a:bodyPr/>
        <a:lstStyle/>
        <a:p>
          <a:endParaRPr lang="en-US"/>
        </a:p>
      </dgm:t>
    </dgm:pt>
    <dgm:pt modelId="{EBCC241B-F94C-49CE-A907-C00A0EF23D54}">
      <dgm:prSet>
        <dgm:style>
          <a:lnRef idx="2">
            <a:schemeClr val="dk1"/>
          </a:lnRef>
          <a:fillRef idx="1">
            <a:schemeClr val="lt1"/>
          </a:fillRef>
          <a:effectRef idx="0">
            <a:schemeClr val="dk1"/>
          </a:effectRef>
          <a:fontRef idx="minor">
            <a:schemeClr val="dk1"/>
          </a:fontRef>
        </dgm:style>
      </dgm:prSet>
      <dgm:spPr>
        <a:solidFill>
          <a:schemeClr val="accent3">
            <a:lumMod val="20000"/>
            <a:lumOff val="80000"/>
          </a:schemeClr>
        </a:solidFill>
      </dgm:spPr>
      <dgm:t>
        <a:bodyPr/>
        <a:lstStyle/>
        <a:p>
          <a:r>
            <a:rPr lang="en-GB">
              <a:solidFill>
                <a:schemeClr val="tx1"/>
              </a:solidFill>
            </a:rPr>
            <a:t>balanced models fit and complexity</a:t>
          </a:r>
          <a:endParaRPr lang="en-US">
            <a:solidFill>
              <a:schemeClr val="tx1"/>
            </a:solidFill>
          </a:endParaRPr>
        </a:p>
      </dgm:t>
    </dgm:pt>
    <dgm:pt modelId="{48767DFF-BF88-4B6E-90D1-1733E0238A29}" type="parTrans" cxnId="{82DC6961-F750-4218-9924-53A71570FBC1}">
      <dgm:prSet/>
      <dgm:spPr/>
      <dgm:t>
        <a:bodyPr/>
        <a:lstStyle/>
        <a:p>
          <a:endParaRPr lang="en-US"/>
        </a:p>
      </dgm:t>
    </dgm:pt>
    <dgm:pt modelId="{3D1B87A6-8A0B-4DB8-9570-76025A102559}" type="sibTrans" cxnId="{82DC6961-F750-4218-9924-53A71570FBC1}">
      <dgm:prSet/>
      <dgm:spPr/>
      <dgm:t>
        <a:bodyPr/>
        <a:lstStyle/>
        <a:p>
          <a:endParaRPr lang="en-US"/>
        </a:p>
      </dgm:t>
    </dgm:pt>
    <dgm:pt modelId="{0D2F5683-CF65-42C8-A91E-DFC9DEF124C8}">
      <dgm:prSet>
        <dgm:style>
          <a:lnRef idx="2">
            <a:schemeClr val="dk1"/>
          </a:lnRef>
          <a:fillRef idx="1">
            <a:schemeClr val="lt1"/>
          </a:fillRef>
          <a:effectRef idx="0">
            <a:schemeClr val="dk1"/>
          </a:effectRef>
          <a:fontRef idx="minor">
            <a:schemeClr val="dk1"/>
          </a:fontRef>
        </dgm:style>
      </dgm:prSet>
      <dgm:spPr>
        <a:solidFill>
          <a:schemeClr val="accent3">
            <a:lumMod val="20000"/>
            <a:lumOff val="80000"/>
          </a:schemeClr>
        </a:solidFill>
      </dgm:spPr>
      <dgm:t>
        <a:bodyPr/>
        <a:lstStyle/>
        <a:p>
          <a:r>
            <a:rPr lang="en-GB">
              <a:solidFill>
                <a:schemeClr val="tx1"/>
              </a:solidFill>
            </a:rPr>
            <a:t>Lower AIC indicates better trade-off</a:t>
          </a:r>
          <a:endParaRPr lang="en-US">
            <a:solidFill>
              <a:schemeClr val="tx1"/>
            </a:solidFill>
          </a:endParaRPr>
        </a:p>
      </dgm:t>
    </dgm:pt>
    <dgm:pt modelId="{ECDC809A-9235-4605-B36A-24C9B846D521}" type="parTrans" cxnId="{51BDDA10-A51D-4854-8A17-FC726318F09D}">
      <dgm:prSet/>
      <dgm:spPr/>
      <dgm:t>
        <a:bodyPr/>
        <a:lstStyle/>
        <a:p>
          <a:endParaRPr lang="en-US"/>
        </a:p>
      </dgm:t>
    </dgm:pt>
    <dgm:pt modelId="{51B6AD2D-16DC-4CC6-9D85-2E27F92F540E}" type="sibTrans" cxnId="{51BDDA10-A51D-4854-8A17-FC726318F09D}">
      <dgm:prSet/>
      <dgm:spPr/>
      <dgm:t>
        <a:bodyPr/>
        <a:lstStyle/>
        <a:p>
          <a:endParaRPr lang="en-US"/>
        </a:p>
      </dgm:t>
    </dgm:pt>
    <dgm:pt modelId="{D9AE2FA4-FD42-4EC0-82CF-57C78BB98402}">
      <dgm:prSet>
        <dgm:style>
          <a:lnRef idx="2">
            <a:schemeClr val="dk1"/>
          </a:lnRef>
          <a:fillRef idx="1">
            <a:schemeClr val="lt1"/>
          </a:fillRef>
          <a:effectRef idx="0">
            <a:schemeClr val="dk1"/>
          </a:effectRef>
          <a:fontRef idx="minor">
            <a:schemeClr val="dk1"/>
          </a:fontRef>
        </dgm:style>
      </dgm:prSet>
      <dgm:spPr>
        <a:solidFill>
          <a:schemeClr val="accent3">
            <a:lumMod val="20000"/>
            <a:lumOff val="80000"/>
          </a:schemeClr>
        </a:solidFill>
      </dgm:spPr>
      <dgm:t>
        <a:bodyPr/>
        <a:lstStyle/>
        <a:p>
          <a:r>
            <a:rPr lang="en-GB">
              <a:solidFill>
                <a:schemeClr val="tx1"/>
              </a:solidFill>
            </a:rPr>
            <a:t>Benefits: selects parsimonious model with reasonable explanatory power.</a:t>
          </a:r>
          <a:endParaRPr lang="en-US">
            <a:solidFill>
              <a:schemeClr val="tx1"/>
            </a:solidFill>
          </a:endParaRPr>
        </a:p>
      </dgm:t>
    </dgm:pt>
    <dgm:pt modelId="{E238CC95-0C9F-4008-AFF7-3BC52E8B777F}" type="parTrans" cxnId="{B874490E-B673-46D1-9D4D-E0E3336ACDFD}">
      <dgm:prSet/>
      <dgm:spPr/>
      <dgm:t>
        <a:bodyPr/>
        <a:lstStyle/>
        <a:p>
          <a:endParaRPr lang="en-US"/>
        </a:p>
      </dgm:t>
    </dgm:pt>
    <dgm:pt modelId="{79795665-6BBA-4D27-9720-5EA679892C3E}" type="sibTrans" cxnId="{B874490E-B673-46D1-9D4D-E0E3336ACDFD}">
      <dgm:prSet/>
      <dgm:spPr/>
      <dgm:t>
        <a:bodyPr/>
        <a:lstStyle/>
        <a:p>
          <a:endParaRPr lang="en-US"/>
        </a:p>
      </dgm:t>
    </dgm:pt>
    <dgm:pt modelId="{6F28399F-53BD-4940-AD09-83B595769D06}">
      <dgm:prSet>
        <dgm:style>
          <a:lnRef idx="2">
            <a:schemeClr val="dk1"/>
          </a:lnRef>
          <a:fillRef idx="1">
            <a:schemeClr val="lt1"/>
          </a:fillRef>
          <a:effectRef idx="0">
            <a:schemeClr val="dk1"/>
          </a:effectRef>
          <a:fontRef idx="minor">
            <a:schemeClr val="dk1"/>
          </a:fontRef>
        </dgm:style>
      </dgm:prSet>
      <dgm:spPr>
        <a:solidFill>
          <a:schemeClr val="accent3">
            <a:lumMod val="20000"/>
            <a:lumOff val="80000"/>
          </a:schemeClr>
        </a:solidFill>
      </dgm:spPr>
      <dgm:t>
        <a:bodyPr/>
        <a:lstStyle/>
        <a:p>
          <a:r>
            <a:rPr lang="en-GB" b="1">
              <a:solidFill>
                <a:schemeClr val="tx1"/>
              </a:solidFill>
            </a:rPr>
            <a:t>Step 4: P-value Based Elimination</a:t>
          </a:r>
          <a:endParaRPr lang="en-US">
            <a:solidFill>
              <a:schemeClr val="tx1"/>
            </a:solidFill>
          </a:endParaRPr>
        </a:p>
      </dgm:t>
    </dgm:pt>
    <dgm:pt modelId="{8CE75846-1B4D-4FFE-802F-945D89CC6CF8}" type="parTrans" cxnId="{89638932-66AB-44B7-9B38-07073D238176}">
      <dgm:prSet/>
      <dgm:spPr/>
      <dgm:t>
        <a:bodyPr/>
        <a:lstStyle/>
        <a:p>
          <a:endParaRPr lang="en-US"/>
        </a:p>
      </dgm:t>
    </dgm:pt>
    <dgm:pt modelId="{A27DA7AB-D29E-4FB6-A525-0E39551D3AA0}" type="sibTrans" cxnId="{89638932-66AB-44B7-9B38-07073D238176}">
      <dgm:prSet/>
      <dgm:spPr/>
      <dgm:t>
        <a:bodyPr/>
        <a:lstStyle/>
        <a:p>
          <a:endParaRPr lang="en-US"/>
        </a:p>
      </dgm:t>
    </dgm:pt>
    <dgm:pt modelId="{3F65CDD0-329A-46ED-9D8E-77217F773DD9}">
      <dgm:prSet>
        <dgm:style>
          <a:lnRef idx="2">
            <a:schemeClr val="dk1"/>
          </a:lnRef>
          <a:fillRef idx="1">
            <a:schemeClr val="lt1"/>
          </a:fillRef>
          <a:effectRef idx="0">
            <a:schemeClr val="dk1"/>
          </a:effectRef>
          <a:fontRef idx="minor">
            <a:schemeClr val="dk1"/>
          </a:fontRef>
        </dgm:style>
      </dgm:prSet>
      <dgm:spPr>
        <a:solidFill>
          <a:schemeClr val="accent3">
            <a:lumMod val="20000"/>
            <a:lumOff val="80000"/>
          </a:schemeClr>
        </a:solidFill>
      </dgm:spPr>
      <dgm:t>
        <a:bodyPr/>
        <a:lstStyle/>
        <a:p>
          <a:r>
            <a:rPr lang="en-GB">
              <a:solidFill>
                <a:schemeClr val="tx1"/>
              </a:solidFill>
            </a:rPr>
            <a:t>Custom iterative function repeatedly removes variables with P-values &gt; 0.05 (statistically insignificant)</a:t>
          </a:r>
          <a:endParaRPr lang="en-US">
            <a:solidFill>
              <a:schemeClr val="tx1"/>
            </a:solidFill>
          </a:endParaRPr>
        </a:p>
      </dgm:t>
    </dgm:pt>
    <dgm:pt modelId="{B534761E-1D86-4AFF-B88D-75CE2C0784A3}" type="parTrans" cxnId="{ED3336EE-A1CC-4999-865C-3DF60C08E3F6}">
      <dgm:prSet/>
      <dgm:spPr/>
      <dgm:t>
        <a:bodyPr/>
        <a:lstStyle/>
        <a:p>
          <a:endParaRPr lang="en-US"/>
        </a:p>
      </dgm:t>
    </dgm:pt>
    <dgm:pt modelId="{FCF4791A-5156-4137-BCFA-1AD2E83C69A0}" type="sibTrans" cxnId="{ED3336EE-A1CC-4999-865C-3DF60C08E3F6}">
      <dgm:prSet/>
      <dgm:spPr/>
      <dgm:t>
        <a:bodyPr/>
        <a:lstStyle/>
        <a:p>
          <a:endParaRPr lang="en-US"/>
        </a:p>
      </dgm:t>
    </dgm:pt>
    <dgm:pt modelId="{575DD5D6-1150-491D-8431-D2E8B4DAD03B}">
      <dgm:prSet>
        <dgm:style>
          <a:lnRef idx="2">
            <a:schemeClr val="dk1"/>
          </a:lnRef>
          <a:fillRef idx="1">
            <a:schemeClr val="lt1"/>
          </a:fillRef>
          <a:effectRef idx="0">
            <a:schemeClr val="dk1"/>
          </a:effectRef>
          <a:fontRef idx="minor">
            <a:schemeClr val="dk1"/>
          </a:fontRef>
        </dgm:style>
      </dgm:prSet>
      <dgm:spPr>
        <a:solidFill>
          <a:schemeClr val="accent3">
            <a:lumMod val="20000"/>
            <a:lumOff val="80000"/>
          </a:schemeClr>
        </a:solidFill>
      </dgm:spPr>
      <dgm:t>
        <a:bodyPr/>
        <a:lstStyle/>
        <a:p>
          <a:r>
            <a:rPr lang="en-GB">
              <a:solidFill>
                <a:schemeClr val="tx1"/>
              </a:solidFill>
            </a:rPr>
            <a:t>Stops when all the remaining predictors are statistically significant</a:t>
          </a:r>
          <a:endParaRPr lang="en-US">
            <a:solidFill>
              <a:schemeClr val="tx1"/>
            </a:solidFill>
          </a:endParaRPr>
        </a:p>
      </dgm:t>
    </dgm:pt>
    <dgm:pt modelId="{102D8F34-DCA9-4EAE-9223-CC825D5433B8}" type="parTrans" cxnId="{9E74CF46-646F-4D94-9DAC-7C0500927DEE}">
      <dgm:prSet/>
      <dgm:spPr/>
      <dgm:t>
        <a:bodyPr/>
        <a:lstStyle/>
        <a:p>
          <a:endParaRPr lang="en-US"/>
        </a:p>
      </dgm:t>
    </dgm:pt>
    <dgm:pt modelId="{FA340F08-354E-4370-8DEF-F92E9D923661}" type="sibTrans" cxnId="{9E74CF46-646F-4D94-9DAC-7C0500927DEE}">
      <dgm:prSet/>
      <dgm:spPr/>
      <dgm:t>
        <a:bodyPr/>
        <a:lstStyle/>
        <a:p>
          <a:endParaRPr lang="en-US"/>
        </a:p>
      </dgm:t>
    </dgm:pt>
    <dgm:pt modelId="{31BEECB0-003C-4A9B-A7D2-A4B5E464BC59}">
      <dgm:prSet>
        <dgm:style>
          <a:lnRef idx="2">
            <a:schemeClr val="dk1"/>
          </a:lnRef>
          <a:fillRef idx="1">
            <a:schemeClr val="lt1"/>
          </a:fillRef>
          <a:effectRef idx="0">
            <a:schemeClr val="dk1"/>
          </a:effectRef>
          <a:fontRef idx="minor">
            <a:schemeClr val="dk1"/>
          </a:fontRef>
        </dgm:style>
      </dgm:prSet>
      <dgm:spPr>
        <a:solidFill>
          <a:schemeClr val="accent3">
            <a:lumMod val="20000"/>
            <a:lumOff val="80000"/>
          </a:schemeClr>
        </a:solidFill>
      </dgm:spPr>
      <dgm:t>
        <a:bodyPr/>
        <a:lstStyle/>
        <a:p>
          <a:r>
            <a:rPr lang="en-GB">
              <a:solidFill>
                <a:schemeClr val="tx1"/>
              </a:solidFill>
            </a:rPr>
            <a:t>Benefit: ensures only meaningful predictors are kept for interpretability. </a:t>
          </a:r>
          <a:endParaRPr lang="en-US">
            <a:solidFill>
              <a:schemeClr val="tx1"/>
            </a:solidFill>
          </a:endParaRPr>
        </a:p>
      </dgm:t>
    </dgm:pt>
    <dgm:pt modelId="{A051305D-F15C-4B18-91A2-2727FB6E46A0}" type="parTrans" cxnId="{582354E4-411F-43B2-90FE-D4D09704B0A1}">
      <dgm:prSet/>
      <dgm:spPr/>
      <dgm:t>
        <a:bodyPr/>
        <a:lstStyle/>
        <a:p>
          <a:endParaRPr lang="en-US"/>
        </a:p>
      </dgm:t>
    </dgm:pt>
    <dgm:pt modelId="{29235913-1EA4-43D2-A9FD-363619C22BE1}" type="sibTrans" cxnId="{582354E4-411F-43B2-90FE-D4D09704B0A1}">
      <dgm:prSet/>
      <dgm:spPr/>
      <dgm:t>
        <a:bodyPr/>
        <a:lstStyle/>
        <a:p>
          <a:endParaRPr lang="en-US"/>
        </a:p>
      </dgm:t>
    </dgm:pt>
    <dgm:pt modelId="{791CDA32-9CCC-448D-9C98-1D0D7F837E62}">
      <dgm:prSet>
        <dgm:style>
          <a:lnRef idx="2">
            <a:schemeClr val="dk1"/>
          </a:lnRef>
          <a:fillRef idx="1">
            <a:schemeClr val="lt1"/>
          </a:fillRef>
          <a:effectRef idx="0">
            <a:schemeClr val="dk1"/>
          </a:effectRef>
          <a:fontRef idx="minor">
            <a:schemeClr val="dk1"/>
          </a:fontRef>
        </dgm:style>
      </dgm:prSet>
      <dgm:spPr>
        <a:solidFill>
          <a:schemeClr val="accent3">
            <a:lumMod val="20000"/>
            <a:lumOff val="80000"/>
          </a:schemeClr>
        </a:solidFill>
      </dgm:spPr>
      <dgm:t>
        <a:bodyPr/>
        <a:lstStyle/>
        <a:p>
          <a:r>
            <a:rPr lang="en-GB" b="1">
              <a:solidFill>
                <a:schemeClr val="tx1"/>
              </a:solidFill>
            </a:rPr>
            <a:t>Benefits of using all three approaches (tuning &amp; feature selection):</a:t>
          </a:r>
          <a:endParaRPr lang="en-US">
            <a:solidFill>
              <a:schemeClr val="tx1"/>
            </a:solidFill>
          </a:endParaRPr>
        </a:p>
      </dgm:t>
    </dgm:pt>
    <dgm:pt modelId="{104F2995-00E4-4824-A654-025C198E238B}" type="parTrans" cxnId="{3D7E60EE-8E8F-4D06-AC5E-76F52CA290D3}">
      <dgm:prSet/>
      <dgm:spPr/>
      <dgm:t>
        <a:bodyPr/>
        <a:lstStyle/>
        <a:p>
          <a:endParaRPr lang="en-US"/>
        </a:p>
      </dgm:t>
    </dgm:pt>
    <dgm:pt modelId="{261FE868-BBF4-4CCD-83DE-9780268EFC44}" type="sibTrans" cxnId="{3D7E60EE-8E8F-4D06-AC5E-76F52CA290D3}">
      <dgm:prSet/>
      <dgm:spPr/>
      <dgm:t>
        <a:bodyPr/>
        <a:lstStyle/>
        <a:p>
          <a:endParaRPr lang="en-US"/>
        </a:p>
      </dgm:t>
    </dgm:pt>
    <dgm:pt modelId="{D7D0AB8F-70C2-4AFD-98A8-55A1B1A23F95}">
      <dgm:prSet>
        <dgm:style>
          <a:lnRef idx="2">
            <a:schemeClr val="dk1"/>
          </a:lnRef>
          <a:fillRef idx="1">
            <a:schemeClr val="lt1"/>
          </a:fillRef>
          <a:effectRef idx="0">
            <a:schemeClr val="dk1"/>
          </a:effectRef>
          <a:fontRef idx="minor">
            <a:schemeClr val="dk1"/>
          </a:fontRef>
        </dgm:style>
      </dgm:prSet>
      <dgm:spPr>
        <a:solidFill>
          <a:schemeClr val="accent3">
            <a:lumMod val="20000"/>
            <a:lumOff val="80000"/>
          </a:schemeClr>
        </a:solidFill>
      </dgm:spPr>
      <dgm:t>
        <a:bodyPr/>
        <a:lstStyle/>
        <a:p>
          <a:r>
            <a:rPr lang="en-GB">
              <a:solidFill>
                <a:schemeClr val="tx1"/>
              </a:solidFill>
            </a:rPr>
            <a:t>Robustness (Lasso)</a:t>
          </a:r>
          <a:endParaRPr lang="en-US">
            <a:solidFill>
              <a:schemeClr val="tx1"/>
            </a:solidFill>
          </a:endParaRPr>
        </a:p>
      </dgm:t>
    </dgm:pt>
    <dgm:pt modelId="{BD67E1FB-CBEA-4986-ABF8-29A34F5020FF}" type="parTrans" cxnId="{F50E63E2-62B5-4EFB-810F-095DE19FE1A2}">
      <dgm:prSet/>
      <dgm:spPr/>
      <dgm:t>
        <a:bodyPr/>
        <a:lstStyle/>
        <a:p>
          <a:endParaRPr lang="en-US"/>
        </a:p>
      </dgm:t>
    </dgm:pt>
    <dgm:pt modelId="{A239BE93-0BF6-439A-B646-A3097D58B03D}" type="sibTrans" cxnId="{F50E63E2-62B5-4EFB-810F-095DE19FE1A2}">
      <dgm:prSet/>
      <dgm:spPr/>
      <dgm:t>
        <a:bodyPr/>
        <a:lstStyle/>
        <a:p>
          <a:endParaRPr lang="en-US"/>
        </a:p>
      </dgm:t>
    </dgm:pt>
    <dgm:pt modelId="{A8B058CC-ACC7-4BCA-B2D4-7249519F3D7F}">
      <dgm:prSet>
        <dgm:style>
          <a:lnRef idx="2">
            <a:schemeClr val="dk1"/>
          </a:lnRef>
          <a:fillRef idx="1">
            <a:schemeClr val="lt1"/>
          </a:fillRef>
          <a:effectRef idx="0">
            <a:schemeClr val="dk1"/>
          </a:effectRef>
          <a:fontRef idx="minor">
            <a:schemeClr val="dk1"/>
          </a:fontRef>
        </dgm:style>
      </dgm:prSet>
      <dgm:spPr>
        <a:solidFill>
          <a:schemeClr val="accent3">
            <a:lumMod val="20000"/>
            <a:lumOff val="80000"/>
          </a:schemeClr>
        </a:solidFill>
      </dgm:spPr>
      <dgm:t>
        <a:bodyPr/>
        <a:lstStyle/>
        <a:p>
          <a:r>
            <a:rPr lang="en-GB">
              <a:solidFill>
                <a:schemeClr val="tx1"/>
              </a:solidFill>
            </a:rPr>
            <a:t>Simplicity and interpretability (StepAIC)</a:t>
          </a:r>
          <a:endParaRPr lang="en-US">
            <a:solidFill>
              <a:schemeClr val="tx1"/>
            </a:solidFill>
          </a:endParaRPr>
        </a:p>
      </dgm:t>
    </dgm:pt>
    <dgm:pt modelId="{06023E40-317E-4BB9-B07F-94E182DCEC24}" type="parTrans" cxnId="{BA62F81C-998E-4DC0-AE05-6A2F610E8C55}">
      <dgm:prSet/>
      <dgm:spPr/>
      <dgm:t>
        <a:bodyPr/>
        <a:lstStyle/>
        <a:p>
          <a:endParaRPr lang="en-US"/>
        </a:p>
      </dgm:t>
    </dgm:pt>
    <dgm:pt modelId="{3F8CF3D9-3CA9-4EBF-A936-17FC83ABD9A1}" type="sibTrans" cxnId="{BA62F81C-998E-4DC0-AE05-6A2F610E8C55}">
      <dgm:prSet/>
      <dgm:spPr/>
      <dgm:t>
        <a:bodyPr/>
        <a:lstStyle/>
        <a:p>
          <a:endParaRPr lang="en-US"/>
        </a:p>
      </dgm:t>
    </dgm:pt>
    <dgm:pt modelId="{D4800C3D-694E-458B-9730-3A2845F50A28}">
      <dgm:prSet>
        <dgm:style>
          <a:lnRef idx="2">
            <a:schemeClr val="dk1"/>
          </a:lnRef>
          <a:fillRef idx="1">
            <a:schemeClr val="lt1"/>
          </a:fillRef>
          <a:effectRef idx="0">
            <a:schemeClr val="dk1"/>
          </a:effectRef>
          <a:fontRef idx="minor">
            <a:schemeClr val="dk1"/>
          </a:fontRef>
        </dgm:style>
      </dgm:prSet>
      <dgm:spPr>
        <a:solidFill>
          <a:schemeClr val="accent3">
            <a:lumMod val="20000"/>
            <a:lumOff val="80000"/>
          </a:schemeClr>
        </a:solidFill>
      </dgm:spPr>
      <dgm:t>
        <a:bodyPr/>
        <a:lstStyle/>
        <a:p>
          <a:r>
            <a:rPr lang="en-GB">
              <a:solidFill>
                <a:schemeClr val="tx1"/>
              </a:solidFill>
            </a:rPr>
            <a:t>Statistical validity (P-value filtering)</a:t>
          </a:r>
          <a:endParaRPr lang="en-US">
            <a:solidFill>
              <a:schemeClr val="tx1"/>
            </a:solidFill>
          </a:endParaRPr>
        </a:p>
      </dgm:t>
    </dgm:pt>
    <dgm:pt modelId="{B05DF2D5-3C0F-498C-96F5-D2615DA34815}" type="parTrans" cxnId="{F8B68DD7-6449-4F49-8305-294850EFCA6E}">
      <dgm:prSet/>
      <dgm:spPr/>
      <dgm:t>
        <a:bodyPr/>
        <a:lstStyle/>
        <a:p>
          <a:endParaRPr lang="en-US"/>
        </a:p>
      </dgm:t>
    </dgm:pt>
    <dgm:pt modelId="{2CF17FF5-1395-43AC-8C14-CAAD2A060EFA}" type="sibTrans" cxnId="{F8B68DD7-6449-4F49-8305-294850EFCA6E}">
      <dgm:prSet/>
      <dgm:spPr/>
      <dgm:t>
        <a:bodyPr/>
        <a:lstStyle/>
        <a:p>
          <a:endParaRPr lang="en-US"/>
        </a:p>
      </dgm:t>
    </dgm:pt>
    <dgm:pt modelId="{E9C6A473-5708-4049-90E7-45D1F3D95FC2}">
      <dgm:prSet>
        <dgm:style>
          <a:lnRef idx="2">
            <a:schemeClr val="dk1"/>
          </a:lnRef>
          <a:fillRef idx="1">
            <a:schemeClr val="lt1"/>
          </a:fillRef>
          <a:effectRef idx="0">
            <a:schemeClr val="dk1"/>
          </a:effectRef>
          <a:fontRef idx="minor">
            <a:schemeClr val="dk1"/>
          </a:fontRef>
        </dgm:style>
      </dgm:prSet>
      <dgm:spPr>
        <a:solidFill>
          <a:schemeClr val="accent3">
            <a:lumMod val="20000"/>
            <a:lumOff val="80000"/>
          </a:schemeClr>
        </a:solidFill>
      </dgm:spPr>
      <dgm:t>
        <a:bodyPr/>
        <a:lstStyle/>
        <a:p>
          <a:r>
            <a:rPr lang="en-US">
              <a:solidFill>
                <a:schemeClr val="tx1"/>
              </a:solidFill>
            </a:rPr>
            <a:t>Best tuning Parameters: Lambda (regularization strength) = </a:t>
          </a:r>
          <a:r>
            <a:rPr lang="en-GB" b="1" err="1">
              <a:solidFill>
                <a:schemeClr val="tx1"/>
              </a:solidFill>
            </a:rPr>
            <a:t>Seq</a:t>
          </a:r>
          <a:r>
            <a:rPr lang="en-GB" b="1">
              <a:solidFill>
                <a:schemeClr val="tx1"/>
              </a:solidFill>
            </a:rPr>
            <a:t>(0.0001, 0.1, </a:t>
          </a:r>
          <a:r>
            <a:rPr lang="en-GB" b="1" err="1">
              <a:solidFill>
                <a:schemeClr val="tx1"/>
              </a:solidFill>
            </a:rPr>
            <a:t>length.out</a:t>
          </a:r>
          <a:r>
            <a:rPr lang="en-GB" b="1">
              <a:solidFill>
                <a:schemeClr val="tx1"/>
              </a:solidFill>
            </a:rPr>
            <a:t> = 10)</a:t>
          </a:r>
          <a:r>
            <a:rPr lang="en-US" b="1">
              <a:solidFill>
                <a:schemeClr val="tx1"/>
              </a:solidFill>
            </a:rPr>
            <a:t>  and Alpha = 1 (lasso penalty).</a:t>
          </a:r>
        </a:p>
      </dgm:t>
    </dgm:pt>
    <dgm:pt modelId="{DA982B75-A9EA-4D67-8997-6BEC788C4E25}" type="parTrans" cxnId="{74D7C5C4-7BCE-422C-9264-580E72A7C0FF}">
      <dgm:prSet/>
      <dgm:spPr/>
      <dgm:t>
        <a:bodyPr/>
        <a:lstStyle/>
        <a:p>
          <a:endParaRPr lang="en-GB"/>
        </a:p>
      </dgm:t>
    </dgm:pt>
    <dgm:pt modelId="{7CAA58E0-7F9F-4FA0-AA16-C2E95778620C}" type="sibTrans" cxnId="{74D7C5C4-7BCE-422C-9264-580E72A7C0FF}">
      <dgm:prSet/>
      <dgm:spPr/>
      <dgm:t>
        <a:bodyPr/>
        <a:lstStyle/>
        <a:p>
          <a:endParaRPr lang="en-GB"/>
        </a:p>
      </dgm:t>
    </dgm:pt>
    <dgm:pt modelId="{FDF1001D-BC36-406C-BF6B-6E575ED85EB4}">
      <dgm:prSet>
        <dgm:style>
          <a:lnRef idx="2">
            <a:schemeClr val="dk1"/>
          </a:lnRef>
          <a:fillRef idx="1">
            <a:schemeClr val="lt1"/>
          </a:fillRef>
          <a:effectRef idx="0">
            <a:schemeClr val="dk1"/>
          </a:effectRef>
          <a:fontRef idx="minor">
            <a:schemeClr val="dk1"/>
          </a:fontRef>
        </dgm:style>
      </dgm:prSet>
      <dgm:spPr>
        <a:solidFill>
          <a:schemeClr val="accent3">
            <a:lumMod val="20000"/>
            <a:lumOff val="80000"/>
          </a:schemeClr>
        </a:solidFill>
      </dgm:spPr>
      <dgm:t>
        <a:bodyPr/>
        <a:lstStyle/>
        <a:p>
          <a:r>
            <a:rPr lang="en-US">
              <a:solidFill>
                <a:schemeClr val="tx1"/>
              </a:solidFill>
            </a:rPr>
            <a:t>Ideal for benchmarking performance </a:t>
          </a:r>
        </a:p>
      </dgm:t>
    </dgm:pt>
    <dgm:pt modelId="{00F085EC-B725-443C-A706-0D36C93746D8}" type="parTrans" cxnId="{A1B4BE05-0A1F-46F4-98E3-89FC6CF0E605}">
      <dgm:prSet/>
      <dgm:spPr/>
      <dgm:t>
        <a:bodyPr/>
        <a:lstStyle/>
        <a:p>
          <a:endParaRPr lang="en-GB"/>
        </a:p>
      </dgm:t>
    </dgm:pt>
    <dgm:pt modelId="{4BD4C290-6AD3-42B3-A1A9-746189376502}" type="sibTrans" cxnId="{A1B4BE05-0A1F-46F4-98E3-89FC6CF0E605}">
      <dgm:prSet/>
      <dgm:spPr/>
      <dgm:t>
        <a:bodyPr/>
        <a:lstStyle/>
        <a:p>
          <a:endParaRPr lang="en-GB"/>
        </a:p>
      </dgm:t>
    </dgm:pt>
    <dgm:pt modelId="{9308A050-8FF8-4DA6-B412-ED7F9FA372F4}">
      <dgm:prSet>
        <dgm:style>
          <a:lnRef idx="2">
            <a:schemeClr val="dk1"/>
          </a:lnRef>
          <a:fillRef idx="1">
            <a:schemeClr val="lt1"/>
          </a:fillRef>
          <a:effectRef idx="0">
            <a:schemeClr val="dk1"/>
          </a:effectRef>
          <a:fontRef idx="minor">
            <a:schemeClr val="dk1"/>
          </a:fontRef>
        </dgm:style>
      </dgm:prSet>
      <dgm:spPr>
        <a:solidFill>
          <a:schemeClr val="accent3">
            <a:lumMod val="20000"/>
            <a:lumOff val="80000"/>
          </a:schemeClr>
        </a:solidFill>
      </dgm:spPr>
      <dgm:t>
        <a:bodyPr/>
        <a:lstStyle/>
        <a:p>
          <a:r>
            <a:rPr lang="en-US">
              <a:solidFill>
                <a:schemeClr val="tx1"/>
              </a:solidFill>
            </a:rPr>
            <a:t>This model was refined using various techniques to create a parsimonious model that included meaningful predictors and lowered AIC.  </a:t>
          </a:r>
        </a:p>
      </dgm:t>
    </dgm:pt>
    <dgm:pt modelId="{ED807310-F71B-4015-B1C5-91544D751836}" type="parTrans" cxnId="{48FD4064-352A-41F7-904E-0BBFCE94030F}">
      <dgm:prSet/>
      <dgm:spPr/>
      <dgm:t>
        <a:bodyPr/>
        <a:lstStyle/>
        <a:p>
          <a:endParaRPr lang="en-GB"/>
        </a:p>
      </dgm:t>
    </dgm:pt>
    <dgm:pt modelId="{48FF9FF9-285C-4BFF-A067-844AB5A2CCD7}" type="sibTrans" cxnId="{48FD4064-352A-41F7-904E-0BBFCE94030F}">
      <dgm:prSet/>
      <dgm:spPr/>
      <dgm:t>
        <a:bodyPr/>
        <a:lstStyle/>
        <a:p>
          <a:endParaRPr lang="en-GB"/>
        </a:p>
      </dgm:t>
    </dgm:pt>
    <dgm:pt modelId="{875ECD56-AE1B-4AB5-A9F5-37319AAF3094}">
      <dgm:prSet>
        <dgm:style>
          <a:lnRef idx="2">
            <a:schemeClr val="dk1"/>
          </a:lnRef>
          <a:fillRef idx="1">
            <a:schemeClr val="lt1"/>
          </a:fillRef>
          <a:effectRef idx="0">
            <a:schemeClr val="dk1"/>
          </a:effectRef>
          <a:fontRef idx="minor">
            <a:schemeClr val="dk1"/>
          </a:fontRef>
        </dgm:style>
      </dgm:prSet>
      <dgm:spPr>
        <a:solidFill>
          <a:schemeClr val="accent3">
            <a:lumMod val="20000"/>
            <a:lumOff val="80000"/>
          </a:schemeClr>
        </a:solidFill>
      </dgm:spPr>
      <dgm:t>
        <a:bodyPr/>
        <a:lstStyle/>
        <a:p>
          <a:r>
            <a:rPr lang="en-US">
              <a:solidFill>
                <a:schemeClr val="tx1"/>
              </a:solidFill>
            </a:rPr>
            <a:t>Final model performance was compared with random forest and </a:t>
          </a:r>
          <a:r>
            <a:rPr lang="en-US" err="1">
              <a:solidFill>
                <a:schemeClr val="tx1"/>
              </a:solidFill>
            </a:rPr>
            <a:t>XGBoost</a:t>
          </a:r>
          <a:r>
            <a:rPr lang="en-US">
              <a:solidFill>
                <a:schemeClr val="tx1"/>
              </a:solidFill>
            </a:rPr>
            <a:t> model. </a:t>
          </a:r>
        </a:p>
      </dgm:t>
    </dgm:pt>
    <dgm:pt modelId="{D73BDD9A-4A9C-49BF-935F-0A6958706C85}" type="parTrans" cxnId="{AEC3BE61-4B22-44B2-A036-AFD22BA9E472}">
      <dgm:prSet/>
      <dgm:spPr/>
      <dgm:t>
        <a:bodyPr/>
        <a:lstStyle/>
        <a:p>
          <a:endParaRPr lang="en-GB"/>
        </a:p>
      </dgm:t>
    </dgm:pt>
    <dgm:pt modelId="{65E7411A-BA12-432E-A06B-09AF78F7082A}" type="sibTrans" cxnId="{AEC3BE61-4B22-44B2-A036-AFD22BA9E472}">
      <dgm:prSet/>
      <dgm:spPr/>
      <dgm:t>
        <a:bodyPr/>
        <a:lstStyle/>
        <a:p>
          <a:endParaRPr lang="en-GB"/>
        </a:p>
      </dgm:t>
    </dgm:pt>
    <dgm:pt modelId="{60B30E58-A533-4D5F-A557-E33AE1620167}">
      <dgm:prSet>
        <dgm:style>
          <a:lnRef idx="2">
            <a:schemeClr val="dk1"/>
          </a:lnRef>
          <a:fillRef idx="1">
            <a:schemeClr val="lt1"/>
          </a:fillRef>
          <a:effectRef idx="0">
            <a:schemeClr val="dk1"/>
          </a:effectRef>
          <a:fontRef idx="minor">
            <a:schemeClr val="dk1"/>
          </a:fontRef>
        </dgm:style>
      </dgm:prSet>
      <dgm:spPr>
        <a:solidFill>
          <a:schemeClr val="accent3">
            <a:lumMod val="20000"/>
            <a:lumOff val="80000"/>
          </a:schemeClr>
        </a:solidFill>
      </dgm:spPr>
      <dgm:t>
        <a:bodyPr/>
        <a:lstStyle/>
        <a:p>
          <a:r>
            <a:rPr lang="en-US" b="1">
              <a:solidFill>
                <a:schemeClr val="tx1"/>
              </a:solidFill>
            </a:rPr>
            <a:t>AIC: </a:t>
          </a:r>
          <a:r>
            <a:rPr lang="en-GB" b="1">
              <a:solidFill>
                <a:schemeClr val="tx1"/>
              </a:solidFill>
            </a:rPr>
            <a:t>9,940</a:t>
          </a:r>
          <a:endParaRPr lang="en-US" b="1">
            <a:solidFill>
              <a:schemeClr val="tx1"/>
            </a:solidFill>
          </a:endParaRPr>
        </a:p>
      </dgm:t>
    </dgm:pt>
    <dgm:pt modelId="{E0FED924-D9A1-42A0-9678-610F79003CA4}" type="parTrans" cxnId="{9284FAAB-09EB-4604-8E0F-C1E73E65B3CD}">
      <dgm:prSet/>
      <dgm:spPr/>
      <dgm:t>
        <a:bodyPr/>
        <a:lstStyle/>
        <a:p>
          <a:endParaRPr lang="en-GB"/>
        </a:p>
      </dgm:t>
    </dgm:pt>
    <dgm:pt modelId="{374FB914-D459-4498-AAB7-DD79F3AE2AA5}" type="sibTrans" cxnId="{9284FAAB-09EB-4604-8E0F-C1E73E65B3CD}">
      <dgm:prSet/>
      <dgm:spPr/>
      <dgm:t>
        <a:bodyPr/>
        <a:lstStyle/>
        <a:p>
          <a:endParaRPr lang="en-GB"/>
        </a:p>
      </dgm:t>
    </dgm:pt>
    <dgm:pt modelId="{E1446DBB-0879-4494-A709-49D687EC12F1}">
      <dgm:prSet>
        <dgm:style>
          <a:lnRef idx="2">
            <a:schemeClr val="dk1"/>
          </a:lnRef>
          <a:fillRef idx="1">
            <a:schemeClr val="lt1"/>
          </a:fillRef>
          <a:effectRef idx="0">
            <a:schemeClr val="dk1"/>
          </a:effectRef>
          <a:fontRef idx="minor">
            <a:schemeClr val="dk1"/>
          </a:fontRef>
        </dgm:style>
      </dgm:prSet>
      <dgm:spPr>
        <a:solidFill>
          <a:schemeClr val="accent3">
            <a:lumMod val="20000"/>
            <a:lumOff val="80000"/>
          </a:schemeClr>
        </a:solidFill>
      </dgm:spPr>
      <dgm:t>
        <a:bodyPr/>
        <a:lstStyle/>
        <a:p>
          <a:r>
            <a:rPr lang="en-US" b="1">
              <a:solidFill>
                <a:schemeClr val="tx1"/>
              </a:solidFill>
            </a:rPr>
            <a:t>AIC: </a:t>
          </a:r>
          <a:r>
            <a:rPr lang="en-GB" b="1">
              <a:solidFill>
                <a:schemeClr val="tx1"/>
              </a:solidFill>
            </a:rPr>
            <a:t>9,915</a:t>
          </a:r>
          <a:endParaRPr lang="en-US" b="1">
            <a:solidFill>
              <a:schemeClr val="tx1"/>
            </a:solidFill>
          </a:endParaRPr>
        </a:p>
      </dgm:t>
    </dgm:pt>
    <dgm:pt modelId="{ECF0076C-B563-4C58-8F23-9730404862E9}" type="parTrans" cxnId="{E45F0E65-75A9-4230-8650-12F0F055114F}">
      <dgm:prSet/>
      <dgm:spPr/>
      <dgm:t>
        <a:bodyPr/>
        <a:lstStyle/>
        <a:p>
          <a:endParaRPr lang="en-GB"/>
        </a:p>
      </dgm:t>
    </dgm:pt>
    <dgm:pt modelId="{E2749515-0A15-4AE1-8BD1-8C122BBFDFD0}" type="sibTrans" cxnId="{E45F0E65-75A9-4230-8650-12F0F055114F}">
      <dgm:prSet/>
      <dgm:spPr/>
      <dgm:t>
        <a:bodyPr/>
        <a:lstStyle/>
        <a:p>
          <a:endParaRPr lang="en-GB"/>
        </a:p>
      </dgm:t>
    </dgm:pt>
    <dgm:pt modelId="{EE497F79-A0FC-4B2A-82B1-7CFFF1F4F922}">
      <dgm:prSet>
        <dgm:style>
          <a:lnRef idx="2">
            <a:schemeClr val="dk1"/>
          </a:lnRef>
          <a:fillRef idx="1">
            <a:schemeClr val="lt1"/>
          </a:fillRef>
          <a:effectRef idx="0">
            <a:schemeClr val="dk1"/>
          </a:effectRef>
          <a:fontRef idx="minor">
            <a:schemeClr val="dk1"/>
          </a:fontRef>
        </dgm:style>
      </dgm:prSet>
      <dgm:spPr>
        <a:solidFill>
          <a:schemeClr val="accent3">
            <a:lumMod val="20000"/>
            <a:lumOff val="80000"/>
          </a:schemeClr>
        </a:solidFill>
      </dgm:spPr>
      <dgm:t>
        <a:bodyPr/>
        <a:lstStyle/>
        <a:p>
          <a:r>
            <a:rPr lang="en-US" b="1">
              <a:solidFill>
                <a:schemeClr val="tx1"/>
              </a:solidFill>
            </a:rPr>
            <a:t>AIC: </a:t>
          </a:r>
          <a:r>
            <a:rPr lang="en-GB" b="1">
              <a:solidFill>
                <a:schemeClr val="tx1"/>
              </a:solidFill>
            </a:rPr>
            <a:t>9,921</a:t>
          </a:r>
          <a:endParaRPr lang="en-US" b="1">
            <a:solidFill>
              <a:schemeClr val="tx1"/>
            </a:solidFill>
          </a:endParaRPr>
        </a:p>
      </dgm:t>
    </dgm:pt>
    <dgm:pt modelId="{98153C0F-2C98-411E-A317-C0ECEF664E4C}" type="parTrans" cxnId="{8165E694-6569-451C-B358-B6D73EA76B8D}">
      <dgm:prSet/>
      <dgm:spPr/>
      <dgm:t>
        <a:bodyPr/>
        <a:lstStyle/>
        <a:p>
          <a:endParaRPr lang="en-GB"/>
        </a:p>
      </dgm:t>
    </dgm:pt>
    <dgm:pt modelId="{8143B150-0CA2-4618-BEED-69381A085337}" type="sibTrans" cxnId="{8165E694-6569-451C-B358-B6D73EA76B8D}">
      <dgm:prSet/>
      <dgm:spPr/>
      <dgm:t>
        <a:bodyPr/>
        <a:lstStyle/>
        <a:p>
          <a:endParaRPr lang="en-GB"/>
        </a:p>
      </dgm:t>
    </dgm:pt>
    <dgm:pt modelId="{0EA517FC-A0A9-424F-A06C-310F0C7C1E88}">
      <dgm:prSet>
        <dgm:style>
          <a:lnRef idx="2">
            <a:schemeClr val="dk1"/>
          </a:lnRef>
          <a:fillRef idx="1">
            <a:schemeClr val="lt1"/>
          </a:fillRef>
          <a:effectRef idx="0">
            <a:schemeClr val="dk1"/>
          </a:effectRef>
          <a:fontRef idx="minor">
            <a:schemeClr val="dk1"/>
          </a:fontRef>
        </dgm:style>
      </dgm:prSet>
      <dgm:spPr>
        <a:solidFill>
          <a:schemeClr val="accent3">
            <a:lumMod val="20000"/>
            <a:lumOff val="80000"/>
          </a:schemeClr>
        </a:solidFill>
      </dgm:spPr>
      <dgm:t>
        <a:bodyPr/>
        <a:lstStyle/>
        <a:p>
          <a:r>
            <a:rPr lang="en-US">
              <a:solidFill>
                <a:schemeClr val="tx1"/>
              </a:solidFill>
            </a:rPr>
            <a:t>Although there is a slight increase in AIC compared to stepwise model, this is outweighed by the model’s reduced complexity and interpretability making it more practical for business use/decision-making. </a:t>
          </a:r>
        </a:p>
      </dgm:t>
    </dgm:pt>
    <dgm:pt modelId="{E604EFF6-DD28-4C83-AE90-98396E4CB726}" type="parTrans" cxnId="{E532EC77-D001-4DB4-BC3E-D0D5B4F447FD}">
      <dgm:prSet/>
      <dgm:spPr/>
      <dgm:t>
        <a:bodyPr/>
        <a:lstStyle/>
        <a:p>
          <a:endParaRPr lang="en-GB"/>
        </a:p>
      </dgm:t>
    </dgm:pt>
    <dgm:pt modelId="{4D61AD7D-C48B-43ED-B1DB-1479572C0EEA}" type="sibTrans" cxnId="{E532EC77-D001-4DB4-BC3E-D0D5B4F447FD}">
      <dgm:prSet/>
      <dgm:spPr/>
      <dgm:t>
        <a:bodyPr/>
        <a:lstStyle/>
        <a:p>
          <a:endParaRPr lang="en-GB"/>
        </a:p>
      </dgm:t>
    </dgm:pt>
    <dgm:pt modelId="{DF8DDC4F-3E8F-414D-A2DA-2ECFF5D105A5}" type="pres">
      <dgm:prSet presAssocID="{F5C3F53D-3FF9-4CE3-8DFB-ACE9A8CC7154}" presName="diagram" presStyleCnt="0">
        <dgm:presLayoutVars>
          <dgm:dir/>
          <dgm:resizeHandles val="exact"/>
        </dgm:presLayoutVars>
      </dgm:prSet>
      <dgm:spPr/>
    </dgm:pt>
    <dgm:pt modelId="{CD5518D4-2C3F-4DCF-A2AB-27F5E35D0CB9}" type="pres">
      <dgm:prSet presAssocID="{B8E64B88-5F8C-4403-B4F4-42A5DBF3AA9C}" presName="node" presStyleLbl="node1" presStyleIdx="0" presStyleCnt="5">
        <dgm:presLayoutVars>
          <dgm:bulletEnabled val="1"/>
        </dgm:presLayoutVars>
      </dgm:prSet>
      <dgm:spPr/>
    </dgm:pt>
    <dgm:pt modelId="{410490DB-BF83-4FF2-B06C-3899776D51D9}" type="pres">
      <dgm:prSet presAssocID="{D28B27EC-0317-4BE7-853B-2890E315911D}" presName="sibTrans" presStyleCnt="0"/>
      <dgm:spPr/>
    </dgm:pt>
    <dgm:pt modelId="{8CACF566-319C-4E07-9EE2-5DBE0BC37393}" type="pres">
      <dgm:prSet presAssocID="{A5D30E32-CE3E-4871-9E1B-B9E7B7D3DDAF}" presName="node" presStyleLbl="node1" presStyleIdx="1" presStyleCnt="5">
        <dgm:presLayoutVars>
          <dgm:bulletEnabled val="1"/>
        </dgm:presLayoutVars>
      </dgm:prSet>
      <dgm:spPr/>
    </dgm:pt>
    <dgm:pt modelId="{EB07FFA1-86F4-43B8-A5AF-83003B7FEE57}" type="pres">
      <dgm:prSet presAssocID="{31F60DE0-DB90-47B7-BBEE-7F90EFBA0AFA}" presName="sibTrans" presStyleCnt="0"/>
      <dgm:spPr/>
    </dgm:pt>
    <dgm:pt modelId="{4E7A6332-3732-403B-B027-B26E000AF481}" type="pres">
      <dgm:prSet presAssocID="{438C3EA2-637E-4C11-BB00-DB969EB0C920}" presName="node" presStyleLbl="node1" presStyleIdx="2" presStyleCnt="5">
        <dgm:presLayoutVars>
          <dgm:bulletEnabled val="1"/>
        </dgm:presLayoutVars>
      </dgm:prSet>
      <dgm:spPr/>
    </dgm:pt>
    <dgm:pt modelId="{7C268950-4FC2-4554-A185-F9046BBD4AD3}" type="pres">
      <dgm:prSet presAssocID="{2A5F9189-AD15-4067-881B-9FEED6027D4C}" presName="sibTrans" presStyleCnt="0"/>
      <dgm:spPr/>
    </dgm:pt>
    <dgm:pt modelId="{746CDFEF-2A82-40A0-B8B1-694B44F204A8}" type="pres">
      <dgm:prSet presAssocID="{6F28399F-53BD-4940-AD09-83B595769D06}" presName="node" presStyleLbl="node1" presStyleIdx="3" presStyleCnt="5">
        <dgm:presLayoutVars>
          <dgm:bulletEnabled val="1"/>
        </dgm:presLayoutVars>
      </dgm:prSet>
      <dgm:spPr/>
    </dgm:pt>
    <dgm:pt modelId="{B7BFFC58-2BF9-41DD-A4E7-56E5E7C4753E}" type="pres">
      <dgm:prSet presAssocID="{A27DA7AB-D29E-4FB6-A525-0E39551D3AA0}" presName="sibTrans" presStyleCnt="0"/>
      <dgm:spPr/>
    </dgm:pt>
    <dgm:pt modelId="{0A5EAF98-793D-472F-A686-6AD6CF359270}" type="pres">
      <dgm:prSet presAssocID="{791CDA32-9CCC-448D-9C98-1D0D7F837E62}" presName="node" presStyleLbl="node1" presStyleIdx="4" presStyleCnt="5">
        <dgm:presLayoutVars>
          <dgm:bulletEnabled val="1"/>
        </dgm:presLayoutVars>
      </dgm:prSet>
      <dgm:spPr/>
    </dgm:pt>
  </dgm:ptLst>
  <dgm:cxnLst>
    <dgm:cxn modelId="{61F27303-8C37-4514-BB5C-0848A68557E2}" type="presOf" srcId="{60B30E58-A533-4D5F-A557-E33AE1620167}" destId="{CD5518D4-2C3F-4DCF-A2AB-27F5E35D0CB9}" srcOrd="0" destOrd="4" presId="urn:microsoft.com/office/officeart/2005/8/layout/default"/>
    <dgm:cxn modelId="{A1B4BE05-0A1F-46F4-98E3-89FC6CF0E605}" srcId="{B8E64B88-5F8C-4403-B4F4-42A5DBF3AA9C}" destId="{FDF1001D-BC36-406C-BF6B-6E575ED85EB4}" srcOrd="1" destOrd="0" parTransId="{00F085EC-B725-443C-A706-0D36C93746D8}" sibTransId="{4BD4C290-6AD3-42B3-A1A9-746189376502}"/>
    <dgm:cxn modelId="{25E0B707-9B86-4109-A117-634C6241670F}" type="presOf" srcId="{D7D0AB8F-70C2-4AFD-98A8-55A1B1A23F95}" destId="{0A5EAF98-793D-472F-A686-6AD6CF359270}" srcOrd="0" destOrd="1" presId="urn:microsoft.com/office/officeart/2005/8/layout/default"/>
    <dgm:cxn modelId="{B874490E-B673-46D1-9D4D-E0E3336ACDFD}" srcId="{438C3EA2-637E-4C11-BB00-DB969EB0C920}" destId="{D9AE2FA4-FD42-4EC0-82CF-57C78BB98402}" srcOrd="4" destOrd="0" parTransId="{E238CC95-0C9F-4008-AFF7-3BC52E8B777F}" sibTransId="{79795665-6BBA-4D27-9720-5EA679892C3E}"/>
    <dgm:cxn modelId="{59CDF60F-A104-4F74-8CC5-22517A2692E4}" type="presOf" srcId="{B8E64B88-5F8C-4403-B4F4-42A5DBF3AA9C}" destId="{CD5518D4-2C3F-4DCF-A2AB-27F5E35D0CB9}" srcOrd="0" destOrd="0" presId="urn:microsoft.com/office/officeart/2005/8/layout/default"/>
    <dgm:cxn modelId="{51BDDA10-A51D-4854-8A17-FC726318F09D}" srcId="{438C3EA2-637E-4C11-BB00-DB969EB0C920}" destId="{0D2F5683-CF65-42C8-A91E-DFC9DEF124C8}" srcOrd="3" destOrd="0" parTransId="{ECDC809A-9235-4605-B36A-24C9B846D521}" sibTransId="{51B6AD2D-16DC-4CC6-9D85-2E27F92F540E}"/>
    <dgm:cxn modelId="{4227EF18-B7F8-4F41-938C-189BF230779C}" srcId="{B8E64B88-5F8C-4403-B4F4-42A5DBF3AA9C}" destId="{2E2C3C58-472E-4264-80DC-4266D6BBF36C}" srcOrd="0" destOrd="0" parTransId="{83FD35EB-BA28-472D-8EBE-DE86B2D52146}" sibTransId="{D5E27C08-2674-4BE0-8A1E-6DF5AF253616}"/>
    <dgm:cxn modelId="{BA62F81C-998E-4DC0-AE05-6A2F610E8C55}" srcId="{791CDA32-9CCC-448D-9C98-1D0D7F837E62}" destId="{A8B058CC-ACC7-4BCA-B2D4-7249519F3D7F}" srcOrd="1" destOrd="0" parTransId="{06023E40-317E-4BB9-B07F-94E182DCEC24}" sibTransId="{3F8CF3D9-3CA9-4EBF-A936-17FC83ABD9A1}"/>
    <dgm:cxn modelId="{74968D22-58C6-41EC-A140-B6020125EA81}" type="presOf" srcId="{D4800C3D-694E-458B-9730-3A2845F50A28}" destId="{0A5EAF98-793D-472F-A686-6AD6CF359270}" srcOrd="0" destOrd="3" presId="urn:microsoft.com/office/officeart/2005/8/layout/default"/>
    <dgm:cxn modelId="{70B65A27-041B-48F2-9D16-D0BB9F6D8908}" type="presOf" srcId="{EBCC241B-F94C-49CE-A907-C00A0EF23D54}" destId="{4E7A6332-3732-403B-B027-B26E000AF481}" srcOrd="0" destOrd="3" presId="urn:microsoft.com/office/officeart/2005/8/layout/default"/>
    <dgm:cxn modelId="{56FD1C2A-19D4-4868-9F4A-C60586CA64B2}" type="presOf" srcId="{D9AE2FA4-FD42-4EC0-82CF-57C78BB98402}" destId="{4E7A6332-3732-403B-B027-B26E000AF481}" srcOrd="0" destOrd="5" presId="urn:microsoft.com/office/officeart/2005/8/layout/default"/>
    <dgm:cxn modelId="{316D712E-C13C-4D60-BD03-507D3C20E5B0}" type="presOf" srcId="{9308A050-8FF8-4DA6-B412-ED7F9FA372F4}" destId="{CD5518D4-2C3F-4DCF-A2AB-27F5E35D0CB9}" srcOrd="0" destOrd="3" presId="urn:microsoft.com/office/officeart/2005/8/layout/default"/>
    <dgm:cxn modelId="{89638932-66AB-44B7-9B38-07073D238176}" srcId="{F5C3F53D-3FF9-4CE3-8DFB-ACE9A8CC7154}" destId="{6F28399F-53BD-4940-AD09-83B595769D06}" srcOrd="3" destOrd="0" parTransId="{8CE75846-1B4D-4FFE-802F-945D89CC6CF8}" sibTransId="{A27DA7AB-D29E-4FB6-A525-0E39551D3AA0}"/>
    <dgm:cxn modelId="{4DC8A435-DFE9-45E8-B10E-0BBAFACF9A1F}" srcId="{A5D30E32-CE3E-4871-9E1B-B9E7B7D3DDAF}" destId="{4E4AD631-797C-44C4-BC7A-45F97DEE9AF6}" srcOrd="2" destOrd="0" parTransId="{D6C5F1BC-2AC4-4CB3-A30E-B22C879DB5C3}" sibTransId="{081161EB-AEAF-402B-9D62-695971826587}"/>
    <dgm:cxn modelId="{E8F4AC35-782F-4F8C-876F-59FFA16052E6}" type="presOf" srcId="{0EA517FC-A0A9-424F-A06C-310F0C7C1E88}" destId="{746CDFEF-2A82-40A0-B8B1-694B44F204A8}" srcOrd="0" destOrd="6" presId="urn:microsoft.com/office/officeart/2005/8/layout/default"/>
    <dgm:cxn modelId="{945AE935-BA7E-4366-AB6A-CEFEC00C54BB}" type="presOf" srcId="{29B30920-995F-4BE4-95B9-8665BB5E8B0A}" destId="{8CACF566-319C-4E07-9EE2-5DBE0BC37393}" srcOrd="0" destOrd="1" presId="urn:microsoft.com/office/officeart/2005/8/layout/default"/>
    <dgm:cxn modelId="{0A253F3A-9B00-4169-A777-DBFDA09EBD91}" type="presOf" srcId="{FDF1001D-BC36-406C-BF6B-6E575ED85EB4}" destId="{CD5518D4-2C3F-4DCF-A2AB-27F5E35D0CB9}" srcOrd="0" destOrd="2" presId="urn:microsoft.com/office/officeart/2005/8/layout/default"/>
    <dgm:cxn modelId="{9503F23C-8B14-46AF-B370-C04F18FFB788}" type="presOf" srcId="{791CDA32-9CCC-448D-9C98-1D0D7F837E62}" destId="{0A5EAF98-793D-472F-A686-6AD6CF359270}" srcOrd="0" destOrd="0" presId="urn:microsoft.com/office/officeart/2005/8/layout/default"/>
    <dgm:cxn modelId="{82DC6961-F750-4218-9924-53A71570FBC1}" srcId="{438C3EA2-637E-4C11-BB00-DB969EB0C920}" destId="{EBCC241B-F94C-49CE-A907-C00A0EF23D54}" srcOrd="2" destOrd="0" parTransId="{48767DFF-BF88-4B6E-90D1-1733E0238A29}" sibTransId="{3D1B87A6-8A0B-4DB8-9570-76025A102559}"/>
    <dgm:cxn modelId="{AEC3BE61-4B22-44B2-A036-AFD22BA9E472}" srcId="{6F28399F-53BD-4940-AD09-83B595769D06}" destId="{875ECD56-AE1B-4AB5-A9F5-37319AAF3094}" srcOrd="3" destOrd="0" parTransId="{D73BDD9A-4A9C-49BF-935F-0A6958706C85}" sibTransId="{65E7411A-BA12-432E-A06B-09AF78F7082A}"/>
    <dgm:cxn modelId="{48FD4064-352A-41F7-904E-0BBFCE94030F}" srcId="{B8E64B88-5F8C-4403-B4F4-42A5DBF3AA9C}" destId="{9308A050-8FF8-4DA6-B412-ED7F9FA372F4}" srcOrd="2" destOrd="0" parTransId="{ED807310-F71B-4015-B1C5-91544D751836}" sibTransId="{48FF9FF9-285C-4BFF-A067-844AB5A2CCD7}"/>
    <dgm:cxn modelId="{E45F0E65-75A9-4230-8650-12F0F055114F}" srcId="{438C3EA2-637E-4C11-BB00-DB969EB0C920}" destId="{E1446DBB-0879-4494-A709-49D687EC12F1}" srcOrd="5" destOrd="0" parTransId="{ECF0076C-B563-4C58-8F23-9730404862E9}" sibTransId="{E2749515-0A15-4AE1-8BD1-8C122BBFDFD0}"/>
    <dgm:cxn modelId="{9E74CF46-646F-4D94-9DAC-7C0500927DEE}" srcId="{6F28399F-53BD-4940-AD09-83B595769D06}" destId="{575DD5D6-1150-491D-8431-D2E8B4DAD03B}" srcOrd="1" destOrd="0" parTransId="{102D8F34-DCA9-4EAE-9223-CC825D5433B8}" sibTransId="{FA340F08-354E-4370-8DEF-F92E9D923661}"/>
    <dgm:cxn modelId="{2F7E1F49-C98D-4795-8EFE-EA39F0575AFD}" srcId="{F5C3F53D-3FF9-4CE3-8DFB-ACE9A8CC7154}" destId="{B8E64B88-5F8C-4403-B4F4-42A5DBF3AA9C}" srcOrd="0" destOrd="0" parTransId="{5E6B6A46-0D84-4C89-B479-F8AC95A48183}" sibTransId="{D28B27EC-0317-4BE7-853B-2890E315911D}"/>
    <dgm:cxn modelId="{28CC1D6D-41FC-41BB-9277-E0B6DCFC7D12}" type="presOf" srcId="{4E4AD631-797C-44C4-BC7A-45F97DEE9AF6}" destId="{8CACF566-319C-4E07-9EE2-5DBE0BC37393}" srcOrd="0" destOrd="3" presId="urn:microsoft.com/office/officeart/2005/8/layout/default"/>
    <dgm:cxn modelId="{591F934D-269B-48B5-A931-1FCFB17909FA}" type="presOf" srcId="{0D2F5683-CF65-42C8-A91E-DFC9DEF124C8}" destId="{4E7A6332-3732-403B-B027-B26E000AF481}" srcOrd="0" destOrd="4" presId="urn:microsoft.com/office/officeart/2005/8/layout/default"/>
    <dgm:cxn modelId="{5512056F-71FB-4C26-A10E-0EBBDA1D68C2}" type="presOf" srcId="{875ECD56-AE1B-4AB5-A9F5-37319AAF3094}" destId="{746CDFEF-2A82-40A0-B8B1-694B44F204A8}" srcOrd="0" destOrd="4" presId="urn:microsoft.com/office/officeart/2005/8/layout/default"/>
    <dgm:cxn modelId="{C85C0957-51FB-4960-BC91-F6FE59874CE7}" type="presOf" srcId="{A8B058CC-ACC7-4BCA-B2D4-7249519F3D7F}" destId="{0A5EAF98-793D-472F-A686-6AD6CF359270}" srcOrd="0" destOrd="2" presId="urn:microsoft.com/office/officeart/2005/8/layout/default"/>
    <dgm:cxn modelId="{A2843277-80E1-4CF2-A8E2-EBF3E0EA42B9}" type="presOf" srcId="{EFD95107-1AF1-461A-B967-75D12088FCFB}" destId="{4E7A6332-3732-403B-B027-B26E000AF481}" srcOrd="0" destOrd="2" presId="urn:microsoft.com/office/officeart/2005/8/layout/default"/>
    <dgm:cxn modelId="{E532EC77-D001-4DB4-BC3E-D0D5B4F447FD}" srcId="{6F28399F-53BD-4940-AD09-83B595769D06}" destId="{0EA517FC-A0A9-424F-A06C-310F0C7C1E88}" srcOrd="5" destOrd="0" parTransId="{E604EFF6-DD28-4C83-AE90-98396E4CB726}" sibTransId="{4D61AD7D-C48B-43ED-B1DB-1479572C0EEA}"/>
    <dgm:cxn modelId="{3F431E7E-C057-417B-9ACF-D76447E4BE84}" srcId="{438C3EA2-637E-4C11-BB00-DB969EB0C920}" destId="{007527F6-3A5B-4FA0-ABE0-C481346BB76B}" srcOrd="0" destOrd="0" parTransId="{71BC1FAD-42F7-46B6-AC60-325C2ED2DCCE}" sibTransId="{062796CB-040B-43C4-9571-BC3C7A14B538}"/>
    <dgm:cxn modelId="{2D4E817E-093D-47D6-9FBB-23099B32B1F0}" type="presOf" srcId="{E9C6A473-5708-4049-90E7-45D1F3D95FC2}" destId="{8CACF566-319C-4E07-9EE2-5DBE0BC37393}" srcOrd="0" destOrd="2" presId="urn:microsoft.com/office/officeart/2005/8/layout/default"/>
    <dgm:cxn modelId="{82624B81-4CE1-438F-96D6-C8B2854C3B53}" type="presOf" srcId="{2E2C3C58-472E-4264-80DC-4266D6BBF36C}" destId="{CD5518D4-2C3F-4DCF-A2AB-27F5E35D0CB9}" srcOrd="0" destOrd="1" presId="urn:microsoft.com/office/officeart/2005/8/layout/default"/>
    <dgm:cxn modelId="{8165E694-6569-451C-B358-B6D73EA76B8D}" srcId="{6F28399F-53BD-4940-AD09-83B595769D06}" destId="{EE497F79-A0FC-4B2A-82B1-7CFFF1F4F922}" srcOrd="4" destOrd="0" parTransId="{98153C0F-2C98-411E-A317-C0ECEF664E4C}" sibTransId="{8143B150-0CA2-4618-BEED-69381A085337}"/>
    <dgm:cxn modelId="{FD2DD996-531D-4EF1-913C-74B56CB5E589}" type="presOf" srcId="{E1446DBB-0879-4494-A709-49D687EC12F1}" destId="{4E7A6332-3732-403B-B027-B26E000AF481}" srcOrd="0" destOrd="6" presId="urn:microsoft.com/office/officeart/2005/8/layout/default"/>
    <dgm:cxn modelId="{9284FAAB-09EB-4604-8E0F-C1E73E65B3CD}" srcId="{B8E64B88-5F8C-4403-B4F4-42A5DBF3AA9C}" destId="{60B30E58-A533-4D5F-A557-E33AE1620167}" srcOrd="3" destOrd="0" parTransId="{E0FED924-D9A1-42A0-9678-610F79003CA4}" sibTransId="{374FB914-D459-4498-AAB7-DD79F3AE2AA5}"/>
    <dgm:cxn modelId="{540E5CAF-535F-4382-B86B-3D850E6C7A57}" srcId="{F5C3F53D-3FF9-4CE3-8DFB-ACE9A8CC7154}" destId="{A5D30E32-CE3E-4871-9E1B-B9E7B7D3DDAF}" srcOrd="1" destOrd="0" parTransId="{D6AE8862-E88A-483D-A013-A3C48AC3A614}" sibTransId="{31F60DE0-DB90-47B7-BBEE-7F90EFBA0AFA}"/>
    <dgm:cxn modelId="{42C5FFB4-4C15-44E9-8461-F87DD2D2BC0D}" srcId="{A5D30E32-CE3E-4871-9E1B-B9E7B7D3DDAF}" destId="{29B30920-995F-4BE4-95B9-8665BB5E8B0A}" srcOrd="0" destOrd="0" parTransId="{E0428BFF-2211-4A33-B22B-7DDE51AAE1F6}" sibTransId="{11B0139E-18B8-4C01-AA8A-219148E3588A}"/>
    <dgm:cxn modelId="{051FFBB9-E211-45D4-B2D5-5B592A9081BB}" type="presOf" srcId="{3F65CDD0-329A-46ED-9D8E-77217F773DD9}" destId="{746CDFEF-2A82-40A0-B8B1-694B44F204A8}" srcOrd="0" destOrd="1" presId="urn:microsoft.com/office/officeart/2005/8/layout/default"/>
    <dgm:cxn modelId="{74D7C5C4-7BCE-422C-9264-580E72A7C0FF}" srcId="{A5D30E32-CE3E-4871-9E1B-B9E7B7D3DDAF}" destId="{E9C6A473-5708-4049-90E7-45D1F3D95FC2}" srcOrd="1" destOrd="0" parTransId="{DA982B75-A9EA-4D67-8997-6BEC788C4E25}" sibTransId="{7CAA58E0-7F9F-4FA0-AA16-C2E95778620C}"/>
    <dgm:cxn modelId="{0AEF7EC9-5D12-4011-B799-44933F7C858D}" type="presOf" srcId="{F5C3F53D-3FF9-4CE3-8DFB-ACE9A8CC7154}" destId="{DF8DDC4F-3E8F-414D-A2DA-2ECFF5D105A5}" srcOrd="0" destOrd="0" presId="urn:microsoft.com/office/officeart/2005/8/layout/default"/>
    <dgm:cxn modelId="{0C8E2ED1-C0CF-4D41-AE9D-323899D58B3A}" type="presOf" srcId="{575DD5D6-1150-491D-8431-D2E8B4DAD03B}" destId="{746CDFEF-2A82-40A0-B8B1-694B44F204A8}" srcOrd="0" destOrd="2" presId="urn:microsoft.com/office/officeart/2005/8/layout/default"/>
    <dgm:cxn modelId="{F6D0ACD2-D3A9-4570-90DF-611DF39D5EF3}" srcId="{438C3EA2-637E-4C11-BB00-DB969EB0C920}" destId="{EFD95107-1AF1-461A-B967-75D12088FCFB}" srcOrd="1" destOrd="0" parTransId="{D1119120-2376-4FD4-A177-E031815A50AD}" sibTransId="{0422351A-42DE-4E01-BFCB-89D273A2D871}"/>
    <dgm:cxn modelId="{F8B68DD7-6449-4F49-8305-294850EFCA6E}" srcId="{791CDA32-9CCC-448D-9C98-1D0D7F837E62}" destId="{D4800C3D-694E-458B-9730-3A2845F50A28}" srcOrd="2" destOrd="0" parTransId="{B05DF2D5-3C0F-498C-96F5-D2615DA34815}" sibTransId="{2CF17FF5-1395-43AC-8C14-CAAD2A060EFA}"/>
    <dgm:cxn modelId="{B25FF9D9-89AD-4573-9F8F-C76CEEF26020}" type="presOf" srcId="{438C3EA2-637E-4C11-BB00-DB969EB0C920}" destId="{4E7A6332-3732-403B-B027-B26E000AF481}" srcOrd="0" destOrd="0" presId="urn:microsoft.com/office/officeart/2005/8/layout/default"/>
    <dgm:cxn modelId="{520FFEDC-EFD2-42FA-88CD-200ACE1E34EC}" type="presOf" srcId="{007527F6-3A5B-4FA0-ABE0-C481346BB76B}" destId="{4E7A6332-3732-403B-B027-B26E000AF481}" srcOrd="0" destOrd="1" presId="urn:microsoft.com/office/officeart/2005/8/layout/default"/>
    <dgm:cxn modelId="{F50E63E2-62B5-4EFB-810F-095DE19FE1A2}" srcId="{791CDA32-9CCC-448D-9C98-1D0D7F837E62}" destId="{D7D0AB8F-70C2-4AFD-98A8-55A1B1A23F95}" srcOrd="0" destOrd="0" parTransId="{BD67E1FB-CBEA-4986-ABF8-29A34F5020FF}" sibTransId="{A239BE93-0BF6-439A-B646-A3097D58B03D}"/>
    <dgm:cxn modelId="{375AA5E2-F2A0-440E-B7B6-13926C87E0A4}" type="presOf" srcId="{EE497F79-A0FC-4B2A-82B1-7CFFF1F4F922}" destId="{746CDFEF-2A82-40A0-B8B1-694B44F204A8}" srcOrd="0" destOrd="5" presId="urn:microsoft.com/office/officeart/2005/8/layout/default"/>
    <dgm:cxn modelId="{DC9F6DE3-DDF7-405B-B36E-C72787A1FA86}" type="presOf" srcId="{31BEECB0-003C-4A9B-A7D2-A4B5E464BC59}" destId="{746CDFEF-2A82-40A0-B8B1-694B44F204A8}" srcOrd="0" destOrd="3" presId="urn:microsoft.com/office/officeart/2005/8/layout/default"/>
    <dgm:cxn modelId="{582354E4-411F-43B2-90FE-D4D09704B0A1}" srcId="{6F28399F-53BD-4940-AD09-83B595769D06}" destId="{31BEECB0-003C-4A9B-A7D2-A4B5E464BC59}" srcOrd="2" destOrd="0" parTransId="{A051305D-F15C-4B18-91A2-2727FB6E46A0}" sibTransId="{29235913-1EA4-43D2-A9FD-363619C22BE1}"/>
    <dgm:cxn modelId="{F77DF4EB-1992-49B5-8E63-18041F380C36}" type="presOf" srcId="{A5D30E32-CE3E-4871-9E1B-B9E7B7D3DDAF}" destId="{8CACF566-319C-4E07-9EE2-5DBE0BC37393}" srcOrd="0" destOrd="0" presId="urn:microsoft.com/office/officeart/2005/8/layout/default"/>
    <dgm:cxn modelId="{99A913EE-E88C-43CD-BEA8-4DA1C49BD46D}" srcId="{F5C3F53D-3FF9-4CE3-8DFB-ACE9A8CC7154}" destId="{438C3EA2-637E-4C11-BB00-DB969EB0C920}" srcOrd="2" destOrd="0" parTransId="{48B222E7-C5BC-4926-AA10-730E34B8BCD3}" sibTransId="{2A5F9189-AD15-4067-881B-9FEED6027D4C}"/>
    <dgm:cxn modelId="{ED3336EE-A1CC-4999-865C-3DF60C08E3F6}" srcId="{6F28399F-53BD-4940-AD09-83B595769D06}" destId="{3F65CDD0-329A-46ED-9D8E-77217F773DD9}" srcOrd="0" destOrd="0" parTransId="{B534761E-1D86-4AFF-B88D-75CE2C0784A3}" sibTransId="{FCF4791A-5156-4137-BCFA-1AD2E83C69A0}"/>
    <dgm:cxn modelId="{3D7E60EE-8E8F-4D06-AC5E-76F52CA290D3}" srcId="{F5C3F53D-3FF9-4CE3-8DFB-ACE9A8CC7154}" destId="{791CDA32-9CCC-448D-9C98-1D0D7F837E62}" srcOrd="4" destOrd="0" parTransId="{104F2995-00E4-4824-A654-025C198E238B}" sibTransId="{261FE868-BBF4-4CCD-83DE-9780268EFC44}"/>
    <dgm:cxn modelId="{585B70F5-CAC4-4461-9D19-CE83AF488E25}" type="presOf" srcId="{6F28399F-53BD-4940-AD09-83B595769D06}" destId="{746CDFEF-2A82-40A0-B8B1-694B44F204A8}" srcOrd="0" destOrd="0" presId="urn:microsoft.com/office/officeart/2005/8/layout/default"/>
    <dgm:cxn modelId="{866DB42E-0A9F-4135-9843-B0F440935817}" type="presParOf" srcId="{DF8DDC4F-3E8F-414D-A2DA-2ECFF5D105A5}" destId="{CD5518D4-2C3F-4DCF-A2AB-27F5E35D0CB9}" srcOrd="0" destOrd="0" presId="urn:microsoft.com/office/officeart/2005/8/layout/default"/>
    <dgm:cxn modelId="{CAFD5CF9-7B60-4F49-946E-E48B35738740}" type="presParOf" srcId="{DF8DDC4F-3E8F-414D-A2DA-2ECFF5D105A5}" destId="{410490DB-BF83-4FF2-B06C-3899776D51D9}" srcOrd="1" destOrd="0" presId="urn:microsoft.com/office/officeart/2005/8/layout/default"/>
    <dgm:cxn modelId="{09B567F0-3F61-4300-972B-C6303401F315}" type="presParOf" srcId="{DF8DDC4F-3E8F-414D-A2DA-2ECFF5D105A5}" destId="{8CACF566-319C-4E07-9EE2-5DBE0BC37393}" srcOrd="2" destOrd="0" presId="urn:microsoft.com/office/officeart/2005/8/layout/default"/>
    <dgm:cxn modelId="{D98CE2CF-8A48-4D30-89A1-B97929A18659}" type="presParOf" srcId="{DF8DDC4F-3E8F-414D-A2DA-2ECFF5D105A5}" destId="{EB07FFA1-86F4-43B8-A5AF-83003B7FEE57}" srcOrd="3" destOrd="0" presId="urn:microsoft.com/office/officeart/2005/8/layout/default"/>
    <dgm:cxn modelId="{36580A40-E66F-4BBC-8C41-474F2B35A4E7}" type="presParOf" srcId="{DF8DDC4F-3E8F-414D-A2DA-2ECFF5D105A5}" destId="{4E7A6332-3732-403B-B027-B26E000AF481}" srcOrd="4" destOrd="0" presId="urn:microsoft.com/office/officeart/2005/8/layout/default"/>
    <dgm:cxn modelId="{E532FD63-C225-4FEF-83F2-C9364A1BC8F6}" type="presParOf" srcId="{DF8DDC4F-3E8F-414D-A2DA-2ECFF5D105A5}" destId="{7C268950-4FC2-4554-A185-F9046BBD4AD3}" srcOrd="5" destOrd="0" presId="urn:microsoft.com/office/officeart/2005/8/layout/default"/>
    <dgm:cxn modelId="{137A773A-A0F4-4A8D-96A1-81508837B07D}" type="presParOf" srcId="{DF8DDC4F-3E8F-414D-A2DA-2ECFF5D105A5}" destId="{746CDFEF-2A82-40A0-B8B1-694B44F204A8}" srcOrd="6" destOrd="0" presId="urn:microsoft.com/office/officeart/2005/8/layout/default"/>
    <dgm:cxn modelId="{2E86EEC0-5A28-42BC-8628-401B4E16C77C}" type="presParOf" srcId="{DF8DDC4F-3E8F-414D-A2DA-2ECFF5D105A5}" destId="{B7BFFC58-2BF9-41DD-A4E7-56E5E7C4753E}" srcOrd="7" destOrd="0" presId="urn:microsoft.com/office/officeart/2005/8/layout/default"/>
    <dgm:cxn modelId="{7520E077-CD7D-437D-8110-20465719C1C5}" type="presParOf" srcId="{DF8DDC4F-3E8F-414D-A2DA-2ECFF5D105A5}" destId="{0A5EAF98-793D-472F-A686-6AD6CF359270}" srcOrd="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542F329-2B5E-4D29-8BA8-E0121272B620}"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GB"/>
        </a:p>
      </dgm:t>
    </dgm:pt>
    <dgm:pt modelId="{891FB0FE-DFE6-4544-A7A4-93CE1F1F02FB}">
      <dgm:prSet phldrT="[Text]"/>
      <dgm:spPr>
        <a:solidFill>
          <a:schemeClr val="accent3">
            <a:lumMod val="20000"/>
            <a:lumOff val="80000"/>
          </a:schemeClr>
        </a:solidFill>
      </dgm:spPr>
      <dgm:t>
        <a:bodyPr/>
        <a:lstStyle/>
        <a:p>
          <a:r>
            <a:rPr lang="en-GB" b="1" dirty="0">
              <a:solidFill>
                <a:schemeClr val="tx2">
                  <a:lumMod val="75000"/>
                </a:schemeClr>
              </a:solidFill>
            </a:rPr>
            <a:t>Bounce Rate: </a:t>
          </a:r>
        </a:p>
        <a:p>
          <a:r>
            <a:rPr lang="en-GB" dirty="0">
              <a:solidFill>
                <a:schemeClr val="tx2">
                  <a:lumMod val="75000"/>
                </a:schemeClr>
              </a:solidFill>
            </a:rPr>
            <a:t>low purchase probability- even if users stay, they may not convert (these users are likely in the consideration phase). </a:t>
          </a:r>
        </a:p>
        <a:p>
          <a:r>
            <a:rPr lang="en-GB" b="1" dirty="0">
              <a:solidFill>
                <a:schemeClr val="tx2">
                  <a:lumMod val="75000"/>
                </a:schemeClr>
              </a:solidFill>
            </a:rPr>
            <a:t>Action: </a:t>
          </a:r>
        </a:p>
        <a:p>
          <a:r>
            <a:rPr lang="en-GB" b="0" dirty="0">
              <a:solidFill>
                <a:schemeClr val="tx2">
                  <a:lumMod val="75000"/>
                </a:schemeClr>
              </a:solidFill>
            </a:rPr>
            <a:t>- Enhance site functionality to help users quickly find what they need.</a:t>
          </a:r>
        </a:p>
        <a:p>
          <a:r>
            <a:rPr lang="en-GB" b="0" dirty="0">
              <a:solidFill>
                <a:schemeClr val="tx2">
                  <a:lumMod val="75000"/>
                </a:schemeClr>
              </a:solidFill>
            </a:rPr>
            <a:t>- Highlight key benefits (e.g. free returns, fast delivery) throughout the journey.</a:t>
          </a:r>
        </a:p>
        <a:p>
          <a:r>
            <a:rPr lang="en-GB" b="0" dirty="0">
              <a:solidFill>
                <a:schemeClr val="tx2">
                  <a:lumMod val="75000"/>
                </a:schemeClr>
              </a:solidFill>
            </a:rPr>
            <a:t>- Introduce nudges and reassurance, such as simplified checkout or chatbot support.</a:t>
          </a:r>
        </a:p>
        <a:p>
          <a:r>
            <a:rPr lang="en-GB" b="0" dirty="0">
              <a:solidFill>
                <a:schemeClr val="tx2">
                  <a:lumMod val="75000"/>
                </a:schemeClr>
              </a:solidFill>
            </a:rPr>
            <a:t>- Use social proof (e.g. best sellers, reviews, live activity) to reduce hesitation and build trust.</a:t>
          </a:r>
        </a:p>
      </dgm:t>
    </dgm:pt>
    <dgm:pt modelId="{9A2BB343-65BC-411D-96B5-ADB2EF9FBD86}" type="parTrans" cxnId="{E1DA1BDF-8795-41AD-929D-F8024BE00F2F}">
      <dgm:prSet/>
      <dgm:spPr/>
      <dgm:t>
        <a:bodyPr/>
        <a:lstStyle/>
        <a:p>
          <a:endParaRPr lang="en-GB"/>
        </a:p>
      </dgm:t>
    </dgm:pt>
    <dgm:pt modelId="{7498FD84-1A45-486E-AAF4-E9D8DEDD9DFA}" type="sibTrans" cxnId="{E1DA1BDF-8795-41AD-929D-F8024BE00F2F}">
      <dgm:prSet/>
      <dgm:spPr/>
      <dgm:t>
        <a:bodyPr/>
        <a:lstStyle/>
        <a:p>
          <a:endParaRPr lang="en-GB"/>
        </a:p>
      </dgm:t>
    </dgm:pt>
    <dgm:pt modelId="{81CF4FDE-E87D-4DEB-ADF6-E543F41B797E}">
      <dgm:prSet custT="1"/>
      <dgm:spPr>
        <a:solidFill>
          <a:schemeClr val="accent3">
            <a:lumMod val="20000"/>
            <a:lumOff val="80000"/>
          </a:schemeClr>
        </a:solidFill>
      </dgm:spPr>
      <dgm:t>
        <a:bodyPr/>
        <a:lstStyle/>
        <a:p>
          <a:r>
            <a:rPr lang="en-GB" sz="1050" b="1" dirty="0">
              <a:solidFill>
                <a:schemeClr val="tx2">
                  <a:lumMod val="75000"/>
                </a:schemeClr>
              </a:solidFill>
            </a:rPr>
            <a:t>Page Value: </a:t>
          </a:r>
        </a:p>
        <a:p>
          <a:r>
            <a:rPr lang="en-GB" sz="1050" dirty="0">
              <a:solidFill>
                <a:schemeClr val="tx2">
                  <a:lumMod val="75000"/>
                </a:schemeClr>
              </a:solidFill>
            </a:rPr>
            <a:t>Major driver of purchasing intention. </a:t>
          </a:r>
        </a:p>
        <a:p>
          <a:r>
            <a:rPr lang="en-GB" sz="1050" b="1" dirty="0">
              <a:solidFill>
                <a:schemeClr val="tx2">
                  <a:lumMod val="75000"/>
                </a:schemeClr>
              </a:solidFill>
            </a:rPr>
            <a:t>Action:</a:t>
          </a:r>
        </a:p>
        <a:p>
          <a:r>
            <a:rPr lang="en-GB" sz="1050" b="0" dirty="0">
              <a:solidFill>
                <a:schemeClr val="tx2">
                  <a:lumMod val="75000"/>
                </a:schemeClr>
              </a:solidFill>
            </a:rPr>
            <a:t>- Optimise high-value pages (e.g. product information and category) to better support purchase journeys.</a:t>
          </a:r>
        </a:p>
        <a:p>
          <a:r>
            <a:rPr lang="en-GB" sz="1050" b="0" dirty="0">
              <a:solidFill>
                <a:schemeClr val="tx2">
                  <a:lumMod val="75000"/>
                </a:schemeClr>
              </a:solidFill>
            </a:rPr>
            <a:t>- Use recommendation engines to increase time spent on valuable content.</a:t>
          </a:r>
        </a:p>
        <a:p>
          <a:r>
            <a:rPr lang="en-GB" sz="1050" b="0" dirty="0">
              <a:solidFill>
                <a:schemeClr val="tx2">
                  <a:lumMod val="75000"/>
                </a:schemeClr>
              </a:solidFill>
            </a:rPr>
            <a:t>- Implement multi-touch attribution (e.g. Markov chains) to capture the true impact of page sequences.</a:t>
          </a:r>
        </a:p>
        <a:p>
          <a:r>
            <a:rPr lang="en-GB" sz="1050" b="0" dirty="0">
              <a:solidFill>
                <a:schemeClr val="tx2">
                  <a:lumMod val="75000"/>
                </a:schemeClr>
              </a:solidFill>
            </a:rPr>
            <a:t>- Incorporate AI/ML tools (predictive search and personalised recommendations) to align content with user intent in real time. </a:t>
          </a:r>
          <a:endParaRPr lang="en-GB" sz="1050" b="0" dirty="0"/>
        </a:p>
      </dgm:t>
    </dgm:pt>
    <dgm:pt modelId="{8CBB0639-AC37-4906-B9F2-1EE6B6519DE7}" type="parTrans" cxnId="{18066D9B-7C0E-4871-89C1-4E07BE122F26}">
      <dgm:prSet/>
      <dgm:spPr/>
      <dgm:t>
        <a:bodyPr/>
        <a:lstStyle/>
        <a:p>
          <a:endParaRPr lang="en-GB"/>
        </a:p>
      </dgm:t>
    </dgm:pt>
    <dgm:pt modelId="{5EE0307B-1A96-42EF-BE70-9B51F9ACAFD5}" type="sibTrans" cxnId="{18066D9B-7C0E-4871-89C1-4E07BE122F26}">
      <dgm:prSet/>
      <dgm:spPr>
        <a:ln>
          <a:solidFill>
            <a:schemeClr val="accent3">
              <a:lumMod val="60000"/>
              <a:lumOff val="40000"/>
            </a:schemeClr>
          </a:solidFill>
        </a:ln>
      </dgm:spPr>
      <dgm:t>
        <a:bodyPr/>
        <a:lstStyle/>
        <a:p>
          <a:endParaRPr lang="en-GB"/>
        </a:p>
      </dgm:t>
    </dgm:pt>
    <dgm:pt modelId="{3BD762CF-4FAC-4BAC-B2B9-A8002EA618F1}">
      <dgm:prSet custT="1"/>
      <dgm:spPr>
        <a:solidFill>
          <a:schemeClr val="accent3">
            <a:lumMod val="20000"/>
            <a:lumOff val="80000"/>
          </a:schemeClr>
        </a:solidFill>
      </dgm:spPr>
      <dgm:t>
        <a:bodyPr/>
        <a:lstStyle/>
        <a:p>
          <a:r>
            <a:rPr lang="en-GB" sz="1000" b="1" dirty="0">
              <a:solidFill>
                <a:schemeClr val="tx2">
                  <a:lumMod val="75000"/>
                </a:schemeClr>
              </a:solidFill>
            </a:rPr>
            <a:t>Exit Rate: </a:t>
          </a:r>
        </a:p>
        <a:p>
          <a:r>
            <a:rPr lang="en-GB" sz="1000" dirty="0">
              <a:solidFill>
                <a:schemeClr val="tx2">
                  <a:lumMod val="75000"/>
                </a:schemeClr>
              </a:solidFill>
            </a:rPr>
            <a:t>Neither exiting or converting – likely browsing aimlessly.</a:t>
          </a:r>
        </a:p>
        <a:p>
          <a:r>
            <a:rPr lang="en-GB" sz="1000" b="1" dirty="0">
              <a:solidFill>
                <a:schemeClr val="tx2">
                  <a:lumMod val="75000"/>
                </a:schemeClr>
              </a:solidFill>
            </a:rPr>
            <a:t>Action:</a:t>
          </a:r>
        </a:p>
        <a:p>
          <a:r>
            <a:rPr lang="en-GB" sz="1000" dirty="0">
              <a:solidFill>
                <a:schemeClr val="tx2">
                  <a:lumMod val="75000"/>
                </a:schemeClr>
              </a:solidFill>
            </a:rPr>
            <a:t>- Use exit-intent popups with time limited discounts to prompt action.</a:t>
          </a:r>
        </a:p>
        <a:p>
          <a:r>
            <a:rPr lang="en-GB" sz="1000" dirty="0">
              <a:solidFill>
                <a:schemeClr val="tx2">
                  <a:lumMod val="75000"/>
                </a:schemeClr>
              </a:solidFill>
            </a:rPr>
            <a:t>- Introduce goal-driven navigation (e.g. </a:t>
          </a:r>
          <a:r>
            <a:rPr lang="en-GB" sz="1000" i="1" dirty="0">
              <a:solidFill>
                <a:schemeClr val="tx2">
                  <a:lumMod val="75000"/>
                </a:schemeClr>
              </a:solidFill>
            </a:rPr>
            <a:t>“Complete the look”, “Customers also bought”</a:t>
          </a:r>
          <a:r>
            <a:rPr lang="en-GB" sz="1000" i="0" dirty="0">
              <a:solidFill>
                <a:schemeClr val="tx2">
                  <a:lumMod val="75000"/>
                </a:schemeClr>
              </a:solidFill>
            </a:rPr>
            <a:t>) to guide purchasing. </a:t>
          </a:r>
        </a:p>
        <a:p>
          <a:r>
            <a:rPr lang="en-GB" sz="1000" i="0" dirty="0">
              <a:solidFill>
                <a:schemeClr val="tx2">
                  <a:lumMod val="75000"/>
                </a:schemeClr>
              </a:solidFill>
            </a:rPr>
            <a:t>- Segment cart users who bookmark items and target them with timed offers and low stock alerts.</a:t>
          </a:r>
        </a:p>
        <a:p>
          <a:r>
            <a:rPr lang="en-GB" sz="1000" i="0" dirty="0">
              <a:solidFill>
                <a:schemeClr val="tx2">
                  <a:lumMod val="75000"/>
                </a:schemeClr>
              </a:solidFill>
            </a:rPr>
            <a:t>- Offer price guarantees to reduce comparison shopping and encourage conversion.</a:t>
          </a:r>
        </a:p>
      </dgm:t>
    </dgm:pt>
    <dgm:pt modelId="{2B68E48E-9497-4289-8770-72625858F094}" type="parTrans" cxnId="{184B0395-EB0B-47FB-9E93-A5E222BCE5BC}">
      <dgm:prSet/>
      <dgm:spPr/>
      <dgm:t>
        <a:bodyPr/>
        <a:lstStyle/>
        <a:p>
          <a:endParaRPr lang="en-GB"/>
        </a:p>
      </dgm:t>
    </dgm:pt>
    <dgm:pt modelId="{C14C7E38-7979-4CD0-8379-3A28BF911E60}" type="sibTrans" cxnId="{184B0395-EB0B-47FB-9E93-A5E222BCE5BC}">
      <dgm:prSet/>
      <dgm:spPr/>
      <dgm:t>
        <a:bodyPr/>
        <a:lstStyle/>
        <a:p>
          <a:endParaRPr lang="en-GB"/>
        </a:p>
      </dgm:t>
    </dgm:pt>
    <dgm:pt modelId="{B304E6DC-6F49-4785-A108-E45AF79F4629}" type="pres">
      <dgm:prSet presAssocID="{5542F329-2B5E-4D29-8BA8-E0121272B620}" presName="Name0" presStyleCnt="0">
        <dgm:presLayoutVars>
          <dgm:chMax val="7"/>
          <dgm:chPref val="7"/>
          <dgm:dir/>
        </dgm:presLayoutVars>
      </dgm:prSet>
      <dgm:spPr/>
    </dgm:pt>
    <dgm:pt modelId="{518E3005-71E2-4255-A2D0-F92BFFCE5369}" type="pres">
      <dgm:prSet presAssocID="{5542F329-2B5E-4D29-8BA8-E0121272B620}" presName="Name1" presStyleCnt="0"/>
      <dgm:spPr/>
    </dgm:pt>
    <dgm:pt modelId="{AAC40AB4-68D4-4562-9FE3-50A6F7DD50FD}" type="pres">
      <dgm:prSet presAssocID="{5542F329-2B5E-4D29-8BA8-E0121272B620}" presName="cycle" presStyleCnt="0"/>
      <dgm:spPr/>
    </dgm:pt>
    <dgm:pt modelId="{FC824D0D-F931-4FA3-B70A-F9CDD9C4B1DC}" type="pres">
      <dgm:prSet presAssocID="{5542F329-2B5E-4D29-8BA8-E0121272B620}" presName="srcNode" presStyleLbl="node1" presStyleIdx="0" presStyleCnt="3"/>
      <dgm:spPr/>
    </dgm:pt>
    <dgm:pt modelId="{339913C2-CF4D-47F3-AD5C-AC9E03E375D2}" type="pres">
      <dgm:prSet presAssocID="{5542F329-2B5E-4D29-8BA8-E0121272B620}" presName="conn" presStyleLbl="parChTrans1D2" presStyleIdx="0" presStyleCnt="1"/>
      <dgm:spPr/>
    </dgm:pt>
    <dgm:pt modelId="{B05EF89D-5654-4D49-AA71-BE5C175F3841}" type="pres">
      <dgm:prSet presAssocID="{5542F329-2B5E-4D29-8BA8-E0121272B620}" presName="extraNode" presStyleLbl="node1" presStyleIdx="0" presStyleCnt="3"/>
      <dgm:spPr/>
    </dgm:pt>
    <dgm:pt modelId="{463892AE-44F9-4678-9F86-1227F4BFBA24}" type="pres">
      <dgm:prSet presAssocID="{5542F329-2B5E-4D29-8BA8-E0121272B620}" presName="dstNode" presStyleLbl="node1" presStyleIdx="0" presStyleCnt="3"/>
      <dgm:spPr/>
    </dgm:pt>
    <dgm:pt modelId="{D78ECD8D-0172-4071-BB8F-14C028B7B9F2}" type="pres">
      <dgm:prSet presAssocID="{81CF4FDE-E87D-4DEB-ADF6-E543F41B797E}" presName="text_1" presStyleLbl="node1" presStyleIdx="0" presStyleCnt="3" custScaleY="123619">
        <dgm:presLayoutVars>
          <dgm:bulletEnabled val="1"/>
        </dgm:presLayoutVars>
      </dgm:prSet>
      <dgm:spPr/>
    </dgm:pt>
    <dgm:pt modelId="{0A34B1AA-EF26-4464-8F1B-7771D1627096}" type="pres">
      <dgm:prSet presAssocID="{81CF4FDE-E87D-4DEB-ADF6-E543F41B797E}" presName="accent_1" presStyleCnt="0"/>
      <dgm:spPr/>
    </dgm:pt>
    <dgm:pt modelId="{4FF6E938-AE91-4E56-968F-6A919411A859}" type="pres">
      <dgm:prSet presAssocID="{81CF4FDE-E87D-4DEB-ADF6-E543F41B797E}" presName="accentRepeatNode" presStyleLbl="solidFgAcc1" presStyleIdx="0" presStyleCnt="3" custLinFactNeighborX="-5520" custLinFactNeighborY="-35"/>
      <dgm:spPr>
        <a:ln>
          <a:solidFill>
            <a:schemeClr val="accent3">
              <a:lumMod val="60000"/>
              <a:lumOff val="40000"/>
            </a:schemeClr>
          </a:solidFill>
        </a:ln>
      </dgm:spPr>
    </dgm:pt>
    <dgm:pt modelId="{A53E833C-C247-4C56-B32E-EE88DDCAE96E}" type="pres">
      <dgm:prSet presAssocID="{891FB0FE-DFE6-4544-A7A4-93CE1F1F02FB}" presName="text_2" presStyleLbl="node1" presStyleIdx="1" presStyleCnt="3" custScaleY="123619">
        <dgm:presLayoutVars>
          <dgm:bulletEnabled val="1"/>
        </dgm:presLayoutVars>
      </dgm:prSet>
      <dgm:spPr/>
    </dgm:pt>
    <dgm:pt modelId="{AE87E5DF-29B5-41F3-949F-2267A0C5344E}" type="pres">
      <dgm:prSet presAssocID="{891FB0FE-DFE6-4544-A7A4-93CE1F1F02FB}" presName="accent_2" presStyleCnt="0"/>
      <dgm:spPr/>
    </dgm:pt>
    <dgm:pt modelId="{E7CF4267-A6EE-4C97-A6FF-96ED81597AD0}" type="pres">
      <dgm:prSet presAssocID="{891FB0FE-DFE6-4544-A7A4-93CE1F1F02FB}" presName="accentRepeatNode" presStyleLbl="solidFgAcc1" presStyleIdx="1" presStyleCnt="3"/>
      <dgm:spPr>
        <a:ln>
          <a:solidFill>
            <a:schemeClr val="accent3">
              <a:lumMod val="60000"/>
              <a:lumOff val="40000"/>
            </a:schemeClr>
          </a:solidFill>
        </a:ln>
      </dgm:spPr>
    </dgm:pt>
    <dgm:pt modelId="{D5D9F0D7-6E0E-4969-8FDF-C26A3FFBD8A1}" type="pres">
      <dgm:prSet presAssocID="{3BD762CF-4FAC-4BAC-B2B9-A8002EA618F1}" presName="text_3" presStyleLbl="node1" presStyleIdx="2" presStyleCnt="3" custScaleY="123619">
        <dgm:presLayoutVars>
          <dgm:bulletEnabled val="1"/>
        </dgm:presLayoutVars>
      </dgm:prSet>
      <dgm:spPr/>
    </dgm:pt>
    <dgm:pt modelId="{B1DF11ED-5C89-4EB6-AD2B-20D955AD966B}" type="pres">
      <dgm:prSet presAssocID="{3BD762CF-4FAC-4BAC-B2B9-A8002EA618F1}" presName="accent_3" presStyleCnt="0"/>
      <dgm:spPr/>
    </dgm:pt>
    <dgm:pt modelId="{8A72CEC7-7B55-4621-B66D-12A40A68218D}" type="pres">
      <dgm:prSet presAssocID="{3BD762CF-4FAC-4BAC-B2B9-A8002EA618F1}" presName="accentRepeatNode" presStyleLbl="solidFgAcc1" presStyleIdx="2" presStyleCnt="3"/>
      <dgm:spPr>
        <a:ln>
          <a:solidFill>
            <a:schemeClr val="accent3">
              <a:lumMod val="60000"/>
              <a:lumOff val="40000"/>
            </a:schemeClr>
          </a:solidFill>
        </a:ln>
      </dgm:spPr>
    </dgm:pt>
  </dgm:ptLst>
  <dgm:cxnLst>
    <dgm:cxn modelId="{E613C962-8FEE-4D9B-AE80-3266E1F45CD7}" type="presOf" srcId="{891FB0FE-DFE6-4544-A7A4-93CE1F1F02FB}" destId="{A53E833C-C247-4C56-B32E-EE88DDCAE96E}" srcOrd="0" destOrd="0" presId="urn:microsoft.com/office/officeart/2008/layout/VerticalCurvedList"/>
    <dgm:cxn modelId="{792A597E-B706-4211-83F2-23BD2167419F}" type="presOf" srcId="{81CF4FDE-E87D-4DEB-ADF6-E543F41B797E}" destId="{D78ECD8D-0172-4071-BB8F-14C028B7B9F2}" srcOrd="0" destOrd="0" presId="urn:microsoft.com/office/officeart/2008/layout/VerticalCurvedList"/>
    <dgm:cxn modelId="{C75E2381-27D7-4F04-AB55-A699655033A0}" type="presOf" srcId="{3BD762CF-4FAC-4BAC-B2B9-A8002EA618F1}" destId="{D5D9F0D7-6E0E-4969-8FDF-C26A3FFBD8A1}" srcOrd="0" destOrd="0" presId="urn:microsoft.com/office/officeart/2008/layout/VerticalCurvedList"/>
    <dgm:cxn modelId="{184B0395-EB0B-47FB-9E93-A5E222BCE5BC}" srcId="{5542F329-2B5E-4D29-8BA8-E0121272B620}" destId="{3BD762CF-4FAC-4BAC-B2B9-A8002EA618F1}" srcOrd="2" destOrd="0" parTransId="{2B68E48E-9497-4289-8770-72625858F094}" sibTransId="{C14C7E38-7979-4CD0-8379-3A28BF911E60}"/>
    <dgm:cxn modelId="{18066D9B-7C0E-4871-89C1-4E07BE122F26}" srcId="{5542F329-2B5E-4D29-8BA8-E0121272B620}" destId="{81CF4FDE-E87D-4DEB-ADF6-E543F41B797E}" srcOrd="0" destOrd="0" parTransId="{8CBB0639-AC37-4906-B9F2-1EE6B6519DE7}" sibTransId="{5EE0307B-1A96-42EF-BE70-9B51F9ACAFD5}"/>
    <dgm:cxn modelId="{0BDB2AA7-DA77-455E-B3FB-C36979143A38}" type="presOf" srcId="{5542F329-2B5E-4D29-8BA8-E0121272B620}" destId="{B304E6DC-6F49-4785-A108-E45AF79F4629}" srcOrd="0" destOrd="0" presId="urn:microsoft.com/office/officeart/2008/layout/VerticalCurvedList"/>
    <dgm:cxn modelId="{E1DA1BDF-8795-41AD-929D-F8024BE00F2F}" srcId="{5542F329-2B5E-4D29-8BA8-E0121272B620}" destId="{891FB0FE-DFE6-4544-A7A4-93CE1F1F02FB}" srcOrd="1" destOrd="0" parTransId="{9A2BB343-65BC-411D-96B5-ADB2EF9FBD86}" sibTransId="{7498FD84-1A45-486E-AAF4-E9D8DEDD9DFA}"/>
    <dgm:cxn modelId="{55087FE9-6EF1-4E2C-BFC4-F9D6BA8E5ADA}" type="presOf" srcId="{5EE0307B-1A96-42EF-BE70-9B51F9ACAFD5}" destId="{339913C2-CF4D-47F3-AD5C-AC9E03E375D2}" srcOrd="0" destOrd="0" presId="urn:microsoft.com/office/officeart/2008/layout/VerticalCurvedList"/>
    <dgm:cxn modelId="{4BC15C08-6900-4990-89B9-A41B86F9F9C7}" type="presParOf" srcId="{B304E6DC-6F49-4785-A108-E45AF79F4629}" destId="{518E3005-71E2-4255-A2D0-F92BFFCE5369}" srcOrd="0" destOrd="0" presId="urn:microsoft.com/office/officeart/2008/layout/VerticalCurvedList"/>
    <dgm:cxn modelId="{7D756462-ADF6-4EF7-89CB-5619EA6EFA56}" type="presParOf" srcId="{518E3005-71E2-4255-A2D0-F92BFFCE5369}" destId="{AAC40AB4-68D4-4562-9FE3-50A6F7DD50FD}" srcOrd="0" destOrd="0" presId="urn:microsoft.com/office/officeart/2008/layout/VerticalCurvedList"/>
    <dgm:cxn modelId="{6EE7D68E-8D9D-4E4F-9305-B82565909788}" type="presParOf" srcId="{AAC40AB4-68D4-4562-9FE3-50A6F7DD50FD}" destId="{FC824D0D-F931-4FA3-B70A-F9CDD9C4B1DC}" srcOrd="0" destOrd="0" presId="urn:microsoft.com/office/officeart/2008/layout/VerticalCurvedList"/>
    <dgm:cxn modelId="{3962587C-A16C-4178-A19B-8D72AC8B32BE}" type="presParOf" srcId="{AAC40AB4-68D4-4562-9FE3-50A6F7DD50FD}" destId="{339913C2-CF4D-47F3-AD5C-AC9E03E375D2}" srcOrd="1" destOrd="0" presId="urn:microsoft.com/office/officeart/2008/layout/VerticalCurvedList"/>
    <dgm:cxn modelId="{50DA6BFC-9BBC-487E-A6BC-9C571A537C52}" type="presParOf" srcId="{AAC40AB4-68D4-4562-9FE3-50A6F7DD50FD}" destId="{B05EF89D-5654-4D49-AA71-BE5C175F3841}" srcOrd="2" destOrd="0" presId="urn:microsoft.com/office/officeart/2008/layout/VerticalCurvedList"/>
    <dgm:cxn modelId="{91AA3FDC-D4C6-49B7-B328-971DB9271962}" type="presParOf" srcId="{AAC40AB4-68D4-4562-9FE3-50A6F7DD50FD}" destId="{463892AE-44F9-4678-9F86-1227F4BFBA24}" srcOrd="3" destOrd="0" presId="urn:microsoft.com/office/officeart/2008/layout/VerticalCurvedList"/>
    <dgm:cxn modelId="{488D930F-CE74-4295-936F-75517FCCE814}" type="presParOf" srcId="{518E3005-71E2-4255-A2D0-F92BFFCE5369}" destId="{D78ECD8D-0172-4071-BB8F-14C028B7B9F2}" srcOrd="1" destOrd="0" presId="urn:microsoft.com/office/officeart/2008/layout/VerticalCurvedList"/>
    <dgm:cxn modelId="{13471A5E-7F31-4F98-AA57-2CEBA7774AAC}" type="presParOf" srcId="{518E3005-71E2-4255-A2D0-F92BFFCE5369}" destId="{0A34B1AA-EF26-4464-8F1B-7771D1627096}" srcOrd="2" destOrd="0" presId="urn:microsoft.com/office/officeart/2008/layout/VerticalCurvedList"/>
    <dgm:cxn modelId="{0566CAD1-A324-49C3-B7B3-72F623015E3C}" type="presParOf" srcId="{0A34B1AA-EF26-4464-8F1B-7771D1627096}" destId="{4FF6E938-AE91-4E56-968F-6A919411A859}" srcOrd="0" destOrd="0" presId="urn:microsoft.com/office/officeart/2008/layout/VerticalCurvedList"/>
    <dgm:cxn modelId="{55683628-F95D-4435-9166-1E4DB7B395E4}" type="presParOf" srcId="{518E3005-71E2-4255-A2D0-F92BFFCE5369}" destId="{A53E833C-C247-4C56-B32E-EE88DDCAE96E}" srcOrd="3" destOrd="0" presId="urn:microsoft.com/office/officeart/2008/layout/VerticalCurvedList"/>
    <dgm:cxn modelId="{B6AEA078-5E9D-4107-9AA8-3AC87F3420AA}" type="presParOf" srcId="{518E3005-71E2-4255-A2D0-F92BFFCE5369}" destId="{AE87E5DF-29B5-41F3-949F-2267A0C5344E}" srcOrd="4" destOrd="0" presId="urn:microsoft.com/office/officeart/2008/layout/VerticalCurvedList"/>
    <dgm:cxn modelId="{046FCCC3-968F-4A87-8BCA-947ADDFD005C}" type="presParOf" srcId="{AE87E5DF-29B5-41F3-949F-2267A0C5344E}" destId="{E7CF4267-A6EE-4C97-A6FF-96ED81597AD0}" srcOrd="0" destOrd="0" presId="urn:microsoft.com/office/officeart/2008/layout/VerticalCurvedList"/>
    <dgm:cxn modelId="{6E4879CD-5166-4434-9792-FF0AF6842AD6}" type="presParOf" srcId="{518E3005-71E2-4255-A2D0-F92BFFCE5369}" destId="{D5D9F0D7-6E0E-4969-8FDF-C26A3FFBD8A1}" srcOrd="5" destOrd="0" presId="urn:microsoft.com/office/officeart/2008/layout/VerticalCurvedList"/>
    <dgm:cxn modelId="{2352C2AA-BA16-4450-AA53-4C6983FE0691}" type="presParOf" srcId="{518E3005-71E2-4255-A2D0-F92BFFCE5369}" destId="{B1DF11ED-5C89-4EB6-AD2B-20D955AD966B}" srcOrd="6" destOrd="0" presId="urn:microsoft.com/office/officeart/2008/layout/VerticalCurvedList"/>
    <dgm:cxn modelId="{496D6ABE-CD0F-45DE-8CE7-0C811C8FD78B}" type="presParOf" srcId="{B1DF11ED-5C89-4EB6-AD2B-20D955AD966B}" destId="{8A72CEC7-7B55-4621-B66D-12A40A68218D}"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5518D4-2C3F-4DCF-A2AB-27F5E35D0CB9}">
      <dsp:nvSpPr>
        <dsp:cNvPr id="0" name=""/>
        <dsp:cNvSpPr/>
      </dsp:nvSpPr>
      <dsp:spPr>
        <a:xfrm>
          <a:off x="599602" y="3120"/>
          <a:ext cx="3259203" cy="1955522"/>
        </a:xfrm>
        <a:prstGeom prst="rect">
          <a:avLst/>
        </a:prstGeom>
        <a:solidFill>
          <a:schemeClr val="accent3">
            <a:lumMod val="20000"/>
            <a:lumOff val="80000"/>
          </a:schemeClr>
        </a:solidFill>
        <a:ln w="12700" cap="flat" cmpd="sng" algn="ctr">
          <a:solidFill>
            <a:schemeClr val="dk1"/>
          </a:solidFill>
          <a:prstDash val="solid"/>
          <a:miter lim="800000"/>
        </a:ln>
        <a:effectLst/>
      </dsp:spPr>
      <dsp:style>
        <a:lnRef idx="2">
          <a:schemeClr val="dk1"/>
        </a:lnRef>
        <a:fillRef idx="1">
          <a:schemeClr val="lt1"/>
        </a:fillRef>
        <a:effectRef idx="0">
          <a:schemeClr val="dk1"/>
        </a:effectRef>
        <a:fontRef idx="minor">
          <a:schemeClr val="dk1"/>
        </a:fontRef>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GB" sz="1200" b="1" kern="1200">
              <a:solidFill>
                <a:schemeClr val="tx1"/>
              </a:solidFill>
            </a:rPr>
            <a:t>Step 1: Baseline Model </a:t>
          </a:r>
          <a:endParaRPr lang="en-US" sz="1200" kern="1200">
            <a:solidFill>
              <a:schemeClr val="tx1"/>
            </a:solidFill>
          </a:endParaRPr>
        </a:p>
        <a:p>
          <a:pPr marL="57150" lvl="1" indent="-57150" algn="l" defTabSz="400050">
            <a:lnSpc>
              <a:spcPct val="90000"/>
            </a:lnSpc>
            <a:spcBef>
              <a:spcPct val="0"/>
            </a:spcBef>
            <a:spcAft>
              <a:spcPct val="15000"/>
            </a:spcAft>
            <a:buChar char="•"/>
          </a:pPr>
          <a:r>
            <a:rPr lang="en-GB" sz="900" kern="1200">
              <a:solidFill>
                <a:schemeClr val="tx1"/>
              </a:solidFill>
            </a:rPr>
            <a:t>Includes all features from the dataset</a:t>
          </a:r>
          <a:endParaRPr lang="en-US" sz="900" kern="1200">
            <a:solidFill>
              <a:schemeClr val="tx1"/>
            </a:solidFill>
          </a:endParaRPr>
        </a:p>
        <a:p>
          <a:pPr marL="57150" lvl="1" indent="-57150" algn="l" defTabSz="400050">
            <a:lnSpc>
              <a:spcPct val="90000"/>
            </a:lnSpc>
            <a:spcBef>
              <a:spcPct val="0"/>
            </a:spcBef>
            <a:spcAft>
              <a:spcPct val="15000"/>
            </a:spcAft>
            <a:buChar char="•"/>
          </a:pPr>
          <a:r>
            <a:rPr lang="en-US" sz="900" kern="1200">
              <a:solidFill>
                <a:schemeClr val="tx1"/>
              </a:solidFill>
            </a:rPr>
            <a:t>Ideal for benchmarking performance </a:t>
          </a:r>
        </a:p>
        <a:p>
          <a:pPr marL="57150" lvl="1" indent="-57150" algn="l" defTabSz="400050">
            <a:lnSpc>
              <a:spcPct val="90000"/>
            </a:lnSpc>
            <a:spcBef>
              <a:spcPct val="0"/>
            </a:spcBef>
            <a:spcAft>
              <a:spcPct val="15000"/>
            </a:spcAft>
            <a:buChar char="•"/>
          </a:pPr>
          <a:r>
            <a:rPr lang="en-US" sz="900" kern="1200">
              <a:solidFill>
                <a:schemeClr val="tx1"/>
              </a:solidFill>
            </a:rPr>
            <a:t>This model was refined using various techniques to create a parsimonious model that included meaningful predictors and lowered AIC.  </a:t>
          </a:r>
        </a:p>
        <a:p>
          <a:pPr marL="57150" lvl="1" indent="-57150" algn="l" defTabSz="400050">
            <a:lnSpc>
              <a:spcPct val="90000"/>
            </a:lnSpc>
            <a:spcBef>
              <a:spcPct val="0"/>
            </a:spcBef>
            <a:spcAft>
              <a:spcPct val="15000"/>
            </a:spcAft>
            <a:buChar char="•"/>
          </a:pPr>
          <a:r>
            <a:rPr lang="en-US" sz="900" b="1" kern="1200">
              <a:solidFill>
                <a:schemeClr val="tx1"/>
              </a:solidFill>
            </a:rPr>
            <a:t>AIC: </a:t>
          </a:r>
          <a:r>
            <a:rPr lang="en-GB" sz="900" b="1" kern="1200">
              <a:solidFill>
                <a:schemeClr val="tx1"/>
              </a:solidFill>
            </a:rPr>
            <a:t>9,940</a:t>
          </a:r>
          <a:endParaRPr lang="en-US" sz="900" b="1" kern="1200">
            <a:solidFill>
              <a:schemeClr val="tx1"/>
            </a:solidFill>
          </a:endParaRPr>
        </a:p>
      </dsp:txBody>
      <dsp:txXfrm>
        <a:off x="599602" y="3120"/>
        <a:ext cx="3259203" cy="1955522"/>
      </dsp:txXfrm>
    </dsp:sp>
    <dsp:sp modelId="{8CACF566-319C-4E07-9EE2-5DBE0BC37393}">
      <dsp:nvSpPr>
        <dsp:cNvPr id="0" name=""/>
        <dsp:cNvSpPr/>
      </dsp:nvSpPr>
      <dsp:spPr>
        <a:xfrm>
          <a:off x="4184726" y="3120"/>
          <a:ext cx="3259203" cy="1955522"/>
        </a:xfrm>
        <a:prstGeom prst="rect">
          <a:avLst/>
        </a:prstGeom>
        <a:solidFill>
          <a:schemeClr val="accent3">
            <a:lumMod val="20000"/>
            <a:lumOff val="80000"/>
          </a:schemeClr>
        </a:solidFill>
        <a:ln w="12700" cap="flat" cmpd="sng" algn="ctr">
          <a:solidFill>
            <a:schemeClr val="dk1"/>
          </a:solidFill>
          <a:prstDash val="solid"/>
          <a:miter lim="800000"/>
        </a:ln>
        <a:effectLst/>
      </dsp:spPr>
      <dsp:style>
        <a:lnRef idx="2">
          <a:schemeClr val="dk1"/>
        </a:lnRef>
        <a:fillRef idx="1">
          <a:schemeClr val="lt1"/>
        </a:fillRef>
        <a:effectRef idx="0">
          <a:schemeClr val="dk1"/>
        </a:effectRef>
        <a:fontRef idx="minor">
          <a:schemeClr val="dk1"/>
        </a:fontRef>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GB" sz="1200" b="1" kern="1200">
              <a:solidFill>
                <a:schemeClr val="tx1"/>
              </a:solidFill>
            </a:rPr>
            <a:t>Step 2:Tuning Parameters and Feature Selection using Lasso Regression (via </a:t>
          </a:r>
          <a:r>
            <a:rPr lang="en-GB" sz="1200" b="1" kern="1200" err="1">
              <a:solidFill>
                <a:schemeClr val="tx1"/>
              </a:solidFill>
            </a:rPr>
            <a:t>glmnet</a:t>
          </a:r>
          <a:r>
            <a:rPr lang="en-GB" sz="1200" b="1" kern="1200">
              <a:solidFill>
                <a:schemeClr val="tx1"/>
              </a:solidFill>
            </a:rPr>
            <a:t>)</a:t>
          </a:r>
          <a:endParaRPr lang="en-US" sz="1200" kern="1200">
            <a:solidFill>
              <a:schemeClr val="tx1"/>
            </a:solidFill>
          </a:endParaRPr>
        </a:p>
        <a:p>
          <a:pPr marL="57150" lvl="1" indent="-57150" algn="l" defTabSz="400050">
            <a:lnSpc>
              <a:spcPct val="90000"/>
            </a:lnSpc>
            <a:spcBef>
              <a:spcPct val="0"/>
            </a:spcBef>
            <a:spcAft>
              <a:spcPct val="15000"/>
            </a:spcAft>
            <a:buChar char="•"/>
          </a:pPr>
          <a:r>
            <a:rPr lang="en-GB" sz="900" kern="1200">
              <a:solidFill>
                <a:schemeClr val="tx1"/>
              </a:solidFill>
            </a:rPr>
            <a:t>Purpose: penalise complexity and automatically selects features by shrinking coefficients to zero.</a:t>
          </a:r>
          <a:endParaRPr lang="en-US" sz="900" kern="1200">
            <a:solidFill>
              <a:schemeClr val="tx1"/>
            </a:solidFill>
          </a:endParaRPr>
        </a:p>
        <a:p>
          <a:pPr marL="57150" lvl="1" indent="-57150" algn="l" defTabSz="400050">
            <a:lnSpc>
              <a:spcPct val="90000"/>
            </a:lnSpc>
            <a:spcBef>
              <a:spcPct val="0"/>
            </a:spcBef>
            <a:spcAft>
              <a:spcPct val="15000"/>
            </a:spcAft>
            <a:buChar char="•"/>
          </a:pPr>
          <a:r>
            <a:rPr lang="en-US" sz="900" kern="1200">
              <a:solidFill>
                <a:schemeClr val="tx1"/>
              </a:solidFill>
            </a:rPr>
            <a:t>Best tuning Parameters: Lambda (regularization strength) = </a:t>
          </a:r>
          <a:r>
            <a:rPr lang="en-GB" sz="900" b="1" kern="1200" err="1">
              <a:solidFill>
                <a:schemeClr val="tx1"/>
              </a:solidFill>
            </a:rPr>
            <a:t>Seq</a:t>
          </a:r>
          <a:r>
            <a:rPr lang="en-GB" sz="900" b="1" kern="1200">
              <a:solidFill>
                <a:schemeClr val="tx1"/>
              </a:solidFill>
            </a:rPr>
            <a:t>(0.0001, 0.1, </a:t>
          </a:r>
          <a:r>
            <a:rPr lang="en-GB" sz="900" b="1" kern="1200" err="1">
              <a:solidFill>
                <a:schemeClr val="tx1"/>
              </a:solidFill>
            </a:rPr>
            <a:t>length.out</a:t>
          </a:r>
          <a:r>
            <a:rPr lang="en-GB" sz="900" b="1" kern="1200">
              <a:solidFill>
                <a:schemeClr val="tx1"/>
              </a:solidFill>
            </a:rPr>
            <a:t> = 10)</a:t>
          </a:r>
          <a:r>
            <a:rPr lang="en-US" sz="900" b="1" kern="1200">
              <a:solidFill>
                <a:schemeClr val="tx1"/>
              </a:solidFill>
            </a:rPr>
            <a:t>  and Alpha = 1 (lasso penalty).</a:t>
          </a:r>
        </a:p>
        <a:p>
          <a:pPr marL="57150" lvl="1" indent="-57150" algn="l" defTabSz="400050">
            <a:lnSpc>
              <a:spcPct val="90000"/>
            </a:lnSpc>
            <a:spcBef>
              <a:spcPct val="0"/>
            </a:spcBef>
            <a:spcAft>
              <a:spcPct val="15000"/>
            </a:spcAft>
            <a:buChar char="•"/>
          </a:pPr>
          <a:r>
            <a:rPr lang="en-GB" sz="900" kern="1200">
              <a:solidFill>
                <a:schemeClr val="tx1"/>
              </a:solidFill>
            </a:rPr>
            <a:t>Benefits: prevents overfitting and handles multicollinearity.</a:t>
          </a:r>
          <a:endParaRPr lang="en-US" sz="900" kern="1200">
            <a:solidFill>
              <a:schemeClr val="tx1"/>
            </a:solidFill>
          </a:endParaRPr>
        </a:p>
      </dsp:txBody>
      <dsp:txXfrm>
        <a:off x="4184726" y="3120"/>
        <a:ext cx="3259203" cy="1955522"/>
      </dsp:txXfrm>
    </dsp:sp>
    <dsp:sp modelId="{4E7A6332-3732-403B-B027-B26E000AF481}">
      <dsp:nvSpPr>
        <dsp:cNvPr id="0" name=""/>
        <dsp:cNvSpPr/>
      </dsp:nvSpPr>
      <dsp:spPr>
        <a:xfrm>
          <a:off x="7769850" y="3120"/>
          <a:ext cx="3259203" cy="1955522"/>
        </a:xfrm>
        <a:prstGeom prst="rect">
          <a:avLst/>
        </a:prstGeom>
        <a:solidFill>
          <a:schemeClr val="accent3">
            <a:lumMod val="20000"/>
            <a:lumOff val="80000"/>
          </a:schemeClr>
        </a:solidFill>
        <a:ln w="12700" cap="flat" cmpd="sng" algn="ctr">
          <a:solidFill>
            <a:schemeClr val="dk1"/>
          </a:solidFill>
          <a:prstDash val="solid"/>
          <a:miter lim="800000"/>
        </a:ln>
        <a:effectLst/>
      </dsp:spPr>
      <dsp:style>
        <a:lnRef idx="2">
          <a:schemeClr val="dk1"/>
        </a:lnRef>
        <a:fillRef idx="1">
          <a:schemeClr val="lt1"/>
        </a:fillRef>
        <a:effectRef idx="0">
          <a:schemeClr val="dk1"/>
        </a:effectRef>
        <a:fontRef idx="minor">
          <a:schemeClr val="dk1"/>
        </a:fontRef>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GB" sz="1200" b="1" kern="1200">
              <a:solidFill>
                <a:schemeClr val="tx1"/>
              </a:solidFill>
            </a:rPr>
            <a:t>Step 3:Feature Selection using STEPWISE SELECTION (via AIC)</a:t>
          </a:r>
          <a:endParaRPr lang="en-US" sz="1200" kern="1200">
            <a:solidFill>
              <a:schemeClr val="tx1"/>
            </a:solidFill>
          </a:endParaRPr>
        </a:p>
        <a:p>
          <a:pPr marL="57150" lvl="1" indent="-57150" algn="l" defTabSz="400050">
            <a:lnSpc>
              <a:spcPct val="90000"/>
            </a:lnSpc>
            <a:spcBef>
              <a:spcPct val="0"/>
            </a:spcBef>
            <a:spcAft>
              <a:spcPct val="15000"/>
            </a:spcAft>
            <a:buChar char="•"/>
          </a:pPr>
          <a:r>
            <a:rPr lang="en-GB" sz="900" kern="1200">
              <a:solidFill>
                <a:schemeClr val="tx1"/>
              </a:solidFill>
            </a:rPr>
            <a:t>Direction: Both forward and backward</a:t>
          </a:r>
          <a:endParaRPr lang="en-US" sz="900" kern="1200">
            <a:solidFill>
              <a:schemeClr val="tx1"/>
            </a:solidFill>
          </a:endParaRPr>
        </a:p>
        <a:p>
          <a:pPr marL="57150" lvl="1" indent="-57150" algn="l" defTabSz="400050">
            <a:lnSpc>
              <a:spcPct val="90000"/>
            </a:lnSpc>
            <a:spcBef>
              <a:spcPct val="0"/>
            </a:spcBef>
            <a:spcAft>
              <a:spcPct val="15000"/>
            </a:spcAft>
            <a:buChar char="•"/>
          </a:pPr>
          <a:r>
            <a:rPr lang="en-GB" sz="900" kern="1200">
              <a:solidFill>
                <a:schemeClr val="tx1"/>
              </a:solidFill>
            </a:rPr>
            <a:t>Criteria: Akaike Information Criterion (AIC)</a:t>
          </a:r>
          <a:endParaRPr lang="en-US" sz="900" kern="1200">
            <a:solidFill>
              <a:schemeClr val="tx1"/>
            </a:solidFill>
          </a:endParaRPr>
        </a:p>
        <a:p>
          <a:pPr marL="57150" lvl="1" indent="-57150" algn="l" defTabSz="400050">
            <a:lnSpc>
              <a:spcPct val="90000"/>
            </a:lnSpc>
            <a:spcBef>
              <a:spcPct val="0"/>
            </a:spcBef>
            <a:spcAft>
              <a:spcPct val="15000"/>
            </a:spcAft>
            <a:buChar char="•"/>
          </a:pPr>
          <a:r>
            <a:rPr lang="en-GB" sz="900" kern="1200">
              <a:solidFill>
                <a:schemeClr val="tx1"/>
              </a:solidFill>
            </a:rPr>
            <a:t>balanced models fit and complexity</a:t>
          </a:r>
          <a:endParaRPr lang="en-US" sz="900" kern="1200">
            <a:solidFill>
              <a:schemeClr val="tx1"/>
            </a:solidFill>
          </a:endParaRPr>
        </a:p>
        <a:p>
          <a:pPr marL="57150" lvl="1" indent="-57150" algn="l" defTabSz="400050">
            <a:lnSpc>
              <a:spcPct val="90000"/>
            </a:lnSpc>
            <a:spcBef>
              <a:spcPct val="0"/>
            </a:spcBef>
            <a:spcAft>
              <a:spcPct val="15000"/>
            </a:spcAft>
            <a:buChar char="•"/>
          </a:pPr>
          <a:r>
            <a:rPr lang="en-GB" sz="900" kern="1200">
              <a:solidFill>
                <a:schemeClr val="tx1"/>
              </a:solidFill>
            </a:rPr>
            <a:t>Lower AIC indicates better trade-off</a:t>
          </a:r>
          <a:endParaRPr lang="en-US" sz="900" kern="1200">
            <a:solidFill>
              <a:schemeClr val="tx1"/>
            </a:solidFill>
          </a:endParaRPr>
        </a:p>
        <a:p>
          <a:pPr marL="57150" lvl="1" indent="-57150" algn="l" defTabSz="400050">
            <a:lnSpc>
              <a:spcPct val="90000"/>
            </a:lnSpc>
            <a:spcBef>
              <a:spcPct val="0"/>
            </a:spcBef>
            <a:spcAft>
              <a:spcPct val="15000"/>
            </a:spcAft>
            <a:buChar char="•"/>
          </a:pPr>
          <a:r>
            <a:rPr lang="en-GB" sz="900" kern="1200">
              <a:solidFill>
                <a:schemeClr val="tx1"/>
              </a:solidFill>
            </a:rPr>
            <a:t>Benefits: selects parsimonious model with reasonable explanatory power.</a:t>
          </a:r>
          <a:endParaRPr lang="en-US" sz="900" kern="1200">
            <a:solidFill>
              <a:schemeClr val="tx1"/>
            </a:solidFill>
          </a:endParaRPr>
        </a:p>
        <a:p>
          <a:pPr marL="57150" lvl="1" indent="-57150" algn="l" defTabSz="400050">
            <a:lnSpc>
              <a:spcPct val="90000"/>
            </a:lnSpc>
            <a:spcBef>
              <a:spcPct val="0"/>
            </a:spcBef>
            <a:spcAft>
              <a:spcPct val="15000"/>
            </a:spcAft>
            <a:buChar char="•"/>
          </a:pPr>
          <a:r>
            <a:rPr lang="en-US" sz="900" b="1" kern="1200">
              <a:solidFill>
                <a:schemeClr val="tx1"/>
              </a:solidFill>
            </a:rPr>
            <a:t>AIC: </a:t>
          </a:r>
          <a:r>
            <a:rPr lang="en-GB" sz="900" b="1" kern="1200">
              <a:solidFill>
                <a:schemeClr val="tx1"/>
              </a:solidFill>
            </a:rPr>
            <a:t>9,915</a:t>
          </a:r>
          <a:endParaRPr lang="en-US" sz="900" b="1" kern="1200">
            <a:solidFill>
              <a:schemeClr val="tx1"/>
            </a:solidFill>
          </a:endParaRPr>
        </a:p>
      </dsp:txBody>
      <dsp:txXfrm>
        <a:off x="7769850" y="3120"/>
        <a:ext cx="3259203" cy="1955522"/>
      </dsp:txXfrm>
    </dsp:sp>
    <dsp:sp modelId="{746CDFEF-2A82-40A0-B8B1-694B44F204A8}">
      <dsp:nvSpPr>
        <dsp:cNvPr id="0" name=""/>
        <dsp:cNvSpPr/>
      </dsp:nvSpPr>
      <dsp:spPr>
        <a:xfrm>
          <a:off x="2392164" y="2284563"/>
          <a:ext cx="3259203" cy="1955522"/>
        </a:xfrm>
        <a:prstGeom prst="rect">
          <a:avLst/>
        </a:prstGeom>
        <a:solidFill>
          <a:schemeClr val="accent3">
            <a:lumMod val="20000"/>
            <a:lumOff val="80000"/>
          </a:schemeClr>
        </a:solidFill>
        <a:ln w="12700" cap="flat" cmpd="sng" algn="ctr">
          <a:solidFill>
            <a:schemeClr val="dk1"/>
          </a:solidFill>
          <a:prstDash val="solid"/>
          <a:miter lim="800000"/>
        </a:ln>
        <a:effectLst/>
      </dsp:spPr>
      <dsp:style>
        <a:lnRef idx="2">
          <a:schemeClr val="dk1"/>
        </a:lnRef>
        <a:fillRef idx="1">
          <a:schemeClr val="lt1"/>
        </a:fillRef>
        <a:effectRef idx="0">
          <a:schemeClr val="dk1"/>
        </a:effectRef>
        <a:fontRef idx="minor">
          <a:schemeClr val="dk1"/>
        </a:fontRef>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GB" sz="1200" b="1" kern="1200">
              <a:solidFill>
                <a:schemeClr val="tx1"/>
              </a:solidFill>
            </a:rPr>
            <a:t>Step 4: P-value Based Elimination</a:t>
          </a:r>
          <a:endParaRPr lang="en-US" sz="1200" kern="1200">
            <a:solidFill>
              <a:schemeClr val="tx1"/>
            </a:solidFill>
          </a:endParaRPr>
        </a:p>
        <a:p>
          <a:pPr marL="57150" lvl="1" indent="-57150" algn="l" defTabSz="400050">
            <a:lnSpc>
              <a:spcPct val="90000"/>
            </a:lnSpc>
            <a:spcBef>
              <a:spcPct val="0"/>
            </a:spcBef>
            <a:spcAft>
              <a:spcPct val="15000"/>
            </a:spcAft>
            <a:buChar char="•"/>
          </a:pPr>
          <a:r>
            <a:rPr lang="en-GB" sz="900" kern="1200">
              <a:solidFill>
                <a:schemeClr val="tx1"/>
              </a:solidFill>
            </a:rPr>
            <a:t>Custom iterative function repeatedly removes variables with P-values &gt; 0.05 (statistically insignificant)</a:t>
          </a:r>
          <a:endParaRPr lang="en-US" sz="900" kern="1200">
            <a:solidFill>
              <a:schemeClr val="tx1"/>
            </a:solidFill>
          </a:endParaRPr>
        </a:p>
        <a:p>
          <a:pPr marL="57150" lvl="1" indent="-57150" algn="l" defTabSz="400050">
            <a:lnSpc>
              <a:spcPct val="90000"/>
            </a:lnSpc>
            <a:spcBef>
              <a:spcPct val="0"/>
            </a:spcBef>
            <a:spcAft>
              <a:spcPct val="15000"/>
            </a:spcAft>
            <a:buChar char="•"/>
          </a:pPr>
          <a:r>
            <a:rPr lang="en-GB" sz="900" kern="1200">
              <a:solidFill>
                <a:schemeClr val="tx1"/>
              </a:solidFill>
            </a:rPr>
            <a:t>Stops when all the remaining predictors are statistically significant</a:t>
          </a:r>
          <a:endParaRPr lang="en-US" sz="900" kern="1200">
            <a:solidFill>
              <a:schemeClr val="tx1"/>
            </a:solidFill>
          </a:endParaRPr>
        </a:p>
        <a:p>
          <a:pPr marL="57150" lvl="1" indent="-57150" algn="l" defTabSz="400050">
            <a:lnSpc>
              <a:spcPct val="90000"/>
            </a:lnSpc>
            <a:spcBef>
              <a:spcPct val="0"/>
            </a:spcBef>
            <a:spcAft>
              <a:spcPct val="15000"/>
            </a:spcAft>
            <a:buChar char="•"/>
          </a:pPr>
          <a:r>
            <a:rPr lang="en-GB" sz="900" kern="1200">
              <a:solidFill>
                <a:schemeClr val="tx1"/>
              </a:solidFill>
            </a:rPr>
            <a:t>Benefit: ensures only meaningful predictors are kept for interpretability. </a:t>
          </a:r>
          <a:endParaRPr lang="en-US" sz="900" kern="1200">
            <a:solidFill>
              <a:schemeClr val="tx1"/>
            </a:solidFill>
          </a:endParaRPr>
        </a:p>
        <a:p>
          <a:pPr marL="57150" lvl="1" indent="-57150" algn="l" defTabSz="400050">
            <a:lnSpc>
              <a:spcPct val="90000"/>
            </a:lnSpc>
            <a:spcBef>
              <a:spcPct val="0"/>
            </a:spcBef>
            <a:spcAft>
              <a:spcPct val="15000"/>
            </a:spcAft>
            <a:buChar char="•"/>
          </a:pPr>
          <a:r>
            <a:rPr lang="en-US" sz="900" kern="1200">
              <a:solidFill>
                <a:schemeClr val="tx1"/>
              </a:solidFill>
            </a:rPr>
            <a:t>Final model performance was compared with random forest and </a:t>
          </a:r>
          <a:r>
            <a:rPr lang="en-US" sz="900" kern="1200" err="1">
              <a:solidFill>
                <a:schemeClr val="tx1"/>
              </a:solidFill>
            </a:rPr>
            <a:t>XGBoost</a:t>
          </a:r>
          <a:r>
            <a:rPr lang="en-US" sz="900" kern="1200">
              <a:solidFill>
                <a:schemeClr val="tx1"/>
              </a:solidFill>
            </a:rPr>
            <a:t> model. </a:t>
          </a:r>
        </a:p>
        <a:p>
          <a:pPr marL="57150" lvl="1" indent="-57150" algn="l" defTabSz="400050">
            <a:lnSpc>
              <a:spcPct val="90000"/>
            </a:lnSpc>
            <a:spcBef>
              <a:spcPct val="0"/>
            </a:spcBef>
            <a:spcAft>
              <a:spcPct val="15000"/>
            </a:spcAft>
            <a:buChar char="•"/>
          </a:pPr>
          <a:r>
            <a:rPr lang="en-US" sz="900" b="1" kern="1200">
              <a:solidFill>
                <a:schemeClr val="tx1"/>
              </a:solidFill>
            </a:rPr>
            <a:t>AIC: </a:t>
          </a:r>
          <a:r>
            <a:rPr lang="en-GB" sz="900" b="1" kern="1200">
              <a:solidFill>
                <a:schemeClr val="tx1"/>
              </a:solidFill>
            </a:rPr>
            <a:t>9,921</a:t>
          </a:r>
          <a:endParaRPr lang="en-US" sz="900" b="1" kern="1200">
            <a:solidFill>
              <a:schemeClr val="tx1"/>
            </a:solidFill>
          </a:endParaRPr>
        </a:p>
        <a:p>
          <a:pPr marL="57150" lvl="1" indent="-57150" algn="l" defTabSz="400050">
            <a:lnSpc>
              <a:spcPct val="90000"/>
            </a:lnSpc>
            <a:spcBef>
              <a:spcPct val="0"/>
            </a:spcBef>
            <a:spcAft>
              <a:spcPct val="15000"/>
            </a:spcAft>
            <a:buChar char="•"/>
          </a:pPr>
          <a:r>
            <a:rPr lang="en-US" sz="900" kern="1200">
              <a:solidFill>
                <a:schemeClr val="tx1"/>
              </a:solidFill>
            </a:rPr>
            <a:t>Although there is a slight increase in AIC compared to stepwise model, this is outweighed by the model’s reduced complexity and interpretability making it more practical for business use/decision-making. </a:t>
          </a:r>
        </a:p>
      </dsp:txBody>
      <dsp:txXfrm>
        <a:off x="2392164" y="2284563"/>
        <a:ext cx="3259203" cy="1955522"/>
      </dsp:txXfrm>
    </dsp:sp>
    <dsp:sp modelId="{0A5EAF98-793D-472F-A686-6AD6CF359270}">
      <dsp:nvSpPr>
        <dsp:cNvPr id="0" name=""/>
        <dsp:cNvSpPr/>
      </dsp:nvSpPr>
      <dsp:spPr>
        <a:xfrm>
          <a:off x="5977288" y="2284563"/>
          <a:ext cx="3259203" cy="1955522"/>
        </a:xfrm>
        <a:prstGeom prst="rect">
          <a:avLst/>
        </a:prstGeom>
        <a:solidFill>
          <a:schemeClr val="accent3">
            <a:lumMod val="20000"/>
            <a:lumOff val="80000"/>
          </a:schemeClr>
        </a:solidFill>
        <a:ln w="12700" cap="flat" cmpd="sng" algn="ctr">
          <a:solidFill>
            <a:schemeClr val="dk1"/>
          </a:solidFill>
          <a:prstDash val="solid"/>
          <a:miter lim="800000"/>
        </a:ln>
        <a:effectLst/>
      </dsp:spPr>
      <dsp:style>
        <a:lnRef idx="2">
          <a:schemeClr val="dk1"/>
        </a:lnRef>
        <a:fillRef idx="1">
          <a:schemeClr val="lt1"/>
        </a:fillRef>
        <a:effectRef idx="0">
          <a:schemeClr val="dk1"/>
        </a:effectRef>
        <a:fontRef idx="minor">
          <a:schemeClr val="dk1"/>
        </a:fontRef>
      </dsp:style>
      <dsp:txBody>
        <a:bodyPr spcFirstLastPara="0" vert="horz" wrap="square" lIns="45720" tIns="45720" rIns="45720" bIns="45720" numCol="1" spcCol="1270" anchor="t" anchorCtr="0">
          <a:noAutofit/>
        </a:bodyPr>
        <a:lstStyle/>
        <a:p>
          <a:pPr marL="0" lvl="0" indent="0" algn="l" defTabSz="533400">
            <a:lnSpc>
              <a:spcPct val="90000"/>
            </a:lnSpc>
            <a:spcBef>
              <a:spcPct val="0"/>
            </a:spcBef>
            <a:spcAft>
              <a:spcPct val="35000"/>
            </a:spcAft>
            <a:buNone/>
          </a:pPr>
          <a:r>
            <a:rPr lang="en-GB" sz="1200" b="1" kern="1200">
              <a:solidFill>
                <a:schemeClr val="tx1"/>
              </a:solidFill>
            </a:rPr>
            <a:t>Benefits of using all three approaches (tuning &amp; feature selection):</a:t>
          </a:r>
          <a:endParaRPr lang="en-US" sz="1200" kern="1200">
            <a:solidFill>
              <a:schemeClr val="tx1"/>
            </a:solidFill>
          </a:endParaRPr>
        </a:p>
        <a:p>
          <a:pPr marL="57150" lvl="1" indent="-57150" algn="l" defTabSz="400050">
            <a:lnSpc>
              <a:spcPct val="90000"/>
            </a:lnSpc>
            <a:spcBef>
              <a:spcPct val="0"/>
            </a:spcBef>
            <a:spcAft>
              <a:spcPct val="15000"/>
            </a:spcAft>
            <a:buChar char="•"/>
          </a:pPr>
          <a:r>
            <a:rPr lang="en-GB" sz="900" kern="1200">
              <a:solidFill>
                <a:schemeClr val="tx1"/>
              </a:solidFill>
            </a:rPr>
            <a:t>Robustness (Lasso)</a:t>
          </a:r>
          <a:endParaRPr lang="en-US" sz="900" kern="1200">
            <a:solidFill>
              <a:schemeClr val="tx1"/>
            </a:solidFill>
          </a:endParaRPr>
        </a:p>
        <a:p>
          <a:pPr marL="57150" lvl="1" indent="-57150" algn="l" defTabSz="400050">
            <a:lnSpc>
              <a:spcPct val="90000"/>
            </a:lnSpc>
            <a:spcBef>
              <a:spcPct val="0"/>
            </a:spcBef>
            <a:spcAft>
              <a:spcPct val="15000"/>
            </a:spcAft>
            <a:buChar char="•"/>
          </a:pPr>
          <a:r>
            <a:rPr lang="en-GB" sz="900" kern="1200">
              <a:solidFill>
                <a:schemeClr val="tx1"/>
              </a:solidFill>
            </a:rPr>
            <a:t>Simplicity and interpretability (StepAIC)</a:t>
          </a:r>
          <a:endParaRPr lang="en-US" sz="900" kern="1200">
            <a:solidFill>
              <a:schemeClr val="tx1"/>
            </a:solidFill>
          </a:endParaRPr>
        </a:p>
        <a:p>
          <a:pPr marL="57150" lvl="1" indent="-57150" algn="l" defTabSz="400050">
            <a:lnSpc>
              <a:spcPct val="90000"/>
            </a:lnSpc>
            <a:spcBef>
              <a:spcPct val="0"/>
            </a:spcBef>
            <a:spcAft>
              <a:spcPct val="15000"/>
            </a:spcAft>
            <a:buChar char="•"/>
          </a:pPr>
          <a:r>
            <a:rPr lang="en-GB" sz="900" kern="1200">
              <a:solidFill>
                <a:schemeClr val="tx1"/>
              </a:solidFill>
            </a:rPr>
            <a:t>Statistical validity (P-value filtering)</a:t>
          </a:r>
          <a:endParaRPr lang="en-US" sz="900" kern="1200">
            <a:solidFill>
              <a:schemeClr val="tx1"/>
            </a:solidFill>
          </a:endParaRPr>
        </a:p>
      </dsp:txBody>
      <dsp:txXfrm>
        <a:off x="5977288" y="2284563"/>
        <a:ext cx="3259203" cy="195552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9913C2-CF4D-47F3-AD5C-AC9E03E375D2}">
      <dsp:nvSpPr>
        <dsp:cNvPr id="0" name=""/>
        <dsp:cNvSpPr/>
      </dsp:nvSpPr>
      <dsp:spPr>
        <a:xfrm>
          <a:off x="-6125176" y="-937410"/>
          <a:ext cx="7293488" cy="7293488"/>
        </a:xfrm>
        <a:prstGeom prst="blockArc">
          <a:avLst>
            <a:gd name="adj1" fmla="val 18900000"/>
            <a:gd name="adj2" fmla="val 2700000"/>
            <a:gd name="adj3" fmla="val 296"/>
          </a:avLst>
        </a:prstGeom>
        <a:noFill/>
        <a:ln w="12700" cap="flat" cmpd="sng" algn="ctr">
          <a:solidFill>
            <a:schemeClr val="accent3">
              <a:lumMod val="60000"/>
              <a:lumOff val="40000"/>
            </a:schemeClr>
          </a:solidFill>
          <a:prstDash val="solid"/>
          <a:miter lim="800000"/>
        </a:ln>
        <a:effectLst/>
      </dsp:spPr>
      <dsp:style>
        <a:lnRef idx="2">
          <a:scrgbClr r="0" g="0" b="0"/>
        </a:lnRef>
        <a:fillRef idx="0">
          <a:scrgbClr r="0" g="0" b="0"/>
        </a:fillRef>
        <a:effectRef idx="0">
          <a:scrgbClr r="0" g="0" b="0"/>
        </a:effectRef>
        <a:fontRef idx="minor"/>
      </dsp:style>
    </dsp:sp>
    <dsp:sp modelId="{D78ECD8D-0172-4071-BB8F-14C028B7B9F2}">
      <dsp:nvSpPr>
        <dsp:cNvPr id="0" name=""/>
        <dsp:cNvSpPr/>
      </dsp:nvSpPr>
      <dsp:spPr>
        <a:xfrm>
          <a:off x="752110" y="413883"/>
          <a:ext cx="9590975" cy="1339700"/>
        </a:xfrm>
        <a:prstGeom prst="rect">
          <a:avLst/>
        </a:prstGeom>
        <a:solidFill>
          <a:schemeClr val="accent3">
            <a:lumMod val="20000"/>
            <a:lumOff val="8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60213" tIns="27940" rIns="27940" bIns="27940" numCol="1" spcCol="1270" anchor="ctr" anchorCtr="0">
          <a:noAutofit/>
        </a:bodyPr>
        <a:lstStyle/>
        <a:p>
          <a:pPr marL="0" lvl="0" indent="0" algn="l" defTabSz="466725">
            <a:lnSpc>
              <a:spcPct val="90000"/>
            </a:lnSpc>
            <a:spcBef>
              <a:spcPct val="0"/>
            </a:spcBef>
            <a:spcAft>
              <a:spcPct val="35000"/>
            </a:spcAft>
            <a:buNone/>
          </a:pPr>
          <a:r>
            <a:rPr lang="en-GB" sz="1050" b="1" kern="1200" dirty="0">
              <a:solidFill>
                <a:schemeClr val="tx2">
                  <a:lumMod val="75000"/>
                </a:schemeClr>
              </a:solidFill>
            </a:rPr>
            <a:t>Page Value: </a:t>
          </a:r>
        </a:p>
        <a:p>
          <a:pPr marL="0" lvl="0" indent="0" algn="l" defTabSz="466725">
            <a:lnSpc>
              <a:spcPct val="90000"/>
            </a:lnSpc>
            <a:spcBef>
              <a:spcPct val="0"/>
            </a:spcBef>
            <a:spcAft>
              <a:spcPct val="35000"/>
            </a:spcAft>
            <a:buNone/>
          </a:pPr>
          <a:r>
            <a:rPr lang="en-GB" sz="1050" kern="1200" dirty="0">
              <a:solidFill>
                <a:schemeClr val="tx2">
                  <a:lumMod val="75000"/>
                </a:schemeClr>
              </a:solidFill>
            </a:rPr>
            <a:t>Major driver of purchasing intention. </a:t>
          </a:r>
        </a:p>
        <a:p>
          <a:pPr marL="0" lvl="0" indent="0" algn="l" defTabSz="466725">
            <a:lnSpc>
              <a:spcPct val="90000"/>
            </a:lnSpc>
            <a:spcBef>
              <a:spcPct val="0"/>
            </a:spcBef>
            <a:spcAft>
              <a:spcPct val="35000"/>
            </a:spcAft>
            <a:buNone/>
          </a:pPr>
          <a:r>
            <a:rPr lang="en-GB" sz="1050" b="1" kern="1200" dirty="0">
              <a:solidFill>
                <a:schemeClr val="tx2">
                  <a:lumMod val="75000"/>
                </a:schemeClr>
              </a:solidFill>
            </a:rPr>
            <a:t>Action:</a:t>
          </a:r>
        </a:p>
        <a:p>
          <a:pPr marL="0" lvl="0" indent="0" algn="l" defTabSz="466725">
            <a:lnSpc>
              <a:spcPct val="90000"/>
            </a:lnSpc>
            <a:spcBef>
              <a:spcPct val="0"/>
            </a:spcBef>
            <a:spcAft>
              <a:spcPct val="35000"/>
            </a:spcAft>
            <a:buNone/>
          </a:pPr>
          <a:r>
            <a:rPr lang="en-GB" sz="1050" b="0" kern="1200" dirty="0">
              <a:solidFill>
                <a:schemeClr val="tx2">
                  <a:lumMod val="75000"/>
                </a:schemeClr>
              </a:solidFill>
            </a:rPr>
            <a:t>- Optimise high-value pages (e.g. product information and category) to better support purchase journeys.</a:t>
          </a:r>
        </a:p>
        <a:p>
          <a:pPr marL="0" lvl="0" indent="0" algn="l" defTabSz="466725">
            <a:lnSpc>
              <a:spcPct val="90000"/>
            </a:lnSpc>
            <a:spcBef>
              <a:spcPct val="0"/>
            </a:spcBef>
            <a:spcAft>
              <a:spcPct val="35000"/>
            </a:spcAft>
            <a:buNone/>
          </a:pPr>
          <a:r>
            <a:rPr lang="en-GB" sz="1050" b="0" kern="1200" dirty="0">
              <a:solidFill>
                <a:schemeClr val="tx2">
                  <a:lumMod val="75000"/>
                </a:schemeClr>
              </a:solidFill>
            </a:rPr>
            <a:t>- Use recommendation engines to increase time spent on valuable content.</a:t>
          </a:r>
        </a:p>
        <a:p>
          <a:pPr marL="0" lvl="0" indent="0" algn="l" defTabSz="466725">
            <a:lnSpc>
              <a:spcPct val="90000"/>
            </a:lnSpc>
            <a:spcBef>
              <a:spcPct val="0"/>
            </a:spcBef>
            <a:spcAft>
              <a:spcPct val="35000"/>
            </a:spcAft>
            <a:buNone/>
          </a:pPr>
          <a:r>
            <a:rPr lang="en-GB" sz="1050" b="0" kern="1200" dirty="0">
              <a:solidFill>
                <a:schemeClr val="tx2">
                  <a:lumMod val="75000"/>
                </a:schemeClr>
              </a:solidFill>
            </a:rPr>
            <a:t>- Implement multi-touch attribution (e.g. Markov chains) to capture the true impact of page sequences.</a:t>
          </a:r>
        </a:p>
        <a:p>
          <a:pPr marL="0" lvl="0" indent="0" algn="l" defTabSz="466725">
            <a:lnSpc>
              <a:spcPct val="90000"/>
            </a:lnSpc>
            <a:spcBef>
              <a:spcPct val="0"/>
            </a:spcBef>
            <a:spcAft>
              <a:spcPct val="35000"/>
            </a:spcAft>
            <a:buNone/>
          </a:pPr>
          <a:r>
            <a:rPr lang="en-GB" sz="1050" b="0" kern="1200" dirty="0">
              <a:solidFill>
                <a:schemeClr val="tx2">
                  <a:lumMod val="75000"/>
                </a:schemeClr>
              </a:solidFill>
            </a:rPr>
            <a:t>- Incorporate AI/ML tools (predictive search and personalised recommendations) to align content with user intent in real time. </a:t>
          </a:r>
          <a:endParaRPr lang="en-GB" sz="1050" b="0" kern="1200" dirty="0"/>
        </a:p>
      </dsp:txBody>
      <dsp:txXfrm>
        <a:off x="752110" y="413883"/>
        <a:ext cx="9590975" cy="1339700"/>
      </dsp:txXfrm>
    </dsp:sp>
    <dsp:sp modelId="{4FF6E938-AE91-4E56-968F-6A919411A859}">
      <dsp:nvSpPr>
        <dsp:cNvPr id="0" name=""/>
        <dsp:cNvSpPr/>
      </dsp:nvSpPr>
      <dsp:spPr>
        <a:xfrm>
          <a:off x="0" y="405925"/>
          <a:ext cx="1354666" cy="1354666"/>
        </a:xfrm>
        <a:prstGeom prst="ellipse">
          <a:avLst/>
        </a:prstGeom>
        <a:solidFill>
          <a:schemeClr val="lt1">
            <a:hueOff val="0"/>
            <a:satOff val="0"/>
            <a:lumOff val="0"/>
            <a:alphaOff val="0"/>
          </a:schemeClr>
        </a:solidFill>
        <a:ln w="12700" cap="flat" cmpd="sng" algn="ctr">
          <a:solidFill>
            <a:schemeClr val="accent3">
              <a:lumMod val="60000"/>
              <a:lumOff val="40000"/>
            </a:schemeClr>
          </a:solidFill>
          <a:prstDash val="solid"/>
          <a:miter lim="800000"/>
        </a:ln>
        <a:effectLst/>
      </dsp:spPr>
      <dsp:style>
        <a:lnRef idx="2">
          <a:scrgbClr r="0" g="0" b="0"/>
        </a:lnRef>
        <a:fillRef idx="1">
          <a:scrgbClr r="0" g="0" b="0"/>
        </a:fillRef>
        <a:effectRef idx="0">
          <a:scrgbClr r="0" g="0" b="0"/>
        </a:effectRef>
        <a:fontRef idx="minor"/>
      </dsp:style>
    </dsp:sp>
    <dsp:sp modelId="{A53E833C-C247-4C56-B32E-EE88DDCAE96E}">
      <dsp:nvSpPr>
        <dsp:cNvPr id="0" name=""/>
        <dsp:cNvSpPr/>
      </dsp:nvSpPr>
      <dsp:spPr>
        <a:xfrm>
          <a:off x="1146048" y="2039483"/>
          <a:ext cx="9197038" cy="1339700"/>
        </a:xfrm>
        <a:prstGeom prst="rect">
          <a:avLst/>
        </a:prstGeom>
        <a:solidFill>
          <a:schemeClr val="accent3">
            <a:lumMod val="20000"/>
            <a:lumOff val="8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60213" tIns="25400" rIns="25400" bIns="25400" numCol="1" spcCol="1270" anchor="ctr" anchorCtr="0">
          <a:noAutofit/>
        </a:bodyPr>
        <a:lstStyle/>
        <a:p>
          <a:pPr marL="0" lvl="0" indent="0" algn="l" defTabSz="444500">
            <a:lnSpc>
              <a:spcPct val="90000"/>
            </a:lnSpc>
            <a:spcBef>
              <a:spcPct val="0"/>
            </a:spcBef>
            <a:spcAft>
              <a:spcPct val="35000"/>
            </a:spcAft>
            <a:buNone/>
          </a:pPr>
          <a:r>
            <a:rPr lang="en-GB" sz="1000" b="1" kern="1200" dirty="0">
              <a:solidFill>
                <a:schemeClr val="tx2">
                  <a:lumMod val="75000"/>
                </a:schemeClr>
              </a:solidFill>
            </a:rPr>
            <a:t>Bounce Rate: </a:t>
          </a:r>
        </a:p>
        <a:p>
          <a:pPr marL="0" lvl="0" indent="0" algn="l" defTabSz="444500">
            <a:lnSpc>
              <a:spcPct val="90000"/>
            </a:lnSpc>
            <a:spcBef>
              <a:spcPct val="0"/>
            </a:spcBef>
            <a:spcAft>
              <a:spcPct val="35000"/>
            </a:spcAft>
            <a:buNone/>
          </a:pPr>
          <a:r>
            <a:rPr lang="en-GB" sz="1000" kern="1200" dirty="0">
              <a:solidFill>
                <a:schemeClr val="tx2">
                  <a:lumMod val="75000"/>
                </a:schemeClr>
              </a:solidFill>
            </a:rPr>
            <a:t>low purchase probability- even if users stay, they may not convert (these users are likely in the consideration phase). </a:t>
          </a:r>
        </a:p>
        <a:p>
          <a:pPr marL="0" lvl="0" indent="0" algn="l" defTabSz="444500">
            <a:lnSpc>
              <a:spcPct val="90000"/>
            </a:lnSpc>
            <a:spcBef>
              <a:spcPct val="0"/>
            </a:spcBef>
            <a:spcAft>
              <a:spcPct val="35000"/>
            </a:spcAft>
            <a:buNone/>
          </a:pPr>
          <a:r>
            <a:rPr lang="en-GB" sz="1000" b="1" kern="1200" dirty="0">
              <a:solidFill>
                <a:schemeClr val="tx2">
                  <a:lumMod val="75000"/>
                </a:schemeClr>
              </a:solidFill>
            </a:rPr>
            <a:t>Action: </a:t>
          </a:r>
        </a:p>
        <a:p>
          <a:pPr marL="0" lvl="0" indent="0" algn="l" defTabSz="444500">
            <a:lnSpc>
              <a:spcPct val="90000"/>
            </a:lnSpc>
            <a:spcBef>
              <a:spcPct val="0"/>
            </a:spcBef>
            <a:spcAft>
              <a:spcPct val="35000"/>
            </a:spcAft>
            <a:buNone/>
          </a:pPr>
          <a:r>
            <a:rPr lang="en-GB" sz="1000" b="0" kern="1200" dirty="0">
              <a:solidFill>
                <a:schemeClr val="tx2">
                  <a:lumMod val="75000"/>
                </a:schemeClr>
              </a:solidFill>
            </a:rPr>
            <a:t>- Enhance site functionality to help users quickly find what they need.</a:t>
          </a:r>
        </a:p>
        <a:p>
          <a:pPr marL="0" lvl="0" indent="0" algn="l" defTabSz="444500">
            <a:lnSpc>
              <a:spcPct val="90000"/>
            </a:lnSpc>
            <a:spcBef>
              <a:spcPct val="0"/>
            </a:spcBef>
            <a:spcAft>
              <a:spcPct val="35000"/>
            </a:spcAft>
            <a:buNone/>
          </a:pPr>
          <a:r>
            <a:rPr lang="en-GB" sz="1000" b="0" kern="1200" dirty="0">
              <a:solidFill>
                <a:schemeClr val="tx2">
                  <a:lumMod val="75000"/>
                </a:schemeClr>
              </a:solidFill>
            </a:rPr>
            <a:t>- Highlight key benefits (e.g. free returns, fast delivery) throughout the journey.</a:t>
          </a:r>
        </a:p>
        <a:p>
          <a:pPr marL="0" lvl="0" indent="0" algn="l" defTabSz="444500">
            <a:lnSpc>
              <a:spcPct val="90000"/>
            </a:lnSpc>
            <a:spcBef>
              <a:spcPct val="0"/>
            </a:spcBef>
            <a:spcAft>
              <a:spcPct val="35000"/>
            </a:spcAft>
            <a:buNone/>
          </a:pPr>
          <a:r>
            <a:rPr lang="en-GB" sz="1000" b="0" kern="1200" dirty="0">
              <a:solidFill>
                <a:schemeClr val="tx2">
                  <a:lumMod val="75000"/>
                </a:schemeClr>
              </a:solidFill>
            </a:rPr>
            <a:t>- Introduce nudges and reassurance, such as simplified checkout or chatbot support.</a:t>
          </a:r>
        </a:p>
        <a:p>
          <a:pPr marL="0" lvl="0" indent="0" algn="l" defTabSz="444500">
            <a:lnSpc>
              <a:spcPct val="90000"/>
            </a:lnSpc>
            <a:spcBef>
              <a:spcPct val="0"/>
            </a:spcBef>
            <a:spcAft>
              <a:spcPct val="35000"/>
            </a:spcAft>
            <a:buNone/>
          </a:pPr>
          <a:r>
            <a:rPr lang="en-GB" sz="1000" b="0" kern="1200" dirty="0">
              <a:solidFill>
                <a:schemeClr val="tx2">
                  <a:lumMod val="75000"/>
                </a:schemeClr>
              </a:solidFill>
            </a:rPr>
            <a:t>- Use social proof (e.g. best sellers, reviews, live activity) to reduce hesitation and build trust.</a:t>
          </a:r>
        </a:p>
      </dsp:txBody>
      <dsp:txXfrm>
        <a:off x="1146048" y="2039483"/>
        <a:ext cx="9197038" cy="1339700"/>
      </dsp:txXfrm>
    </dsp:sp>
    <dsp:sp modelId="{E7CF4267-A6EE-4C97-A6FF-96ED81597AD0}">
      <dsp:nvSpPr>
        <dsp:cNvPr id="0" name=""/>
        <dsp:cNvSpPr/>
      </dsp:nvSpPr>
      <dsp:spPr>
        <a:xfrm>
          <a:off x="468714" y="2032000"/>
          <a:ext cx="1354666" cy="1354666"/>
        </a:xfrm>
        <a:prstGeom prst="ellipse">
          <a:avLst/>
        </a:prstGeom>
        <a:solidFill>
          <a:schemeClr val="lt1">
            <a:hueOff val="0"/>
            <a:satOff val="0"/>
            <a:lumOff val="0"/>
            <a:alphaOff val="0"/>
          </a:schemeClr>
        </a:solidFill>
        <a:ln w="12700" cap="flat" cmpd="sng" algn="ctr">
          <a:solidFill>
            <a:schemeClr val="accent3">
              <a:lumMod val="60000"/>
              <a:lumOff val="40000"/>
            </a:schemeClr>
          </a:solidFill>
          <a:prstDash val="solid"/>
          <a:miter lim="800000"/>
        </a:ln>
        <a:effectLst/>
      </dsp:spPr>
      <dsp:style>
        <a:lnRef idx="2">
          <a:scrgbClr r="0" g="0" b="0"/>
        </a:lnRef>
        <a:fillRef idx="1">
          <a:scrgbClr r="0" g="0" b="0"/>
        </a:fillRef>
        <a:effectRef idx="0">
          <a:scrgbClr r="0" g="0" b="0"/>
        </a:effectRef>
        <a:fontRef idx="minor"/>
      </dsp:style>
    </dsp:sp>
    <dsp:sp modelId="{D5D9F0D7-6E0E-4969-8FDF-C26A3FFBD8A1}">
      <dsp:nvSpPr>
        <dsp:cNvPr id="0" name=""/>
        <dsp:cNvSpPr/>
      </dsp:nvSpPr>
      <dsp:spPr>
        <a:xfrm>
          <a:off x="752110" y="3665083"/>
          <a:ext cx="9590975" cy="1339700"/>
        </a:xfrm>
        <a:prstGeom prst="rect">
          <a:avLst/>
        </a:prstGeom>
        <a:solidFill>
          <a:schemeClr val="accent3">
            <a:lumMod val="20000"/>
            <a:lumOff val="8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60213" tIns="25400" rIns="25400" bIns="25400" numCol="1" spcCol="1270" anchor="ctr" anchorCtr="0">
          <a:noAutofit/>
        </a:bodyPr>
        <a:lstStyle/>
        <a:p>
          <a:pPr marL="0" lvl="0" indent="0" algn="l" defTabSz="444500">
            <a:lnSpc>
              <a:spcPct val="90000"/>
            </a:lnSpc>
            <a:spcBef>
              <a:spcPct val="0"/>
            </a:spcBef>
            <a:spcAft>
              <a:spcPct val="35000"/>
            </a:spcAft>
            <a:buNone/>
          </a:pPr>
          <a:r>
            <a:rPr lang="en-GB" sz="1000" b="1" kern="1200" dirty="0">
              <a:solidFill>
                <a:schemeClr val="tx2">
                  <a:lumMod val="75000"/>
                </a:schemeClr>
              </a:solidFill>
            </a:rPr>
            <a:t>Exit Rate: </a:t>
          </a:r>
        </a:p>
        <a:p>
          <a:pPr marL="0" lvl="0" indent="0" algn="l" defTabSz="444500">
            <a:lnSpc>
              <a:spcPct val="90000"/>
            </a:lnSpc>
            <a:spcBef>
              <a:spcPct val="0"/>
            </a:spcBef>
            <a:spcAft>
              <a:spcPct val="35000"/>
            </a:spcAft>
            <a:buNone/>
          </a:pPr>
          <a:r>
            <a:rPr lang="en-GB" sz="1000" kern="1200" dirty="0">
              <a:solidFill>
                <a:schemeClr val="tx2">
                  <a:lumMod val="75000"/>
                </a:schemeClr>
              </a:solidFill>
            </a:rPr>
            <a:t>Neither exiting or converting – likely browsing aimlessly.</a:t>
          </a:r>
        </a:p>
        <a:p>
          <a:pPr marL="0" lvl="0" indent="0" algn="l" defTabSz="444500">
            <a:lnSpc>
              <a:spcPct val="90000"/>
            </a:lnSpc>
            <a:spcBef>
              <a:spcPct val="0"/>
            </a:spcBef>
            <a:spcAft>
              <a:spcPct val="35000"/>
            </a:spcAft>
            <a:buNone/>
          </a:pPr>
          <a:r>
            <a:rPr lang="en-GB" sz="1000" b="1" kern="1200" dirty="0">
              <a:solidFill>
                <a:schemeClr val="tx2">
                  <a:lumMod val="75000"/>
                </a:schemeClr>
              </a:solidFill>
            </a:rPr>
            <a:t>Action:</a:t>
          </a:r>
        </a:p>
        <a:p>
          <a:pPr marL="0" lvl="0" indent="0" algn="l" defTabSz="444500">
            <a:lnSpc>
              <a:spcPct val="90000"/>
            </a:lnSpc>
            <a:spcBef>
              <a:spcPct val="0"/>
            </a:spcBef>
            <a:spcAft>
              <a:spcPct val="35000"/>
            </a:spcAft>
            <a:buNone/>
          </a:pPr>
          <a:r>
            <a:rPr lang="en-GB" sz="1000" kern="1200" dirty="0">
              <a:solidFill>
                <a:schemeClr val="tx2">
                  <a:lumMod val="75000"/>
                </a:schemeClr>
              </a:solidFill>
            </a:rPr>
            <a:t>- Use exit-intent popups with time limited discounts to prompt action.</a:t>
          </a:r>
        </a:p>
        <a:p>
          <a:pPr marL="0" lvl="0" indent="0" algn="l" defTabSz="444500">
            <a:lnSpc>
              <a:spcPct val="90000"/>
            </a:lnSpc>
            <a:spcBef>
              <a:spcPct val="0"/>
            </a:spcBef>
            <a:spcAft>
              <a:spcPct val="35000"/>
            </a:spcAft>
            <a:buNone/>
          </a:pPr>
          <a:r>
            <a:rPr lang="en-GB" sz="1000" kern="1200" dirty="0">
              <a:solidFill>
                <a:schemeClr val="tx2">
                  <a:lumMod val="75000"/>
                </a:schemeClr>
              </a:solidFill>
            </a:rPr>
            <a:t>- Introduce goal-driven navigation (e.g. </a:t>
          </a:r>
          <a:r>
            <a:rPr lang="en-GB" sz="1000" i="1" kern="1200" dirty="0">
              <a:solidFill>
                <a:schemeClr val="tx2">
                  <a:lumMod val="75000"/>
                </a:schemeClr>
              </a:solidFill>
            </a:rPr>
            <a:t>“Complete the look”, “Customers also bought”</a:t>
          </a:r>
          <a:r>
            <a:rPr lang="en-GB" sz="1000" i="0" kern="1200" dirty="0">
              <a:solidFill>
                <a:schemeClr val="tx2">
                  <a:lumMod val="75000"/>
                </a:schemeClr>
              </a:solidFill>
            </a:rPr>
            <a:t>) to guide purchasing. </a:t>
          </a:r>
        </a:p>
        <a:p>
          <a:pPr marL="0" lvl="0" indent="0" algn="l" defTabSz="444500">
            <a:lnSpc>
              <a:spcPct val="90000"/>
            </a:lnSpc>
            <a:spcBef>
              <a:spcPct val="0"/>
            </a:spcBef>
            <a:spcAft>
              <a:spcPct val="35000"/>
            </a:spcAft>
            <a:buNone/>
          </a:pPr>
          <a:r>
            <a:rPr lang="en-GB" sz="1000" i="0" kern="1200" dirty="0">
              <a:solidFill>
                <a:schemeClr val="tx2">
                  <a:lumMod val="75000"/>
                </a:schemeClr>
              </a:solidFill>
            </a:rPr>
            <a:t>- Segment cart users who bookmark items and target them with timed offers and low stock alerts.</a:t>
          </a:r>
        </a:p>
        <a:p>
          <a:pPr marL="0" lvl="0" indent="0" algn="l" defTabSz="444500">
            <a:lnSpc>
              <a:spcPct val="90000"/>
            </a:lnSpc>
            <a:spcBef>
              <a:spcPct val="0"/>
            </a:spcBef>
            <a:spcAft>
              <a:spcPct val="35000"/>
            </a:spcAft>
            <a:buNone/>
          </a:pPr>
          <a:r>
            <a:rPr lang="en-GB" sz="1000" i="0" kern="1200" dirty="0">
              <a:solidFill>
                <a:schemeClr val="tx2">
                  <a:lumMod val="75000"/>
                </a:schemeClr>
              </a:solidFill>
            </a:rPr>
            <a:t>- Offer price guarantees to reduce comparison shopping and encourage conversion.</a:t>
          </a:r>
        </a:p>
      </dsp:txBody>
      <dsp:txXfrm>
        <a:off x="752110" y="3665083"/>
        <a:ext cx="9590975" cy="1339700"/>
      </dsp:txXfrm>
    </dsp:sp>
    <dsp:sp modelId="{8A72CEC7-7B55-4621-B66D-12A40A68218D}">
      <dsp:nvSpPr>
        <dsp:cNvPr id="0" name=""/>
        <dsp:cNvSpPr/>
      </dsp:nvSpPr>
      <dsp:spPr>
        <a:xfrm>
          <a:off x="74777" y="3657600"/>
          <a:ext cx="1354666" cy="1354666"/>
        </a:xfrm>
        <a:prstGeom prst="ellipse">
          <a:avLst/>
        </a:prstGeom>
        <a:solidFill>
          <a:schemeClr val="lt1">
            <a:hueOff val="0"/>
            <a:satOff val="0"/>
            <a:lumOff val="0"/>
            <a:alphaOff val="0"/>
          </a:schemeClr>
        </a:solidFill>
        <a:ln w="12700" cap="flat" cmpd="sng" algn="ctr">
          <a:solidFill>
            <a:schemeClr val="accent3">
              <a:lumMod val="60000"/>
              <a:lumOff val="4000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D8D065A-5109-32A6-E908-60DB3985D38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C1C907DF-F253-7D3A-2AE9-0FA363DE86F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F63604A-5A67-4DB7-89F8-8B1020D902B2}" type="datetimeFigureOut">
              <a:rPr lang="en-US" smtClean="0"/>
              <a:t>9/14/2025</a:t>
            </a:fld>
            <a:endParaRPr lang="en-US"/>
          </a:p>
        </p:txBody>
      </p:sp>
      <p:sp>
        <p:nvSpPr>
          <p:cNvPr id="4" name="Footer Placeholder 3">
            <a:extLst>
              <a:ext uri="{FF2B5EF4-FFF2-40B4-BE49-F238E27FC236}">
                <a16:creationId xmlns:a16="http://schemas.microsoft.com/office/drawing/2014/main" id="{2900858E-B9C0-D3BA-2B6E-F5EB96A0A66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4B4C7349-A42E-8C62-8E4C-4BE14DBD787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2CD7D55-7410-4B72-AF91-54086B8EFDBE}" type="slidenum">
              <a:rPr lang="en-US" smtClean="0"/>
              <a:t>‹#›</a:t>
            </a:fld>
            <a:endParaRPr lang="en-US"/>
          </a:p>
        </p:txBody>
      </p:sp>
    </p:spTree>
    <p:extLst>
      <p:ext uri="{BB962C8B-B14F-4D97-AF65-F5344CB8AC3E}">
        <p14:creationId xmlns:p14="http://schemas.microsoft.com/office/powerpoint/2010/main" val="3726992178"/>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BDD2D71-F84C-234F-8709-9097672961D2}" type="datetimeFigureOut">
              <a:rPr lang="en-US" smtClean="0"/>
              <a:t>9/14/2025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359787-1E21-8F46-B778-F1B8A493EE7C}" type="slidenum">
              <a:rPr lang="en-US" smtClean="0"/>
              <a:t>‹#›</a:t>
            </a:fld>
            <a:endParaRPr lang="en-US"/>
          </a:p>
        </p:txBody>
      </p:sp>
    </p:spTree>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Header Placeholder 3"/>
          <p:cNvSpPr>
            <a:spLocks noGrp="1"/>
          </p:cNvSpPr>
          <p:nvPr>
            <p:ph type="hdr" sz="quarter"/>
          </p:nvPr>
        </p:nvSpPr>
        <p:spPr/>
        <p:txBody>
          <a:bodyPr/>
          <a:lstStyle/>
          <a:p>
            <a:endParaRPr lang="en-US"/>
          </a:p>
        </p:txBody>
      </p:sp>
      <p:sp>
        <p:nvSpPr>
          <p:cNvPr id="5" name="Slide Number Placeholder 4"/>
          <p:cNvSpPr>
            <a:spLocks noGrp="1"/>
          </p:cNvSpPr>
          <p:nvPr>
            <p:ph type="sldNum" sz="quarter" idx="5"/>
          </p:nvPr>
        </p:nvSpPr>
        <p:spPr/>
        <p:txBody>
          <a:bodyPr/>
          <a:lstStyle/>
          <a:p>
            <a:fld id="{B7359787-1E21-8F46-B778-F1B8A493EE7C}" type="slidenum">
              <a:rPr lang="en-US" smtClean="0"/>
              <a:t>19</a:t>
            </a:fld>
            <a:endParaRPr lang="en-US"/>
          </a:p>
        </p:txBody>
      </p:sp>
    </p:spTree>
    <p:extLst>
      <p:ext uri="{BB962C8B-B14F-4D97-AF65-F5344CB8AC3E}">
        <p14:creationId xmlns:p14="http://schemas.microsoft.com/office/powerpoint/2010/main" val="34734257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Header Placeholder 3"/>
          <p:cNvSpPr>
            <a:spLocks noGrp="1"/>
          </p:cNvSpPr>
          <p:nvPr>
            <p:ph type="hdr" sz="quarter"/>
          </p:nvPr>
        </p:nvSpPr>
        <p:spPr/>
        <p:txBody>
          <a:bodyPr/>
          <a:lstStyle/>
          <a:p>
            <a:endParaRPr lang="en-US"/>
          </a:p>
        </p:txBody>
      </p:sp>
      <p:sp>
        <p:nvSpPr>
          <p:cNvPr id="5" name="Slide Number Placeholder 4"/>
          <p:cNvSpPr>
            <a:spLocks noGrp="1"/>
          </p:cNvSpPr>
          <p:nvPr>
            <p:ph type="sldNum" sz="quarter" idx="5"/>
          </p:nvPr>
        </p:nvSpPr>
        <p:spPr/>
        <p:txBody>
          <a:bodyPr/>
          <a:lstStyle/>
          <a:p>
            <a:fld id="{B7359787-1E21-8F46-B778-F1B8A493EE7C}" type="slidenum">
              <a:rPr lang="en-US" smtClean="0"/>
              <a:t>40</a:t>
            </a:fld>
            <a:endParaRPr lang="en-US"/>
          </a:p>
        </p:txBody>
      </p:sp>
    </p:spTree>
    <p:extLst>
      <p:ext uri="{BB962C8B-B14F-4D97-AF65-F5344CB8AC3E}">
        <p14:creationId xmlns:p14="http://schemas.microsoft.com/office/powerpoint/2010/main" val="38592765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vider Slide">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4" name="Title 1"/>
          <p:cNvSpPr>
            <a:spLocks noGrp="1"/>
          </p:cNvSpPr>
          <p:nvPr>
            <p:ph type="ctrTitle" hasCustomPrompt="1"/>
          </p:nvPr>
        </p:nvSpPr>
        <p:spPr>
          <a:xfrm>
            <a:off x="1524000" y="1591733"/>
            <a:ext cx="9144000" cy="1411112"/>
          </a:xfrm>
          <a:prstGeom prst="rect">
            <a:avLst/>
          </a:prstGeom>
        </p:spPr>
        <p:txBody>
          <a:bodyPr anchor="b">
            <a:noAutofit/>
          </a:bodyPr>
          <a:lstStyle>
            <a:lvl1pPr algn="ctr">
              <a:defRPr sz="3200" b="1" cap="all" spc="700" baseline="0">
                <a:solidFill>
                  <a:schemeClr val="bg1"/>
                </a:solidFill>
                <a:latin typeface="+mj-lt"/>
              </a:defRPr>
            </a:lvl1pPr>
          </a:lstStyle>
          <a:p>
            <a:r>
              <a:rPr lang="en-GB"/>
              <a:t>DIVIDER SLIDE</a:t>
            </a:r>
            <a:endParaRPr lang="en-US"/>
          </a:p>
        </p:txBody>
      </p:sp>
      <p:sp>
        <p:nvSpPr>
          <p:cNvPr id="5" name="Subtitle 2"/>
          <p:cNvSpPr>
            <a:spLocks noGrp="1"/>
          </p:cNvSpPr>
          <p:nvPr>
            <p:ph type="subTitle" idx="1" hasCustomPrompt="1"/>
          </p:nvPr>
        </p:nvSpPr>
        <p:spPr>
          <a:xfrm>
            <a:off x="1524000" y="3025423"/>
            <a:ext cx="9144000" cy="1140177"/>
          </a:xfrm>
          <a:prstGeom prst="rect">
            <a:avLst/>
          </a:prstGeom>
        </p:spPr>
        <p:txBody>
          <a:bodyPr>
            <a:noAutofit/>
          </a:bodyPr>
          <a:lstStyle>
            <a:lvl1pPr marL="0" indent="0" algn="ctr">
              <a:buNone/>
              <a:defRPr sz="3200" b="1" cap="all" spc="600" baseline="0">
                <a:solidFill>
                  <a:schemeClr val="bg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DIVIDER SLIDE</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Slide">
    <p:bg>
      <p:bgPr>
        <a:solidFill>
          <a:schemeClr val="tx1">
            <a:alpha val="10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76655" y="494452"/>
            <a:ext cx="8595361" cy="550577"/>
          </a:xfrm>
          <a:prstGeom prst="rect">
            <a:avLst/>
          </a:prstGeom>
        </p:spPr>
        <p:txBody>
          <a:bodyPr anchor="ctr">
            <a:noAutofit/>
          </a:bodyPr>
          <a:lstStyle>
            <a:lvl1pPr algn="l">
              <a:lnSpc>
                <a:spcPct val="100000"/>
              </a:lnSpc>
              <a:defRPr sz="2200" b="1" cap="all" spc="600" baseline="0">
                <a:solidFill>
                  <a:srgbClr val="25384A"/>
                </a:solidFill>
                <a:latin typeface="+mj-lt"/>
              </a:defRPr>
            </a:lvl1pPr>
          </a:lstStyle>
          <a:p>
            <a:r>
              <a:rPr lang="en-GB"/>
              <a:t>Blank Slide</a:t>
            </a:r>
            <a:endParaRPr lang="en-US"/>
          </a:p>
        </p:txBody>
      </p:sp>
      <p:sp>
        <p:nvSpPr>
          <p:cNvPr id="5" name="Footer Placeholder 4"/>
          <p:cNvSpPr>
            <a:spLocks noGrp="1"/>
          </p:cNvSpPr>
          <p:nvPr>
            <p:ph type="ftr" sz="quarter" idx="10"/>
          </p:nvPr>
        </p:nvSpPr>
        <p:spPr/>
        <p:txBody>
          <a:bodyPr/>
          <a:lstStyle/>
          <a:p>
            <a:endParaRPr lang="en-US"/>
          </a:p>
        </p:txBody>
      </p:sp>
      <p:sp>
        <p:nvSpPr>
          <p:cNvPr id="6" name="Slide Number Placeholder 5"/>
          <p:cNvSpPr>
            <a:spLocks noGrp="1"/>
          </p:cNvSpPr>
          <p:nvPr>
            <p:ph type="sldNum" sz="quarter" idx="11"/>
          </p:nvPr>
        </p:nvSpPr>
        <p:spPr/>
        <p:txBody>
          <a:bodyPr/>
          <a:lstStyle/>
          <a:p>
            <a:fld id="{2128F9EF-70E5-F04A-8CB7-DB6F82CAB613}" type="slidenum">
              <a:rPr lang="en-US" smtClean="0"/>
              <a:t>‹#›</a:t>
            </a:fld>
            <a:endParaRPr lang="en-US"/>
          </a:p>
        </p:txBody>
      </p:sp>
      <p:pic>
        <p:nvPicPr>
          <p:cNvPr id="4" name="Picture 3" descr="A black background with a deer and a circle with a blue moon and yellow lines&#10;&#10;Description automatically generated with medium confidence"/>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8435978" y="0"/>
            <a:ext cx="3756022" cy="1215932"/>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ullet Slide">
    <p:bg>
      <p:bgPr>
        <a:solidFill>
          <a:srgbClr val="E9EBED"/>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76655" y="494452"/>
            <a:ext cx="8595361" cy="550577"/>
          </a:xfrm>
          <a:prstGeom prst="rect">
            <a:avLst/>
          </a:prstGeom>
        </p:spPr>
        <p:txBody>
          <a:bodyPr anchor="ctr">
            <a:noAutofit/>
          </a:bodyPr>
          <a:lstStyle>
            <a:lvl1pPr algn="l">
              <a:lnSpc>
                <a:spcPct val="100000"/>
              </a:lnSpc>
              <a:defRPr sz="2200" b="1" cap="all" spc="600" baseline="0">
                <a:solidFill>
                  <a:srgbClr val="25384A"/>
                </a:solidFill>
                <a:latin typeface="+mj-lt"/>
              </a:defRPr>
            </a:lvl1pPr>
          </a:lstStyle>
          <a:p>
            <a:r>
              <a:rPr lang="en-GB" err="1"/>
              <a:t>BUllet</a:t>
            </a:r>
            <a:r>
              <a:rPr lang="en-GB"/>
              <a:t> Copy Slide</a:t>
            </a:r>
            <a:endParaRPr lang="en-US"/>
          </a:p>
        </p:txBody>
      </p:sp>
      <p:sp>
        <p:nvSpPr>
          <p:cNvPr id="3" name="Text Placeholder 3"/>
          <p:cNvSpPr>
            <a:spLocks noGrp="1"/>
          </p:cNvSpPr>
          <p:nvPr>
            <p:ph type="body" sz="quarter" idx="14" hasCustomPrompt="1"/>
          </p:nvPr>
        </p:nvSpPr>
        <p:spPr>
          <a:xfrm>
            <a:off x="1385887" y="1539481"/>
            <a:ext cx="9420226" cy="4561870"/>
          </a:xfrm>
          <a:prstGeom prst="rect">
            <a:avLst/>
          </a:prstGeom>
        </p:spPr>
        <p:txBody>
          <a:bodyPr>
            <a:normAutofit/>
          </a:bodyPr>
          <a:lstStyle>
            <a:lvl1pPr marL="179705" indent="-179705">
              <a:buClr>
                <a:schemeClr val="bg2"/>
              </a:buClr>
              <a:buFont typeface="Arial" panose="020B0604020202020204" pitchFamily="34" charset="0"/>
              <a:buChar char="•"/>
              <a:defRPr sz="1500">
                <a:solidFill>
                  <a:srgbClr val="25384A"/>
                </a:solidFill>
                <a:latin typeface="+mn-lt"/>
              </a:defRPr>
            </a:lvl1pPr>
            <a:lvl2pPr marL="504190" indent="-179705">
              <a:buClr>
                <a:schemeClr val="bg2"/>
              </a:buClr>
              <a:buFont typeface="Arial" panose="020B0604020202020204" pitchFamily="34" charset="0"/>
              <a:buChar char="•"/>
              <a:defRPr sz="1400">
                <a:solidFill>
                  <a:srgbClr val="25384A"/>
                </a:solidFill>
                <a:latin typeface="+mn-lt"/>
              </a:defRPr>
            </a:lvl2pPr>
            <a:lvl3pPr marL="791845" indent="-179705">
              <a:buClr>
                <a:schemeClr val="bg2"/>
              </a:buClr>
              <a:buFont typeface="Arial" panose="020B0604020202020204" pitchFamily="34" charset="0"/>
              <a:buChar char="•"/>
              <a:defRPr sz="1200">
                <a:solidFill>
                  <a:srgbClr val="25384A"/>
                </a:solidFill>
                <a:latin typeface="+mn-lt"/>
              </a:defRPr>
            </a:lvl3pPr>
            <a:lvl4pPr marL="1371600" indent="0">
              <a:buFont typeface="Arial" panose="020B0604020202020204" pitchFamily="34" charset="0"/>
              <a:buNone/>
              <a:defRPr sz="1500">
                <a:solidFill>
                  <a:srgbClr val="25384A"/>
                </a:solidFill>
                <a:latin typeface="Gotham Bold" panose="02000604030000020004" pitchFamily="2" charset="0"/>
              </a:defRPr>
            </a:lvl4pPr>
            <a:lvl5pPr marL="1828800" indent="0">
              <a:buFont typeface="Arial" panose="020B0604020202020204" pitchFamily="34" charset="0"/>
              <a:buNone/>
              <a:defRPr sz="1400">
                <a:solidFill>
                  <a:srgbClr val="25384A"/>
                </a:solidFill>
                <a:latin typeface="Gotham Bold" panose="02000604030000020004" pitchFamily="2" charset="0"/>
              </a:defRPr>
            </a:lvl5pPr>
          </a:lstStyle>
          <a:p>
            <a:pPr lvl="0"/>
            <a:r>
              <a:rPr lang="en-GB"/>
              <a:t>First level bullet</a:t>
            </a:r>
          </a:p>
          <a:p>
            <a:pPr lvl="1"/>
            <a:r>
              <a:rPr lang="en-GB"/>
              <a:t>Second level bullet</a:t>
            </a:r>
          </a:p>
          <a:p>
            <a:pPr lvl="2"/>
            <a:r>
              <a:rPr lang="en-GB"/>
              <a:t>Third level bullet</a:t>
            </a:r>
          </a:p>
        </p:txBody>
      </p:sp>
      <p:sp>
        <p:nvSpPr>
          <p:cNvPr id="4" name="Footer Placeholder 3"/>
          <p:cNvSpPr>
            <a:spLocks noGrp="1"/>
          </p:cNvSpPr>
          <p:nvPr>
            <p:ph type="ftr" sz="quarter" idx="15"/>
          </p:nvPr>
        </p:nvSpPr>
        <p:spPr/>
        <p:txBody>
          <a:bodyPr/>
          <a:lstStyle/>
          <a:p>
            <a:endParaRPr lang="en-US"/>
          </a:p>
        </p:txBody>
      </p:sp>
      <p:sp>
        <p:nvSpPr>
          <p:cNvPr id="5" name="Slide Number Placeholder 4"/>
          <p:cNvSpPr>
            <a:spLocks noGrp="1"/>
          </p:cNvSpPr>
          <p:nvPr>
            <p:ph type="sldNum" sz="quarter" idx="16"/>
          </p:nvPr>
        </p:nvSpPr>
        <p:spPr/>
        <p:txBody>
          <a:bodyPr/>
          <a:lstStyle/>
          <a:p>
            <a:fld id="{2128F9EF-70E5-F04A-8CB7-DB6F82CAB613}" type="slidenum">
              <a:rPr lang="en-US" smtClean="0"/>
              <a:t>‹#›</a:t>
            </a:fld>
            <a:endParaRPr lang="en-US"/>
          </a:p>
        </p:txBody>
      </p:sp>
      <p:pic>
        <p:nvPicPr>
          <p:cNvPr id="6" name="Picture 5" descr="A black background with a deer and a circle with a blue moon and yellow lines&#10;&#10;Description automatically generated with medium confidence"/>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8435978" y="0"/>
            <a:ext cx="3756022" cy="1215932"/>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and Graph Slide">
    <p:bg>
      <p:bgPr>
        <a:solidFill>
          <a:srgbClr val="E9EBED"/>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76655" y="494452"/>
            <a:ext cx="8595361" cy="542893"/>
          </a:xfrm>
          <a:prstGeom prst="rect">
            <a:avLst/>
          </a:prstGeom>
        </p:spPr>
        <p:txBody>
          <a:bodyPr anchor="ctr">
            <a:noAutofit/>
          </a:bodyPr>
          <a:lstStyle>
            <a:lvl1pPr algn="l">
              <a:lnSpc>
                <a:spcPct val="100000"/>
              </a:lnSpc>
              <a:defRPr sz="2200" b="1" cap="all" spc="600" baseline="0">
                <a:solidFill>
                  <a:srgbClr val="25384A"/>
                </a:solidFill>
                <a:latin typeface="+mj-lt"/>
              </a:defRPr>
            </a:lvl1pPr>
          </a:lstStyle>
          <a:p>
            <a:r>
              <a:rPr lang="en-GB"/>
              <a:t>Content &amp; Graph Slide</a:t>
            </a:r>
            <a:endParaRPr lang="en-US"/>
          </a:p>
        </p:txBody>
      </p:sp>
      <p:sp>
        <p:nvSpPr>
          <p:cNvPr id="4" name="Text Placeholder 3"/>
          <p:cNvSpPr>
            <a:spLocks noGrp="1"/>
          </p:cNvSpPr>
          <p:nvPr>
            <p:ph type="body" sz="quarter" idx="14" hasCustomPrompt="1"/>
          </p:nvPr>
        </p:nvSpPr>
        <p:spPr>
          <a:xfrm>
            <a:off x="1385887" y="1767062"/>
            <a:ext cx="9420226" cy="1246108"/>
          </a:xfrm>
          <a:prstGeom prst="rect">
            <a:avLst/>
          </a:prstGeom>
        </p:spPr>
        <p:txBody>
          <a:bodyPr>
            <a:normAutofit/>
          </a:bodyPr>
          <a:lstStyle>
            <a:lvl1pPr marL="0" indent="0">
              <a:buFont typeface="Arial" panose="020B0604020202020204" pitchFamily="34" charset="0"/>
              <a:buNone/>
              <a:defRPr sz="1500">
                <a:solidFill>
                  <a:srgbClr val="25384A"/>
                </a:solidFill>
                <a:latin typeface="+mn-lt"/>
              </a:defRPr>
            </a:lvl1pPr>
            <a:lvl2pPr marL="457200" indent="0">
              <a:buFont typeface="Arial" panose="020B0604020202020204" pitchFamily="34" charset="0"/>
              <a:buNone/>
              <a:defRPr sz="1800">
                <a:solidFill>
                  <a:srgbClr val="25384A"/>
                </a:solidFill>
                <a:latin typeface="Gotham Bold" panose="02000604030000020004" pitchFamily="2" charset="0"/>
              </a:defRPr>
            </a:lvl2pPr>
            <a:lvl3pPr marL="914400" indent="0">
              <a:buFont typeface="Arial" panose="020B0604020202020204" pitchFamily="34" charset="0"/>
              <a:buNone/>
              <a:defRPr sz="1600">
                <a:solidFill>
                  <a:srgbClr val="25384A"/>
                </a:solidFill>
                <a:latin typeface="Gotham Bold" panose="02000604030000020004" pitchFamily="2" charset="0"/>
              </a:defRPr>
            </a:lvl3pPr>
            <a:lvl4pPr marL="1371600" indent="0">
              <a:buFont typeface="Arial" panose="020B0604020202020204" pitchFamily="34" charset="0"/>
              <a:buNone/>
              <a:defRPr sz="1500">
                <a:solidFill>
                  <a:srgbClr val="25384A"/>
                </a:solidFill>
                <a:latin typeface="Gotham Bold" panose="02000604030000020004" pitchFamily="2" charset="0"/>
              </a:defRPr>
            </a:lvl4pPr>
            <a:lvl5pPr marL="1828800" indent="0">
              <a:buFont typeface="Arial" panose="020B0604020202020204" pitchFamily="34" charset="0"/>
              <a:buNone/>
              <a:defRPr sz="1400">
                <a:solidFill>
                  <a:srgbClr val="25384A"/>
                </a:solidFill>
                <a:latin typeface="Gotham Bold" panose="02000604030000020004" pitchFamily="2" charset="0"/>
              </a:defRPr>
            </a:lvl5pPr>
          </a:lstStyle>
          <a:p>
            <a:pPr lvl="0"/>
            <a:r>
              <a:rPr lang="en-GB"/>
              <a:t>Add body copy</a:t>
            </a:r>
          </a:p>
        </p:txBody>
      </p:sp>
      <p:sp>
        <p:nvSpPr>
          <p:cNvPr id="5" name="Text Placeholder 4"/>
          <p:cNvSpPr>
            <a:spLocks noGrp="1"/>
          </p:cNvSpPr>
          <p:nvPr>
            <p:ph type="body" sz="quarter" idx="16" hasCustomPrompt="1"/>
          </p:nvPr>
        </p:nvSpPr>
        <p:spPr>
          <a:xfrm>
            <a:off x="1385888" y="1378028"/>
            <a:ext cx="9420225" cy="393622"/>
          </a:xfrm>
          <a:prstGeom prst="rect">
            <a:avLst/>
          </a:prstGeom>
        </p:spPr>
        <p:txBody>
          <a:bodyPr>
            <a:noAutofit/>
          </a:bodyPr>
          <a:lstStyle>
            <a:lvl1pPr marL="0" indent="0">
              <a:buNone/>
              <a:defRPr sz="1800" b="1">
                <a:solidFill>
                  <a:srgbClr val="25384A"/>
                </a:solidFill>
                <a:latin typeface="+mj-lt"/>
              </a:defRPr>
            </a:lvl1pPr>
            <a:lvl2pPr marL="457200" indent="0">
              <a:buNone/>
              <a:defRPr sz="1600" b="1">
                <a:solidFill>
                  <a:srgbClr val="25384A"/>
                </a:solidFill>
                <a:latin typeface="Gotham Bold" panose="02000604030000020004" pitchFamily="2" charset="0"/>
              </a:defRPr>
            </a:lvl2pPr>
            <a:lvl3pPr marL="914400" indent="0">
              <a:buNone/>
              <a:defRPr sz="1400" b="1">
                <a:solidFill>
                  <a:srgbClr val="25384A"/>
                </a:solidFill>
                <a:latin typeface="Gotham Bold" panose="02000604030000020004" pitchFamily="2" charset="0"/>
              </a:defRPr>
            </a:lvl3pPr>
            <a:lvl4pPr marL="1371600" indent="0">
              <a:buNone/>
              <a:defRPr sz="1200" b="1">
                <a:solidFill>
                  <a:srgbClr val="25384A"/>
                </a:solidFill>
                <a:latin typeface="Gotham Bold" panose="02000604030000020004" pitchFamily="2" charset="0"/>
              </a:defRPr>
            </a:lvl4pPr>
            <a:lvl5pPr marL="1828800" indent="0">
              <a:buNone/>
              <a:defRPr sz="1200" b="1">
                <a:solidFill>
                  <a:srgbClr val="25384A"/>
                </a:solidFill>
                <a:latin typeface="Gotham Bold" panose="02000604030000020004" pitchFamily="2" charset="0"/>
              </a:defRPr>
            </a:lvl5pPr>
          </a:lstStyle>
          <a:p>
            <a:pPr lvl="0"/>
            <a:r>
              <a:rPr lang="en-GB"/>
              <a:t>Sub headline or lead para</a:t>
            </a:r>
            <a:endParaRPr lang="en-US"/>
          </a:p>
        </p:txBody>
      </p:sp>
      <p:sp>
        <p:nvSpPr>
          <p:cNvPr id="9" name="Chart Placeholder 8"/>
          <p:cNvSpPr>
            <a:spLocks noGrp="1"/>
          </p:cNvSpPr>
          <p:nvPr>
            <p:ph type="chart" sz="quarter" idx="17" hasCustomPrompt="1"/>
          </p:nvPr>
        </p:nvSpPr>
        <p:spPr>
          <a:xfrm>
            <a:off x="1385888" y="3190875"/>
            <a:ext cx="9420225" cy="2887328"/>
          </a:xfrm>
          <a:prstGeom prst="rect">
            <a:avLst/>
          </a:prstGeom>
        </p:spPr>
        <p:txBody>
          <a:bodyPr anchor="ctr">
            <a:normAutofit/>
          </a:bodyPr>
          <a:lstStyle>
            <a:lvl1pPr marL="0" indent="0" algn="ctr">
              <a:buNone/>
              <a:defRPr sz="1800">
                <a:solidFill>
                  <a:srgbClr val="25384A"/>
                </a:solidFill>
                <a:latin typeface="+mn-lt"/>
              </a:defRPr>
            </a:lvl1pPr>
          </a:lstStyle>
          <a:p>
            <a:r>
              <a:rPr lang="en-US"/>
              <a:t>Add chart</a:t>
            </a:r>
          </a:p>
        </p:txBody>
      </p:sp>
      <p:sp>
        <p:nvSpPr>
          <p:cNvPr id="6" name="Footer Placeholder 5"/>
          <p:cNvSpPr>
            <a:spLocks noGrp="1"/>
          </p:cNvSpPr>
          <p:nvPr>
            <p:ph type="ftr" sz="quarter" idx="18"/>
          </p:nvPr>
        </p:nvSpPr>
        <p:spPr/>
        <p:txBody>
          <a:bodyPr/>
          <a:lstStyle/>
          <a:p>
            <a:endParaRPr lang="en-US"/>
          </a:p>
        </p:txBody>
      </p:sp>
      <p:sp>
        <p:nvSpPr>
          <p:cNvPr id="8" name="Slide Number Placeholder 7"/>
          <p:cNvSpPr>
            <a:spLocks noGrp="1"/>
          </p:cNvSpPr>
          <p:nvPr>
            <p:ph type="sldNum" sz="quarter" idx="19"/>
          </p:nvPr>
        </p:nvSpPr>
        <p:spPr/>
        <p:txBody>
          <a:bodyPr/>
          <a:lstStyle/>
          <a:p>
            <a:fld id="{2128F9EF-70E5-F04A-8CB7-DB6F82CAB613}" type="slidenum">
              <a:rPr lang="en-US" smtClean="0"/>
              <a:t>‹#›</a:t>
            </a:fld>
            <a:endParaRPr lang="en-US"/>
          </a:p>
        </p:txBody>
      </p:sp>
      <p:pic>
        <p:nvPicPr>
          <p:cNvPr id="3" name="Picture 2" descr="A black background with a deer and a circle with a blue moon and yellow lines&#10;&#10;Description automatically generated with medium confidence"/>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8435978" y="0"/>
            <a:ext cx="3756022" cy="1215932"/>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and Graph Left Slide">
    <p:bg>
      <p:bgPr>
        <a:solidFill>
          <a:srgbClr val="E9EBED"/>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76655" y="494452"/>
            <a:ext cx="8595361" cy="542893"/>
          </a:xfrm>
          <a:prstGeom prst="rect">
            <a:avLst/>
          </a:prstGeom>
        </p:spPr>
        <p:txBody>
          <a:bodyPr anchor="ctr">
            <a:noAutofit/>
          </a:bodyPr>
          <a:lstStyle>
            <a:lvl1pPr algn="l">
              <a:lnSpc>
                <a:spcPct val="100000"/>
              </a:lnSpc>
              <a:defRPr sz="2200" b="1" cap="all" spc="600" baseline="0">
                <a:solidFill>
                  <a:srgbClr val="25384A"/>
                </a:solidFill>
                <a:latin typeface="+mj-lt"/>
              </a:defRPr>
            </a:lvl1pPr>
          </a:lstStyle>
          <a:p>
            <a:r>
              <a:rPr lang="en-GB"/>
              <a:t>Content &amp; Graph Slide</a:t>
            </a:r>
            <a:endParaRPr lang="en-US"/>
          </a:p>
        </p:txBody>
      </p:sp>
      <p:sp>
        <p:nvSpPr>
          <p:cNvPr id="4" name="Text Placeholder 3"/>
          <p:cNvSpPr>
            <a:spLocks noGrp="1"/>
          </p:cNvSpPr>
          <p:nvPr>
            <p:ph type="body" sz="quarter" idx="14" hasCustomPrompt="1"/>
          </p:nvPr>
        </p:nvSpPr>
        <p:spPr>
          <a:xfrm>
            <a:off x="7458454" y="3197633"/>
            <a:ext cx="3851803" cy="2279159"/>
          </a:xfrm>
          <a:prstGeom prst="rect">
            <a:avLst/>
          </a:prstGeom>
        </p:spPr>
        <p:txBody>
          <a:bodyPr>
            <a:normAutofit/>
          </a:bodyPr>
          <a:lstStyle>
            <a:lvl1pPr marL="0" indent="0">
              <a:buFont typeface="Arial" panose="020B0604020202020204" pitchFamily="34" charset="0"/>
              <a:buNone/>
              <a:defRPr sz="1500">
                <a:solidFill>
                  <a:srgbClr val="25384A"/>
                </a:solidFill>
                <a:latin typeface="+mn-lt"/>
              </a:defRPr>
            </a:lvl1pPr>
            <a:lvl2pPr marL="457200" indent="0">
              <a:buFont typeface="Arial" panose="020B0604020202020204" pitchFamily="34" charset="0"/>
              <a:buNone/>
              <a:defRPr sz="1800">
                <a:solidFill>
                  <a:srgbClr val="25384A"/>
                </a:solidFill>
                <a:latin typeface="Gotham Bold" panose="02000604030000020004" pitchFamily="2" charset="0"/>
              </a:defRPr>
            </a:lvl2pPr>
            <a:lvl3pPr marL="914400" indent="0">
              <a:buFont typeface="Arial" panose="020B0604020202020204" pitchFamily="34" charset="0"/>
              <a:buNone/>
              <a:defRPr sz="1600">
                <a:solidFill>
                  <a:srgbClr val="25384A"/>
                </a:solidFill>
                <a:latin typeface="Gotham Bold" panose="02000604030000020004" pitchFamily="2" charset="0"/>
              </a:defRPr>
            </a:lvl3pPr>
            <a:lvl4pPr marL="1371600" indent="0">
              <a:buFont typeface="Arial" panose="020B0604020202020204" pitchFamily="34" charset="0"/>
              <a:buNone/>
              <a:defRPr sz="1500">
                <a:solidFill>
                  <a:srgbClr val="25384A"/>
                </a:solidFill>
                <a:latin typeface="Gotham Bold" panose="02000604030000020004" pitchFamily="2" charset="0"/>
              </a:defRPr>
            </a:lvl4pPr>
            <a:lvl5pPr marL="1828800" indent="0">
              <a:buFont typeface="Arial" panose="020B0604020202020204" pitchFamily="34" charset="0"/>
              <a:buNone/>
              <a:defRPr sz="1400">
                <a:solidFill>
                  <a:srgbClr val="25384A"/>
                </a:solidFill>
                <a:latin typeface="Gotham Bold" panose="02000604030000020004" pitchFamily="2" charset="0"/>
              </a:defRPr>
            </a:lvl5pPr>
          </a:lstStyle>
          <a:p>
            <a:pPr lvl="0"/>
            <a:r>
              <a:rPr lang="en-GB"/>
              <a:t>Add body copy</a:t>
            </a:r>
          </a:p>
        </p:txBody>
      </p:sp>
      <p:sp>
        <p:nvSpPr>
          <p:cNvPr id="5" name="Text Placeholder 4"/>
          <p:cNvSpPr>
            <a:spLocks noGrp="1"/>
          </p:cNvSpPr>
          <p:nvPr>
            <p:ph type="body" sz="quarter" idx="16" hasCustomPrompt="1"/>
          </p:nvPr>
        </p:nvSpPr>
        <p:spPr>
          <a:xfrm>
            <a:off x="7458456" y="2597062"/>
            <a:ext cx="3851801" cy="393622"/>
          </a:xfrm>
          <a:prstGeom prst="rect">
            <a:avLst/>
          </a:prstGeom>
        </p:spPr>
        <p:txBody>
          <a:bodyPr>
            <a:noAutofit/>
          </a:bodyPr>
          <a:lstStyle>
            <a:lvl1pPr marL="0" indent="0">
              <a:buNone/>
              <a:defRPr sz="1800" b="1">
                <a:solidFill>
                  <a:srgbClr val="25384A"/>
                </a:solidFill>
                <a:latin typeface="+mj-lt"/>
              </a:defRPr>
            </a:lvl1pPr>
            <a:lvl2pPr marL="457200" indent="0">
              <a:buNone/>
              <a:defRPr sz="1600" b="1">
                <a:solidFill>
                  <a:srgbClr val="25384A"/>
                </a:solidFill>
                <a:latin typeface="Gotham Bold" panose="02000604030000020004" pitchFamily="2" charset="0"/>
              </a:defRPr>
            </a:lvl2pPr>
            <a:lvl3pPr marL="914400" indent="0">
              <a:buNone/>
              <a:defRPr sz="1400" b="1">
                <a:solidFill>
                  <a:srgbClr val="25384A"/>
                </a:solidFill>
                <a:latin typeface="Gotham Bold" panose="02000604030000020004" pitchFamily="2" charset="0"/>
              </a:defRPr>
            </a:lvl3pPr>
            <a:lvl4pPr marL="1371600" indent="0">
              <a:buNone/>
              <a:defRPr sz="1200" b="1">
                <a:solidFill>
                  <a:srgbClr val="25384A"/>
                </a:solidFill>
                <a:latin typeface="Gotham Bold" panose="02000604030000020004" pitchFamily="2" charset="0"/>
              </a:defRPr>
            </a:lvl4pPr>
            <a:lvl5pPr marL="1828800" indent="0">
              <a:buNone/>
              <a:defRPr sz="1200" b="1">
                <a:solidFill>
                  <a:srgbClr val="25384A"/>
                </a:solidFill>
                <a:latin typeface="Gotham Bold" panose="02000604030000020004" pitchFamily="2" charset="0"/>
              </a:defRPr>
            </a:lvl5pPr>
          </a:lstStyle>
          <a:p>
            <a:pPr lvl="0"/>
            <a:r>
              <a:rPr lang="en-GB"/>
              <a:t>Sub headline or lead para</a:t>
            </a:r>
            <a:endParaRPr lang="en-US"/>
          </a:p>
        </p:txBody>
      </p:sp>
      <p:sp>
        <p:nvSpPr>
          <p:cNvPr id="9" name="Chart Placeholder 8"/>
          <p:cNvSpPr>
            <a:spLocks noGrp="1"/>
          </p:cNvSpPr>
          <p:nvPr>
            <p:ph type="chart" sz="quarter" idx="17" hasCustomPrompt="1"/>
          </p:nvPr>
        </p:nvSpPr>
        <p:spPr>
          <a:xfrm>
            <a:off x="676655" y="1856233"/>
            <a:ext cx="6486145" cy="4221970"/>
          </a:xfrm>
          <a:prstGeom prst="rect">
            <a:avLst/>
          </a:prstGeom>
        </p:spPr>
        <p:txBody>
          <a:bodyPr anchor="ctr">
            <a:normAutofit/>
          </a:bodyPr>
          <a:lstStyle>
            <a:lvl1pPr marL="0" indent="0" algn="ctr">
              <a:buNone/>
              <a:defRPr sz="1800">
                <a:solidFill>
                  <a:srgbClr val="25384A"/>
                </a:solidFill>
                <a:latin typeface="+mn-lt"/>
              </a:defRPr>
            </a:lvl1pPr>
          </a:lstStyle>
          <a:p>
            <a:r>
              <a:rPr lang="en-US"/>
              <a:t>Add chart</a:t>
            </a:r>
          </a:p>
        </p:txBody>
      </p:sp>
      <p:sp>
        <p:nvSpPr>
          <p:cNvPr id="6" name="Footer Placeholder 5"/>
          <p:cNvSpPr>
            <a:spLocks noGrp="1"/>
          </p:cNvSpPr>
          <p:nvPr>
            <p:ph type="ftr" sz="quarter" idx="18"/>
          </p:nvPr>
        </p:nvSpPr>
        <p:spPr/>
        <p:txBody>
          <a:bodyPr/>
          <a:lstStyle/>
          <a:p>
            <a:endParaRPr lang="en-US"/>
          </a:p>
        </p:txBody>
      </p:sp>
      <p:sp>
        <p:nvSpPr>
          <p:cNvPr id="8" name="Slide Number Placeholder 7"/>
          <p:cNvSpPr>
            <a:spLocks noGrp="1"/>
          </p:cNvSpPr>
          <p:nvPr>
            <p:ph type="sldNum" sz="quarter" idx="19"/>
          </p:nvPr>
        </p:nvSpPr>
        <p:spPr/>
        <p:txBody>
          <a:bodyPr/>
          <a:lstStyle/>
          <a:p>
            <a:fld id="{2128F9EF-70E5-F04A-8CB7-DB6F82CAB613}" type="slidenum">
              <a:rPr lang="en-US" smtClean="0"/>
              <a:t>‹#›</a:t>
            </a:fld>
            <a:endParaRPr lang="en-US"/>
          </a:p>
        </p:txBody>
      </p:sp>
      <p:pic>
        <p:nvPicPr>
          <p:cNvPr id="3" name="Picture 2" descr="A black background with a deer and a circle with a blue moon and yellow lines&#10;&#10;Description automatically generated with medium confidence"/>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8435978" y="0"/>
            <a:ext cx="3756022" cy="1215932"/>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mart Art Slide">
    <p:bg>
      <p:bgPr>
        <a:solidFill>
          <a:srgbClr val="E9EBED"/>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76655" y="494452"/>
            <a:ext cx="8595361" cy="542893"/>
          </a:xfrm>
          <a:prstGeom prst="rect">
            <a:avLst/>
          </a:prstGeom>
        </p:spPr>
        <p:txBody>
          <a:bodyPr anchor="ctr">
            <a:noAutofit/>
          </a:bodyPr>
          <a:lstStyle>
            <a:lvl1pPr algn="l">
              <a:lnSpc>
                <a:spcPct val="100000"/>
              </a:lnSpc>
              <a:defRPr sz="2200" b="1" cap="all" spc="600" baseline="0">
                <a:solidFill>
                  <a:srgbClr val="25384A"/>
                </a:solidFill>
                <a:latin typeface="+mj-lt"/>
              </a:defRPr>
            </a:lvl1pPr>
          </a:lstStyle>
          <a:p>
            <a:r>
              <a:rPr lang="en-GB"/>
              <a:t>Smart Art Slide</a:t>
            </a:r>
            <a:endParaRPr lang="en-US"/>
          </a:p>
        </p:txBody>
      </p:sp>
      <p:sp>
        <p:nvSpPr>
          <p:cNvPr id="4" name="Text Placeholder 3"/>
          <p:cNvSpPr>
            <a:spLocks noGrp="1"/>
          </p:cNvSpPr>
          <p:nvPr>
            <p:ph type="body" sz="quarter" idx="14" hasCustomPrompt="1"/>
          </p:nvPr>
        </p:nvSpPr>
        <p:spPr>
          <a:xfrm>
            <a:off x="676654" y="3822192"/>
            <a:ext cx="4828033" cy="2256012"/>
          </a:xfrm>
          <a:prstGeom prst="rect">
            <a:avLst/>
          </a:prstGeom>
        </p:spPr>
        <p:txBody>
          <a:bodyPr>
            <a:normAutofit/>
          </a:bodyPr>
          <a:lstStyle>
            <a:lvl1pPr marL="0" indent="0">
              <a:buFont typeface="Arial" panose="020B0604020202020204" pitchFamily="34" charset="0"/>
              <a:buNone/>
              <a:defRPr sz="1500">
                <a:solidFill>
                  <a:srgbClr val="25384A"/>
                </a:solidFill>
                <a:latin typeface="+mn-lt"/>
              </a:defRPr>
            </a:lvl1pPr>
            <a:lvl2pPr marL="457200" indent="0">
              <a:buFont typeface="Arial" panose="020B0604020202020204" pitchFamily="34" charset="0"/>
              <a:buNone/>
              <a:defRPr sz="1800">
                <a:solidFill>
                  <a:srgbClr val="25384A"/>
                </a:solidFill>
                <a:latin typeface="Gotham Bold" panose="02000604030000020004" pitchFamily="2" charset="0"/>
              </a:defRPr>
            </a:lvl2pPr>
            <a:lvl3pPr marL="914400" indent="0">
              <a:buFont typeface="Arial" panose="020B0604020202020204" pitchFamily="34" charset="0"/>
              <a:buNone/>
              <a:defRPr sz="1600">
                <a:solidFill>
                  <a:srgbClr val="25384A"/>
                </a:solidFill>
                <a:latin typeface="Gotham Bold" panose="02000604030000020004" pitchFamily="2" charset="0"/>
              </a:defRPr>
            </a:lvl3pPr>
            <a:lvl4pPr marL="1371600" indent="0">
              <a:buFont typeface="Arial" panose="020B0604020202020204" pitchFamily="34" charset="0"/>
              <a:buNone/>
              <a:defRPr sz="1500">
                <a:solidFill>
                  <a:srgbClr val="25384A"/>
                </a:solidFill>
                <a:latin typeface="Gotham Bold" panose="02000604030000020004" pitchFamily="2" charset="0"/>
              </a:defRPr>
            </a:lvl4pPr>
            <a:lvl5pPr marL="1828800" indent="0">
              <a:buFont typeface="Arial" panose="020B0604020202020204" pitchFamily="34" charset="0"/>
              <a:buNone/>
              <a:defRPr sz="1400">
                <a:solidFill>
                  <a:srgbClr val="25384A"/>
                </a:solidFill>
                <a:latin typeface="Gotham Bold" panose="02000604030000020004" pitchFamily="2" charset="0"/>
              </a:defRPr>
            </a:lvl5pPr>
          </a:lstStyle>
          <a:p>
            <a:pPr lvl="0"/>
            <a:r>
              <a:rPr lang="en-GB"/>
              <a:t>Add body copy</a:t>
            </a:r>
          </a:p>
        </p:txBody>
      </p:sp>
      <p:sp>
        <p:nvSpPr>
          <p:cNvPr id="5" name="Text Placeholder 4"/>
          <p:cNvSpPr>
            <a:spLocks noGrp="1"/>
          </p:cNvSpPr>
          <p:nvPr>
            <p:ph type="body" sz="quarter" idx="16" hasCustomPrompt="1"/>
          </p:nvPr>
        </p:nvSpPr>
        <p:spPr>
          <a:xfrm>
            <a:off x="676655" y="3221620"/>
            <a:ext cx="4828033" cy="393622"/>
          </a:xfrm>
          <a:prstGeom prst="rect">
            <a:avLst/>
          </a:prstGeom>
        </p:spPr>
        <p:txBody>
          <a:bodyPr>
            <a:noAutofit/>
          </a:bodyPr>
          <a:lstStyle>
            <a:lvl1pPr marL="0" indent="0">
              <a:buNone/>
              <a:defRPr sz="1800" b="1">
                <a:solidFill>
                  <a:srgbClr val="25384A"/>
                </a:solidFill>
                <a:latin typeface="+mj-lt"/>
              </a:defRPr>
            </a:lvl1pPr>
            <a:lvl2pPr marL="457200" indent="0">
              <a:buNone/>
              <a:defRPr sz="1600" b="1">
                <a:solidFill>
                  <a:srgbClr val="25384A"/>
                </a:solidFill>
                <a:latin typeface="Gotham Bold" panose="02000604030000020004" pitchFamily="2" charset="0"/>
              </a:defRPr>
            </a:lvl2pPr>
            <a:lvl3pPr marL="914400" indent="0">
              <a:buNone/>
              <a:defRPr sz="1400" b="1">
                <a:solidFill>
                  <a:srgbClr val="25384A"/>
                </a:solidFill>
                <a:latin typeface="Gotham Bold" panose="02000604030000020004" pitchFamily="2" charset="0"/>
              </a:defRPr>
            </a:lvl3pPr>
            <a:lvl4pPr marL="1371600" indent="0">
              <a:buNone/>
              <a:defRPr sz="1200" b="1">
                <a:solidFill>
                  <a:srgbClr val="25384A"/>
                </a:solidFill>
                <a:latin typeface="Gotham Bold" panose="02000604030000020004" pitchFamily="2" charset="0"/>
              </a:defRPr>
            </a:lvl4pPr>
            <a:lvl5pPr marL="1828800" indent="0">
              <a:buNone/>
              <a:defRPr sz="1200" b="1">
                <a:solidFill>
                  <a:srgbClr val="25384A"/>
                </a:solidFill>
                <a:latin typeface="Gotham Bold" panose="02000604030000020004" pitchFamily="2" charset="0"/>
              </a:defRPr>
            </a:lvl5pPr>
          </a:lstStyle>
          <a:p>
            <a:pPr lvl="0"/>
            <a:r>
              <a:rPr lang="en-GB"/>
              <a:t>Sub headline or lead para</a:t>
            </a:r>
            <a:endParaRPr lang="en-US"/>
          </a:p>
        </p:txBody>
      </p:sp>
      <p:sp>
        <p:nvSpPr>
          <p:cNvPr id="6" name="Text Placeholder 5"/>
          <p:cNvSpPr>
            <a:spLocks noGrp="1"/>
          </p:cNvSpPr>
          <p:nvPr>
            <p:ph type="body" sz="quarter" idx="18" hasCustomPrompt="1"/>
          </p:nvPr>
        </p:nvSpPr>
        <p:spPr>
          <a:xfrm>
            <a:off x="676653" y="1856233"/>
            <a:ext cx="4828035" cy="497173"/>
          </a:xfrm>
          <a:prstGeom prst="rect">
            <a:avLst/>
          </a:prstGeom>
        </p:spPr>
        <p:txBody>
          <a:bodyPr>
            <a:normAutofit/>
          </a:bodyPr>
          <a:lstStyle>
            <a:lvl1pPr marL="0" indent="0">
              <a:buNone/>
              <a:defRPr sz="2800" b="1" cap="all" spc="600" baseline="0">
                <a:solidFill>
                  <a:srgbClr val="25384A"/>
                </a:solidFill>
                <a:latin typeface="+mj-lt"/>
              </a:defRPr>
            </a:lvl1pPr>
            <a:lvl2pPr marL="457200" indent="0">
              <a:buNone/>
              <a:defRPr>
                <a:latin typeface="Gotham Bold" panose="02000604030000020004" pitchFamily="2" charset="0"/>
              </a:defRPr>
            </a:lvl2pPr>
            <a:lvl3pPr marL="914400" indent="0">
              <a:buNone/>
              <a:defRPr>
                <a:latin typeface="Gotham Bold" panose="02000604030000020004" pitchFamily="2" charset="0"/>
              </a:defRPr>
            </a:lvl3pPr>
            <a:lvl4pPr marL="1371600" indent="0">
              <a:buNone/>
              <a:defRPr>
                <a:latin typeface="Gotham Bold" panose="02000604030000020004" pitchFamily="2" charset="0"/>
              </a:defRPr>
            </a:lvl4pPr>
            <a:lvl5pPr marL="1828800" indent="0">
              <a:buNone/>
              <a:defRPr>
                <a:latin typeface="Gotham Bold" panose="02000604030000020004" pitchFamily="2" charset="0"/>
              </a:defRPr>
            </a:lvl5pPr>
          </a:lstStyle>
          <a:p>
            <a:pPr lvl="0"/>
            <a:r>
              <a:rPr lang="en-GB"/>
              <a:t>Headline</a:t>
            </a:r>
            <a:endParaRPr lang="en-US"/>
          </a:p>
        </p:txBody>
      </p:sp>
      <p:sp>
        <p:nvSpPr>
          <p:cNvPr id="8" name="Text Placeholder 5"/>
          <p:cNvSpPr>
            <a:spLocks noGrp="1"/>
          </p:cNvSpPr>
          <p:nvPr>
            <p:ph type="body" sz="quarter" idx="19" hasCustomPrompt="1"/>
          </p:nvPr>
        </p:nvSpPr>
        <p:spPr>
          <a:xfrm>
            <a:off x="676653" y="2386585"/>
            <a:ext cx="4828035" cy="542893"/>
          </a:xfrm>
          <a:prstGeom prst="rect">
            <a:avLst/>
          </a:prstGeom>
        </p:spPr>
        <p:txBody>
          <a:bodyPr>
            <a:normAutofit/>
          </a:bodyPr>
          <a:lstStyle>
            <a:lvl1pPr marL="0" indent="0">
              <a:buNone/>
              <a:defRPr sz="2800" b="1" cap="all" spc="600" baseline="0">
                <a:solidFill>
                  <a:srgbClr val="25384A"/>
                </a:solidFill>
                <a:latin typeface="+mj-lt"/>
              </a:defRPr>
            </a:lvl1pPr>
            <a:lvl2pPr marL="457200" indent="0">
              <a:buNone/>
              <a:defRPr>
                <a:latin typeface="Gotham Bold" panose="02000604030000020004" pitchFamily="2" charset="0"/>
              </a:defRPr>
            </a:lvl2pPr>
            <a:lvl3pPr marL="914400" indent="0">
              <a:buNone/>
              <a:defRPr>
                <a:latin typeface="Gotham Bold" panose="02000604030000020004" pitchFamily="2" charset="0"/>
              </a:defRPr>
            </a:lvl3pPr>
            <a:lvl4pPr marL="1371600" indent="0">
              <a:buNone/>
              <a:defRPr>
                <a:latin typeface="Gotham Bold" panose="02000604030000020004" pitchFamily="2" charset="0"/>
              </a:defRPr>
            </a:lvl4pPr>
            <a:lvl5pPr marL="1828800" indent="0">
              <a:buNone/>
              <a:defRPr>
                <a:latin typeface="Gotham Bold" panose="02000604030000020004" pitchFamily="2" charset="0"/>
              </a:defRPr>
            </a:lvl5pPr>
          </a:lstStyle>
          <a:p>
            <a:pPr lvl="0"/>
            <a:r>
              <a:rPr lang="en-GB"/>
              <a:t>Headline</a:t>
            </a:r>
            <a:endParaRPr lang="en-US"/>
          </a:p>
        </p:txBody>
      </p:sp>
      <p:sp>
        <p:nvSpPr>
          <p:cNvPr id="10" name="SmartArt Placeholder 9"/>
          <p:cNvSpPr>
            <a:spLocks noGrp="1"/>
          </p:cNvSpPr>
          <p:nvPr>
            <p:ph type="dgm" sz="quarter" idx="20" hasCustomPrompt="1"/>
          </p:nvPr>
        </p:nvSpPr>
        <p:spPr>
          <a:xfrm>
            <a:off x="5733287" y="1859055"/>
            <a:ext cx="5072825" cy="4219148"/>
          </a:xfrm>
          <a:prstGeom prst="rect">
            <a:avLst/>
          </a:prstGeom>
        </p:spPr>
        <p:txBody>
          <a:bodyPr anchor="ctr">
            <a:normAutofit/>
          </a:bodyPr>
          <a:lstStyle>
            <a:lvl1pPr marL="0" indent="0" algn="ctr">
              <a:buNone/>
              <a:defRPr sz="1800">
                <a:solidFill>
                  <a:srgbClr val="25384A"/>
                </a:solidFill>
                <a:latin typeface="+mn-lt"/>
              </a:defRPr>
            </a:lvl1pPr>
          </a:lstStyle>
          <a:p>
            <a:r>
              <a:rPr lang="en-US"/>
              <a:t>Add Smart Art</a:t>
            </a:r>
          </a:p>
        </p:txBody>
      </p:sp>
      <p:sp>
        <p:nvSpPr>
          <p:cNvPr id="9" name="Footer Placeholder 8"/>
          <p:cNvSpPr>
            <a:spLocks noGrp="1"/>
          </p:cNvSpPr>
          <p:nvPr>
            <p:ph type="ftr" sz="quarter" idx="21"/>
          </p:nvPr>
        </p:nvSpPr>
        <p:spPr/>
        <p:txBody>
          <a:bodyPr/>
          <a:lstStyle/>
          <a:p>
            <a:endParaRPr lang="en-US"/>
          </a:p>
        </p:txBody>
      </p:sp>
      <p:sp>
        <p:nvSpPr>
          <p:cNvPr id="11" name="Slide Number Placeholder 10"/>
          <p:cNvSpPr>
            <a:spLocks noGrp="1"/>
          </p:cNvSpPr>
          <p:nvPr>
            <p:ph type="sldNum" sz="quarter" idx="22"/>
          </p:nvPr>
        </p:nvSpPr>
        <p:spPr/>
        <p:txBody>
          <a:bodyPr/>
          <a:lstStyle/>
          <a:p>
            <a:fld id="{2128F9EF-70E5-F04A-8CB7-DB6F82CAB613}" type="slidenum">
              <a:rPr lang="en-US" smtClean="0"/>
              <a:t>‹#›</a:t>
            </a:fld>
            <a:endParaRPr lang="en-US"/>
          </a:p>
        </p:txBody>
      </p:sp>
      <p:pic>
        <p:nvPicPr>
          <p:cNvPr id="3" name="Picture 2" descr="A black background with a deer and a circle with a blue moon and yellow lines&#10;&#10;Description automatically generated with medium confidence"/>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8435978" y="0"/>
            <a:ext cx="3756022" cy="1215932"/>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End slide">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ext Placeholder 4"/>
          <p:cNvSpPr>
            <a:spLocks noGrp="1"/>
          </p:cNvSpPr>
          <p:nvPr>
            <p:ph type="body" sz="quarter" idx="16" hasCustomPrompt="1"/>
          </p:nvPr>
        </p:nvSpPr>
        <p:spPr>
          <a:xfrm>
            <a:off x="4451685" y="4331367"/>
            <a:ext cx="3288630" cy="1684421"/>
          </a:xfrm>
          <a:prstGeom prst="rect">
            <a:avLst/>
          </a:prstGeom>
        </p:spPr>
        <p:txBody>
          <a:bodyPr>
            <a:noAutofit/>
          </a:bodyPr>
          <a:lstStyle>
            <a:lvl1pPr marL="0" indent="0" algn="ctr">
              <a:buNone/>
              <a:defRPr sz="1800" b="1">
                <a:solidFill>
                  <a:schemeClr val="bg1"/>
                </a:solidFill>
                <a:latin typeface="+mj-lt"/>
              </a:defRPr>
            </a:lvl1pPr>
            <a:lvl2pPr marL="457200" indent="0">
              <a:buNone/>
              <a:defRPr sz="1600" b="1">
                <a:solidFill>
                  <a:srgbClr val="25384A"/>
                </a:solidFill>
                <a:latin typeface="Gotham Bold" panose="02000604030000020004" pitchFamily="2" charset="0"/>
              </a:defRPr>
            </a:lvl2pPr>
            <a:lvl3pPr marL="914400" indent="0">
              <a:buNone/>
              <a:defRPr sz="1400" b="1">
                <a:solidFill>
                  <a:srgbClr val="25384A"/>
                </a:solidFill>
                <a:latin typeface="Gotham Bold" panose="02000604030000020004" pitchFamily="2" charset="0"/>
              </a:defRPr>
            </a:lvl3pPr>
            <a:lvl4pPr marL="1371600" indent="0">
              <a:buNone/>
              <a:defRPr sz="1200" b="1">
                <a:solidFill>
                  <a:srgbClr val="25384A"/>
                </a:solidFill>
                <a:latin typeface="Gotham Bold" panose="02000604030000020004" pitchFamily="2" charset="0"/>
              </a:defRPr>
            </a:lvl4pPr>
            <a:lvl5pPr marL="1828800" indent="0">
              <a:buNone/>
              <a:defRPr sz="1200" b="1">
                <a:solidFill>
                  <a:srgbClr val="25384A"/>
                </a:solidFill>
                <a:latin typeface="Gotham Bold" panose="02000604030000020004" pitchFamily="2" charset="0"/>
              </a:defRPr>
            </a:lvl5pPr>
          </a:lstStyle>
          <a:p>
            <a:pPr lvl="0"/>
            <a:r>
              <a:rPr lang="en-GB"/>
              <a:t>Find our more at…</a:t>
            </a: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 name="Footer Placeholder 10"/>
          <p:cNvSpPr>
            <a:spLocks noGrp="1"/>
          </p:cNvSpPr>
          <p:nvPr>
            <p:ph type="ftr" sz="quarter" idx="3"/>
          </p:nvPr>
        </p:nvSpPr>
        <p:spPr>
          <a:xfrm>
            <a:off x="7154779" y="6385023"/>
            <a:ext cx="4114800" cy="365125"/>
          </a:xfrm>
          <a:prstGeom prst="rect">
            <a:avLst/>
          </a:prstGeom>
        </p:spPr>
        <p:txBody>
          <a:bodyPr vert="horz" lIns="91440" tIns="45720" rIns="91440" bIns="45720" rtlCol="0" anchor="ctr"/>
          <a:lstStyle>
            <a:lvl1pPr algn="r">
              <a:defRPr sz="900" b="1">
                <a:solidFill>
                  <a:srgbClr val="25384A"/>
                </a:solidFill>
              </a:defRPr>
            </a:lvl1pPr>
          </a:lstStyle>
          <a:p>
            <a:endParaRPr lang="en-US"/>
          </a:p>
        </p:txBody>
      </p:sp>
      <p:sp>
        <p:nvSpPr>
          <p:cNvPr id="12" name="Slide Number Placeholder 11"/>
          <p:cNvSpPr>
            <a:spLocks noGrp="1"/>
          </p:cNvSpPr>
          <p:nvPr>
            <p:ph type="sldNum" sz="quarter" idx="4"/>
          </p:nvPr>
        </p:nvSpPr>
        <p:spPr>
          <a:xfrm>
            <a:off x="8526379" y="6103687"/>
            <a:ext cx="2743200" cy="365125"/>
          </a:xfrm>
          <a:prstGeom prst="rect">
            <a:avLst/>
          </a:prstGeom>
        </p:spPr>
        <p:txBody>
          <a:bodyPr vert="horz" lIns="91440" tIns="45720" rIns="91440" bIns="45720" rtlCol="0" anchor="ctr"/>
          <a:lstStyle>
            <a:lvl1pPr algn="r">
              <a:defRPr sz="1600" b="1">
                <a:solidFill>
                  <a:srgbClr val="25384A"/>
                </a:solidFill>
              </a:defRPr>
            </a:lvl1pPr>
          </a:lstStyle>
          <a:p>
            <a:fld id="{2128F9EF-70E5-F04A-8CB7-DB6F82CAB613}"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51" r:id="rId1"/>
    <p:sldLayoutId id="2147483652" r:id="rId2"/>
    <p:sldLayoutId id="2147483654" r:id="rId3"/>
    <p:sldLayoutId id="2147483657" r:id="rId4"/>
    <p:sldLayoutId id="2147483659" r:id="rId5"/>
    <p:sldLayoutId id="2147483660" r:id="rId6"/>
    <p:sldLayoutId id="2147483664" r:id="rId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image" Target="../media/image16.svg"/><Relationship Id="rId13" Type="http://schemas.openxmlformats.org/officeDocument/2006/relationships/image" Target="../media/image21.png"/><Relationship Id="rId18" Type="http://schemas.openxmlformats.org/officeDocument/2006/relationships/image" Target="../media/image26.svg"/><Relationship Id="rId3" Type="http://schemas.openxmlformats.org/officeDocument/2006/relationships/diagramLayout" Target="../diagrams/layout2.xml"/><Relationship Id="rId7" Type="http://schemas.openxmlformats.org/officeDocument/2006/relationships/image" Target="../media/image15.png"/><Relationship Id="rId12" Type="http://schemas.openxmlformats.org/officeDocument/2006/relationships/image" Target="../media/image20.svg"/><Relationship Id="rId17" Type="http://schemas.openxmlformats.org/officeDocument/2006/relationships/image" Target="../media/image25.png"/><Relationship Id="rId2" Type="http://schemas.openxmlformats.org/officeDocument/2006/relationships/diagramData" Target="../diagrams/data2.xml"/><Relationship Id="rId16" Type="http://schemas.openxmlformats.org/officeDocument/2006/relationships/image" Target="../media/image24.svg"/><Relationship Id="rId1" Type="http://schemas.openxmlformats.org/officeDocument/2006/relationships/slideLayout" Target="../slideLayouts/slideLayout3.xml"/><Relationship Id="rId6" Type="http://schemas.microsoft.com/office/2007/relationships/diagramDrawing" Target="../diagrams/drawing2.xml"/><Relationship Id="rId11" Type="http://schemas.openxmlformats.org/officeDocument/2006/relationships/image" Target="../media/image19.png"/><Relationship Id="rId5" Type="http://schemas.openxmlformats.org/officeDocument/2006/relationships/diagramColors" Target="../diagrams/colors2.xml"/><Relationship Id="rId15" Type="http://schemas.openxmlformats.org/officeDocument/2006/relationships/image" Target="../media/image23.png"/><Relationship Id="rId10" Type="http://schemas.openxmlformats.org/officeDocument/2006/relationships/image" Target="../media/image18.svg"/><Relationship Id="rId4" Type="http://schemas.openxmlformats.org/officeDocument/2006/relationships/diagramQuickStyle" Target="../diagrams/quickStyle2.xml"/><Relationship Id="rId9" Type="http://schemas.openxmlformats.org/officeDocument/2006/relationships/image" Target="../media/image17.png"/><Relationship Id="rId14" Type="http://schemas.openxmlformats.org/officeDocument/2006/relationships/image" Target="../media/image22.sv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8" Type="http://schemas.openxmlformats.org/officeDocument/2006/relationships/hyperlink" Target="https://doi.org/10.1007/s13253-014-0179-9" TargetMode="External"/><Relationship Id="rId3" Type="http://schemas.openxmlformats.org/officeDocument/2006/relationships/hyperlink" Target="https://doi.org/10.1109/tkde.2007.1012" TargetMode="External"/><Relationship Id="rId7" Type="http://schemas.openxmlformats.org/officeDocument/2006/relationships/hyperlink" Target="https://doi.org/10.3390/app142311403" TargetMode="External"/><Relationship Id="rId2" Type="http://schemas.openxmlformats.org/officeDocument/2006/relationships/hyperlink" Target="https://doi.org/10.3389/fpsyg.2020.01546" TargetMode="External"/><Relationship Id="rId1" Type="http://schemas.openxmlformats.org/officeDocument/2006/relationships/slideLayout" Target="../slideLayouts/slideLayout3.xml"/><Relationship Id="rId6" Type="http://schemas.openxmlformats.org/officeDocument/2006/relationships/hyperlink" Target="https://doi.org/10.1007/s10791-011-9164-x" TargetMode="External"/><Relationship Id="rId5" Type="http://schemas.openxmlformats.org/officeDocument/2006/relationships/hyperlink" Target="https://doi.org/10.69882/adba.iteb.2024071" TargetMode="External"/><Relationship Id="rId4" Type="http://schemas.openxmlformats.org/officeDocument/2006/relationships/hyperlink" Target="https://doi.org/10.1016/j.jbusres.2009.01.022" TargetMode="External"/><Relationship Id="rId9" Type="http://schemas.openxmlformats.org/officeDocument/2006/relationships/hyperlink" Target="https://doi.org/10.1080/15332861.2021.2021582" TargetMode="External"/></Relationships>
</file>

<file path=ppt/slides/_rels/slide24.xml.rels><?xml version="1.0" encoding="UTF-8" standalone="yes"?>
<Relationships xmlns="http://schemas.openxmlformats.org/package/2006/relationships"><Relationship Id="rId3" Type="http://schemas.openxmlformats.org/officeDocument/2006/relationships/hyperlink" Target="https://www-statista-com.surrey.idm.oclc.org/statistics/477804/online-shopping-cart-abandonment-rate-worldwide/" TargetMode="External"/><Relationship Id="rId2" Type="http://schemas.openxmlformats.org/officeDocument/2006/relationships/hyperlink" Target="https://www.ons.gov.uk/businessindustryandtrade/retailindustry/timeseries/j4mc/drsi" TargetMode="External"/><Relationship Id="rId1" Type="http://schemas.openxmlformats.org/officeDocument/2006/relationships/slideLayout" Target="../slideLayouts/slideLayout3.xml"/><Relationship Id="rId6" Type="http://schemas.openxmlformats.org/officeDocument/2006/relationships/hyperlink" Target="https://www.researchgate.net/publication/391257130_Temporal_Dynamics_of_Consumer_Engagement_in_E-Commerce" TargetMode="External"/><Relationship Id="rId5" Type="http://schemas.openxmlformats.org/officeDocument/2006/relationships/hyperlink" Target="https://business.adobe.com/blog/basics/ecommerce-bounce-rate#what-is-the-average-ecommerce-bounce-rate" TargetMode="External"/><Relationship Id="rId4" Type="http://schemas.openxmlformats.org/officeDocument/2006/relationships/hyperlink" Target="https://doi.org/10.1016/j.heliyon.2023.e15163"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3.xml"/><Relationship Id="rId4" Type="http://schemas.openxmlformats.org/officeDocument/2006/relationships/image" Target="../media/image3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jpeg"/><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image" Target="../media/image42.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3.jpe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74.png"/><Relationship Id="rId1" Type="http://schemas.openxmlformats.org/officeDocument/2006/relationships/slideLayout" Target="../slideLayouts/slideLayout3.xml"/><Relationship Id="rId4" Type="http://schemas.openxmlformats.org/officeDocument/2006/relationships/image" Target="../media/image76.png"/></Relationships>
</file>

<file path=ppt/slides/_rels/slide71.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image" Target="../media/image80.png"/><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2" Type="http://schemas.openxmlformats.org/officeDocument/2006/relationships/image" Target="../media/image82.png"/><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2" Type="http://schemas.openxmlformats.org/officeDocument/2006/relationships/image" Target="../media/image83.png"/><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2" Type="http://schemas.openxmlformats.org/officeDocument/2006/relationships/image" Target="../media/image84.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2286000" y="1334558"/>
            <a:ext cx="9144000" cy="1411112"/>
          </a:xfrm>
        </p:spPr>
        <p:txBody>
          <a:bodyPr/>
          <a:lstStyle/>
          <a:p>
            <a:r>
              <a:rPr lang="en-IN"/>
              <a:t>Online shopping purchase intention</a:t>
            </a:r>
            <a:br>
              <a:rPr lang="en-US"/>
            </a:br>
            <a:endParaRPr lang="en-US"/>
          </a:p>
        </p:txBody>
      </p:sp>
      <p:sp>
        <p:nvSpPr>
          <p:cNvPr id="5" name="Subtitle 4"/>
          <p:cNvSpPr>
            <a:spLocks noGrp="1"/>
          </p:cNvSpPr>
          <p:nvPr>
            <p:ph type="subTitle" idx="1"/>
          </p:nvPr>
        </p:nvSpPr>
        <p:spPr>
          <a:xfrm>
            <a:off x="2362200" y="3025423"/>
            <a:ext cx="9144000" cy="403577"/>
          </a:xfrm>
        </p:spPr>
        <p:txBody>
          <a:bodyPr lIns="91440" tIns="45720" rIns="91440" bIns="45720" anchor="t">
            <a:noAutofit/>
          </a:bodyPr>
          <a:lstStyle/>
          <a:p>
            <a:r>
              <a:rPr lang="en-US"/>
              <a:t>GROUP NUMBER 2</a:t>
            </a:r>
            <a:br>
              <a:rPr lang="en-US"/>
            </a:br>
            <a:endParaRPr lang="en-US"/>
          </a:p>
        </p:txBody>
      </p:sp>
      <p:sp>
        <p:nvSpPr>
          <p:cNvPr id="2" name="TextBox 1">
            <a:extLst>
              <a:ext uri="{FF2B5EF4-FFF2-40B4-BE49-F238E27FC236}">
                <a16:creationId xmlns:a16="http://schemas.microsoft.com/office/drawing/2014/main" id="{C4806EBF-3302-5B65-2D56-68840ECA00D5}"/>
              </a:ext>
            </a:extLst>
          </p:cNvPr>
          <p:cNvSpPr txBox="1"/>
          <p:nvPr/>
        </p:nvSpPr>
        <p:spPr>
          <a:xfrm>
            <a:off x="1899920" y="4112331"/>
            <a:ext cx="4958080" cy="923330"/>
          </a:xfrm>
          <a:prstGeom prst="rect">
            <a:avLst/>
          </a:prstGeom>
          <a:noFill/>
        </p:spPr>
        <p:txBody>
          <a:bodyPr wrap="square" lIns="91440" tIns="45720" rIns="91440" bIns="45720" rtlCol="0" anchor="t">
            <a:spAutoFit/>
          </a:bodyPr>
          <a:lstStyle/>
          <a:p>
            <a:pPr marL="285750" indent="-285750">
              <a:buFont typeface="Wingdings" panose="05000000000000000000" pitchFamily="2" charset="2"/>
              <a:buChar char="§"/>
            </a:pPr>
            <a:r>
              <a:rPr lang="en-US">
                <a:solidFill>
                  <a:schemeClr val="bg1"/>
                </a:solidFill>
              </a:rPr>
              <a:t>Sophia Nelson - 6428678</a:t>
            </a:r>
            <a:endParaRPr lang="en-US">
              <a:solidFill>
                <a:schemeClr val="bg1"/>
              </a:solidFill>
              <a:cs typeface="Arial" panose="020B0604020202020204"/>
            </a:endParaRPr>
          </a:p>
          <a:p>
            <a:pPr marL="285750" indent="-285750">
              <a:buFont typeface="Wingdings" panose="05000000000000000000" pitchFamily="2" charset="2"/>
              <a:buChar char="§"/>
            </a:pPr>
            <a:r>
              <a:rPr lang="en-US">
                <a:solidFill>
                  <a:schemeClr val="bg1"/>
                </a:solidFill>
                <a:cs typeface="Arial" panose="020B0604020202020204"/>
              </a:rPr>
              <a:t>Sarah Daniel - 6909062</a:t>
            </a:r>
          </a:p>
          <a:p>
            <a:pPr marL="285750" indent="-285750">
              <a:buFont typeface="Wingdings" panose="05000000000000000000" pitchFamily="2" charset="2"/>
              <a:buChar char="§"/>
            </a:pPr>
            <a:r>
              <a:rPr lang="en-US">
                <a:solidFill>
                  <a:schemeClr val="bg1"/>
                </a:solidFill>
                <a:cs typeface="Arial" panose="020B0604020202020204"/>
              </a:rPr>
              <a:t>Reethender Vedira - 6910677</a:t>
            </a:r>
            <a:endParaRPr lang="en-US">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B580C-5DA8-390A-93CA-A8994CC32F83}"/>
              </a:ext>
            </a:extLst>
          </p:cNvPr>
          <p:cNvSpPr>
            <a:spLocks noGrp="1"/>
          </p:cNvSpPr>
          <p:nvPr>
            <p:ph type="ctrTitle"/>
          </p:nvPr>
        </p:nvSpPr>
        <p:spPr/>
        <p:txBody>
          <a:bodyPr lIns="91440" tIns="45720" rIns="91440" bIns="45720" anchor="ctr">
            <a:noAutofit/>
          </a:bodyPr>
          <a:lstStyle/>
          <a:p>
            <a:r>
              <a:rPr lang="en-US" sz="1500">
                <a:cs typeface="Arial"/>
              </a:rPr>
              <a:t>Exploratory data Analysis- DISTRIBUTIONANALYSIS</a:t>
            </a:r>
            <a:endParaRPr lang="en-US"/>
          </a:p>
        </p:txBody>
      </p:sp>
      <p:sp>
        <p:nvSpPr>
          <p:cNvPr id="8" name="TextBox 7">
            <a:extLst>
              <a:ext uri="{FF2B5EF4-FFF2-40B4-BE49-F238E27FC236}">
                <a16:creationId xmlns:a16="http://schemas.microsoft.com/office/drawing/2014/main" id="{2FDDDCE4-9CAA-2495-DF46-6E40A8CFC067}"/>
              </a:ext>
            </a:extLst>
          </p:cNvPr>
          <p:cNvSpPr txBox="1"/>
          <p:nvPr/>
        </p:nvSpPr>
        <p:spPr>
          <a:xfrm>
            <a:off x="8266984" y="773835"/>
            <a:ext cx="3782793" cy="3970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1400" b="1">
                <a:ea typeface="+mn-lt"/>
                <a:cs typeface="+mn-lt"/>
              </a:rPr>
              <a:t>Product Page Views</a:t>
            </a:r>
            <a:r>
              <a:rPr lang="en-US" sz="1400">
                <a:ea typeface="+mn-lt"/>
                <a:cs typeface="+mn-lt"/>
              </a:rPr>
              <a:t>:</a:t>
            </a:r>
            <a:endParaRPr lang="en-US" sz="1400">
              <a:cs typeface="Arial"/>
            </a:endParaRPr>
          </a:p>
          <a:p>
            <a:r>
              <a:rPr lang="en-US" sz="1400">
                <a:ea typeface="+mn-lt"/>
                <a:cs typeface="+mn-lt"/>
              </a:rPr>
              <a:t>Revenue users view </a:t>
            </a:r>
            <a:r>
              <a:rPr lang="en-US" sz="1400" b="1">
                <a:ea typeface="+mn-lt"/>
                <a:cs typeface="+mn-lt"/>
              </a:rPr>
              <a:t>20–100+ product pages</a:t>
            </a:r>
            <a:r>
              <a:rPr lang="en-US" sz="1400">
                <a:ea typeface="+mn-lt"/>
                <a:cs typeface="+mn-lt"/>
              </a:rPr>
              <a:t>.</a:t>
            </a:r>
            <a:endParaRPr lang="en-US" sz="1400">
              <a:cs typeface="Arial"/>
            </a:endParaRPr>
          </a:p>
          <a:p>
            <a:r>
              <a:rPr lang="en-US" sz="1400">
                <a:ea typeface="+mn-lt"/>
                <a:cs typeface="+mn-lt"/>
              </a:rPr>
              <a:t>Non-revenue users mostly &lt;10 pages</a:t>
            </a:r>
            <a:endParaRPr lang="en-US" sz="1400">
              <a:cs typeface="Arial"/>
            </a:endParaRPr>
          </a:p>
          <a:p>
            <a:endParaRPr lang="en-US" sz="1400">
              <a:ea typeface="+mn-lt"/>
              <a:cs typeface="+mn-lt"/>
            </a:endParaRPr>
          </a:p>
          <a:p>
            <a:pPr marL="285750" indent="-285750">
              <a:buFont typeface="Arial"/>
              <a:buChar char="•"/>
            </a:pPr>
            <a:r>
              <a:rPr lang="en-US" sz="1400" b="1">
                <a:ea typeface="+mn-lt"/>
                <a:cs typeface="+mn-lt"/>
              </a:rPr>
              <a:t>Time on Product Pages (log seconds)</a:t>
            </a:r>
            <a:r>
              <a:rPr lang="en-US" sz="1400">
                <a:ea typeface="+mn-lt"/>
                <a:cs typeface="+mn-lt"/>
              </a:rPr>
              <a:t>:</a:t>
            </a:r>
            <a:endParaRPr lang="en-US" sz="1400">
              <a:cs typeface="Arial"/>
            </a:endParaRPr>
          </a:p>
          <a:p>
            <a:r>
              <a:rPr lang="en-US" sz="1400">
                <a:ea typeface="+mn-lt"/>
                <a:cs typeface="+mn-lt"/>
              </a:rPr>
              <a:t>Revenue users: peak at </a:t>
            </a:r>
            <a:r>
              <a:rPr lang="en-US" sz="1400" b="1">
                <a:ea typeface="+mn-lt"/>
                <a:cs typeface="+mn-lt"/>
              </a:rPr>
              <a:t>log(6–7) </a:t>
            </a:r>
            <a:endParaRPr lang="en-US" sz="1400" b="1">
              <a:cs typeface="Arial"/>
            </a:endParaRPr>
          </a:p>
          <a:p>
            <a:r>
              <a:rPr lang="en-US" sz="1400">
                <a:ea typeface="+mn-lt"/>
                <a:cs typeface="+mn-lt"/>
              </a:rPr>
              <a:t>Non-revenue: peak at </a:t>
            </a:r>
            <a:r>
              <a:rPr lang="en-US" sz="1400" b="1">
                <a:ea typeface="+mn-lt"/>
                <a:cs typeface="+mn-lt"/>
              </a:rPr>
              <a:t>log(4–5) </a:t>
            </a:r>
            <a:endParaRPr lang="en-US" sz="1400">
              <a:cs typeface="Arial"/>
            </a:endParaRPr>
          </a:p>
          <a:p>
            <a:endParaRPr lang="en-US" sz="1400" b="1">
              <a:ea typeface="+mn-lt"/>
              <a:cs typeface="+mn-lt"/>
            </a:endParaRPr>
          </a:p>
          <a:p>
            <a:r>
              <a:rPr lang="en-US" sz="1400" b="1">
                <a:ea typeface="+mn-lt"/>
                <a:cs typeface="+mn-lt"/>
              </a:rPr>
              <a:t>Informational Pages</a:t>
            </a:r>
            <a:r>
              <a:rPr lang="en-US" sz="1400">
                <a:ea typeface="+mn-lt"/>
                <a:cs typeface="+mn-lt"/>
              </a:rPr>
              <a:t>:</a:t>
            </a:r>
            <a:endParaRPr lang="en-US" sz="1400">
              <a:cs typeface="Arial"/>
            </a:endParaRPr>
          </a:p>
          <a:p>
            <a:pPr marL="285750" indent="-285750">
              <a:buFont typeface="Arial"/>
              <a:buChar char="•"/>
            </a:pPr>
            <a:r>
              <a:rPr lang="en-US" sz="1400">
                <a:ea typeface="+mn-lt"/>
                <a:cs typeface="+mn-lt"/>
              </a:rPr>
              <a:t>Slightly higher count and time for revenue users.</a:t>
            </a:r>
            <a:endParaRPr lang="en-US" sz="1400">
              <a:cs typeface="Arial"/>
            </a:endParaRPr>
          </a:p>
          <a:p>
            <a:pPr marL="285750" indent="-285750">
              <a:buFont typeface="Arial"/>
              <a:buChar char="•"/>
            </a:pPr>
            <a:r>
              <a:rPr lang="en-US" sz="1400">
                <a:ea typeface="+mn-lt"/>
                <a:cs typeface="+mn-lt"/>
              </a:rPr>
              <a:t>Modest impact.</a:t>
            </a:r>
            <a:endParaRPr lang="en-US" sz="1400">
              <a:cs typeface="Arial"/>
            </a:endParaRPr>
          </a:p>
          <a:p>
            <a:pPr marL="285750" indent="-285750">
              <a:buFont typeface="Arial"/>
              <a:buChar char="•"/>
            </a:pPr>
            <a:endParaRPr lang="en-US" sz="1400">
              <a:ea typeface="+mn-lt"/>
              <a:cs typeface="+mn-lt"/>
            </a:endParaRPr>
          </a:p>
          <a:p>
            <a:r>
              <a:rPr lang="en-US" sz="1400" b="1">
                <a:ea typeface="+mn-lt"/>
                <a:cs typeface="+mn-lt"/>
              </a:rPr>
              <a:t>Administrative Pages</a:t>
            </a:r>
            <a:r>
              <a:rPr lang="en-US" sz="1400">
                <a:ea typeface="+mn-lt"/>
                <a:cs typeface="+mn-lt"/>
              </a:rPr>
              <a:t>:</a:t>
            </a:r>
            <a:endParaRPr lang="en-US" sz="1400">
              <a:cs typeface="Arial"/>
            </a:endParaRPr>
          </a:p>
          <a:p>
            <a:pPr marL="285750" indent="-285750">
              <a:buFont typeface="Arial"/>
              <a:buChar char="•"/>
            </a:pPr>
            <a:r>
              <a:rPr lang="en-US" sz="1400">
                <a:ea typeface="+mn-lt"/>
                <a:cs typeface="+mn-lt"/>
              </a:rPr>
              <a:t>Revenue users show </a:t>
            </a:r>
            <a:r>
              <a:rPr lang="en-US" sz="1400" b="1">
                <a:ea typeface="+mn-lt"/>
                <a:cs typeface="+mn-lt"/>
              </a:rPr>
              <a:t>second peak at log(4–5) </a:t>
            </a:r>
            <a:r>
              <a:rPr lang="en-US" sz="1400">
                <a:ea typeface="+mn-lt"/>
                <a:cs typeface="+mn-lt"/>
              </a:rPr>
              <a:t>suggesting deeper engagement.</a:t>
            </a:r>
            <a:endParaRPr lang="en-US" sz="1400">
              <a:cs typeface="Arial"/>
            </a:endParaRPr>
          </a:p>
          <a:p>
            <a:pPr algn="l"/>
            <a:endParaRPr lang="en-US" sz="1400">
              <a:cs typeface="Arial"/>
            </a:endParaRPr>
          </a:p>
        </p:txBody>
      </p:sp>
      <p:sp>
        <p:nvSpPr>
          <p:cNvPr id="12" name="TextBox 11">
            <a:extLst>
              <a:ext uri="{FF2B5EF4-FFF2-40B4-BE49-F238E27FC236}">
                <a16:creationId xmlns:a16="http://schemas.microsoft.com/office/drawing/2014/main" id="{6D1D249C-794B-C24A-B12E-F65B7A1C0B72}"/>
              </a:ext>
            </a:extLst>
          </p:cNvPr>
          <p:cNvSpPr txBox="1"/>
          <p:nvPr/>
        </p:nvSpPr>
        <p:spPr>
          <a:xfrm>
            <a:off x="8266984" y="4554784"/>
            <a:ext cx="3724892" cy="246221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b="1" dirty="0">
                <a:ea typeface="+mn-lt"/>
                <a:cs typeface="+mn-lt"/>
              </a:rPr>
              <a:t>Summary of findings:</a:t>
            </a:r>
          </a:p>
          <a:p>
            <a:pPr marL="285750" indent="-285750">
              <a:buFont typeface="Arial" panose="020B0604020202020204" pitchFamily="34" charset="0"/>
              <a:buChar char="•"/>
            </a:pPr>
            <a:r>
              <a:rPr lang="en-US" sz="1400" dirty="0">
                <a:ea typeface="+mn-lt"/>
                <a:cs typeface="+mn-lt"/>
              </a:rPr>
              <a:t>Most continuous variables are </a:t>
            </a:r>
            <a:r>
              <a:rPr lang="en-US" sz="1400" b="1" dirty="0">
                <a:ea typeface="+mn-lt"/>
                <a:cs typeface="+mn-lt"/>
              </a:rPr>
              <a:t>skewed</a:t>
            </a:r>
            <a:r>
              <a:rPr lang="en-US" sz="1400" dirty="0">
                <a:ea typeface="+mn-lt"/>
                <a:cs typeface="+mn-lt"/>
              </a:rPr>
              <a:t> → log-transform required for modelling.</a:t>
            </a:r>
            <a:endParaRPr lang="en-US" sz="1400" dirty="0">
              <a:cs typeface="Arial"/>
            </a:endParaRPr>
          </a:p>
          <a:p>
            <a:pPr marL="285750" indent="-285750">
              <a:buFont typeface="Arial" panose="020B0604020202020204" pitchFamily="34" charset="0"/>
              <a:buChar char="•"/>
            </a:pPr>
            <a:r>
              <a:rPr lang="en-US" sz="1400" b="1" dirty="0">
                <a:ea typeface="+mn-lt"/>
                <a:cs typeface="+mn-lt"/>
              </a:rPr>
              <a:t>High </a:t>
            </a:r>
            <a:r>
              <a:rPr lang="en-US" sz="1400" b="1" dirty="0" err="1">
                <a:ea typeface="+mn-lt"/>
                <a:cs typeface="+mn-lt"/>
              </a:rPr>
              <a:t>PageValue</a:t>
            </a:r>
            <a:r>
              <a:rPr lang="en-US" sz="1400" b="1" dirty="0">
                <a:ea typeface="+mn-lt"/>
                <a:cs typeface="+mn-lt"/>
              </a:rPr>
              <a:t>, low </a:t>
            </a:r>
            <a:r>
              <a:rPr lang="en-US" sz="1400" b="1" dirty="0" err="1">
                <a:ea typeface="+mn-lt"/>
                <a:cs typeface="+mn-lt"/>
              </a:rPr>
              <a:t>BounceRate</a:t>
            </a:r>
            <a:r>
              <a:rPr lang="en-US" sz="1400" b="1" dirty="0">
                <a:ea typeface="+mn-lt"/>
                <a:cs typeface="+mn-lt"/>
              </a:rPr>
              <a:t>/</a:t>
            </a:r>
            <a:r>
              <a:rPr lang="en-US" sz="1400" b="1" dirty="0" err="1">
                <a:ea typeface="+mn-lt"/>
                <a:cs typeface="+mn-lt"/>
              </a:rPr>
              <a:t>ExitRate</a:t>
            </a:r>
            <a:r>
              <a:rPr lang="en-US" sz="1400" dirty="0">
                <a:ea typeface="+mn-lt"/>
                <a:cs typeface="+mn-lt"/>
              </a:rPr>
              <a:t> correlate with revenue generation.</a:t>
            </a:r>
            <a:endParaRPr lang="en-US" sz="1400" dirty="0">
              <a:cs typeface="Arial"/>
            </a:endParaRPr>
          </a:p>
          <a:p>
            <a:pPr marL="285750" indent="-285750">
              <a:buFont typeface="Arial" panose="020B0604020202020204" pitchFamily="34" charset="0"/>
              <a:buChar char="•"/>
            </a:pPr>
            <a:r>
              <a:rPr lang="en-US" sz="1400" b="1" dirty="0">
                <a:ea typeface="+mn-lt"/>
                <a:cs typeface="+mn-lt"/>
              </a:rPr>
              <a:t>Product engagement</a:t>
            </a:r>
            <a:r>
              <a:rPr lang="en-US" sz="1400" dirty="0">
                <a:ea typeface="+mn-lt"/>
                <a:cs typeface="+mn-lt"/>
              </a:rPr>
              <a:t> (page views &amp; time) is the </a:t>
            </a:r>
            <a:r>
              <a:rPr lang="en-US" sz="1400" b="1" dirty="0">
                <a:ea typeface="+mn-lt"/>
                <a:cs typeface="+mn-lt"/>
              </a:rPr>
              <a:t>strongest revenue signal</a:t>
            </a:r>
            <a:r>
              <a:rPr lang="en-US" sz="1400" dirty="0">
                <a:ea typeface="+mn-lt"/>
                <a:cs typeface="+mn-lt"/>
              </a:rPr>
              <a:t>.</a:t>
            </a:r>
            <a:endParaRPr lang="en-US" sz="1400" dirty="0">
              <a:cs typeface="Arial"/>
            </a:endParaRPr>
          </a:p>
          <a:p>
            <a:pPr marL="285750" indent="-285750">
              <a:buFont typeface="Arial" panose="020B0604020202020204" pitchFamily="34" charset="0"/>
              <a:buChar char="•"/>
            </a:pPr>
            <a:r>
              <a:rPr lang="en-US" sz="1400" dirty="0">
                <a:ea typeface="+mn-lt"/>
                <a:cs typeface="+mn-lt"/>
              </a:rPr>
              <a:t>Informational/Admin content plays a </a:t>
            </a:r>
            <a:r>
              <a:rPr lang="en-US" sz="1400" b="1" dirty="0">
                <a:ea typeface="+mn-lt"/>
                <a:cs typeface="+mn-lt"/>
              </a:rPr>
              <a:t>supporting role</a:t>
            </a:r>
            <a:r>
              <a:rPr lang="en-US" sz="1400" dirty="0">
                <a:ea typeface="+mn-lt"/>
                <a:cs typeface="+mn-lt"/>
              </a:rPr>
              <a:t>, but less predictive.</a:t>
            </a:r>
            <a:endParaRPr lang="en-US" sz="1400" dirty="0">
              <a:cs typeface="Arial"/>
            </a:endParaRPr>
          </a:p>
          <a:p>
            <a:pPr marL="285750" indent="-285750" algn="l">
              <a:buFont typeface="Wingdings"/>
              <a:buChar char="ü"/>
            </a:pPr>
            <a:endParaRPr lang="en-US" sz="1400" dirty="0">
              <a:cs typeface="Arial"/>
            </a:endParaRPr>
          </a:p>
        </p:txBody>
      </p:sp>
      <p:pic>
        <p:nvPicPr>
          <p:cNvPr id="3" name="Picture 2">
            <a:extLst>
              <a:ext uri="{FF2B5EF4-FFF2-40B4-BE49-F238E27FC236}">
                <a16:creationId xmlns:a16="http://schemas.microsoft.com/office/drawing/2014/main" id="{7513976E-19F3-7E5D-EFCB-37E3320363D1}"/>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1137243"/>
            <a:ext cx="8140861" cy="5239412"/>
          </a:xfrm>
          <a:prstGeom prst="rect">
            <a:avLst/>
          </a:prstGeom>
        </p:spPr>
      </p:pic>
    </p:spTree>
    <p:extLst>
      <p:ext uri="{BB962C8B-B14F-4D97-AF65-F5344CB8AC3E}">
        <p14:creationId xmlns:p14="http://schemas.microsoft.com/office/powerpoint/2010/main" val="27878548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77C6F5-C80B-24FB-2F1A-B26E4FE7AA5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5EA217B-AE07-5C3F-B69D-DF8DDDDDC0A8}"/>
              </a:ext>
            </a:extLst>
          </p:cNvPr>
          <p:cNvSpPr txBox="1">
            <a:spLocks/>
          </p:cNvSpPr>
          <p:nvPr/>
        </p:nvSpPr>
        <p:spPr>
          <a:xfrm>
            <a:off x="426720" y="223520"/>
            <a:ext cx="9235440" cy="681487"/>
          </a:xfrm>
          <a:prstGeom prst="rect">
            <a:avLst/>
          </a:prstGeom>
        </p:spPr>
        <p:txBody>
          <a:bodyPr anchor="ctr">
            <a:normAutofit/>
          </a:bodyPr>
          <a:lstStyle>
            <a:lvl1pPr algn="l" defTabSz="914400" rtl="0" eaLnBrk="1" latinLnBrk="0" hangingPunct="1">
              <a:lnSpc>
                <a:spcPct val="100000"/>
              </a:lnSpc>
              <a:spcBef>
                <a:spcPct val="0"/>
              </a:spcBef>
              <a:buNone/>
              <a:defRPr sz="2200" b="1" kern="1200" cap="all" spc="600" baseline="0">
                <a:solidFill>
                  <a:srgbClr val="25384A"/>
                </a:solidFill>
                <a:latin typeface="+mj-lt"/>
                <a:ea typeface="+mj-ea"/>
                <a:cs typeface="+mj-cs"/>
              </a:defRPr>
            </a:lvl1pPr>
          </a:lstStyle>
          <a:p>
            <a:r>
              <a:rPr lang="en-US" sz="2000">
                <a:ea typeface="Calibri" panose="020F0502020204030204" pitchFamily="34" charset="0"/>
                <a:cs typeface="Calibri" panose="020F0502020204030204" pitchFamily="34" charset="0"/>
              </a:rPr>
              <a:t>Data balancing approach</a:t>
            </a:r>
          </a:p>
        </p:txBody>
      </p:sp>
      <p:sp>
        <p:nvSpPr>
          <p:cNvPr id="3" name="TextBox 2">
            <a:extLst>
              <a:ext uri="{FF2B5EF4-FFF2-40B4-BE49-F238E27FC236}">
                <a16:creationId xmlns:a16="http://schemas.microsoft.com/office/drawing/2014/main" id="{50F293B7-BA10-B057-A8EB-5E1A60DC5503}"/>
              </a:ext>
            </a:extLst>
          </p:cNvPr>
          <p:cNvSpPr txBox="1"/>
          <p:nvPr/>
        </p:nvSpPr>
        <p:spPr>
          <a:xfrm>
            <a:off x="1013068" y="905007"/>
            <a:ext cx="8860971" cy="4524315"/>
          </a:xfrm>
          <a:prstGeom prst="rect">
            <a:avLst/>
          </a:prstGeom>
          <a:noFill/>
        </p:spPr>
        <p:txBody>
          <a:bodyPr wrap="square" lIns="91440" tIns="45720" rIns="91440" bIns="45720" rtlCol="0" anchor="t">
            <a:spAutoFit/>
          </a:bodyPr>
          <a:lstStyle/>
          <a:p>
            <a:r>
              <a:rPr lang="en-GB" b="1" dirty="0">
                <a:ea typeface="+mn-lt"/>
                <a:cs typeface="+mn-lt"/>
              </a:rPr>
              <a:t>Why Balancing was needed </a:t>
            </a:r>
            <a:endParaRPr lang="en-US" b="1" dirty="0">
              <a:cs typeface="Arial"/>
            </a:endParaRPr>
          </a:p>
          <a:p>
            <a:pPr marL="285750" indent="-285750">
              <a:buFont typeface="Arial"/>
              <a:buChar char="•"/>
            </a:pPr>
            <a:r>
              <a:rPr lang="en-GB" dirty="0">
                <a:ea typeface="+mn-lt"/>
                <a:cs typeface="+mn-lt"/>
              </a:rPr>
              <a:t>Approximately 15% of user sessions resulted in revenue generation, while 85% did not result in revenue generation.</a:t>
            </a:r>
          </a:p>
          <a:p>
            <a:pPr marL="285750" indent="-285750">
              <a:buFont typeface="Arial"/>
              <a:buChar char="•"/>
            </a:pPr>
            <a:r>
              <a:rPr lang="en-GB" dirty="0">
                <a:ea typeface="+mn-lt"/>
                <a:cs typeface="+mn-lt"/>
              </a:rPr>
              <a:t>Class imbalance can cause models to favour the majority class, which weakens their ability to predict outcomes for the minority class. </a:t>
            </a:r>
          </a:p>
          <a:p>
            <a:r>
              <a:rPr lang="en-GB" b="1" dirty="0">
                <a:ea typeface="+mn-lt"/>
                <a:cs typeface="+mn-lt"/>
              </a:rPr>
              <a:t>ROSE Method (Random Over-Sampling Examples)</a:t>
            </a:r>
            <a:endParaRPr lang="en-GB" dirty="0">
              <a:cs typeface="Arial"/>
            </a:endParaRPr>
          </a:p>
          <a:p>
            <a:pPr marL="285750" indent="-285750">
              <a:buFont typeface="Arial"/>
              <a:buChar char="•"/>
            </a:pPr>
            <a:r>
              <a:rPr lang="en-GB" dirty="0">
                <a:ea typeface="+mn-lt"/>
                <a:cs typeface="+mn-lt"/>
              </a:rPr>
              <a:t>Generates synthetic samples for the minority class.</a:t>
            </a:r>
            <a:endParaRPr lang="en-GB" dirty="0">
              <a:cs typeface="Arial"/>
            </a:endParaRPr>
          </a:p>
          <a:p>
            <a:pPr marL="285750" indent="-285750">
              <a:buFont typeface="Arial"/>
              <a:buChar char="•"/>
            </a:pPr>
            <a:r>
              <a:rPr lang="en-GB" dirty="0">
                <a:ea typeface="+mn-lt"/>
                <a:cs typeface="+mn-lt"/>
              </a:rPr>
              <a:t>Helps create a more balanced dataset without simply duplicating existing rows.</a:t>
            </a:r>
            <a:endParaRPr lang="en-GB" dirty="0">
              <a:cs typeface="Arial"/>
            </a:endParaRPr>
          </a:p>
          <a:p>
            <a:pPr marL="285750" indent="-285750">
              <a:buFont typeface="Arial"/>
              <a:buChar char="•"/>
            </a:pPr>
            <a:r>
              <a:rPr lang="en-GB" dirty="0">
                <a:ea typeface="+mn-lt"/>
                <a:cs typeface="+mn-lt"/>
              </a:rPr>
              <a:t>Preserves underlying feature distribution for better generalisation.</a:t>
            </a:r>
            <a:endParaRPr lang="en-GB" dirty="0">
              <a:cs typeface="Arial"/>
            </a:endParaRPr>
          </a:p>
          <a:p>
            <a:r>
              <a:rPr lang="en-GB" b="1" dirty="0">
                <a:ea typeface="+mn-lt"/>
                <a:cs typeface="+mn-lt"/>
              </a:rPr>
              <a:t>Random Stratified Over Sampling Advantages</a:t>
            </a:r>
          </a:p>
          <a:p>
            <a:pPr marL="285750" indent="-285750">
              <a:buFont typeface="Arial"/>
              <a:buChar char="•"/>
            </a:pPr>
            <a:r>
              <a:rPr lang="en-GB" dirty="0">
                <a:ea typeface="+mn-lt"/>
                <a:cs typeface="+mn-lt"/>
              </a:rPr>
              <a:t>Ensures proportional representation of both classes in the resampled dataset.</a:t>
            </a:r>
            <a:endParaRPr lang="en-GB" dirty="0">
              <a:cs typeface="Arial"/>
            </a:endParaRPr>
          </a:p>
          <a:p>
            <a:pPr marL="285750" indent="-285750">
              <a:buFont typeface="Arial"/>
              <a:buChar char="•"/>
            </a:pPr>
            <a:r>
              <a:rPr lang="en-GB" dirty="0">
                <a:ea typeface="+mn-lt"/>
                <a:cs typeface="+mn-lt"/>
              </a:rPr>
              <a:t>Reduces sampling and representation bias in classification models.</a:t>
            </a:r>
            <a:endParaRPr lang="en-GB" dirty="0">
              <a:cs typeface="Arial"/>
            </a:endParaRPr>
          </a:p>
          <a:p>
            <a:pPr marL="285750" indent="-285750">
              <a:buFont typeface="Arial"/>
              <a:buChar char="•"/>
            </a:pPr>
            <a:r>
              <a:rPr lang="en-GB" dirty="0">
                <a:ea typeface="+mn-lt"/>
                <a:cs typeface="+mn-lt"/>
              </a:rPr>
              <a:t>Chosen to improve the model’s ability to detect </a:t>
            </a:r>
            <a:r>
              <a:rPr lang="en-GB" i="1" dirty="0">
                <a:ea typeface="+mn-lt"/>
                <a:cs typeface="+mn-lt"/>
              </a:rPr>
              <a:t>Revenue = Yes</a:t>
            </a:r>
            <a:r>
              <a:rPr lang="en-GB" dirty="0">
                <a:ea typeface="+mn-lt"/>
                <a:cs typeface="+mn-lt"/>
              </a:rPr>
              <a:t> cases.</a:t>
            </a:r>
          </a:p>
          <a:p>
            <a:r>
              <a:rPr lang="en-GB" b="1" dirty="0">
                <a:ea typeface="+mn-lt"/>
                <a:cs typeface="+mn-lt"/>
              </a:rPr>
              <a:t>Before</a:t>
            </a:r>
            <a:r>
              <a:rPr lang="en-GB" b="1" dirty="0"/>
              <a:t> and After balance check</a:t>
            </a:r>
            <a:r>
              <a:rPr lang="en-GB" dirty="0"/>
              <a:t> (see table below for balancing results)</a:t>
            </a:r>
            <a:endParaRPr lang="en-GB" dirty="0">
              <a:ea typeface="+mn-lt"/>
              <a:cs typeface="+mn-lt"/>
            </a:endParaRPr>
          </a:p>
          <a:p>
            <a:pPr marL="285750" indent="-285750">
              <a:buFont typeface="Arial"/>
              <a:buChar char="•"/>
            </a:pPr>
            <a:r>
              <a:rPr lang="en-GB" dirty="0">
                <a:ea typeface="+mn-lt"/>
                <a:cs typeface="+mn-lt"/>
              </a:rPr>
              <a:t>Result: A more balanced dataset, leading to fairer representation of both classes and better model performance.</a:t>
            </a:r>
            <a:endParaRPr lang="en-GB" dirty="0">
              <a:cs typeface="Arial"/>
            </a:endParaRPr>
          </a:p>
        </p:txBody>
      </p:sp>
      <p:graphicFrame>
        <p:nvGraphicFramePr>
          <p:cNvPr id="4" name="Table 3">
            <a:extLst>
              <a:ext uri="{FF2B5EF4-FFF2-40B4-BE49-F238E27FC236}">
                <a16:creationId xmlns:a16="http://schemas.microsoft.com/office/drawing/2014/main" id="{811D1FB0-FD7F-07A5-F8B3-35D5A8488EDE}"/>
              </a:ext>
            </a:extLst>
          </p:cNvPr>
          <p:cNvGraphicFramePr>
            <a:graphicFrameLocks noGrp="1"/>
          </p:cNvGraphicFramePr>
          <p:nvPr>
            <p:extLst>
              <p:ext uri="{D42A27DB-BD31-4B8C-83A1-F6EECF244321}">
                <p14:modId xmlns:p14="http://schemas.microsoft.com/office/powerpoint/2010/main" val="3685568250"/>
              </p:ext>
            </p:extLst>
          </p:nvPr>
        </p:nvGraphicFramePr>
        <p:xfrm>
          <a:off x="6301243" y="5707114"/>
          <a:ext cx="4068802" cy="799504"/>
        </p:xfrm>
        <a:graphic>
          <a:graphicData uri="http://schemas.openxmlformats.org/drawingml/2006/table">
            <a:tbl>
              <a:tblPr firstRow="1" bandRow="1">
                <a:tableStyleId>{EB344D84-9AFB-497E-A393-DC336BA19D2E}</a:tableStyleId>
              </a:tblPr>
              <a:tblGrid>
                <a:gridCol w="2034401">
                  <a:extLst>
                    <a:ext uri="{9D8B030D-6E8A-4147-A177-3AD203B41FA5}">
                      <a16:colId xmlns:a16="http://schemas.microsoft.com/office/drawing/2014/main" val="2053643023"/>
                    </a:ext>
                  </a:extLst>
                </a:gridCol>
                <a:gridCol w="2034401">
                  <a:extLst>
                    <a:ext uri="{9D8B030D-6E8A-4147-A177-3AD203B41FA5}">
                      <a16:colId xmlns:a16="http://schemas.microsoft.com/office/drawing/2014/main" val="4059009423"/>
                    </a:ext>
                  </a:extLst>
                </a:gridCol>
              </a:tblGrid>
              <a:tr h="399752">
                <a:tc>
                  <a:txBody>
                    <a:bodyPr/>
                    <a:lstStyle/>
                    <a:p>
                      <a:r>
                        <a:rPr lang="en-GB"/>
                        <a:t>Yes </a:t>
                      </a:r>
                    </a:p>
                  </a:txBody>
                  <a:tcPr/>
                </a:tc>
                <a:tc>
                  <a:txBody>
                    <a:bodyPr/>
                    <a:lstStyle/>
                    <a:p>
                      <a:r>
                        <a:rPr lang="en-GB"/>
                        <a:t>No </a:t>
                      </a:r>
                    </a:p>
                  </a:txBody>
                  <a:tcPr/>
                </a:tc>
                <a:extLst>
                  <a:ext uri="{0D108BD9-81ED-4DB2-BD59-A6C34878D82A}">
                    <a16:rowId xmlns:a16="http://schemas.microsoft.com/office/drawing/2014/main" val="794401684"/>
                  </a:ext>
                </a:extLst>
              </a:tr>
              <a:tr h="399752">
                <a:tc>
                  <a:txBody>
                    <a:bodyPr/>
                    <a:lstStyle/>
                    <a:p>
                      <a:r>
                        <a:rPr lang="en-GB"/>
                        <a:t>6,056 (49.6%)</a:t>
                      </a:r>
                    </a:p>
                  </a:txBody>
                  <a:tcPr/>
                </a:tc>
                <a:tc>
                  <a:txBody>
                    <a:bodyPr/>
                    <a:lstStyle/>
                    <a:p>
                      <a:r>
                        <a:rPr lang="en-GB" dirty="0"/>
                        <a:t>6,149 (50%)</a:t>
                      </a:r>
                    </a:p>
                  </a:txBody>
                  <a:tcPr/>
                </a:tc>
                <a:extLst>
                  <a:ext uri="{0D108BD9-81ED-4DB2-BD59-A6C34878D82A}">
                    <a16:rowId xmlns:a16="http://schemas.microsoft.com/office/drawing/2014/main" val="854286513"/>
                  </a:ext>
                </a:extLst>
              </a:tr>
            </a:tbl>
          </a:graphicData>
        </a:graphic>
      </p:graphicFrame>
      <p:graphicFrame>
        <p:nvGraphicFramePr>
          <p:cNvPr id="6" name="Table 5">
            <a:extLst>
              <a:ext uri="{FF2B5EF4-FFF2-40B4-BE49-F238E27FC236}">
                <a16:creationId xmlns:a16="http://schemas.microsoft.com/office/drawing/2014/main" id="{572D7510-21B4-9209-D8E6-3730BAFEBA7D}"/>
              </a:ext>
            </a:extLst>
          </p:cNvPr>
          <p:cNvGraphicFramePr>
            <a:graphicFrameLocks noGrp="1"/>
          </p:cNvGraphicFramePr>
          <p:nvPr>
            <p:extLst>
              <p:ext uri="{D42A27DB-BD31-4B8C-83A1-F6EECF244321}">
                <p14:modId xmlns:p14="http://schemas.microsoft.com/office/powerpoint/2010/main" val="784197537"/>
              </p:ext>
            </p:extLst>
          </p:nvPr>
        </p:nvGraphicFramePr>
        <p:xfrm>
          <a:off x="1064954" y="5707114"/>
          <a:ext cx="3979486" cy="799504"/>
        </p:xfrm>
        <a:graphic>
          <a:graphicData uri="http://schemas.openxmlformats.org/drawingml/2006/table">
            <a:tbl>
              <a:tblPr firstRow="1" bandRow="1">
                <a:tableStyleId>{EB344D84-9AFB-497E-A393-DC336BA19D2E}</a:tableStyleId>
              </a:tblPr>
              <a:tblGrid>
                <a:gridCol w="1989743">
                  <a:extLst>
                    <a:ext uri="{9D8B030D-6E8A-4147-A177-3AD203B41FA5}">
                      <a16:colId xmlns:a16="http://schemas.microsoft.com/office/drawing/2014/main" val="2053643023"/>
                    </a:ext>
                  </a:extLst>
                </a:gridCol>
                <a:gridCol w="1989743">
                  <a:extLst>
                    <a:ext uri="{9D8B030D-6E8A-4147-A177-3AD203B41FA5}">
                      <a16:colId xmlns:a16="http://schemas.microsoft.com/office/drawing/2014/main" val="4059009423"/>
                    </a:ext>
                  </a:extLst>
                </a:gridCol>
              </a:tblGrid>
              <a:tr h="399752">
                <a:tc>
                  <a:txBody>
                    <a:bodyPr/>
                    <a:lstStyle/>
                    <a:p>
                      <a:r>
                        <a:rPr lang="en-GB"/>
                        <a:t>Yes </a:t>
                      </a:r>
                    </a:p>
                  </a:txBody>
                  <a:tcPr/>
                </a:tc>
                <a:tc>
                  <a:txBody>
                    <a:bodyPr/>
                    <a:lstStyle/>
                    <a:p>
                      <a:r>
                        <a:rPr lang="en-GB"/>
                        <a:t>No </a:t>
                      </a:r>
                    </a:p>
                  </a:txBody>
                  <a:tcPr/>
                </a:tc>
                <a:extLst>
                  <a:ext uri="{0D108BD9-81ED-4DB2-BD59-A6C34878D82A}">
                    <a16:rowId xmlns:a16="http://schemas.microsoft.com/office/drawing/2014/main" val="794401684"/>
                  </a:ext>
                </a:extLst>
              </a:tr>
              <a:tr h="399752">
                <a:tc>
                  <a:txBody>
                    <a:bodyPr/>
                    <a:lstStyle/>
                    <a:p>
                      <a:r>
                        <a:rPr lang="en-GB"/>
                        <a:t>1,908 (15%)</a:t>
                      </a:r>
                    </a:p>
                  </a:txBody>
                  <a:tcPr/>
                </a:tc>
                <a:tc>
                  <a:txBody>
                    <a:bodyPr/>
                    <a:lstStyle/>
                    <a:p>
                      <a:r>
                        <a:rPr lang="en-GB" dirty="0"/>
                        <a:t>10,422 (85%)</a:t>
                      </a:r>
                    </a:p>
                  </a:txBody>
                  <a:tcPr/>
                </a:tc>
                <a:extLst>
                  <a:ext uri="{0D108BD9-81ED-4DB2-BD59-A6C34878D82A}">
                    <a16:rowId xmlns:a16="http://schemas.microsoft.com/office/drawing/2014/main" val="854286513"/>
                  </a:ext>
                </a:extLst>
              </a:tr>
            </a:tbl>
          </a:graphicData>
        </a:graphic>
      </p:graphicFrame>
    </p:spTree>
    <p:extLst>
      <p:ext uri="{BB962C8B-B14F-4D97-AF65-F5344CB8AC3E}">
        <p14:creationId xmlns:p14="http://schemas.microsoft.com/office/powerpoint/2010/main" val="25872781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1A5254-3B01-11FF-8FCD-841A67EE031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A5D04BA-24C0-BB93-621A-2466149F6206}"/>
              </a:ext>
            </a:extLst>
          </p:cNvPr>
          <p:cNvSpPr txBox="1">
            <a:spLocks/>
          </p:cNvSpPr>
          <p:nvPr/>
        </p:nvSpPr>
        <p:spPr>
          <a:xfrm>
            <a:off x="671915" y="51284"/>
            <a:ext cx="10515600" cy="1325880"/>
          </a:xfrm>
          <a:prstGeom prst="rect">
            <a:avLst/>
          </a:prstGeom>
        </p:spPr>
        <p:txBody>
          <a:bodyPr anchor="ctr">
            <a:normAutofit/>
          </a:bodyPr>
          <a:lstStyle>
            <a:lvl1pPr algn="l" defTabSz="914400" rtl="0" eaLnBrk="1" latinLnBrk="0" hangingPunct="1">
              <a:lnSpc>
                <a:spcPct val="100000"/>
              </a:lnSpc>
              <a:spcBef>
                <a:spcPct val="0"/>
              </a:spcBef>
              <a:buNone/>
              <a:defRPr sz="2200" b="1" kern="1200" cap="all" spc="600" baseline="0">
                <a:solidFill>
                  <a:srgbClr val="25384A"/>
                </a:solidFill>
                <a:latin typeface="+mj-lt"/>
                <a:ea typeface="+mj-ea"/>
                <a:cs typeface="+mj-cs"/>
              </a:defRPr>
            </a:lvl1pPr>
          </a:lstStyle>
          <a:p>
            <a:pPr>
              <a:spcAft>
                <a:spcPts val="600"/>
              </a:spcAft>
            </a:pPr>
            <a:r>
              <a:rPr lang="en-US" b="1" kern="1200" cap="all" spc="600" baseline="0"/>
              <a:t>Summary of clean dataset</a:t>
            </a:r>
          </a:p>
        </p:txBody>
      </p:sp>
      <p:sp>
        <p:nvSpPr>
          <p:cNvPr id="3" name="TextBox 2">
            <a:extLst>
              <a:ext uri="{FF2B5EF4-FFF2-40B4-BE49-F238E27FC236}">
                <a16:creationId xmlns:a16="http://schemas.microsoft.com/office/drawing/2014/main" id="{481A56CE-ED69-3269-9DD8-EC21356DA0B1}"/>
              </a:ext>
            </a:extLst>
          </p:cNvPr>
          <p:cNvSpPr txBox="1"/>
          <p:nvPr/>
        </p:nvSpPr>
        <p:spPr>
          <a:xfrm>
            <a:off x="395502" y="1129527"/>
            <a:ext cx="11630213" cy="5680194"/>
          </a:xfrm>
          <a:prstGeom prst="rect">
            <a:avLst/>
          </a:prstGeom>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nSpc>
                <a:spcPct val="90000"/>
              </a:lnSpc>
              <a:spcAft>
                <a:spcPts val="600"/>
              </a:spcAft>
            </a:pPr>
            <a:r>
              <a:rPr lang="en-US" sz="1400" b="1" kern="1200" dirty="0">
                <a:solidFill>
                  <a:srgbClr val="25384A"/>
                </a:solidFill>
                <a:latin typeface="+mj-lt"/>
              </a:rPr>
              <a:t>Dataset Balance (Post-Cleaning)</a:t>
            </a:r>
            <a:endParaRPr lang="en-US" sz="1400" kern="1200" dirty="0">
              <a:solidFill>
                <a:srgbClr val="25384A"/>
              </a:solidFill>
              <a:latin typeface="+mj-lt"/>
              <a:cs typeface="Arial"/>
            </a:endParaRPr>
          </a:p>
          <a:p>
            <a:pPr indent="-285750">
              <a:lnSpc>
                <a:spcPct val="90000"/>
              </a:lnSpc>
              <a:spcAft>
                <a:spcPts val="600"/>
              </a:spcAft>
              <a:buFont typeface="Arial"/>
              <a:buChar char="•"/>
            </a:pPr>
            <a:r>
              <a:rPr lang="en-US" sz="1400" kern="1200" dirty="0">
                <a:solidFill>
                  <a:srgbClr val="25384A"/>
                </a:solidFill>
                <a:latin typeface="+mj-lt"/>
              </a:rPr>
              <a:t>Records:</a:t>
            </a:r>
            <a:r>
              <a:rPr lang="en-US" sz="1400" dirty="0">
                <a:solidFill>
                  <a:srgbClr val="25384A"/>
                </a:solidFill>
                <a:latin typeface="+mj-lt"/>
              </a:rPr>
              <a:t> 12,205</a:t>
            </a:r>
            <a:endParaRPr lang="en-US" sz="1400" kern="1200" dirty="0">
              <a:solidFill>
                <a:srgbClr val="25384A"/>
              </a:solidFill>
              <a:latin typeface="+mj-lt"/>
              <a:cs typeface="Arial"/>
            </a:endParaRPr>
          </a:p>
          <a:p>
            <a:pPr indent="-285750">
              <a:lnSpc>
                <a:spcPct val="90000"/>
              </a:lnSpc>
              <a:spcAft>
                <a:spcPts val="600"/>
              </a:spcAft>
              <a:buFont typeface="Arial"/>
              <a:buChar char="•"/>
            </a:pPr>
            <a:r>
              <a:rPr lang="en-US" sz="1400" kern="1200" dirty="0">
                <a:solidFill>
                  <a:srgbClr val="25384A"/>
                </a:solidFill>
                <a:latin typeface="+mj-lt"/>
              </a:rPr>
              <a:t>Revenue = Yes: ~</a:t>
            </a:r>
            <a:r>
              <a:rPr lang="en-US" sz="1400" dirty="0">
                <a:solidFill>
                  <a:srgbClr val="25384A"/>
                </a:solidFill>
                <a:latin typeface="+mj-lt"/>
              </a:rPr>
              <a:t>49.6</a:t>
            </a:r>
            <a:r>
              <a:rPr lang="en-US" sz="1400" kern="1200" dirty="0">
                <a:solidFill>
                  <a:srgbClr val="25384A"/>
                </a:solidFill>
                <a:latin typeface="+mj-lt"/>
              </a:rPr>
              <a:t>%</a:t>
            </a:r>
            <a:endParaRPr lang="en-US" sz="1400" kern="1200" dirty="0">
              <a:solidFill>
                <a:srgbClr val="25384A"/>
              </a:solidFill>
              <a:latin typeface="+mj-lt"/>
              <a:cs typeface="Arial"/>
            </a:endParaRPr>
          </a:p>
          <a:p>
            <a:pPr indent="-285750">
              <a:lnSpc>
                <a:spcPct val="90000"/>
              </a:lnSpc>
              <a:spcAft>
                <a:spcPts val="600"/>
              </a:spcAft>
              <a:buFont typeface="Arial"/>
              <a:buChar char="•"/>
            </a:pPr>
            <a:r>
              <a:rPr lang="en-US" sz="1400" kern="1200" dirty="0">
                <a:solidFill>
                  <a:srgbClr val="25384A"/>
                </a:solidFill>
                <a:latin typeface="+mj-lt"/>
              </a:rPr>
              <a:t>Revenue = No: ~50%</a:t>
            </a:r>
            <a:endParaRPr lang="en-US" sz="1400" kern="1200" dirty="0">
              <a:solidFill>
                <a:srgbClr val="25384A"/>
              </a:solidFill>
              <a:latin typeface="+mj-lt"/>
              <a:cs typeface="Arial"/>
            </a:endParaRPr>
          </a:p>
          <a:p>
            <a:pPr>
              <a:lnSpc>
                <a:spcPct val="90000"/>
              </a:lnSpc>
              <a:spcAft>
                <a:spcPts val="600"/>
              </a:spcAft>
            </a:pPr>
            <a:r>
              <a:rPr lang="en-US" sz="1400" b="1" dirty="0">
                <a:solidFill>
                  <a:srgbClr val="25384A"/>
                </a:solidFill>
                <a:latin typeface="+mj-lt"/>
                <a:cs typeface="Arial"/>
              </a:rPr>
              <a:t>Feature Transformation</a:t>
            </a:r>
            <a:endParaRPr lang="en-US" sz="1400" b="1" dirty="0">
              <a:solidFill>
                <a:srgbClr val="25384A"/>
              </a:solidFill>
              <a:latin typeface="+mj-lt"/>
              <a:ea typeface="+mn-lt"/>
              <a:cs typeface="+mn-lt"/>
            </a:endParaRPr>
          </a:p>
          <a:p>
            <a:pPr marL="285750" indent="-285750">
              <a:lnSpc>
                <a:spcPct val="90000"/>
              </a:lnSpc>
              <a:spcAft>
                <a:spcPts val="600"/>
              </a:spcAft>
              <a:buFont typeface="Arial"/>
              <a:buChar char="•"/>
            </a:pPr>
            <a:r>
              <a:rPr lang="en-US" sz="1400" dirty="0">
                <a:latin typeface="+mj-lt"/>
                <a:ea typeface="+mn-lt"/>
                <a:cs typeface="+mn-lt"/>
              </a:rPr>
              <a:t>Applied log transformations to reduce skewness in time and page variables.  </a:t>
            </a:r>
            <a:endParaRPr lang="en-US" sz="1400" b="1" dirty="0">
              <a:solidFill>
                <a:srgbClr val="25384A"/>
              </a:solidFill>
              <a:latin typeface="+mj-lt"/>
              <a:ea typeface="+mn-lt"/>
              <a:cs typeface="+mn-lt"/>
            </a:endParaRPr>
          </a:p>
          <a:p>
            <a:pPr marL="285750" indent="-285750">
              <a:lnSpc>
                <a:spcPct val="90000"/>
              </a:lnSpc>
              <a:spcAft>
                <a:spcPts val="600"/>
              </a:spcAft>
              <a:buFont typeface="Arial"/>
              <a:buChar char="•"/>
            </a:pPr>
            <a:r>
              <a:rPr lang="en-US" sz="1400" dirty="0">
                <a:latin typeface="+mj-lt"/>
                <a:ea typeface="+mn-lt"/>
                <a:cs typeface="+mn-lt"/>
              </a:rPr>
              <a:t>Discretized selected continuous features to capture non-linear patterns.</a:t>
            </a:r>
            <a:endParaRPr lang="en-US" sz="1400" b="1" dirty="0">
              <a:solidFill>
                <a:srgbClr val="25384A"/>
              </a:solidFill>
              <a:latin typeface="+mj-lt"/>
              <a:ea typeface="+mn-lt"/>
              <a:cs typeface="+mn-lt"/>
            </a:endParaRPr>
          </a:p>
          <a:p>
            <a:pPr marL="285750" indent="-285750">
              <a:lnSpc>
                <a:spcPct val="90000"/>
              </a:lnSpc>
              <a:spcAft>
                <a:spcPts val="600"/>
              </a:spcAft>
              <a:buFont typeface="Arial"/>
              <a:buChar char="•"/>
            </a:pPr>
            <a:r>
              <a:rPr lang="en-US" sz="1400" dirty="0" err="1">
                <a:latin typeface="+mj-lt"/>
                <a:ea typeface="+mn-lt"/>
                <a:cs typeface="+mn-lt"/>
              </a:rPr>
              <a:t>Standardised</a:t>
            </a:r>
            <a:r>
              <a:rPr lang="en-US" sz="1400" dirty="0">
                <a:latin typeface="+mj-lt"/>
                <a:ea typeface="+mn-lt"/>
                <a:cs typeface="+mn-lt"/>
              </a:rPr>
              <a:t> variables for consistency.</a:t>
            </a:r>
            <a:endParaRPr lang="en-US" sz="1400" b="1" dirty="0">
              <a:solidFill>
                <a:srgbClr val="25384A"/>
              </a:solidFill>
              <a:latin typeface="+mj-lt"/>
              <a:cs typeface="Arial"/>
            </a:endParaRPr>
          </a:p>
          <a:p>
            <a:pPr>
              <a:lnSpc>
                <a:spcPct val="90000"/>
              </a:lnSpc>
              <a:spcAft>
                <a:spcPts val="600"/>
              </a:spcAft>
            </a:pPr>
            <a:r>
              <a:rPr lang="en-US" sz="1400" b="1" dirty="0">
                <a:solidFill>
                  <a:srgbClr val="25384A"/>
                </a:solidFill>
                <a:latin typeface="+mj-lt"/>
                <a:cs typeface="Arial"/>
              </a:rPr>
              <a:t>Feature Encoding </a:t>
            </a:r>
          </a:p>
          <a:p>
            <a:pPr marL="285750" indent="-285750">
              <a:buFont typeface="Arial"/>
              <a:buChar char="•"/>
            </a:pPr>
            <a:r>
              <a:rPr lang="en-US" sz="1400" dirty="0">
                <a:solidFill>
                  <a:srgbClr val="25384A"/>
                </a:solidFill>
                <a:latin typeface="+mj-lt"/>
                <a:ea typeface="+mn-lt"/>
                <a:cs typeface="+mn-lt"/>
              </a:rPr>
              <a:t>Categorical variables such as </a:t>
            </a:r>
            <a:r>
              <a:rPr lang="en-US" sz="1400" i="1" dirty="0">
                <a:solidFill>
                  <a:srgbClr val="25384A"/>
                </a:solidFill>
                <a:latin typeface="+mj-lt"/>
                <a:ea typeface="+mn-lt"/>
                <a:cs typeface="+mn-lt"/>
              </a:rPr>
              <a:t>Operating System</a:t>
            </a:r>
            <a:r>
              <a:rPr lang="en-US" sz="1400" dirty="0">
                <a:solidFill>
                  <a:srgbClr val="25384A"/>
                </a:solidFill>
                <a:latin typeface="+mj-lt"/>
                <a:ea typeface="+mn-lt"/>
                <a:cs typeface="+mn-lt"/>
              </a:rPr>
              <a:t>, </a:t>
            </a:r>
            <a:r>
              <a:rPr lang="en-US" sz="1400" i="1" dirty="0">
                <a:solidFill>
                  <a:srgbClr val="25384A"/>
                </a:solidFill>
                <a:latin typeface="+mj-lt"/>
                <a:ea typeface="+mn-lt"/>
                <a:cs typeface="+mn-lt"/>
              </a:rPr>
              <a:t>Browser</a:t>
            </a:r>
            <a:r>
              <a:rPr lang="en-US" sz="1400" dirty="0">
                <a:solidFill>
                  <a:srgbClr val="25384A"/>
                </a:solidFill>
                <a:latin typeface="+mj-lt"/>
                <a:ea typeface="+mn-lt"/>
                <a:cs typeface="+mn-lt"/>
              </a:rPr>
              <a:t>, </a:t>
            </a:r>
            <a:r>
              <a:rPr lang="en-US" sz="1400" i="1" dirty="0">
                <a:solidFill>
                  <a:srgbClr val="25384A"/>
                </a:solidFill>
                <a:latin typeface="+mj-lt"/>
                <a:ea typeface="+mn-lt"/>
                <a:cs typeface="+mn-lt"/>
              </a:rPr>
              <a:t>Traffic Type</a:t>
            </a:r>
            <a:r>
              <a:rPr lang="en-US" sz="1400" dirty="0">
                <a:solidFill>
                  <a:srgbClr val="25384A"/>
                </a:solidFill>
                <a:latin typeface="+mj-lt"/>
                <a:ea typeface="+mn-lt"/>
                <a:cs typeface="+mn-lt"/>
              </a:rPr>
              <a:t>, </a:t>
            </a:r>
            <a:r>
              <a:rPr lang="en-US" sz="1400" i="1" dirty="0">
                <a:solidFill>
                  <a:srgbClr val="25384A"/>
                </a:solidFill>
                <a:latin typeface="+mj-lt"/>
                <a:ea typeface="+mn-lt"/>
                <a:cs typeface="+mn-lt"/>
              </a:rPr>
              <a:t>Visitor Type</a:t>
            </a:r>
            <a:r>
              <a:rPr lang="en-US" sz="1400" dirty="0">
                <a:solidFill>
                  <a:srgbClr val="25384A"/>
                </a:solidFill>
                <a:latin typeface="+mj-lt"/>
                <a:ea typeface="+mn-lt"/>
                <a:cs typeface="+mn-lt"/>
              </a:rPr>
              <a:t>, and </a:t>
            </a:r>
            <a:r>
              <a:rPr lang="en-US" sz="1400" i="1" dirty="0">
                <a:solidFill>
                  <a:srgbClr val="25384A"/>
                </a:solidFill>
                <a:latin typeface="+mj-lt"/>
                <a:ea typeface="+mn-lt"/>
                <a:cs typeface="+mn-lt"/>
              </a:rPr>
              <a:t>Month</a:t>
            </a:r>
            <a:r>
              <a:rPr lang="en-US" sz="1400" dirty="0">
                <a:solidFill>
                  <a:srgbClr val="25384A"/>
                </a:solidFill>
                <a:latin typeface="+mj-lt"/>
                <a:ea typeface="+mn-lt"/>
                <a:cs typeface="+mn-lt"/>
              </a:rPr>
              <a:t> were transformed into factors for analysis.</a:t>
            </a:r>
            <a:endParaRPr lang="en-US" dirty="0">
              <a:latin typeface="+mj-lt"/>
            </a:endParaRPr>
          </a:p>
          <a:p>
            <a:pPr marL="285750" indent="-285750">
              <a:buFont typeface="Arial"/>
              <a:buChar char="•"/>
            </a:pPr>
            <a:r>
              <a:rPr lang="en-US" sz="1400" dirty="0">
                <a:solidFill>
                  <a:srgbClr val="25384A"/>
                </a:solidFill>
                <a:latin typeface="+mj-lt"/>
                <a:ea typeface="+mn-lt"/>
                <a:cs typeface="+mn-lt"/>
              </a:rPr>
              <a:t>High‑cardinality categorical variables such as </a:t>
            </a:r>
            <a:r>
              <a:rPr lang="en-US" sz="1400" i="1" dirty="0">
                <a:solidFill>
                  <a:srgbClr val="25384A"/>
                </a:solidFill>
                <a:latin typeface="+mj-lt"/>
                <a:ea typeface="+mn-lt"/>
                <a:cs typeface="+mn-lt"/>
              </a:rPr>
              <a:t>Traffic Type</a:t>
            </a:r>
            <a:r>
              <a:rPr lang="en-US" sz="1400" dirty="0">
                <a:solidFill>
                  <a:srgbClr val="25384A"/>
                </a:solidFill>
                <a:latin typeface="+mj-lt"/>
                <a:ea typeface="+mn-lt"/>
                <a:cs typeface="+mn-lt"/>
              </a:rPr>
              <a:t> and </a:t>
            </a:r>
            <a:r>
              <a:rPr lang="en-US" sz="1400" i="1" dirty="0">
                <a:solidFill>
                  <a:srgbClr val="25384A"/>
                </a:solidFill>
                <a:latin typeface="+mj-lt"/>
                <a:ea typeface="+mn-lt"/>
                <a:cs typeface="+mn-lt"/>
              </a:rPr>
              <a:t>Browser</a:t>
            </a:r>
            <a:r>
              <a:rPr lang="en-US" sz="1400" dirty="0">
                <a:solidFill>
                  <a:srgbClr val="25384A"/>
                </a:solidFill>
                <a:latin typeface="+mj-lt"/>
                <a:ea typeface="+mn-lt"/>
                <a:cs typeface="+mn-lt"/>
              </a:rPr>
              <a:t> were grouped into an “Other” category to reduce sparsity.</a:t>
            </a:r>
            <a:endParaRPr lang="en-US" dirty="0">
              <a:latin typeface="+mj-lt"/>
            </a:endParaRPr>
          </a:p>
          <a:p>
            <a:pPr marL="285750" indent="-285750">
              <a:buFont typeface="Arial"/>
              <a:buChar char="•"/>
            </a:pPr>
            <a:r>
              <a:rPr lang="en-US" sz="1400" dirty="0">
                <a:solidFill>
                  <a:srgbClr val="25384A"/>
                </a:solidFill>
                <a:latin typeface="+mj-lt"/>
                <a:ea typeface="+mn-lt"/>
                <a:cs typeface="+mn-lt"/>
              </a:rPr>
              <a:t>For logistic regression and random forest models, categorical factors were handled internally through dummy coding.</a:t>
            </a:r>
            <a:endParaRPr lang="en-US" dirty="0">
              <a:latin typeface="+mj-lt"/>
            </a:endParaRPr>
          </a:p>
          <a:p>
            <a:pPr marL="285750" indent="-285750">
              <a:buFont typeface="Arial"/>
              <a:buChar char="•"/>
            </a:pPr>
            <a:r>
              <a:rPr lang="en-US" sz="1400" dirty="0">
                <a:solidFill>
                  <a:srgbClr val="25384A"/>
                </a:solidFill>
                <a:latin typeface="+mj-lt"/>
                <a:ea typeface="+mn-lt"/>
                <a:cs typeface="+mn-lt"/>
              </a:rPr>
              <a:t>For models such as logistic regression and </a:t>
            </a:r>
            <a:r>
              <a:rPr lang="en-US" sz="1400" dirty="0" err="1">
                <a:solidFill>
                  <a:srgbClr val="25384A"/>
                </a:solidFill>
                <a:latin typeface="+mj-lt"/>
                <a:ea typeface="+mn-lt"/>
                <a:cs typeface="+mn-lt"/>
              </a:rPr>
              <a:t>XGBoost</a:t>
            </a:r>
            <a:r>
              <a:rPr lang="en-US" sz="1400" dirty="0">
                <a:solidFill>
                  <a:srgbClr val="25384A"/>
                </a:solidFill>
                <a:latin typeface="+mj-lt"/>
                <a:ea typeface="+mn-lt"/>
                <a:cs typeface="+mn-lt"/>
              </a:rPr>
              <a:t>, categorical variables were explicitly one‑hot encoded using </a:t>
            </a:r>
            <a:r>
              <a:rPr lang="en-US" sz="1400" dirty="0" err="1">
                <a:solidFill>
                  <a:srgbClr val="25384A"/>
                </a:solidFill>
                <a:latin typeface="+mj-lt"/>
                <a:cs typeface="Arial"/>
              </a:rPr>
              <a:t>model.matrix</a:t>
            </a:r>
            <a:r>
              <a:rPr lang="en-US" sz="1400" dirty="0">
                <a:solidFill>
                  <a:srgbClr val="25384A"/>
                </a:solidFill>
                <a:latin typeface="+mj-lt"/>
                <a:cs typeface="Arial"/>
              </a:rPr>
              <a:t>()</a:t>
            </a:r>
            <a:r>
              <a:rPr lang="en-US" sz="1400" dirty="0">
                <a:solidFill>
                  <a:srgbClr val="25384A"/>
                </a:solidFill>
                <a:latin typeface="+mj-lt"/>
                <a:ea typeface="+mn-lt"/>
                <a:cs typeface="+mn-lt"/>
              </a:rPr>
              <a:t>.</a:t>
            </a:r>
            <a:endParaRPr lang="en-US" dirty="0">
              <a:latin typeface="+mj-lt"/>
            </a:endParaRPr>
          </a:p>
          <a:p>
            <a:pPr>
              <a:lnSpc>
                <a:spcPct val="90000"/>
              </a:lnSpc>
              <a:spcAft>
                <a:spcPts val="600"/>
              </a:spcAft>
            </a:pPr>
            <a:r>
              <a:rPr lang="en-US" sz="1400" b="1" dirty="0">
                <a:solidFill>
                  <a:srgbClr val="25384A"/>
                </a:solidFill>
                <a:latin typeface="+mj-lt"/>
                <a:cs typeface="Arial"/>
              </a:rPr>
              <a:t>Target Variable Encoding </a:t>
            </a:r>
          </a:p>
          <a:p>
            <a:pPr marL="285750" indent="-285750">
              <a:lnSpc>
                <a:spcPct val="90000"/>
              </a:lnSpc>
              <a:spcAft>
                <a:spcPts val="600"/>
              </a:spcAft>
              <a:buFont typeface="Arial"/>
              <a:buChar char="•"/>
            </a:pPr>
            <a:r>
              <a:rPr lang="en-US" sz="1400" dirty="0">
                <a:solidFill>
                  <a:srgbClr val="25384A"/>
                </a:solidFill>
                <a:latin typeface="+mj-lt"/>
                <a:ea typeface="+mn-lt"/>
                <a:cs typeface="+mn-lt"/>
              </a:rPr>
              <a:t>The target variable </a:t>
            </a:r>
            <a:r>
              <a:rPr lang="en-US" sz="1400" dirty="0" err="1">
                <a:solidFill>
                  <a:srgbClr val="25384A"/>
                </a:solidFill>
                <a:latin typeface="+mj-lt"/>
                <a:ea typeface="+mn-lt"/>
                <a:cs typeface="+mn-lt"/>
              </a:rPr>
              <a:t>Is_Revenue</a:t>
            </a:r>
            <a:r>
              <a:rPr lang="en-US" sz="1400" dirty="0">
                <a:solidFill>
                  <a:srgbClr val="25384A"/>
                </a:solidFill>
                <a:latin typeface="+mj-lt"/>
                <a:ea typeface="+mn-lt"/>
                <a:cs typeface="+mn-lt"/>
              </a:rPr>
              <a:t> was originally stored as </a:t>
            </a:r>
            <a:r>
              <a:rPr lang="en-US" sz="1400" dirty="0" err="1">
                <a:solidFill>
                  <a:srgbClr val="25384A"/>
                </a:solidFill>
                <a:latin typeface="+mj-lt"/>
                <a:ea typeface="+mn-lt"/>
                <a:cs typeface="+mn-lt"/>
              </a:rPr>
              <a:t>booleans</a:t>
            </a:r>
            <a:r>
              <a:rPr lang="en-US" sz="1400" dirty="0">
                <a:solidFill>
                  <a:srgbClr val="25384A"/>
                </a:solidFill>
                <a:latin typeface="+mj-lt"/>
                <a:ea typeface="+mn-lt"/>
                <a:cs typeface="+mn-lt"/>
              </a:rPr>
              <a:t> (TRUE/FALSE). </a:t>
            </a:r>
            <a:endParaRPr lang="en-US" dirty="0">
              <a:solidFill>
                <a:srgbClr val="243849"/>
              </a:solidFill>
              <a:latin typeface="+mj-lt"/>
              <a:ea typeface="+mn-lt"/>
              <a:cs typeface="+mn-lt"/>
            </a:endParaRPr>
          </a:p>
          <a:p>
            <a:pPr marL="285750" indent="-285750">
              <a:lnSpc>
                <a:spcPct val="90000"/>
              </a:lnSpc>
              <a:spcAft>
                <a:spcPts val="600"/>
              </a:spcAft>
              <a:buFont typeface="Arial"/>
              <a:buChar char="•"/>
            </a:pPr>
            <a:r>
              <a:rPr lang="en-US" sz="1400" dirty="0">
                <a:solidFill>
                  <a:srgbClr val="25384A"/>
                </a:solidFill>
                <a:latin typeface="+mj-lt"/>
                <a:ea typeface="+mn-lt"/>
                <a:cs typeface="+mn-lt"/>
              </a:rPr>
              <a:t>It was converted to a factor variable with “No” set as the reference category to ensure consistent interpretation in classification models. </a:t>
            </a:r>
            <a:endParaRPr lang="en-US" dirty="0">
              <a:solidFill>
                <a:srgbClr val="243849"/>
              </a:solidFill>
              <a:latin typeface="+mj-lt"/>
              <a:ea typeface="+mn-lt"/>
              <a:cs typeface="+mn-lt"/>
            </a:endParaRPr>
          </a:p>
          <a:p>
            <a:pPr marL="285750" indent="-285750">
              <a:lnSpc>
                <a:spcPct val="90000"/>
              </a:lnSpc>
              <a:spcAft>
                <a:spcPts val="600"/>
              </a:spcAft>
              <a:buFont typeface="Arial"/>
              <a:buChar char="•"/>
            </a:pPr>
            <a:r>
              <a:rPr lang="en-US" sz="1400" dirty="0">
                <a:solidFill>
                  <a:srgbClr val="25384A"/>
                </a:solidFill>
                <a:latin typeface="+mj-lt"/>
                <a:ea typeface="+mn-lt"/>
                <a:cs typeface="+mn-lt"/>
              </a:rPr>
              <a:t>For some analyses and correlation checks, </a:t>
            </a:r>
            <a:r>
              <a:rPr lang="en-US" sz="1400" dirty="0" err="1">
                <a:solidFill>
                  <a:srgbClr val="25384A"/>
                </a:solidFill>
                <a:latin typeface="+mj-lt"/>
                <a:ea typeface="+mn-lt"/>
                <a:cs typeface="+mn-lt"/>
              </a:rPr>
              <a:t>Is_Revenue</a:t>
            </a:r>
            <a:r>
              <a:rPr lang="en-US" sz="1400" dirty="0">
                <a:solidFill>
                  <a:srgbClr val="25384A"/>
                </a:solidFill>
                <a:latin typeface="+mj-lt"/>
                <a:ea typeface="+mn-lt"/>
                <a:cs typeface="+mn-lt"/>
              </a:rPr>
              <a:t> was temporarily converted to a numeric variable (0 = No, 1 = Yes) which enabled ROC curve generation, probability predictions, and logistic regression analysis. </a:t>
            </a:r>
            <a:endParaRPr lang="en-US" dirty="0">
              <a:solidFill>
                <a:srgbClr val="243849"/>
              </a:solidFill>
              <a:latin typeface="+mj-lt"/>
              <a:ea typeface="+mn-lt"/>
              <a:cs typeface="+mn-lt"/>
            </a:endParaRPr>
          </a:p>
          <a:p>
            <a:pPr marL="285750" indent="-285750">
              <a:lnSpc>
                <a:spcPct val="90000"/>
              </a:lnSpc>
              <a:spcAft>
                <a:spcPts val="600"/>
              </a:spcAft>
              <a:buFont typeface="Arial"/>
              <a:buChar char="•"/>
            </a:pPr>
            <a:r>
              <a:rPr lang="en-US" sz="1400" dirty="0">
                <a:solidFill>
                  <a:srgbClr val="25384A"/>
                </a:solidFill>
                <a:latin typeface="+mj-lt"/>
                <a:ea typeface="+mn-lt"/>
                <a:cs typeface="+mn-lt"/>
              </a:rPr>
              <a:t>Consistent factor encoding ensured that cross‑validation and resampling methods (e.g., K‑fold CV) worked correctly across all models.</a:t>
            </a:r>
            <a:endParaRPr lang="en-US" dirty="0">
              <a:latin typeface="+mj-lt"/>
              <a:cs typeface="Arial"/>
            </a:endParaRPr>
          </a:p>
          <a:p>
            <a:pPr>
              <a:lnSpc>
                <a:spcPct val="90000"/>
              </a:lnSpc>
              <a:spcAft>
                <a:spcPts val="600"/>
              </a:spcAft>
            </a:pPr>
            <a:r>
              <a:rPr lang="en-US" sz="1400" b="1" kern="1200" dirty="0">
                <a:solidFill>
                  <a:srgbClr val="25384A"/>
                </a:solidFill>
                <a:latin typeface="+mj-lt"/>
              </a:rPr>
              <a:t>Prepared for Modelling</a:t>
            </a:r>
            <a:endParaRPr lang="en-US" sz="1400" kern="1200" dirty="0">
              <a:solidFill>
                <a:srgbClr val="25384A"/>
              </a:solidFill>
              <a:latin typeface="+mj-lt"/>
              <a:cs typeface="Arial"/>
            </a:endParaRPr>
          </a:p>
          <a:p>
            <a:pPr indent="-285750">
              <a:lnSpc>
                <a:spcPct val="90000"/>
              </a:lnSpc>
              <a:spcAft>
                <a:spcPts val="600"/>
              </a:spcAft>
              <a:buFont typeface="Arial"/>
              <a:buChar char="•"/>
            </a:pPr>
            <a:r>
              <a:rPr lang="en-US" sz="1400" kern="1200" dirty="0">
                <a:solidFill>
                  <a:srgbClr val="25384A"/>
                </a:solidFill>
                <a:latin typeface="+mj-lt"/>
              </a:rPr>
              <a:t>Cleaned, balanced, transformed, and validated for stable model training. </a:t>
            </a:r>
            <a:endParaRPr lang="en-US" sz="1400" kern="1200" dirty="0">
              <a:solidFill>
                <a:srgbClr val="25384A"/>
              </a:solidFill>
              <a:latin typeface="+mj-lt"/>
              <a:cs typeface="Arial"/>
            </a:endParaRPr>
          </a:p>
          <a:p>
            <a:pPr>
              <a:lnSpc>
                <a:spcPct val="90000"/>
              </a:lnSpc>
              <a:spcAft>
                <a:spcPts val="600"/>
              </a:spcAft>
            </a:pPr>
            <a:endParaRPr lang="en-US" sz="1400" kern="1200" dirty="0">
              <a:solidFill>
                <a:srgbClr val="25384A"/>
              </a:solidFill>
              <a:cs typeface="Arial"/>
            </a:endParaRPr>
          </a:p>
        </p:txBody>
      </p:sp>
    </p:spTree>
    <p:extLst>
      <p:ext uri="{BB962C8B-B14F-4D97-AF65-F5344CB8AC3E}">
        <p14:creationId xmlns:p14="http://schemas.microsoft.com/office/powerpoint/2010/main" val="40943117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48444C-D329-CACB-269C-F12CB3C4EDF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192E764-AAAA-6362-3204-A7DA332CBA7F}"/>
              </a:ext>
            </a:extLst>
          </p:cNvPr>
          <p:cNvSpPr txBox="1">
            <a:spLocks/>
          </p:cNvSpPr>
          <p:nvPr/>
        </p:nvSpPr>
        <p:spPr>
          <a:xfrm>
            <a:off x="676655" y="494452"/>
            <a:ext cx="8595361" cy="542893"/>
          </a:xfrm>
          <a:prstGeom prst="rect">
            <a:avLst/>
          </a:prstGeom>
        </p:spPr>
        <p:txBody>
          <a:bodyPr anchor="ctr">
            <a:normAutofit/>
          </a:bodyPr>
          <a:lstStyle>
            <a:lvl1pPr algn="l" defTabSz="914400" rtl="0" eaLnBrk="1" latinLnBrk="0" hangingPunct="1">
              <a:lnSpc>
                <a:spcPct val="100000"/>
              </a:lnSpc>
              <a:spcBef>
                <a:spcPct val="0"/>
              </a:spcBef>
              <a:buNone/>
              <a:defRPr sz="2200" b="1" kern="1200" cap="all" spc="600" baseline="0">
                <a:solidFill>
                  <a:srgbClr val="25384A"/>
                </a:solidFill>
                <a:latin typeface="+mj-lt"/>
                <a:ea typeface="+mj-ea"/>
                <a:cs typeface="+mj-cs"/>
              </a:defRPr>
            </a:lvl1pPr>
          </a:lstStyle>
          <a:p>
            <a:pPr>
              <a:spcAft>
                <a:spcPts val="600"/>
              </a:spcAft>
            </a:pPr>
            <a:r>
              <a:rPr lang="en-US"/>
              <a:t>Logistic Regression Model </a:t>
            </a:r>
          </a:p>
        </p:txBody>
      </p:sp>
      <p:sp>
        <p:nvSpPr>
          <p:cNvPr id="81" name="Text Placeholder 2">
            <a:extLst>
              <a:ext uri="{FF2B5EF4-FFF2-40B4-BE49-F238E27FC236}">
                <a16:creationId xmlns:a16="http://schemas.microsoft.com/office/drawing/2014/main" id="{068C2C12-2FBF-A879-9F15-BC671FBAE91C}"/>
              </a:ext>
            </a:extLst>
          </p:cNvPr>
          <p:cNvSpPr>
            <a:spLocks noGrp="1"/>
          </p:cNvSpPr>
          <p:nvPr>
            <p:ph type="body" sz="quarter" idx="14"/>
          </p:nvPr>
        </p:nvSpPr>
        <p:spPr>
          <a:xfrm>
            <a:off x="839416" y="1037345"/>
            <a:ext cx="9420226" cy="1302212"/>
          </a:xfrm>
        </p:spPr>
        <p:txBody>
          <a:bodyPr>
            <a:normAutofit fontScale="25000" lnSpcReduction="20000"/>
          </a:bodyPr>
          <a:lstStyle/>
          <a:p>
            <a:r>
              <a:rPr lang="en-GB" sz="4400" b="1" kern="1200">
                <a:latin typeface="+mn-lt"/>
                <a:ea typeface="+mn-ea"/>
                <a:cs typeface="+mn-cs"/>
              </a:rPr>
              <a:t>Overview: </a:t>
            </a:r>
            <a:r>
              <a:rPr lang="en-GB" sz="4400" kern="1200">
                <a:latin typeface="+mn-lt"/>
                <a:ea typeface="+mn-ea"/>
                <a:cs typeface="+mn-cs"/>
              </a:rPr>
              <a:t>Logistic regression is a classic and interpretable statistical method commonly used for binary classification. It was selected for its simplicity, transparency and ability to provide clear insights regarding the influence of individual features on the target outcome. </a:t>
            </a:r>
            <a:endParaRPr lang="en-GB" sz="4400"/>
          </a:p>
          <a:p>
            <a:r>
              <a:rPr lang="en-GB" sz="4400" b="1"/>
              <a:t>Training Method: </a:t>
            </a:r>
            <a:r>
              <a:rPr lang="en-GB" sz="4400"/>
              <a:t>The model was trained using 10-fold cross-validation. In each iteration, the model was trained on nine folds (~11,097 rows) and tested on the remaining (~1,233 rows). This approach helps minimise bias and variance, ensuring that all observations are used both in training and evaluation. </a:t>
            </a:r>
          </a:p>
          <a:p>
            <a:r>
              <a:rPr lang="en-GB" sz="4400" kern="1200">
                <a:latin typeface="+mn-lt"/>
                <a:ea typeface="+mn-ea"/>
                <a:cs typeface="+mn-cs"/>
              </a:rPr>
              <a:t>T</a:t>
            </a:r>
            <a:r>
              <a:rPr lang="en-GB" sz="4400"/>
              <a:t>uning Method: No complex tuning was required beyond standard preprocessing, as Logistic regression has relatively few hyperparameters. However, regularization was applied as it has in-built options such as L1 (Lasso ) which was useful for penalising features that did not improve model accuracy.  </a:t>
            </a:r>
            <a:endParaRPr lang="en-GB" sz="4400" kern="1200">
              <a:latin typeface="+mn-lt"/>
              <a:ea typeface="+mn-ea"/>
              <a:cs typeface="+mn-cs"/>
            </a:endParaRPr>
          </a:p>
          <a:p>
            <a:endParaRPr lang="en-GB" kern="1200">
              <a:latin typeface="+mn-lt"/>
              <a:ea typeface="+mn-ea"/>
              <a:cs typeface="+mn-cs"/>
            </a:endParaRPr>
          </a:p>
          <a:p>
            <a:endParaRPr lang="en-GB" kern="1200">
              <a:latin typeface="+mn-lt"/>
              <a:ea typeface="+mn-ea"/>
              <a:cs typeface="+mn-cs"/>
            </a:endParaRPr>
          </a:p>
        </p:txBody>
      </p:sp>
      <p:graphicFrame>
        <p:nvGraphicFramePr>
          <p:cNvPr id="33" name="TextBox 20">
            <a:extLst>
              <a:ext uri="{FF2B5EF4-FFF2-40B4-BE49-F238E27FC236}">
                <a16:creationId xmlns:a16="http://schemas.microsoft.com/office/drawing/2014/main" id="{DB82A016-20DA-98C7-84F2-13092A1F9652}"/>
              </a:ext>
            </a:extLst>
          </p:cNvPr>
          <p:cNvGraphicFramePr/>
          <p:nvPr>
            <p:extLst>
              <p:ext uri="{D42A27DB-BD31-4B8C-83A1-F6EECF244321}">
                <p14:modId xmlns:p14="http://schemas.microsoft.com/office/powerpoint/2010/main" val="4087840135"/>
              </p:ext>
            </p:extLst>
          </p:nvPr>
        </p:nvGraphicFramePr>
        <p:xfrm>
          <a:off x="281671" y="2339557"/>
          <a:ext cx="11628657" cy="424320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176679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F3149E-0C69-E993-C1F1-AC22E3EA70B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8D59391-62B6-1599-D9A7-AE669FE0C1D0}"/>
              </a:ext>
            </a:extLst>
          </p:cNvPr>
          <p:cNvSpPr txBox="1">
            <a:spLocks/>
          </p:cNvSpPr>
          <p:nvPr/>
        </p:nvSpPr>
        <p:spPr>
          <a:xfrm>
            <a:off x="426720" y="223520"/>
            <a:ext cx="9144000" cy="681487"/>
          </a:xfrm>
          <a:prstGeom prst="rect">
            <a:avLst/>
          </a:prstGeom>
        </p:spPr>
        <p:txBody>
          <a:bodyPr anchor="ctr">
            <a:normAutofit/>
          </a:bodyPr>
          <a:lstStyle>
            <a:lvl1pPr algn="l" defTabSz="914400" rtl="0" eaLnBrk="1" latinLnBrk="0" hangingPunct="1">
              <a:lnSpc>
                <a:spcPct val="100000"/>
              </a:lnSpc>
              <a:spcBef>
                <a:spcPct val="0"/>
              </a:spcBef>
              <a:buNone/>
              <a:defRPr sz="2200" b="1" kern="1200" cap="all" spc="600" baseline="0">
                <a:solidFill>
                  <a:srgbClr val="25384A"/>
                </a:solidFill>
                <a:latin typeface="+mj-lt"/>
                <a:ea typeface="+mj-ea"/>
                <a:cs typeface="+mj-cs"/>
              </a:defRPr>
            </a:lvl1pPr>
          </a:lstStyle>
          <a:p>
            <a:r>
              <a:rPr lang="en-US" sz="2000">
                <a:ea typeface="Calibri" panose="020F0502020204030204" pitchFamily="34" charset="0"/>
                <a:cs typeface="Calibri" panose="020F0502020204030204" pitchFamily="34" charset="0"/>
              </a:rPr>
              <a:t>Random forest model </a:t>
            </a:r>
          </a:p>
        </p:txBody>
      </p:sp>
      <p:graphicFrame>
        <p:nvGraphicFramePr>
          <p:cNvPr id="4" name="Table 3">
            <a:extLst>
              <a:ext uri="{FF2B5EF4-FFF2-40B4-BE49-F238E27FC236}">
                <a16:creationId xmlns:a16="http://schemas.microsoft.com/office/drawing/2014/main" id="{0E7868FD-6FF8-8891-D730-9701236C763B}"/>
              </a:ext>
            </a:extLst>
          </p:cNvPr>
          <p:cNvGraphicFramePr>
            <a:graphicFrameLocks noGrp="1"/>
          </p:cNvGraphicFramePr>
          <p:nvPr>
            <p:extLst>
              <p:ext uri="{D42A27DB-BD31-4B8C-83A1-F6EECF244321}">
                <p14:modId xmlns:p14="http://schemas.microsoft.com/office/powerpoint/2010/main" val="2013647614"/>
              </p:ext>
            </p:extLst>
          </p:nvPr>
        </p:nvGraphicFramePr>
        <p:xfrm>
          <a:off x="5642517" y="4003485"/>
          <a:ext cx="4879346" cy="2570480"/>
        </p:xfrm>
        <a:graphic>
          <a:graphicData uri="http://schemas.openxmlformats.org/drawingml/2006/table">
            <a:tbl>
              <a:tblPr firstRow="1" bandRow="1">
                <a:tableStyleId>{EB344D84-9AFB-497E-A393-DC336BA19D2E}</a:tableStyleId>
              </a:tblPr>
              <a:tblGrid>
                <a:gridCol w="2439673">
                  <a:extLst>
                    <a:ext uri="{9D8B030D-6E8A-4147-A177-3AD203B41FA5}">
                      <a16:colId xmlns:a16="http://schemas.microsoft.com/office/drawing/2014/main" val="3611419612"/>
                    </a:ext>
                  </a:extLst>
                </a:gridCol>
                <a:gridCol w="2439673">
                  <a:extLst>
                    <a:ext uri="{9D8B030D-6E8A-4147-A177-3AD203B41FA5}">
                      <a16:colId xmlns:a16="http://schemas.microsoft.com/office/drawing/2014/main" val="965377298"/>
                    </a:ext>
                  </a:extLst>
                </a:gridCol>
              </a:tblGrid>
              <a:tr h="370840">
                <a:tc>
                  <a:txBody>
                    <a:bodyPr/>
                    <a:lstStyle/>
                    <a:p>
                      <a:r>
                        <a:rPr lang="en-GB" sz="1800"/>
                        <a:t>Parameters </a:t>
                      </a:r>
                    </a:p>
                  </a:txBody>
                  <a:tcPr/>
                </a:tc>
                <a:tc>
                  <a:txBody>
                    <a:bodyPr/>
                    <a:lstStyle/>
                    <a:p>
                      <a:r>
                        <a:rPr lang="en-GB" sz="1800"/>
                        <a:t>Best Tune Value</a:t>
                      </a:r>
                    </a:p>
                  </a:txBody>
                  <a:tcPr/>
                </a:tc>
                <a:extLst>
                  <a:ext uri="{0D108BD9-81ED-4DB2-BD59-A6C34878D82A}">
                    <a16:rowId xmlns:a16="http://schemas.microsoft.com/office/drawing/2014/main" val="1024152797"/>
                  </a:ext>
                </a:extLst>
              </a:tr>
              <a:tr h="370840">
                <a:tc>
                  <a:txBody>
                    <a:bodyPr/>
                    <a:lstStyle/>
                    <a:p>
                      <a:r>
                        <a:rPr lang="en-GB" sz="1800" err="1"/>
                        <a:t>mytry</a:t>
                      </a:r>
                      <a:r>
                        <a:rPr lang="en-GB" sz="1800"/>
                        <a:t> (number of variables tried at each split)</a:t>
                      </a:r>
                    </a:p>
                  </a:txBody>
                  <a:tcPr/>
                </a:tc>
                <a:tc>
                  <a:txBody>
                    <a:bodyPr/>
                    <a:lstStyle/>
                    <a:p>
                      <a:r>
                        <a:rPr lang="en-GB" sz="1800"/>
                        <a:t>6</a:t>
                      </a:r>
                    </a:p>
                  </a:txBody>
                  <a:tcPr/>
                </a:tc>
                <a:extLst>
                  <a:ext uri="{0D108BD9-81ED-4DB2-BD59-A6C34878D82A}">
                    <a16:rowId xmlns:a16="http://schemas.microsoft.com/office/drawing/2014/main" val="3836386704"/>
                  </a:ext>
                </a:extLst>
              </a:tr>
              <a:tr h="370840">
                <a:tc>
                  <a:txBody>
                    <a:bodyPr/>
                    <a:lstStyle/>
                    <a:p>
                      <a:r>
                        <a:rPr lang="en-GB" sz="1800" err="1"/>
                        <a:t>nodesize</a:t>
                      </a:r>
                      <a:r>
                        <a:rPr lang="en-GB" sz="1800"/>
                        <a:t> (minimum size of terminal nodes)</a:t>
                      </a:r>
                    </a:p>
                  </a:txBody>
                  <a:tcPr/>
                </a:tc>
                <a:tc>
                  <a:txBody>
                    <a:bodyPr/>
                    <a:lstStyle/>
                    <a:p>
                      <a:r>
                        <a:rPr lang="en-GB" sz="1800"/>
                        <a:t>5</a:t>
                      </a:r>
                    </a:p>
                  </a:txBody>
                  <a:tcPr/>
                </a:tc>
                <a:extLst>
                  <a:ext uri="{0D108BD9-81ED-4DB2-BD59-A6C34878D82A}">
                    <a16:rowId xmlns:a16="http://schemas.microsoft.com/office/drawing/2014/main" val="4211208447"/>
                  </a:ext>
                </a:extLst>
              </a:tr>
              <a:tr h="370840">
                <a:tc>
                  <a:txBody>
                    <a:bodyPr/>
                    <a:lstStyle/>
                    <a:p>
                      <a:r>
                        <a:rPr lang="en-GB" sz="1800" err="1"/>
                        <a:t>Splitrule</a:t>
                      </a:r>
                      <a:r>
                        <a:rPr lang="en-GB" sz="1800"/>
                        <a:t> </a:t>
                      </a:r>
                    </a:p>
                  </a:txBody>
                  <a:tcPr/>
                </a:tc>
                <a:tc>
                  <a:txBody>
                    <a:bodyPr/>
                    <a:lstStyle/>
                    <a:p>
                      <a:r>
                        <a:rPr lang="en-GB" sz="1800" err="1"/>
                        <a:t>gini</a:t>
                      </a:r>
                      <a:r>
                        <a:rPr lang="en-GB" sz="1800"/>
                        <a:t> (held constant)</a:t>
                      </a:r>
                    </a:p>
                  </a:txBody>
                  <a:tcPr/>
                </a:tc>
                <a:extLst>
                  <a:ext uri="{0D108BD9-81ED-4DB2-BD59-A6C34878D82A}">
                    <a16:rowId xmlns:a16="http://schemas.microsoft.com/office/drawing/2014/main" val="313965406"/>
                  </a:ext>
                </a:extLst>
              </a:tr>
            </a:tbl>
          </a:graphicData>
        </a:graphic>
      </p:graphicFrame>
      <p:graphicFrame>
        <p:nvGraphicFramePr>
          <p:cNvPr id="5" name="Table 4">
            <a:extLst>
              <a:ext uri="{FF2B5EF4-FFF2-40B4-BE49-F238E27FC236}">
                <a16:creationId xmlns:a16="http://schemas.microsoft.com/office/drawing/2014/main" id="{663F3CA5-5E7D-D04D-8F68-7E7A776AC83B}"/>
              </a:ext>
            </a:extLst>
          </p:cNvPr>
          <p:cNvGraphicFramePr>
            <a:graphicFrameLocks noGrp="1"/>
          </p:cNvGraphicFramePr>
          <p:nvPr>
            <p:extLst>
              <p:ext uri="{D42A27DB-BD31-4B8C-83A1-F6EECF244321}">
                <p14:modId xmlns:p14="http://schemas.microsoft.com/office/powerpoint/2010/main" val="1030878293"/>
              </p:ext>
            </p:extLst>
          </p:nvPr>
        </p:nvGraphicFramePr>
        <p:xfrm>
          <a:off x="741710" y="4003485"/>
          <a:ext cx="4744690" cy="2570480"/>
        </p:xfrm>
        <a:graphic>
          <a:graphicData uri="http://schemas.openxmlformats.org/drawingml/2006/table">
            <a:tbl>
              <a:tblPr firstRow="1" bandRow="1">
                <a:tableStyleId>{EB344D84-9AFB-497E-A393-DC336BA19D2E}</a:tableStyleId>
              </a:tblPr>
              <a:tblGrid>
                <a:gridCol w="2372345">
                  <a:extLst>
                    <a:ext uri="{9D8B030D-6E8A-4147-A177-3AD203B41FA5}">
                      <a16:colId xmlns:a16="http://schemas.microsoft.com/office/drawing/2014/main" val="3611419612"/>
                    </a:ext>
                  </a:extLst>
                </a:gridCol>
                <a:gridCol w="2372345">
                  <a:extLst>
                    <a:ext uri="{9D8B030D-6E8A-4147-A177-3AD203B41FA5}">
                      <a16:colId xmlns:a16="http://schemas.microsoft.com/office/drawing/2014/main" val="965377298"/>
                    </a:ext>
                  </a:extLst>
                </a:gridCol>
              </a:tblGrid>
              <a:tr h="370840">
                <a:tc>
                  <a:txBody>
                    <a:bodyPr/>
                    <a:lstStyle/>
                    <a:p>
                      <a:r>
                        <a:rPr lang="en-GB" sz="1800"/>
                        <a:t>Parameters </a:t>
                      </a:r>
                    </a:p>
                  </a:txBody>
                  <a:tcPr/>
                </a:tc>
                <a:tc>
                  <a:txBody>
                    <a:bodyPr/>
                    <a:lstStyle/>
                    <a:p>
                      <a:r>
                        <a:rPr lang="en-GB" sz="1800"/>
                        <a:t>Value</a:t>
                      </a:r>
                    </a:p>
                  </a:txBody>
                  <a:tcPr/>
                </a:tc>
                <a:extLst>
                  <a:ext uri="{0D108BD9-81ED-4DB2-BD59-A6C34878D82A}">
                    <a16:rowId xmlns:a16="http://schemas.microsoft.com/office/drawing/2014/main" val="1024152797"/>
                  </a:ext>
                </a:extLst>
              </a:tr>
              <a:tr h="370840">
                <a:tc>
                  <a:txBody>
                    <a:bodyPr/>
                    <a:lstStyle/>
                    <a:p>
                      <a:r>
                        <a:rPr lang="en-GB" sz="1800" err="1"/>
                        <a:t>mytry</a:t>
                      </a:r>
                      <a:r>
                        <a:rPr lang="en-GB" sz="1800"/>
                        <a:t> (number of variables tried at each split)</a:t>
                      </a:r>
                    </a:p>
                  </a:txBody>
                  <a:tcPr/>
                </a:tc>
                <a:tc>
                  <a:txBody>
                    <a:bodyPr/>
                    <a:lstStyle/>
                    <a:p>
                      <a:r>
                        <a:rPr lang="en-GB" sz="1800"/>
                        <a:t>2, 4, 6</a:t>
                      </a:r>
                    </a:p>
                  </a:txBody>
                  <a:tcPr/>
                </a:tc>
                <a:extLst>
                  <a:ext uri="{0D108BD9-81ED-4DB2-BD59-A6C34878D82A}">
                    <a16:rowId xmlns:a16="http://schemas.microsoft.com/office/drawing/2014/main" val="3836386704"/>
                  </a:ext>
                </a:extLst>
              </a:tr>
              <a:tr h="370840">
                <a:tc>
                  <a:txBody>
                    <a:bodyPr/>
                    <a:lstStyle/>
                    <a:p>
                      <a:r>
                        <a:rPr lang="en-GB" sz="1800" err="1"/>
                        <a:t>nodesize</a:t>
                      </a:r>
                      <a:r>
                        <a:rPr lang="en-GB" sz="1800"/>
                        <a:t> (minimum size of terminal nodes)</a:t>
                      </a:r>
                    </a:p>
                  </a:txBody>
                  <a:tcPr/>
                </a:tc>
                <a:tc>
                  <a:txBody>
                    <a:bodyPr/>
                    <a:lstStyle/>
                    <a:p>
                      <a:r>
                        <a:rPr lang="en-GB" sz="1800"/>
                        <a:t>5, 10</a:t>
                      </a:r>
                    </a:p>
                  </a:txBody>
                  <a:tcPr/>
                </a:tc>
                <a:extLst>
                  <a:ext uri="{0D108BD9-81ED-4DB2-BD59-A6C34878D82A}">
                    <a16:rowId xmlns:a16="http://schemas.microsoft.com/office/drawing/2014/main" val="4211208447"/>
                  </a:ext>
                </a:extLst>
              </a:tr>
              <a:tr h="370840">
                <a:tc>
                  <a:txBody>
                    <a:bodyPr/>
                    <a:lstStyle/>
                    <a:p>
                      <a:r>
                        <a:rPr lang="en-GB" sz="1800" err="1"/>
                        <a:t>Splitrule</a:t>
                      </a:r>
                      <a:r>
                        <a:rPr lang="en-GB" sz="1800"/>
                        <a:t> </a:t>
                      </a:r>
                    </a:p>
                  </a:txBody>
                  <a:tcPr/>
                </a:tc>
                <a:tc>
                  <a:txBody>
                    <a:bodyPr/>
                    <a:lstStyle/>
                    <a:p>
                      <a:r>
                        <a:rPr lang="en-GB" sz="1800" err="1"/>
                        <a:t>gini</a:t>
                      </a:r>
                      <a:r>
                        <a:rPr lang="en-GB" sz="1800"/>
                        <a:t> (held constant)</a:t>
                      </a:r>
                    </a:p>
                  </a:txBody>
                  <a:tcPr/>
                </a:tc>
                <a:extLst>
                  <a:ext uri="{0D108BD9-81ED-4DB2-BD59-A6C34878D82A}">
                    <a16:rowId xmlns:a16="http://schemas.microsoft.com/office/drawing/2014/main" val="313965406"/>
                  </a:ext>
                </a:extLst>
              </a:tr>
            </a:tbl>
          </a:graphicData>
        </a:graphic>
      </p:graphicFrame>
      <p:sp>
        <p:nvSpPr>
          <p:cNvPr id="6" name="TextBox 5">
            <a:extLst>
              <a:ext uri="{FF2B5EF4-FFF2-40B4-BE49-F238E27FC236}">
                <a16:creationId xmlns:a16="http://schemas.microsoft.com/office/drawing/2014/main" id="{1562BDF5-005A-DD8E-6512-1409BEF8C6AC}"/>
              </a:ext>
            </a:extLst>
          </p:cNvPr>
          <p:cNvSpPr txBox="1"/>
          <p:nvPr/>
        </p:nvSpPr>
        <p:spPr>
          <a:xfrm>
            <a:off x="741710" y="3634153"/>
            <a:ext cx="3906280" cy="369332"/>
          </a:xfrm>
          <a:prstGeom prst="rect">
            <a:avLst/>
          </a:prstGeom>
          <a:noFill/>
        </p:spPr>
        <p:txBody>
          <a:bodyPr wrap="square" rtlCol="0">
            <a:spAutoFit/>
          </a:bodyPr>
          <a:lstStyle/>
          <a:p>
            <a:r>
              <a:rPr lang="en-GB"/>
              <a:t>Table 1: Tuning Grid </a:t>
            </a:r>
          </a:p>
        </p:txBody>
      </p:sp>
      <p:sp>
        <p:nvSpPr>
          <p:cNvPr id="7" name="TextBox 6">
            <a:extLst>
              <a:ext uri="{FF2B5EF4-FFF2-40B4-BE49-F238E27FC236}">
                <a16:creationId xmlns:a16="http://schemas.microsoft.com/office/drawing/2014/main" id="{D053A3F5-15CF-A74C-89AF-D8FAFE492B26}"/>
              </a:ext>
            </a:extLst>
          </p:cNvPr>
          <p:cNvSpPr txBox="1"/>
          <p:nvPr/>
        </p:nvSpPr>
        <p:spPr>
          <a:xfrm>
            <a:off x="5642517" y="3655396"/>
            <a:ext cx="3906280" cy="369332"/>
          </a:xfrm>
          <a:prstGeom prst="rect">
            <a:avLst/>
          </a:prstGeom>
          <a:noFill/>
        </p:spPr>
        <p:txBody>
          <a:bodyPr wrap="square" rtlCol="0">
            <a:spAutoFit/>
          </a:bodyPr>
          <a:lstStyle/>
          <a:p>
            <a:r>
              <a:rPr lang="en-GB"/>
              <a:t>Table 2: Best Model Parameters</a:t>
            </a:r>
          </a:p>
        </p:txBody>
      </p:sp>
      <p:sp>
        <p:nvSpPr>
          <p:cNvPr id="9" name="TextBox 8">
            <a:extLst>
              <a:ext uri="{FF2B5EF4-FFF2-40B4-BE49-F238E27FC236}">
                <a16:creationId xmlns:a16="http://schemas.microsoft.com/office/drawing/2014/main" id="{1BB9D7F6-C0A6-799D-235F-36FF9AE7933B}"/>
              </a:ext>
            </a:extLst>
          </p:cNvPr>
          <p:cNvSpPr txBox="1"/>
          <p:nvPr/>
        </p:nvSpPr>
        <p:spPr>
          <a:xfrm>
            <a:off x="426719" y="1063528"/>
            <a:ext cx="10458995" cy="2400657"/>
          </a:xfrm>
          <a:prstGeom prst="rect">
            <a:avLst/>
          </a:prstGeom>
          <a:noFill/>
        </p:spPr>
        <p:txBody>
          <a:bodyPr wrap="square">
            <a:spAutoFit/>
          </a:bodyPr>
          <a:lstStyle/>
          <a:p>
            <a:r>
              <a:rPr lang="en-GB" sz="1500" b="1"/>
              <a:t>Overview: </a:t>
            </a:r>
            <a:r>
              <a:rPr lang="en-GB" sz="1500"/>
              <a:t>Random Forest is an ensemble learning algorithm that forms multiple decision trees and combines outputs (aggregating their results) to improve predictive accuracy and stability. It was selected for its robustness to overfitting, ability to model non-linear relationships and effectiveness in capturing complex interactions. </a:t>
            </a:r>
          </a:p>
          <a:p>
            <a:endParaRPr lang="en-GB" sz="1500" b="1"/>
          </a:p>
          <a:p>
            <a:r>
              <a:rPr lang="en-GB" sz="1500"/>
              <a:t>Training Method: Model training was performed using 10-fold cross-validation to ensure reliable performance across different data partitions. </a:t>
            </a:r>
          </a:p>
          <a:p>
            <a:endParaRPr lang="en-GB" sz="1500"/>
          </a:p>
          <a:p>
            <a:r>
              <a:rPr lang="en-GB" sz="1500"/>
              <a:t>Tuning Method: </a:t>
            </a:r>
          </a:p>
          <a:p>
            <a:pPr marL="285750" indent="-285750">
              <a:buFont typeface="Arial" panose="020B0604020202020204" pitchFamily="34" charset="0"/>
              <a:buChar char="•"/>
            </a:pPr>
            <a:r>
              <a:rPr lang="en-GB" sz="1500"/>
              <a:t>A grid search procedure was used to identify optimal hyperparameters, such as number of trees, tree depth, and minimum samples per split to maximise performance while reducing overfitting. </a:t>
            </a:r>
          </a:p>
        </p:txBody>
      </p:sp>
    </p:spTree>
    <p:extLst>
      <p:ext uri="{BB962C8B-B14F-4D97-AF65-F5344CB8AC3E}">
        <p14:creationId xmlns:p14="http://schemas.microsoft.com/office/powerpoint/2010/main" val="36049408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5B72F3-F72F-F3C1-82B9-3447C1B5087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54C4CC1-5D60-8C77-9A5B-F9AB1B67C1E6}"/>
              </a:ext>
            </a:extLst>
          </p:cNvPr>
          <p:cNvSpPr txBox="1">
            <a:spLocks/>
          </p:cNvSpPr>
          <p:nvPr/>
        </p:nvSpPr>
        <p:spPr>
          <a:xfrm>
            <a:off x="426720" y="223520"/>
            <a:ext cx="9144000" cy="681487"/>
          </a:xfrm>
          <a:prstGeom prst="rect">
            <a:avLst/>
          </a:prstGeom>
        </p:spPr>
        <p:txBody>
          <a:bodyPr anchor="ctr">
            <a:normAutofit/>
          </a:bodyPr>
          <a:lstStyle>
            <a:lvl1pPr algn="l" defTabSz="914400" rtl="0" eaLnBrk="1" latinLnBrk="0" hangingPunct="1">
              <a:lnSpc>
                <a:spcPct val="100000"/>
              </a:lnSpc>
              <a:spcBef>
                <a:spcPct val="0"/>
              </a:spcBef>
              <a:buNone/>
              <a:defRPr sz="2200" b="1" kern="1200" cap="all" spc="600" baseline="0">
                <a:solidFill>
                  <a:srgbClr val="25384A"/>
                </a:solidFill>
                <a:latin typeface="+mj-lt"/>
                <a:ea typeface="+mj-ea"/>
                <a:cs typeface="+mj-cs"/>
              </a:defRPr>
            </a:lvl1pPr>
          </a:lstStyle>
          <a:p>
            <a:r>
              <a:rPr lang="en-US" sz="2000">
                <a:ea typeface="Calibri" panose="020F0502020204030204" pitchFamily="34" charset="0"/>
                <a:cs typeface="Calibri" panose="020F0502020204030204" pitchFamily="34" charset="0"/>
              </a:rPr>
              <a:t>Xgboost model </a:t>
            </a:r>
          </a:p>
        </p:txBody>
      </p:sp>
      <p:sp>
        <p:nvSpPr>
          <p:cNvPr id="3" name="TextBox 2">
            <a:extLst>
              <a:ext uri="{FF2B5EF4-FFF2-40B4-BE49-F238E27FC236}">
                <a16:creationId xmlns:a16="http://schemas.microsoft.com/office/drawing/2014/main" id="{C8EB9C55-B7C9-A057-5A25-98AFF98A7A7B}"/>
              </a:ext>
            </a:extLst>
          </p:cNvPr>
          <p:cNvSpPr txBox="1"/>
          <p:nvPr/>
        </p:nvSpPr>
        <p:spPr>
          <a:xfrm>
            <a:off x="870857" y="1611086"/>
            <a:ext cx="8175172" cy="646331"/>
          </a:xfrm>
          <a:prstGeom prst="rect">
            <a:avLst/>
          </a:prstGeom>
          <a:noFill/>
        </p:spPr>
        <p:txBody>
          <a:bodyPr wrap="square" rtlCol="0">
            <a:spAutoFit/>
          </a:bodyPr>
          <a:lstStyle/>
          <a:p>
            <a:pPr marL="285750" indent="-285750">
              <a:buFont typeface="Arial" panose="020B0604020202020204" pitchFamily="34" charset="0"/>
              <a:buChar char="•"/>
            </a:pPr>
            <a:endParaRPr lang="en-GB"/>
          </a:p>
          <a:p>
            <a:endParaRPr lang="en-GB"/>
          </a:p>
        </p:txBody>
      </p:sp>
      <p:graphicFrame>
        <p:nvGraphicFramePr>
          <p:cNvPr id="5" name="Table 4">
            <a:extLst>
              <a:ext uri="{FF2B5EF4-FFF2-40B4-BE49-F238E27FC236}">
                <a16:creationId xmlns:a16="http://schemas.microsoft.com/office/drawing/2014/main" id="{C32EE26A-6C6D-507E-E4FE-B387B59E0C57}"/>
              </a:ext>
            </a:extLst>
          </p:cNvPr>
          <p:cNvGraphicFramePr>
            <a:graphicFrameLocks noGrp="1"/>
          </p:cNvGraphicFramePr>
          <p:nvPr>
            <p:extLst>
              <p:ext uri="{D42A27DB-BD31-4B8C-83A1-F6EECF244321}">
                <p14:modId xmlns:p14="http://schemas.microsoft.com/office/powerpoint/2010/main" val="2757239020"/>
              </p:ext>
            </p:extLst>
          </p:nvPr>
        </p:nvGraphicFramePr>
        <p:xfrm>
          <a:off x="6096000" y="3365412"/>
          <a:ext cx="5544616" cy="2966720"/>
        </p:xfrm>
        <a:graphic>
          <a:graphicData uri="http://schemas.openxmlformats.org/drawingml/2006/table">
            <a:tbl>
              <a:tblPr firstRow="1" bandRow="1">
                <a:tableStyleId>{EB344D84-9AFB-497E-A393-DC336BA19D2E}</a:tableStyleId>
              </a:tblPr>
              <a:tblGrid>
                <a:gridCol w="2772308">
                  <a:extLst>
                    <a:ext uri="{9D8B030D-6E8A-4147-A177-3AD203B41FA5}">
                      <a16:colId xmlns:a16="http://schemas.microsoft.com/office/drawing/2014/main" val="3611419612"/>
                    </a:ext>
                  </a:extLst>
                </a:gridCol>
                <a:gridCol w="2772308">
                  <a:extLst>
                    <a:ext uri="{9D8B030D-6E8A-4147-A177-3AD203B41FA5}">
                      <a16:colId xmlns:a16="http://schemas.microsoft.com/office/drawing/2014/main" val="965377298"/>
                    </a:ext>
                  </a:extLst>
                </a:gridCol>
              </a:tblGrid>
              <a:tr h="370840">
                <a:tc>
                  <a:txBody>
                    <a:bodyPr/>
                    <a:lstStyle/>
                    <a:p>
                      <a:r>
                        <a:rPr lang="en-GB"/>
                        <a:t>Parameters </a:t>
                      </a:r>
                    </a:p>
                  </a:txBody>
                  <a:tcPr/>
                </a:tc>
                <a:tc>
                  <a:txBody>
                    <a:bodyPr/>
                    <a:lstStyle/>
                    <a:p>
                      <a:r>
                        <a:rPr lang="en-GB"/>
                        <a:t>Best Tune Value</a:t>
                      </a:r>
                    </a:p>
                  </a:txBody>
                  <a:tcPr/>
                </a:tc>
                <a:extLst>
                  <a:ext uri="{0D108BD9-81ED-4DB2-BD59-A6C34878D82A}">
                    <a16:rowId xmlns:a16="http://schemas.microsoft.com/office/drawing/2014/main" val="1024152797"/>
                  </a:ext>
                </a:extLst>
              </a:tr>
              <a:tr h="370840">
                <a:tc>
                  <a:txBody>
                    <a:bodyPr/>
                    <a:lstStyle/>
                    <a:p>
                      <a:r>
                        <a:rPr lang="en-GB" err="1"/>
                        <a:t>nrounds</a:t>
                      </a:r>
                      <a:endParaRPr lang="en-GB"/>
                    </a:p>
                  </a:txBody>
                  <a:tcPr/>
                </a:tc>
                <a:tc>
                  <a:txBody>
                    <a:bodyPr/>
                    <a:lstStyle/>
                    <a:p>
                      <a:r>
                        <a:rPr lang="en-GB"/>
                        <a:t>96</a:t>
                      </a:r>
                    </a:p>
                  </a:txBody>
                  <a:tcPr/>
                </a:tc>
                <a:extLst>
                  <a:ext uri="{0D108BD9-81ED-4DB2-BD59-A6C34878D82A}">
                    <a16:rowId xmlns:a16="http://schemas.microsoft.com/office/drawing/2014/main" val="3836386704"/>
                  </a:ext>
                </a:extLst>
              </a:tr>
              <a:tr h="370840">
                <a:tc>
                  <a:txBody>
                    <a:bodyPr/>
                    <a:lstStyle/>
                    <a:p>
                      <a:r>
                        <a:rPr lang="en-GB" err="1"/>
                        <a:t>max_depth</a:t>
                      </a:r>
                      <a:endParaRPr lang="en-GB"/>
                    </a:p>
                  </a:txBody>
                  <a:tcPr/>
                </a:tc>
                <a:tc>
                  <a:txBody>
                    <a:bodyPr/>
                    <a:lstStyle/>
                    <a:p>
                      <a:r>
                        <a:rPr lang="en-GB"/>
                        <a:t>6</a:t>
                      </a:r>
                    </a:p>
                  </a:txBody>
                  <a:tcPr/>
                </a:tc>
                <a:extLst>
                  <a:ext uri="{0D108BD9-81ED-4DB2-BD59-A6C34878D82A}">
                    <a16:rowId xmlns:a16="http://schemas.microsoft.com/office/drawing/2014/main" val="4211208447"/>
                  </a:ext>
                </a:extLst>
              </a:tr>
              <a:tr h="370840">
                <a:tc>
                  <a:txBody>
                    <a:bodyPr/>
                    <a:lstStyle/>
                    <a:p>
                      <a:r>
                        <a:rPr lang="en-GB"/>
                        <a:t>eta (learning rate)</a:t>
                      </a:r>
                    </a:p>
                  </a:txBody>
                  <a:tcPr/>
                </a:tc>
                <a:tc>
                  <a:txBody>
                    <a:bodyPr/>
                    <a:lstStyle/>
                    <a:p>
                      <a:r>
                        <a:rPr lang="en-GB"/>
                        <a:t>0.1</a:t>
                      </a:r>
                    </a:p>
                  </a:txBody>
                  <a:tcPr/>
                </a:tc>
                <a:extLst>
                  <a:ext uri="{0D108BD9-81ED-4DB2-BD59-A6C34878D82A}">
                    <a16:rowId xmlns:a16="http://schemas.microsoft.com/office/drawing/2014/main" val="313965406"/>
                  </a:ext>
                </a:extLst>
              </a:tr>
              <a:tr h="370840">
                <a:tc>
                  <a:txBody>
                    <a:bodyPr/>
                    <a:lstStyle/>
                    <a:p>
                      <a:r>
                        <a:rPr lang="en-GB"/>
                        <a:t>gamma </a:t>
                      </a:r>
                    </a:p>
                  </a:txBody>
                  <a:tcPr/>
                </a:tc>
                <a:tc>
                  <a:txBody>
                    <a:bodyPr/>
                    <a:lstStyle/>
                    <a:p>
                      <a:r>
                        <a:rPr lang="en-GB"/>
                        <a:t>0</a:t>
                      </a:r>
                    </a:p>
                  </a:txBody>
                  <a:tcPr/>
                </a:tc>
                <a:extLst>
                  <a:ext uri="{0D108BD9-81ED-4DB2-BD59-A6C34878D82A}">
                    <a16:rowId xmlns:a16="http://schemas.microsoft.com/office/drawing/2014/main" val="2475307434"/>
                  </a:ext>
                </a:extLst>
              </a:tr>
              <a:tr h="370840">
                <a:tc>
                  <a:txBody>
                    <a:bodyPr/>
                    <a:lstStyle/>
                    <a:p>
                      <a:r>
                        <a:rPr lang="en-GB" err="1"/>
                        <a:t>colsample_bytree</a:t>
                      </a:r>
                      <a:endParaRPr lang="en-GB"/>
                    </a:p>
                  </a:txBody>
                  <a:tcPr/>
                </a:tc>
                <a:tc>
                  <a:txBody>
                    <a:bodyPr/>
                    <a:lstStyle/>
                    <a:p>
                      <a:r>
                        <a:rPr lang="en-GB"/>
                        <a:t>0.8</a:t>
                      </a:r>
                    </a:p>
                  </a:txBody>
                  <a:tcPr/>
                </a:tc>
                <a:extLst>
                  <a:ext uri="{0D108BD9-81ED-4DB2-BD59-A6C34878D82A}">
                    <a16:rowId xmlns:a16="http://schemas.microsoft.com/office/drawing/2014/main" val="2005919769"/>
                  </a:ext>
                </a:extLst>
              </a:tr>
              <a:tr h="370840">
                <a:tc>
                  <a:txBody>
                    <a:bodyPr/>
                    <a:lstStyle/>
                    <a:p>
                      <a:r>
                        <a:rPr lang="en-GB"/>
                        <a:t>subsample</a:t>
                      </a:r>
                    </a:p>
                  </a:txBody>
                  <a:tcPr/>
                </a:tc>
                <a:tc>
                  <a:txBody>
                    <a:bodyPr/>
                    <a:lstStyle/>
                    <a:p>
                      <a:r>
                        <a:rPr lang="en-GB"/>
                        <a:t>0.8</a:t>
                      </a:r>
                    </a:p>
                  </a:txBody>
                  <a:tcPr/>
                </a:tc>
                <a:extLst>
                  <a:ext uri="{0D108BD9-81ED-4DB2-BD59-A6C34878D82A}">
                    <a16:rowId xmlns:a16="http://schemas.microsoft.com/office/drawing/2014/main" val="174921023"/>
                  </a:ext>
                </a:extLst>
              </a:tr>
              <a:tr h="370840">
                <a:tc>
                  <a:txBody>
                    <a:bodyPr/>
                    <a:lstStyle/>
                    <a:p>
                      <a:r>
                        <a:rPr lang="en-GB" err="1"/>
                        <a:t>min_child_weight</a:t>
                      </a:r>
                      <a:endParaRPr lang="en-GB"/>
                    </a:p>
                  </a:txBody>
                  <a:tcPr/>
                </a:tc>
                <a:tc>
                  <a:txBody>
                    <a:bodyPr/>
                    <a:lstStyle/>
                    <a:p>
                      <a:r>
                        <a:rPr lang="en-GB"/>
                        <a:t>1</a:t>
                      </a:r>
                    </a:p>
                  </a:txBody>
                  <a:tcPr/>
                </a:tc>
                <a:extLst>
                  <a:ext uri="{0D108BD9-81ED-4DB2-BD59-A6C34878D82A}">
                    <a16:rowId xmlns:a16="http://schemas.microsoft.com/office/drawing/2014/main" val="3303457136"/>
                  </a:ext>
                </a:extLst>
              </a:tr>
            </a:tbl>
          </a:graphicData>
        </a:graphic>
      </p:graphicFrame>
      <p:graphicFrame>
        <p:nvGraphicFramePr>
          <p:cNvPr id="6" name="Table 5">
            <a:extLst>
              <a:ext uri="{FF2B5EF4-FFF2-40B4-BE49-F238E27FC236}">
                <a16:creationId xmlns:a16="http://schemas.microsoft.com/office/drawing/2014/main" id="{8AB1F949-1C1B-7FD4-76AE-B1B29EDA87E2}"/>
              </a:ext>
            </a:extLst>
          </p:cNvPr>
          <p:cNvGraphicFramePr>
            <a:graphicFrameLocks noGrp="1"/>
          </p:cNvGraphicFramePr>
          <p:nvPr>
            <p:extLst>
              <p:ext uri="{D42A27DB-BD31-4B8C-83A1-F6EECF244321}">
                <p14:modId xmlns:p14="http://schemas.microsoft.com/office/powerpoint/2010/main" val="2874185160"/>
              </p:ext>
            </p:extLst>
          </p:nvPr>
        </p:nvGraphicFramePr>
        <p:xfrm>
          <a:off x="323589" y="3365412"/>
          <a:ext cx="5544616" cy="2966720"/>
        </p:xfrm>
        <a:graphic>
          <a:graphicData uri="http://schemas.openxmlformats.org/drawingml/2006/table">
            <a:tbl>
              <a:tblPr firstRow="1" bandRow="1">
                <a:tableStyleId>{EB344D84-9AFB-497E-A393-DC336BA19D2E}</a:tableStyleId>
              </a:tblPr>
              <a:tblGrid>
                <a:gridCol w="2772308">
                  <a:extLst>
                    <a:ext uri="{9D8B030D-6E8A-4147-A177-3AD203B41FA5}">
                      <a16:colId xmlns:a16="http://schemas.microsoft.com/office/drawing/2014/main" val="3611419612"/>
                    </a:ext>
                  </a:extLst>
                </a:gridCol>
                <a:gridCol w="2772308">
                  <a:extLst>
                    <a:ext uri="{9D8B030D-6E8A-4147-A177-3AD203B41FA5}">
                      <a16:colId xmlns:a16="http://schemas.microsoft.com/office/drawing/2014/main" val="965377298"/>
                    </a:ext>
                  </a:extLst>
                </a:gridCol>
              </a:tblGrid>
              <a:tr h="370840">
                <a:tc>
                  <a:txBody>
                    <a:bodyPr/>
                    <a:lstStyle/>
                    <a:p>
                      <a:r>
                        <a:rPr lang="en-GB"/>
                        <a:t>Parameters </a:t>
                      </a:r>
                    </a:p>
                  </a:txBody>
                  <a:tcPr/>
                </a:tc>
                <a:tc>
                  <a:txBody>
                    <a:bodyPr/>
                    <a:lstStyle/>
                    <a:p>
                      <a:r>
                        <a:rPr lang="en-GB"/>
                        <a:t>Tune</a:t>
                      </a:r>
                    </a:p>
                  </a:txBody>
                  <a:tcPr/>
                </a:tc>
                <a:extLst>
                  <a:ext uri="{0D108BD9-81ED-4DB2-BD59-A6C34878D82A}">
                    <a16:rowId xmlns:a16="http://schemas.microsoft.com/office/drawing/2014/main" val="1024152797"/>
                  </a:ext>
                </a:extLst>
              </a:tr>
              <a:tr h="370840">
                <a:tc>
                  <a:txBody>
                    <a:bodyPr/>
                    <a:lstStyle/>
                    <a:p>
                      <a:r>
                        <a:rPr lang="en-GB" err="1"/>
                        <a:t>nrounds</a:t>
                      </a:r>
                      <a:endParaRPr lang="en-GB"/>
                    </a:p>
                  </a:txBody>
                  <a:tcPr/>
                </a:tc>
                <a:tc>
                  <a:txBody>
                    <a:bodyPr/>
                    <a:lstStyle/>
                    <a:p>
                      <a:r>
                        <a:rPr lang="en-GB"/>
                        <a:t>100</a:t>
                      </a:r>
                    </a:p>
                  </a:txBody>
                  <a:tcPr/>
                </a:tc>
                <a:extLst>
                  <a:ext uri="{0D108BD9-81ED-4DB2-BD59-A6C34878D82A}">
                    <a16:rowId xmlns:a16="http://schemas.microsoft.com/office/drawing/2014/main" val="3836386704"/>
                  </a:ext>
                </a:extLst>
              </a:tr>
              <a:tr h="370840">
                <a:tc>
                  <a:txBody>
                    <a:bodyPr/>
                    <a:lstStyle/>
                    <a:p>
                      <a:r>
                        <a:rPr lang="en-GB" err="1"/>
                        <a:t>max_depth</a:t>
                      </a:r>
                      <a:endParaRPr lang="en-GB"/>
                    </a:p>
                  </a:txBody>
                  <a:tcPr/>
                </a:tc>
                <a:tc>
                  <a:txBody>
                    <a:bodyPr/>
                    <a:lstStyle/>
                    <a:p>
                      <a:r>
                        <a:rPr lang="en-GB"/>
                        <a:t>4 to 6</a:t>
                      </a:r>
                    </a:p>
                  </a:txBody>
                  <a:tcPr/>
                </a:tc>
                <a:extLst>
                  <a:ext uri="{0D108BD9-81ED-4DB2-BD59-A6C34878D82A}">
                    <a16:rowId xmlns:a16="http://schemas.microsoft.com/office/drawing/2014/main" val="4211208447"/>
                  </a:ext>
                </a:extLst>
              </a:tr>
              <a:tr h="370840">
                <a:tc>
                  <a:txBody>
                    <a:bodyPr/>
                    <a:lstStyle/>
                    <a:p>
                      <a:r>
                        <a:rPr lang="en-GB"/>
                        <a:t>eta (learning rate)</a:t>
                      </a:r>
                    </a:p>
                  </a:txBody>
                  <a:tcPr/>
                </a:tc>
                <a:tc>
                  <a:txBody>
                    <a:bodyPr/>
                    <a:lstStyle/>
                    <a:p>
                      <a:r>
                        <a:rPr lang="en-GB"/>
                        <a:t>0.1</a:t>
                      </a:r>
                    </a:p>
                  </a:txBody>
                  <a:tcPr/>
                </a:tc>
                <a:extLst>
                  <a:ext uri="{0D108BD9-81ED-4DB2-BD59-A6C34878D82A}">
                    <a16:rowId xmlns:a16="http://schemas.microsoft.com/office/drawing/2014/main" val="313965406"/>
                  </a:ext>
                </a:extLst>
              </a:tr>
              <a:tr h="370840">
                <a:tc>
                  <a:txBody>
                    <a:bodyPr/>
                    <a:lstStyle/>
                    <a:p>
                      <a:r>
                        <a:rPr lang="en-GB"/>
                        <a:t>gamma </a:t>
                      </a:r>
                    </a:p>
                  </a:txBody>
                  <a:tcPr/>
                </a:tc>
                <a:tc>
                  <a:txBody>
                    <a:bodyPr/>
                    <a:lstStyle/>
                    <a:p>
                      <a:r>
                        <a:rPr lang="en-GB"/>
                        <a:t>0</a:t>
                      </a:r>
                    </a:p>
                  </a:txBody>
                  <a:tcPr/>
                </a:tc>
                <a:extLst>
                  <a:ext uri="{0D108BD9-81ED-4DB2-BD59-A6C34878D82A}">
                    <a16:rowId xmlns:a16="http://schemas.microsoft.com/office/drawing/2014/main" val="2475307434"/>
                  </a:ext>
                </a:extLst>
              </a:tr>
              <a:tr h="370840">
                <a:tc>
                  <a:txBody>
                    <a:bodyPr/>
                    <a:lstStyle/>
                    <a:p>
                      <a:r>
                        <a:rPr lang="en-GB" err="1"/>
                        <a:t>colsample_bytree</a:t>
                      </a:r>
                      <a:endParaRPr lang="en-GB"/>
                    </a:p>
                  </a:txBody>
                  <a:tcPr/>
                </a:tc>
                <a:tc>
                  <a:txBody>
                    <a:bodyPr/>
                    <a:lstStyle/>
                    <a:p>
                      <a:r>
                        <a:rPr lang="en-GB"/>
                        <a:t>0.8</a:t>
                      </a:r>
                    </a:p>
                  </a:txBody>
                  <a:tcPr/>
                </a:tc>
                <a:extLst>
                  <a:ext uri="{0D108BD9-81ED-4DB2-BD59-A6C34878D82A}">
                    <a16:rowId xmlns:a16="http://schemas.microsoft.com/office/drawing/2014/main" val="2005919769"/>
                  </a:ext>
                </a:extLst>
              </a:tr>
              <a:tr h="370840">
                <a:tc>
                  <a:txBody>
                    <a:bodyPr/>
                    <a:lstStyle/>
                    <a:p>
                      <a:r>
                        <a:rPr lang="en-GB"/>
                        <a:t>subsample</a:t>
                      </a:r>
                    </a:p>
                  </a:txBody>
                  <a:tcPr/>
                </a:tc>
                <a:tc>
                  <a:txBody>
                    <a:bodyPr/>
                    <a:lstStyle/>
                    <a:p>
                      <a:r>
                        <a:rPr lang="en-GB"/>
                        <a:t>0.8</a:t>
                      </a:r>
                    </a:p>
                  </a:txBody>
                  <a:tcPr/>
                </a:tc>
                <a:extLst>
                  <a:ext uri="{0D108BD9-81ED-4DB2-BD59-A6C34878D82A}">
                    <a16:rowId xmlns:a16="http://schemas.microsoft.com/office/drawing/2014/main" val="174921023"/>
                  </a:ext>
                </a:extLst>
              </a:tr>
              <a:tr h="370840">
                <a:tc>
                  <a:txBody>
                    <a:bodyPr/>
                    <a:lstStyle/>
                    <a:p>
                      <a:r>
                        <a:rPr lang="en-GB" err="1"/>
                        <a:t>min_child_weight</a:t>
                      </a:r>
                      <a:endParaRPr lang="en-GB"/>
                    </a:p>
                  </a:txBody>
                  <a:tcPr/>
                </a:tc>
                <a:tc>
                  <a:txBody>
                    <a:bodyPr/>
                    <a:lstStyle/>
                    <a:p>
                      <a:r>
                        <a:rPr lang="en-GB"/>
                        <a:t>1</a:t>
                      </a:r>
                    </a:p>
                  </a:txBody>
                  <a:tcPr/>
                </a:tc>
                <a:extLst>
                  <a:ext uri="{0D108BD9-81ED-4DB2-BD59-A6C34878D82A}">
                    <a16:rowId xmlns:a16="http://schemas.microsoft.com/office/drawing/2014/main" val="3303457136"/>
                  </a:ext>
                </a:extLst>
              </a:tr>
            </a:tbl>
          </a:graphicData>
        </a:graphic>
      </p:graphicFrame>
      <p:sp>
        <p:nvSpPr>
          <p:cNvPr id="7" name="TextBox 6">
            <a:extLst>
              <a:ext uri="{FF2B5EF4-FFF2-40B4-BE49-F238E27FC236}">
                <a16:creationId xmlns:a16="http://schemas.microsoft.com/office/drawing/2014/main" id="{AD9F16FD-3B89-9266-B9BC-BB62B7D3FFEF}"/>
              </a:ext>
            </a:extLst>
          </p:cNvPr>
          <p:cNvSpPr txBox="1"/>
          <p:nvPr/>
        </p:nvSpPr>
        <p:spPr>
          <a:xfrm>
            <a:off x="426720" y="948463"/>
            <a:ext cx="10565824" cy="2092881"/>
          </a:xfrm>
          <a:prstGeom prst="rect">
            <a:avLst/>
          </a:prstGeom>
          <a:noFill/>
        </p:spPr>
        <p:txBody>
          <a:bodyPr wrap="square">
            <a:spAutoFit/>
          </a:bodyPr>
          <a:lstStyle/>
          <a:p>
            <a:r>
              <a:rPr lang="en-GB" sz="1300" b="1"/>
              <a:t>Overview: </a:t>
            </a:r>
            <a:r>
              <a:rPr lang="en-GB" sz="1300"/>
              <a:t>The </a:t>
            </a:r>
            <a:r>
              <a:rPr lang="en-GB" sz="1300" err="1"/>
              <a:t>XGBoost</a:t>
            </a:r>
            <a:r>
              <a:rPr lang="en-GB" sz="1300"/>
              <a:t> model is a powerful and efficient gradient boosting algorithm designed for speed and performance. Selected due to its reputation for delivering strong results in many classification tasks by combining gradient boosting with advanced regularization techniques to help overfitting. </a:t>
            </a:r>
          </a:p>
          <a:p>
            <a:endParaRPr lang="en-GB" sz="1300"/>
          </a:p>
          <a:p>
            <a:r>
              <a:rPr lang="en-GB" sz="1300"/>
              <a:t>Training Method: Model training was performed using 10-folds cross validation to ensure robust evaluation and generalisation across different subsets of data. </a:t>
            </a:r>
            <a:endParaRPr lang="en-GB" sz="1300">
              <a:highlight>
                <a:srgbClr val="FFFF00"/>
              </a:highlight>
            </a:endParaRPr>
          </a:p>
          <a:p>
            <a:endParaRPr lang="en-GB" sz="1300"/>
          </a:p>
          <a:p>
            <a:r>
              <a:rPr lang="en-GB" sz="1300"/>
              <a:t>Tuning Method: </a:t>
            </a:r>
          </a:p>
          <a:p>
            <a:pPr marL="285750" indent="-285750">
              <a:buFont typeface="Arial" panose="020B0604020202020204" pitchFamily="34" charset="0"/>
              <a:buChar char="•"/>
            </a:pPr>
            <a:r>
              <a:rPr lang="en-GB" sz="1300"/>
              <a:t>The grid search approach was employed to systematically explore combinations of hyperparameters such as learning rate, max depth and subsample ratio. This process identified optimal settings that maximise model performance, balancing bias and variance.</a:t>
            </a:r>
          </a:p>
        </p:txBody>
      </p:sp>
      <p:sp>
        <p:nvSpPr>
          <p:cNvPr id="8" name="TextBox 7">
            <a:extLst>
              <a:ext uri="{FF2B5EF4-FFF2-40B4-BE49-F238E27FC236}">
                <a16:creationId xmlns:a16="http://schemas.microsoft.com/office/drawing/2014/main" id="{53AFE11D-9929-C658-2830-0FD20A655467}"/>
              </a:ext>
            </a:extLst>
          </p:cNvPr>
          <p:cNvSpPr txBox="1"/>
          <p:nvPr/>
        </p:nvSpPr>
        <p:spPr>
          <a:xfrm>
            <a:off x="323589" y="2952624"/>
            <a:ext cx="3906280" cy="369332"/>
          </a:xfrm>
          <a:prstGeom prst="rect">
            <a:avLst/>
          </a:prstGeom>
          <a:noFill/>
        </p:spPr>
        <p:txBody>
          <a:bodyPr wrap="square" rtlCol="0">
            <a:spAutoFit/>
          </a:bodyPr>
          <a:lstStyle/>
          <a:p>
            <a:r>
              <a:rPr lang="en-GB"/>
              <a:t>Table 3: Tuning Grid </a:t>
            </a:r>
          </a:p>
        </p:txBody>
      </p:sp>
      <p:sp>
        <p:nvSpPr>
          <p:cNvPr id="9" name="TextBox 8">
            <a:extLst>
              <a:ext uri="{FF2B5EF4-FFF2-40B4-BE49-F238E27FC236}">
                <a16:creationId xmlns:a16="http://schemas.microsoft.com/office/drawing/2014/main" id="{66E110F9-315E-BD2C-BAB2-3CD1EB16CBF3}"/>
              </a:ext>
            </a:extLst>
          </p:cNvPr>
          <p:cNvSpPr txBox="1"/>
          <p:nvPr/>
        </p:nvSpPr>
        <p:spPr>
          <a:xfrm>
            <a:off x="6096000" y="2996080"/>
            <a:ext cx="3906280" cy="369332"/>
          </a:xfrm>
          <a:prstGeom prst="rect">
            <a:avLst/>
          </a:prstGeom>
          <a:noFill/>
        </p:spPr>
        <p:txBody>
          <a:bodyPr wrap="square" rtlCol="0">
            <a:spAutoFit/>
          </a:bodyPr>
          <a:lstStyle/>
          <a:p>
            <a:r>
              <a:rPr lang="en-GB"/>
              <a:t>Table 4: Best Model Parameters</a:t>
            </a:r>
          </a:p>
        </p:txBody>
      </p:sp>
    </p:spTree>
    <p:extLst>
      <p:ext uri="{BB962C8B-B14F-4D97-AF65-F5344CB8AC3E}">
        <p14:creationId xmlns:p14="http://schemas.microsoft.com/office/powerpoint/2010/main" val="2328098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D47389-3D7E-591F-2DBB-C5AC8BD02494}"/>
              </a:ext>
            </a:extLst>
          </p:cNvPr>
          <p:cNvSpPr>
            <a:spLocks noGrp="1"/>
          </p:cNvSpPr>
          <p:nvPr>
            <p:ph type="ctrTitle"/>
          </p:nvPr>
        </p:nvSpPr>
        <p:spPr/>
        <p:txBody>
          <a:bodyPr/>
          <a:lstStyle/>
          <a:p>
            <a:r>
              <a:rPr lang="en-GB"/>
              <a:t>PR CURVE COMPARISON</a:t>
            </a:r>
          </a:p>
        </p:txBody>
      </p:sp>
      <p:sp>
        <p:nvSpPr>
          <p:cNvPr id="6" name="TextBox 5">
            <a:extLst>
              <a:ext uri="{FF2B5EF4-FFF2-40B4-BE49-F238E27FC236}">
                <a16:creationId xmlns:a16="http://schemas.microsoft.com/office/drawing/2014/main" id="{D4269DB2-43B2-D8DA-8073-EDF2B9C85868}"/>
              </a:ext>
            </a:extLst>
          </p:cNvPr>
          <p:cNvSpPr txBox="1"/>
          <p:nvPr/>
        </p:nvSpPr>
        <p:spPr>
          <a:xfrm>
            <a:off x="382838" y="1257066"/>
            <a:ext cx="3373821" cy="5370701"/>
          </a:xfrm>
          <a:prstGeom prst="rect">
            <a:avLst/>
          </a:prstGeom>
          <a:noFill/>
        </p:spPr>
        <p:txBody>
          <a:bodyPr wrap="square" rtlCol="0">
            <a:spAutoFit/>
          </a:bodyPr>
          <a:lstStyle/>
          <a:p>
            <a:r>
              <a:rPr lang="en-GB" sz="1000" b="1" dirty="0"/>
              <a:t>Precision-Recall AUC as a key metric:</a:t>
            </a:r>
          </a:p>
          <a:p>
            <a:pPr marL="171450" indent="-171450">
              <a:buFont typeface="Arial" panose="020B0604020202020204" pitchFamily="34" charset="0"/>
              <a:buChar char="•"/>
            </a:pPr>
            <a:r>
              <a:rPr lang="en-GB" sz="1000" dirty="0"/>
              <a:t>Although the dataset used for modelling has been balanced, the original data was highly imbalanced, with far fewer positive cases (buyers) compared to non-buyers. </a:t>
            </a:r>
          </a:p>
          <a:p>
            <a:pPr marL="171450" indent="-171450">
              <a:buFont typeface="Arial" panose="020B0604020202020204" pitchFamily="34" charset="0"/>
              <a:buChar char="•"/>
            </a:pPr>
            <a:r>
              <a:rPr lang="en-GB" sz="1000" dirty="0"/>
              <a:t>Because of this initial imbalance, traditional accuracy metrics could still be misleading, as models might struggle to correctly identify the minority class. </a:t>
            </a:r>
          </a:p>
          <a:p>
            <a:pPr marL="171450" indent="-171450">
              <a:buFont typeface="Arial" panose="020B0604020202020204" pitchFamily="34" charset="0"/>
              <a:buChar char="•"/>
            </a:pPr>
            <a:r>
              <a:rPr lang="en-GB" sz="1000" dirty="0"/>
              <a:t>The Precision- Recall AUC provides a comprehensive summary of this balance, making it the most meaningful metric for assessing model performance in this context. </a:t>
            </a:r>
          </a:p>
          <a:p>
            <a:pPr marL="171450" indent="-171450">
              <a:buFont typeface="Arial" panose="020B0604020202020204" pitchFamily="34" charset="0"/>
              <a:buChar char="•"/>
            </a:pPr>
            <a:r>
              <a:rPr lang="en-GB" sz="1000" dirty="0"/>
              <a:t>To ensure a thorough evaluation additional performance metrics such as ROC AUC, F1 score and confusion matrix among others were used to analyse prediction errors. </a:t>
            </a:r>
          </a:p>
          <a:p>
            <a:pPr marL="171450" indent="-171450">
              <a:buFont typeface="Arial" panose="020B0604020202020204" pitchFamily="34" charset="0"/>
              <a:buChar char="•"/>
            </a:pPr>
            <a:endParaRPr lang="en-GB" sz="1050" dirty="0"/>
          </a:p>
          <a:p>
            <a:r>
              <a:rPr lang="en-GB" sz="1050" b="1" dirty="0"/>
              <a:t>Logistic Regression: </a:t>
            </a:r>
          </a:p>
          <a:p>
            <a:pPr marL="171450" indent="-171450">
              <a:buFont typeface="Arial" panose="020B0604020202020204" pitchFamily="34" charset="0"/>
              <a:buChar char="•"/>
            </a:pPr>
            <a:r>
              <a:rPr lang="en-GB" sz="1000" dirty="0"/>
              <a:t>Achieved a PR AUC of </a:t>
            </a:r>
            <a:r>
              <a:rPr lang="en-GB" sz="1000" b="1" dirty="0"/>
              <a:t>0.89</a:t>
            </a:r>
            <a:r>
              <a:rPr lang="en-GB" sz="1000" dirty="0"/>
              <a:t>, which indicates that the model is the least effective at distinguishing positive instances compared to the tree-based models. This suggests that it may struggle with capturing complex patterns in the data. </a:t>
            </a:r>
          </a:p>
          <a:p>
            <a:endParaRPr lang="en-GB" sz="1050" dirty="0"/>
          </a:p>
          <a:p>
            <a:r>
              <a:rPr lang="en-GB" sz="1050" b="1" dirty="0"/>
              <a:t>Random Forest: </a:t>
            </a:r>
          </a:p>
          <a:p>
            <a:pPr marL="171450" indent="-171450">
              <a:buFont typeface="Arial" panose="020B0604020202020204" pitchFamily="34" charset="0"/>
              <a:buChar char="•"/>
            </a:pPr>
            <a:r>
              <a:rPr lang="en-GB" sz="1000" dirty="0"/>
              <a:t>Improved performance with a PR AUC of </a:t>
            </a:r>
            <a:r>
              <a:rPr lang="en-GB" sz="1000" b="1" dirty="0"/>
              <a:t>0.97</a:t>
            </a:r>
            <a:r>
              <a:rPr lang="en-GB" sz="1000" dirty="0"/>
              <a:t>, demonstrating strong ability to identify positives while maintaining precision.</a:t>
            </a:r>
          </a:p>
          <a:p>
            <a:endParaRPr lang="en-GB" sz="1050" b="1" dirty="0"/>
          </a:p>
          <a:p>
            <a:r>
              <a:rPr lang="en-GB" sz="1050" b="1" dirty="0" err="1"/>
              <a:t>XGBoost</a:t>
            </a:r>
            <a:r>
              <a:rPr lang="en-GB" sz="1050" b="1" dirty="0"/>
              <a:t>: </a:t>
            </a:r>
            <a:endParaRPr lang="en-GB" sz="1050" dirty="0"/>
          </a:p>
          <a:p>
            <a:pPr marL="285750" indent="-285750">
              <a:buFont typeface="Arial" panose="020B0604020202020204" pitchFamily="34" charset="0"/>
              <a:buChar char="•"/>
            </a:pPr>
            <a:r>
              <a:rPr lang="en-GB" sz="1000" dirty="0"/>
              <a:t>Best performing model with a PR AUC of </a:t>
            </a:r>
            <a:r>
              <a:rPr lang="en-GB" sz="1000" b="1" dirty="0"/>
              <a:t>0.99</a:t>
            </a:r>
            <a:r>
              <a:rPr lang="en-GB" sz="1000" dirty="0"/>
              <a:t>, showing excellent balance between precision and recall and capturing intricate relationships in the dataset.</a:t>
            </a:r>
          </a:p>
        </p:txBody>
      </p:sp>
      <p:pic>
        <p:nvPicPr>
          <p:cNvPr id="4" name="Picture 3" descr="A graph of different colored lines&#10;&#10;AI-generated content may be incorrect.">
            <a:extLst>
              <a:ext uri="{FF2B5EF4-FFF2-40B4-BE49-F238E27FC236}">
                <a16:creationId xmlns:a16="http://schemas.microsoft.com/office/drawing/2014/main" id="{BB743922-3064-F34C-43BC-A3E382830437}"/>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776194" y="1243872"/>
            <a:ext cx="7858411" cy="5116950"/>
          </a:xfrm>
          <a:prstGeom prst="rect">
            <a:avLst/>
          </a:prstGeom>
        </p:spPr>
      </p:pic>
    </p:spTree>
    <p:extLst>
      <p:ext uri="{BB962C8B-B14F-4D97-AF65-F5344CB8AC3E}">
        <p14:creationId xmlns:p14="http://schemas.microsoft.com/office/powerpoint/2010/main" val="20320362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5D78DC-B4AF-0EB9-719F-F809B5873C1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BDB489D-79DD-9326-8FD9-FAC777A28D77}"/>
              </a:ext>
            </a:extLst>
          </p:cNvPr>
          <p:cNvSpPr txBox="1">
            <a:spLocks/>
          </p:cNvSpPr>
          <p:nvPr/>
        </p:nvSpPr>
        <p:spPr>
          <a:xfrm>
            <a:off x="629920" y="284480"/>
            <a:ext cx="9144000" cy="681487"/>
          </a:xfrm>
          <a:prstGeom prst="rect">
            <a:avLst/>
          </a:prstGeom>
        </p:spPr>
        <p:txBody>
          <a:bodyPr anchor="ctr">
            <a:normAutofit/>
          </a:bodyPr>
          <a:lstStyle>
            <a:lvl1pPr algn="l" defTabSz="914400" rtl="0" eaLnBrk="1" latinLnBrk="0" hangingPunct="1">
              <a:lnSpc>
                <a:spcPct val="100000"/>
              </a:lnSpc>
              <a:spcBef>
                <a:spcPct val="0"/>
              </a:spcBef>
              <a:buNone/>
              <a:defRPr sz="2200" b="1" kern="1200" cap="all" spc="600" baseline="0">
                <a:solidFill>
                  <a:srgbClr val="25384A"/>
                </a:solidFill>
                <a:latin typeface="+mj-lt"/>
                <a:ea typeface="+mj-ea"/>
                <a:cs typeface="+mj-cs"/>
              </a:defRPr>
            </a:lvl1pPr>
          </a:lstStyle>
          <a:p>
            <a:r>
              <a:rPr lang="en-US" sz="2000">
                <a:ea typeface="Calibri" panose="020F0502020204030204" pitchFamily="34" charset="0"/>
                <a:cs typeface="Calibri" panose="020F0502020204030204" pitchFamily="34" charset="0"/>
              </a:rPr>
              <a:t>Performance metrics</a:t>
            </a:r>
          </a:p>
        </p:txBody>
      </p:sp>
      <p:sp>
        <p:nvSpPr>
          <p:cNvPr id="13" name="TextBox 12">
            <a:extLst>
              <a:ext uri="{FF2B5EF4-FFF2-40B4-BE49-F238E27FC236}">
                <a16:creationId xmlns:a16="http://schemas.microsoft.com/office/drawing/2014/main" id="{B8971E23-4E5A-39E2-F53C-FDABC6912F5A}"/>
              </a:ext>
            </a:extLst>
          </p:cNvPr>
          <p:cNvSpPr txBox="1"/>
          <p:nvPr/>
        </p:nvSpPr>
        <p:spPr>
          <a:xfrm>
            <a:off x="248111" y="965967"/>
            <a:ext cx="4522470" cy="6445611"/>
          </a:xfrm>
          <a:prstGeom prst="rect">
            <a:avLst/>
          </a:prstGeom>
          <a:noFill/>
        </p:spPr>
        <p:txBody>
          <a:bodyPr wrap="square">
            <a:spAutoFit/>
          </a:bodyPr>
          <a:lstStyle/>
          <a:p>
            <a:pPr>
              <a:lnSpc>
                <a:spcPct val="115000"/>
              </a:lnSpc>
            </a:pPr>
            <a:r>
              <a:rPr lang="en-GB" sz="1200" b="1" kern="100">
                <a:latin typeface="+mj-lt"/>
                <a:ea typeface="Aptos" panose="020B0004020202020204" pitchFamily="34" charset="0"/>
                <a:cs typeface="Times New Roman" panose="02020603050405020304" pitchFamily="18" charset="0"/>
              </a:rPr>
              <a:t>Logistic Regression Results:</a:t>
            </a:r>
            <a:endParaRPr lang="en-GB" sz="1200" kern="100">
              <a:effectLst/>
              <a:latin typeface="+mj-lt"/>
              <a:ea typeface="Aptos" panose="020B0004020202020204" pitchFamily="34" charset="0"/>
              <a:cs typeface="Times New Roman" panose="02020603050405020304" pitchFamily="18" charset="0"/>
            </a:endParaRPr>
          </a:p>
          <a:p>
            <a:pPr marL="342900" lvl="0" indent="-342900">
              <a:lnSpc>
                <a:spcPct val="115000"/>
              </a:lnSpc>
              <a:buFont typeface="Symbol" panose="05050102010706020507" pitchFamily="18" charset="2"/>
              <a:buChar char=""/>
            </a:pPr>
            <a:r>
              <a:rPr lang="en-GB" sz="1200" kern="100">
                <a:effectLst/>
                <a:latin typeface="+mj-lt"/>
                <a:ea typeface="Aptos" panose="020B0004020202020204" pitchFamily="34" charset="0"/>
                <a:cs typeface="Times New Roman" panose="02020603050405020304" pitchFamily="18" charset="0"/>
              </a:rPr>
              <a:t>The logistic regression model was the lowest performing model across all classification metrics. </a:t>
            </a:r>
          </a:p>
          <a:p>
            <a:pPr marL="342900" lvl="0" indent="-342900">
              <a:lnSpc>
                <a:spcPct val="115000"/>
              </a:lnSpc>
              <a:buFont typeface="Symbol" panose="05050102010706020507" pitchFamily="18" charset="2"/>
              <a:buChar char=""/>
            </a:pPr>
            <a:r>
              <a:rPr lang="en-GB" sz="1200" kern="100">
                <a:effectLst/>
                <a:latin typeface="+mj-lt"/>
                <a:ea typeface="Aptos" panose="020B0004020202020204" pitchFamily="34" charset="0"/>
                <a:cs typeface="Times New Roman" panose="02020603050405020304" pitchFamily="18" charset="0"/>
              </a:rPr>
              <a:t>The model produced an accuracy score of</a:t>
            </a:r>
            <a:r>
              <a:rPr lang="en-GB" sz="1200" b="1" kern="100">
                <a:effectLst/>
                <a:latin typeface="+mj-lt"/>
                <a:ea typeface="Aptos" panose="020B0004020202020204" pitchFamily="34" charset="0"/>
                <a:cs typeface="Times New Roman" panose="02020603050405020304" pitchFamily="18" charset="0"/>
              </a:rPr>
              <a:t> 0.83</a:t>
            </a:r>
            <a:r>
              <a:rPr lang="en-GB" sz="1200" kern="100">
                <a:effectLst/>
                <a:latin typeface="+mj-lt"/>
                <a:ea typeface="Aptos" panose="020B0004020202020204" pitchFamily="34" charset="0"/>
                <a:cs typeface="Times New Roman" panose="02020603050405020304" pitchFamily="18" charset="0"/>
              </a:rPr>
              <a:t>, indicating that 83% of predictions were correct overall. </a:t>
            </a:r>
          </a:p>
          <a:p>
            <a:pPr marL="342900" lvl="0" indent="-342900">
              <a:lnSpc>
                <a:spcPct val="115000"/>
              </a:lnSpc>
              <a:buFont typeface="Symbol" panose="05050102010706020507" pitchFamily="18" charset="2"/>
              <a:buChar char=""/>
            </a:pPr>
            <a:r>
              <a:rPr lang="en-GB" sz="1200" kern="100">
                <a:effectLst/>
                <a:latin typeface="+mj-lt"/>
                <a:ea typeface="Aptos" panose="020B0004020202020204" pitchFamily="34" charset="0"/>
                <a:cs typeface="Times New Roman" panose="02020603050405020304" pitchFamily="18" charset="0"/>
              </a:rPr>
              <a:t>In addition, the model achieved a recall of</a:t>
            </a:r>
            <a:r>
              <a:rPr lang="en-GB" sz="1200" b="1" kern="100">
                <a:effectLst/>
                <a:latin typeface="+mj-lt"/>
                <a:ea typeface="Aptos" panose="020B0004020202020204" pitchFamily="34" charset="0"/>
                <a:cs typeface="Times New Roman" panose="02020603050405020304" pitchFamily="18" charset="0"/>
              </a:rPr>
              <a:t> 0.81</a:t>
            </a:r>
            <a:r>
              <a:rPr lang="en-GB" sz="1200" kern="100">
                <a:effectLst/>
                <a:latin typeface="+mj-lt"/>
                <a:ea typeface="Aptos" panose="020B0004020202020204" pitchFamily="34" charset="0"/>
                <a:cs typeface="Times New Roman" panose="02020603050405020304" pitchFamily="18" charset="0"/>
              </a:rPr>
              <a:t>, indicating that it correctly identified 82% of actual buyers. </a:t>
            </a:r>
          </a:p>
          <a:p>
            <a:pPr marL="342900" lvl="0" indent="-342900">
              <a:lnSpc>
                <a:spcPct val="115000"/>
              </a:lnSpc>
              <a:buFont typeface="Symbol" panose="05050102010706020507" pitchFamily="18" charset="2"/>
              <a:buChar char=""/>
            </a:pPr>
            <a:r>
              <a:rPr lang="en-GB" sz="1200" kern="100">
                <a:effectLst/>
                <a:latin typeface="+mj-lt"/>
                <a:ea typeface="Aptos" panose="020B0004020202020204" pitchFamily="34" charset="0"/>
                <a:cs typeface="Times New Roman" panose="02020603050405020304" pitchFamily="18" charset="0"/>
              </a:rPr>
              <a:t>The precision score was </a:t>
            </a:r>
            <a:r>
              <a:rPr lang="en-GB" sz="1200" b="1" kern="100">
                <a:effectLst/>
                <a:latin typeface="+mj-lt"/>
                <a:ea typeface="Aptos" panose="020B0004020202020204" pitchFamily="34" charset="0"/>
                <a:cs typeface="Times New Roman" panose="02020603050405020304" pitchFamily="18" charset="0"/>
              </a:rPr>
              <a:t>0.84</a:t>
            </a:r>
            <a:r>
              <a:rPr lang="en-GB" sz="1200" kern="100">
                <a:effectLst/>
                <a:latin typeface="+mj-lt"/>
                <a:ea typeface="Aptos" panose="020B0004020202020204" pitchFamily="34" charset="0"/>
                <a:cs typeface="Times New Roman" panose="02020603050405020304" pitchFamily="18" charset="0"/>
              </a:rPr>
              <a:t>, suggesting that when the model predicted that users would buy, it was correct 84% of the time. </a:t>
            </a:r>
          </a:p>
          <a:p>
            <a:pPr marL="342900" lvl="0" indent="-342900">
              <a:lnSpc>
                <a:spcPct val="115000"/>
              </a:lnSpc>
              <a:buFont typeface="Symbol" panose="05050102010706020507" pitchFamily="18" charset="2"/>
              <a:buChar char=""/>
            </a:pPr>
            <a:r>
              <a:rPr lang="en-GB" sz="1200" kern="100">
                <a:effectLst/>
                <a:latin typeface="+mj-lt"/>
                <a:ea typeface="Aptos" panose="020B0004020202020204" pitchFamily="34" charset="0"/>
                <a:cs typeface="Times New Roman" panose="02020603050405020304" pitchFamily="18" charset="0"/>
              </a:rPr>
              <a:t>The F1 score, which balances precision and recall was </a:t>
            </a:r>
            <a:r>
              <a:rPr lang="en-GB" sz="1200" b="1" kern="100">
                <a:effectLst/>
                <a:latin typeface="+mj-lt"/>
                <a:ea typeface="Aptos" panose="020B0004020202020204" pitchFamily="34" charset="0"/>
                <a:cs typeface="Times New Roman" panose="02020603050405020304" pitchFamily="18" charset="0"/>
              </a:rPr>
              <a:t>0.83</a:t>
            </a:r>
            <a:r>
              <a:rPr lang="en-GB" sz="1200" kern="100">
                <a:effectLst/>
                <a:latin typeface="+mj-lt"/>
                <a:ea typeface="Aptos" panose="020B0004020202020204" pitchFamily="34" charset="0"/>
                <a:cs typeface="Times New Roman" panose="02020603050405020304" pitchFamily="18" charset="0"/>
              </a:rPr>
              <a:t>. </a:t>
            </a:r>
          </a:p>
          <a:p>
            <a:pPr marL="342900" lvl="0" indent="-342900">
              <a:lnSpc>
                <a:spcPct val="115000"/>
              </a:lnSpc>
              <a:spcAft>
                <a:spcPts val="800"/>
              </a:spcAft>
              <a:buFont typeface="Symbol" panose="05050102010706020507" pitchFamily="18" charset="2"/>
              <a:buChar char=""/>
            </a:pPr>
            <a:r>
              <a:rPr lang="en-GB" sz="1200" kern="100">
                <a:effectLst/>
                <a:ea typeface="Aptos" panose="020B0004020202020204" pitchFamily="34" charset="0"/>
                <a:cs typeface="Times New Roman" panose="02020603050405020304" pitchFamily="18" charset="0"/>
              </a:rPr>
              <a:t>The ROC AUC was </a:t>
            </a:r>
            <a:r>
              <a:rPr lang="en-GB" sz="1200" b="1" kern="100">
                <a:effectLst/>
                <a:ea typeface="Aptos" panose="020B0004020202020204" pitchFamily="34" charset="0"/>
                <a:cs typeface="Times New Roman" panose="02020603050405020304" pitchFamily="18" charset="0"/>
              </a:rPr>
              <a:t>0.91</a:t>
            </a:r>
            <a:r>
              <a:rPr lang="en-GB" sz="1200" kern="100">
                <a:effectLst/>
                <a:ea typeface="Aptos" panose="020B0004020202020204" pitchFamily="34" charset="0"/>
                <a:cs typeface="Times New Roman" panose="02020603050405020304" pitchFamily="18" charset="0"/>
              </a:rPr>
              <a:t>, demonstrating strong ability to distinguish buyers and non-buyers, though this is not as high as the result for the tree-based models. </a:t>
            </a:r>
          </a:p>
          <a:p>
            <a:pPr lvl="0">
              <a:lnSpc>
                <a:spcPct val="115000"/>
              </a:lnSpc>
            </a:pPr>
            <a:r>
              <a:rPr lang="en-GB" sz="1200" b="1" kern="100">
                <a:ea typeface="Aptos" panose="020B0004020202020204" pitchFamily="34" charset="0"/>
                <a:cs typeface="Times New Roman" panose="02020603050405020304" pitchFamily="18" charset="0"/>
              </a:rPr>
              <a:t>Random Forest Results:</a:t>
            </a:r>
          </a:p>
          <a:p>
            <a:pPr marL="342900" lvl="0" indent="-342900">
              <a:lnSpc>
                <a:spcPct val="115000"/>
              </a:lnSpc>
              <a:buFont typeface="Symbol" panose="05050102010706020507" pitchFamily="18" charset="2"/>
              <a:buChar char=""/>
            </a:pPr>
            <a:r>
              <a:rPr lang="en-GB" sz="1200" kern="100">
                <a:ea typeface="Aptos" panose="020B0004020202020204" pitchFamily="34" charset="0"/>
                <a:cs typeface="Times New Roman" panose="02020603050405020304" pitchFamily="18" charset="0"/>
              </a:rPr>
              <a:t>The random forest model showed improved performance by obtaining an accuracy score of </a:t>
            </a:r>
            <a:r>
              <a:rPr lang="en-GB" sz="1200" b="1" kern="100">
                <a:ea typeface="Aptos" panose="020B0004020202020204" pitchFamily="34" charset="0"/>
                <a:cs typeface="Times New Roman" panose="02020603050405020304" pitchFamily="18" charset="0"/>
              </a:rPr>
              <a:t>0.93</a:t>
            </a:r>
            <a:r>
              <a:rPr lang="en-GB" sz="1200" kern="100">
                <a:ea typeface="Aptos" panose="020B0004020202020204" pitchFamily="34" charset="0"/>
                <a:cs typeface="Times New Roman" panose="02020603050405020304" pitchFamily="18" charset="0"/>
              </a:rPr>
              <a:t>, indicating that 93% of predictions were correct overall. </a:t>
            </a:r>
          </a:p>
          <a:p>
            <a:pPr marL="342900" lvl="0" indent="-342900">
              <a:lnSpc>
                <a:spcPct val="115000"/>
              </a:lnSpc>
              <a:buFont typeface="Symbol" panose="05050102010706020507" pitchFamily="18" charset="2"/>
              <a:buChar char=""/>
            </a:pPr>
            <a:r>
              <a:rPr lang="en-GB" sz="1200" kern="100">
                <a:ea typeface="Aptos" panose="020B0004020202020204" pitchFamily="34" charset="0"/>
                <a:cs typeface="Times New Roman" panose="02020603050405020304" pitchFamily="18" charset="0"/>
              </a:rPr>
              <a:t>It had a recall of </a:t>
            </a:r>
            <a:r>
              <a:rPr lang="en-GB" sz="1200" b="1" kern="100">
                <a:ea typeface="Aptos" panose="020B0004020202020204" pitchFamily="34" charset="0"/>
                <a:cs typeface="Times New Roman" panose="02020603050405020304" pitchFamily="18" charset="0"/>
              </a:rPr>
              <a:t>0.92</a:t>
            </a:r>
            <a:r>
              <a:rPr lang="en-GB" sz="1200" kern="100">
                <a:ea typeface="Aptos" panose="020B0004020202020204" pitchFamily="34" charset="0"/>
                <a:cs typeface="Times New Roman" panose="02020603050405020304" pitchFamily="18" charset="0"/>
              </a:rPr>
              <a:t>, highlighting its strong ability to correctly identify actual buyers and a precision score of </a:t>
            </a:r>
            <a:r>
              <a:rPr lang="en-GB" sz="1200" b="1" kern="100">
                <a:ea typeface="Aptos" panose="020B0004020202020204" pitchFamily="34" charset="0"/>
                <a:cs typeface="Times New Roman" panose="02020603050405020304" pitchFamily="18" charset="0"/>
              </a:rPr>
              <a:t>0.93</a:t>
            </a:r>
            <a:r>
              <a:rPr lang="en-GB" sz="1200" kern="100">
                <a:ea typeface="Aptos" panose="020B0004020202020204" pitchFamily="34" charset="0"/>
                <a:cs typeface="Times New Roman" panose="02020603050405020304" pitchFamily="18" charset="0"/>
              </a:rPr>
              <a:t>, showing increased reliability in positive predictions. </a:t>
            </a:r>
          </a:p>
          <a:p>
            <a:pPr marL="342900" lvl="0" indent="-342900">
              <a:lnSpc>
                <a:spcPct val="115000"/>
              </a:lnSpc>
              <a:buFont typeface="Symbol" panose="05050102010706020507" pitchFamily="18" charset="2"/>
              <a:buChar char=""/>
            </a:pPr>
            <a:r>
              <a:rPr lang="en-GB" sz="1200" kern="100">
                <a:ea typeface="Aptos" panose="020B0004020202020204" pitchFamily="34" charset="0"/>
                <a:cs typeface="Times New Roman" panose="02020603050405020304" pitchFamily="18" charset="0"/>
              </a:rPr>
              <a:t>The F1 score of </a:t>
            </a:r>
            <a:r>
              <a:rPr lang="en-GB" sz="1200" b="1" kern="100">
                <a:ea typeface="Aptos" panose="020B0004020202020204" pitchFamily="34" charset="0"/>
                <a:cs typeface="Times New Roman" panose="02020603050405020304" pitchFamily="18" charset="0"/>
              </a:rPr>
              <a:t>0.93</a:t>
            </a:r>
            <a:r>
              <a:rPr lang="en-GB" sz="1200" kern="100">
                <a:ea typeface="Aptos" panose="020B0004020202020204" pitchFamily="34" charset="0"/>
                <a:cs typeface="Times New Roman" panose="02020603050405020304" pitchFamily="18" charset="0"/>
              </a:rPr>
              <a:t> demonstrates a well-balanced performance. </a:t>
            </a:r>
          </a:p>
          <a:p>
            <a:pPr marL="342900" lvl="0" indent="-342900">
              <a:lnSpc>
                <a:spcPct val="115000"/>
              </a:lnSpc>
              <a:spcAft>
                <a:spcPts val="800"/>
              </a:spcAft>
              <a:buFont typeface="Symbol" panose="05050102010706020507" pitchFamily="18" charset="2"/>
              <a:buChar char=""/>
            </a:pPr>
            <a:r>
              <a:rPr lang="en-GB" sz="1200" kern="100">
                <a:ea typeface="Aptos" panose="020B0004020202020204" pitchFamily="34" charset="0"/>
                <a:cs typeface="Times New Roman" panose="02020603050405020304" pitchFamily="18" charset="0"/>
              </a:rPr>
              <a:t>The ROC AUC score of </a:t>
            </a:r>
            <a:r>
              <a:rPr lang="en-GB" sz="1200" b="1" kern="100">
                <a:ea typeface="Aptos" panose="020B0004020202020204" pitchFamily="34" charset="0"/>
                <a:cs typeface="Times New Roman" panose="02020603050405020304" pitchFamily="18" charset="0"/>
              </a:rPr>
              <a:t>0.98</a:t>
            </a:r>
            <a:r>
              <a:rPr lang="en-GB" sz="1200" kern="100">
                <a:ea typeface="Aptos" panose="020B0004020202020204" pitchFamily="34" charset="0"/>
                <a:cs typeface="Times New Roman" panose="02020603050405020304" pitchFamily="18" charset="0"/>
              </a:rPr>
              <a:t> indicates excellent separation between classes, reflecting the model’s robustness in classifying buyer intent. </a:t>
            </a:r>
          </a:p>
          <a:p>
            <a:pPr marL="342900" lvl="0" indent="-342900">
              <a:lnSpc>
                <a:spcPct val="115000"/>
              </a:lnSpc>
              <a:spcAft>
                <a:spcPts val="800"/>
              </a:spcAft>
              <a:buFont typeface="Symbol" panose="05050102010706020507" pitchFamily="18" charset="2"/>
              <a:buChar char=""/>
            </a:pPr>
            <a:endParaRPr lang="en-GB" sz="1200" kern="100">
              <a:effectLst/>
              <a:latin typeface="Aptos" panose="020B0004020202020204" pitchFamily="34" charset="0"/>
              <a:ea typeface="Aptos" panose="020B0004020202020204" pitchFamily="34" charset="0"/>
              <a:cs typeface="Times New Roman" panose="02020603050405020304" pitchFamily="18" charset="0"/>
            </a:endParaRPr>
          </a:p>
        </p:txBody>
      </p:sp>
      <p:sp>
        <p:nvSpPr>
          <p:cNvPr id="15" name="TextBox 14">
            <a:extLst>
              <a:ext uri="{FF2B5EF4-FFF2-40B4-BE49-F238E27FC236}">
                <a16:creationId xmlns:a16="http://schemas.microsoft.com/office/drawing/2014/main" id="{F3A0E875-561B-D8A7-CB33-0B783D2160F0}"/>
              </a:ext>
            </a:extLst>
          </p:cNvPr>
          <p:cNvSpPr txBox="1"/>
          <p:nvPr/>
        </p:nvSpPr>
        <p:spPr>
          <a:xfrm>
            <a:off x="4949190" y="965967"/>
            <a:ext cx="7115810" cy="3600986"/>
          </a:xfrm>
          <a:prstGeom prst="rect">
            <a:avLst/>
          </a:prstGeom>
          <a:noFill/>
        </p:spPr>
        <p:txBody>
          <a:bodyPr wrap="square">
            <a:spAutoFit/>
          </a:bodyPr>
          <a:lstStyle/>
          <a:p>
            <a:pPr lvl="0"/>
            <a:r>
              <a:rPr lang="en-GB" sz="1200" b="1" err="1">
                <a:latin typeface="+mj-lt"/>
              </a:rPr>
              <a:t>XGBoost</a:t>
            </a:r>
            <a:r>
              <a:rPr lang="en-GB" sz="1200" b="1">
                <a:latin typeface="+mj-lt"/>
              </a:rPr>
              <a:t> Results:</a:t>
            </a:r>
            <a:endParaRPr lang="en-GB" sz="1200"/>
          </a:p>
          <a:p>
            <a:pPr marL="171450" indent="-171450">
              <a:buFont typeface="Arial" panose="020B0604020202020204" pitchFamily="34" charset="0"/>
              <a:buChar char="•"/>
            </a:pPr>
            <a:r>
              <a:rPr lang="en-GB" sz="1200" err="1"/>
              <a:t>XGBoost</a:t>
            </a:r>
            <a:r>
              <a:rPr lang="en-GB" sz="1200"/>
              <a:t> delivered the strongest results by outperforming the other models as indicated by the key performance metrics. </a:t>
            </a:r>
          </a:p>
          <a:p>
            <a:pPr marL="171450" indent="-171450">
              <a:buFont typeface="Arial" panose="020B0604020202020204" pitchFamily="34" charset="0"/>
              <a:buChar char="•"/>
            </a:pPr>
            <a:r>
              <a:rPr lang="en-GB" sz="1200"/>
              <a:t>Accuracy was </a:t>
            </a:r>
            <a:r>
              <a:rPr lang="en-GB" sz="1200" b="1"/>
              <a:t>0.95</a:t>
            </a:r>
            <a:r>
              <a:rPr lang="en-GB" sz="1200"/>
              <a:t>, the highest coming all models. </a:t>
            </a:r>
          </a:p>
          <a:p>
            <a:pPr marL="171450" lvl="0" indent="-171450">
              <a:buFont typeface="Arial" panose="020B0604020202020204" pitchFamily="34" charset="0"/>
              <a:buChar char="•"/>
            </a:pPr>
            <a:r>
              <a:rPr lang="en-GB" sz="1200"/>
              <a:t>Recall was the highest at </a:t>
            </a:r>
            <a:r>
              <a:rPr lang="en-GB" sz="1200" b="1"/>
              <a:t>0.96</a:t>
            </a:r>
            <a:r>
              <a:rPr lang="en-GB" sz="1200"/>
              <a:t> which indicates that the model correctly identified actual buyers (revenue-generating sessions) 96% of the time. This suggests that the model is highly effective at capturing the positive class and minimising the false negatives (</a:t>
            </a:r>
            <a:r>
              <a:rPr lang="en-GB" sz="1200" b="1"/>
              <a:t>4%</a:t>
            </a:r>
            <a:r>
              <a:rPr lang="en-GB" sz="1200"/>
              <a:t>) which is critical when the goal is to not miss potential buyers. Thus, this model is suitable as the priority is to maximise detection of actual buyers.</a:t>
            </a:r>
          </a:p>
          <a:p>
            <a:pPr marL="171450" lvl="0" indent="-171450">
              <a:buFont typeface="Arial" panose="020B0604020202020204" pitchFamily="34" charset="0"/>
              <a:buChar char="•"/>
            </a:pPr>
            <a:r>
              <a:rPr lang="en-GB" sz="1200"/>
              <a:t>The precision score was </a:t>
            </a:r>
            <a:r>
              <a:rPr lang="en-GB" sz="1200" b="1"/>
              <a:t>0.94</a:t>
            </a:r>
            <a:r>
              <a:rPr lang="en-GB" sz="1200"/>
              <a:t> which indicates that the model correctly predicted buyers as real buyers 94% of the time, which is an excellent score considering that it mostly avoids false positives. </a:t>
            </a:r>
          </a:p>
          <a:p>
            <a:pPr marL="171450" lvl="0" indent="-171450">
              <a:buFont typeface="Arial" panose="020B0604020202020204" pitchFamily="34" charset="0"/>
              <a:buChar char="•"/>
            </a:pPr>
            <a:r>
              <a:rPr lang="en-GB" sz="1200"/>
              <a:t>The F1 score was </a:t>
            </a:r>
            <a:r>
              <a:rPr lang="en-GB" sz="1200" b="1"/>
              <a:t>0.95 </a:t>
            </a:r>
            <a:r>
              <a:rPr lang="en-GB" sz="1200"/>
              <a:t>which indicates a strong balance between precision and recall. This means it was both accurate in identifying actual buyers and effective at minimising false positives. </a:t>
            </a:r>
          </a:p>
          <a:p>
            <a:pPr marL="171450" lvl="0" indent="-171450">
              <a:buFont typeface="Arial" panose="020B0604020202020204" pitchFamily="34" charset="0"/>
              <a:buChar char="•"/>
            </a:pPr>
            <a:r>
              <a:rPr lang="en-GB" sz="1200"/>
              <a:t>The model achieved the same ROC AUC as the random forest model, indicating near-perfect ability to distinguish classes. </a:t>
            </a:r>
          </a:p>
          <a:p>
            <a:pPr marL="171450" indent="-171450">
              <a:buFont typeface="Arial" panose="020B0604020202020204" pitchFamily="34" charset="0"/>
              <a:buChar char="•"/>
            </a:pPr>
            <a:r>
              <a:rPr lang="en-GB" sz="1200"/>
              <a:t>These results are in line with the findings from Abdullah-All-Tanvir et al. (2023) and Deniz &amp; Bülbül (2024). This consistency reinforces the effectiveness of ensemble models in handling behavioural prediction tasks in e-commerce contexts. </a:t>
            </a:r>
          </a:p>
          <a:p>
            <a:pPr marL="171450" lvl="0" indent="-171450">
              <a:buFont typeface="Arial" panose="020B0604020202020204" pitchFamily="34" charset="0"/>
              <a:buChar char="•"/>
            </a:pPr>
            <a:endParaRPr lang="en-GB" sz="1200"/>
          </a:p>
        </p:txBody>
      </p:sp>
      <p:pic>
        <p:nvPicPr>
          <p:cNvPr id="4" name="Picture 3" descr="A screenshot of a computer&#10;&#10;AI-generated content may be incorrect.">
            <a:extLst>
              <a:ext uri="{FF2B5EF4-FFF2-40B4-BE49-F238E27FC236}">
                <a16:creationId xmlns:a16="http://schemas.microsoft.com/office/drawing/2014/main" id="{E8F64BB1-F031-E5D1-0C09-2F10DFD12602}"/>
              </a:ext>
            </a:extLst>
          </p:cNvPr>
          <p:cNvPicPr>
            <a:picLocks noChangeAspect="1"/>
          </p:cNvPicPr>
          <p:nvPr/>
        </p:nvPicPr>
        <p:blipFill>
          <a:blip r:embed="rId2" cstate="email">
            <a:extLst>
              <a:ext uri="{28A0092B-C50C-407E-A947-70E740481C1C}">
                <a14:useLocalDpi xmlns:a14="http://schemas.microsoft.com/office/drawing/2010/main"/>
              </a:ext>
            </a:extLst>
          </a:blip>
          <a:srcRect/>
          <a:stretch>
            <a:fillRect/>
          </a:stretch>
        </p:blipFill>
        <p:spPr>
          <a:xfrm>
            <a:off x="5231904" y="4534079"/>
            <a:ext cx="6222672" cy="2262789"/>
          </a:xfrm>
          <a:prstGeom prst="rect">
            <a:avLst/>
          </a:prstGeom>
        </p:spPr>
      </p:pic>
    </p:spTree>
    <p:extLst>
      <p:ext uri="{BB962C8B-B14F-4D97-AF65-F5344CB8AC3E}">
        <p14:creationId xmlns:p14="http://schemas.microsoft.com/office/powerpoint/2010/main" val="16455103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1BED5B-D675-F465-9358-1A57E94E336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906A240-2E94-7892-4A54-FCC4B0734CDC}"/>
              </a:ext>
            </a:extLst>
          </p:cNvPr>
          <p:cNvSpPr txBox="1">
            <a:spLocks/>
          </p:cNvSpPr>
          <p:nvPr/>
        </p:nvSpPr>
        <p:spPr>
          <a:xfrm>
            <a:off x="676655" y="494452"/>
            <a:ext cx="8595361" cy="542893"/>
          </a:xfrm>
          <a:prstGeom prst="rect">
            <a:avLst/>
          </a:prstGeom>
        </p:spPr>
        <p:txBody>
          <a:bodyPr anchor="ctr">
            <a:normAutofit/>
          </a:bodyPr>
          <a:lstStyle>
            <a:lvl1pPr algn="l" defTabSz="914400" rtl="0" eaLnBrk="1" latinLnBrk="0" hangingPunct="1">
              <a:lnSpc>
                <a:spcPct val="100000"/>
              </a:lnSpc>
              <a:spcBef>
                <a:spcPct val="0"/>
              </a:spcBef>
              <a:buNone/>
              <a:defRPr sz="2200" b="1" kern="1200" cap="all" spc="600" baseline="0">
                <a:solidFill>
                  <a:srgbClr val="25384A"/>
                </a:solidFill>
                <a:latin typeface="+mj-lt"/>
                <a:ea typeface="+mj-ea"/>
                <a:cs typeface="+mj-cs"/>
              </a:defRPr>
            </a:lvl1pPr>
          </a:lstStyle>
          <a:p>
            <a:pPr>
              <a:spcAft>
                <a:spcPts val="600"/>
              </a:spcAft>
            </a:pPr>
            <a:r>
              <a:rPr lang="en-US"/>
              <a:t>STRENGTHS AND LIMITATIONS</a:t>
            </a:r>
          </a:p>
        </p:txBody>
      </p:sp>
      <p:graphicFrame>
        <p:nvGraphicFramePr>
          <p:cNvPr id="5" name="Table 4">
            <a:extLst>
              <a:ext uri="{FF2B5EF4-FFF2-40B4-BE49-F238E27FC236}">
                <a16:creationId xmlns:a16="http://schemas.microsoft.com/office/drawing/2014/main" id="{8CFFADCA-9DAE-0488-689C-B7B59812CD12}"/>
              </a:ext>
            </a:extLst>
          </p:cNvPr>
          <p:cNvGraphicFramePr>
            <a:graphicFrameLocks noGrp="1"/>
          </p:cNvGraphicFramePr>
          <p:nvPr>
            <p:extLst>
              <p:ext uri="{D42A27DB-BD31-4B8C-83A1-F6EECF244321}">
                <p14:modId xmlns:p14="http://schemas.microsoft.com/office/powerpoint/2010/main" val="3172462687"/>
              </p:ext>
            </p:extLst>
          </p:nvPr>
        </p:nvGraphicFramePr>
        <p:xfrm>
          <a:off x="1241499" y="1472026"/>
          <a:ext cx="9505056" cy="4383366"/>
        </p:xfrm>
        <a:graphic>
          <a:graphicData uri="http://schemas.openxmlformats.org/drawingml/2006/table">
            <a:tbl>
              <a:tblPr firstRow="1" bandRow="1">
                <a:tableStyleId>{EB344D84-9AFB-497E-A393-DC336BA19D2E}</a:tableStyleId>
              </a:tblPr>
              <a:tblGrid>
                <a:gridCol w="3168352">
                  <a:extLst>
                    <a:ext uri="{9D8B030D-6E8A-4147-A177-3AD203B41FA5}">
                      <a16:colId xmlns:a16="http://schemas.microsoft.com/office/drawing/2014/main" val="3225597181"/>
                    </a:ext>
                  </a:extLst>
                </a:gridCol>
                <a:gridCol w="3168352">
                  <a:extLst>
                    <a:ext uri="{9D8B030D-6E8A-4147-A177-3AD203B41FA5}">
                      <a16:colId xmlns:a16="http://schemas.microsoft.com/office/drawing/2014/main" val="4164390325"/>
                    </a:ext>
                  </a:extLst>
                </a:gridCol>
                <a:gridCol w="3168352">
                  <a:extLst>
                    <a:ext uri="{9D8B030D-6E8A-4147-A177-3AD203B41FA5}">
                      <a16:colId xmlns:a16="http://schemas.microsoft.com/office/drawing/2014/main" val="1145597981"/>
                    </a:ext>
                  </a:extLst>
                </a:gridCol>
              </a:tblGrid>
              <a:tr h="411489">
                <a:tc>
                  <a:txBody>
                    <a:bodyPr/>
                    <a:lstStyle/>
                    <a:p>
                      <a:r>
                        <a:rPr lang="en-GB"/>
                        <a:t>Model</a:t>
                      </a:r>
                    </a:p>
                  </a:txBody>
                  <a:tcPr/>
                </a:tc>
                <a:tc>
                  <a:txBody>
                    <a:bodyPr/>
                    <a:lstStyle/>
                    <a:p>
                      <a:r>
                        <a:rPr lang="en-GB"/>
                        <a:t>Strengths </a:t>
                      </a:r>
                    </a:p>
                  </a:txBody>
                  <a:tcPr/>
                </a:tc>
                <a:tc>
                  <a:txBody>
                    <a:bodyPr/>
                    <a:lstStyle/>
                    <a:p>
                      <a:r>
                        <a:rPr lang="en-GB"/>
                        <a:t>Limitations </a:t>
                      </a:r>
                    </a:p>
                  </a:txBody>
                  <a:tcPr/>
                </a:tc>
                <a:extLst>
                  <a:ext uri="{0D108BD9-81ED-4DB2-BD59-A6C34878D82A}">
                    <a16:rowId xmlns:a16="http://schemas.microsoft.com/office/drawing/2014/main" val="245440684"/>
                  </a:ext>
                </a:extLst>
              </a:tr>
              <a:tr h="1527403">
                <a:tc>
                  <a:txBody>
                    <a:bodyPr/>
                    <a:lstStyle/>
                    <a:p>
                      <a:r>
                        <a:rPr lang="en-GB" sz="1400"/>
                        <a:t>Logistic Regression</a:t>
                      </a:r>
                    </a:p>
                  </a:txBody>
                  <a:tcPr/>
                </a:tc>
                <a:tc>
                  <a:txBody>
                    <a:bodyPr/>
                    <a:lstStyle/>
                    <a:p>
                      <a:pPr marL="285750" indent="-285750">
                        <a:buFont typeface="Arial" panose="020B0604020202020204" pitchFamily="34" charset="0"/>
                        <a:buChar char="•"/>
                      </a:pPr>
                      <a:r>
                        <a:rPr lang="en-GB" sz="1400" dirty="0"/>
                        <a:t>Highly interpretable (coefficients show feature effects).</a:t>
                      </a:r>
                    </a:p>
                    <a:p>
                      <a:pPr marL="285750" indent="-285750">
                        <a:buFont typeface="Arial" panose="020B0604020202020204" pitchFamily="34" charset="0"/>
                        <a:buChar char="•"/>
                      </a:pPr>
                      <a:r>
                        <a:rPr lang="en-GB" sz="1400" dirty="0"/>
                        <a:t>Fast to train.</a:t>
                      </a:r>
                    </a:p>
                    <a:p>
                      <a:pPr marL="285750" indent="-285750">
                        <a:buFont typeface="Arial" panose="020B0604020202020204" pitchFamily="34" charset="0"/>
                        <a:buChar char="•"/>
                      </a:pPr>
                      <a:r>
                        <a:rPr lang="en-GB" sz="1400" dirty="0"/>
                        <a:t>Works well with linearly separatable data.</a:t>
                      </a:r>
                    </a:p>
                  </a:txBody>
                  <a:tcPr/>
                </a:tc>
                <a:tc>
                  <a:txBody>
                    <a:bodyPr/>
                    <a:lstStyle/>
                    <a:p>
                      <a:pPr marL="285750" indent="-285750">
                        <a:buFont typeface="Arial" panose="020B0604020202020204" pitchFamily="34" charset="0"/>
                        <a:buChar char="•"/>
                      </a:pPr>
                      <a:r>
                        <a:rPr lang="en-GB" sz="1400" dirty="0"/>
                        <a:t>Lower predictive performance.</a:t>
                      </a:r>
                    </a:p>
                    <a:p>
                      <a:pPr marL="285750" indent="-285750">
                        <a:buFont typeface="Arial" panose="020B0604020202020204" pitchFamily="34" charset="0"/>
                        <a:buChar char="•"/>
                      </a:pPr>
                      <a:r>
                        <a:rPr lang="en-GB" sz="1400" dirty="0"/>
                        <a:t>Assumes linear relationships. </a:t>
                      </a:r>
                    </a:p>
                    <a:p>
                      <a:pPr marL="285750" indent="-285750">
                        <a:buFont typeface="Arial" panose="020B0604020202020204" pitchFamily="34" charset="0"/>
                        <a:buChar char="•"/>
                      </a:pPr>
                      <a:r>
                        <a:rPr lang="en-GB" sz="1400" dirty="0"/>
                        <a:t>May underperform with complex patterns.</a:t>
                      </a:r>
                    </a:p>
                  </a:txBody>
                  <a:tcPr/>
                </a:tc>
                <a:extLst>
                  <a:ext uri="{0D108BD9-81ED-4DB2-BD59-A6C34878D82A}">
                    <a16:rowId xmlns:a16="http://schemas.microsoft.com/office/drawing/2014/main" val="393010351"/>
                  </a:ext>
                </a:extLst>
              </a:tr>
              <a:tr h="1085444">
                <a:tc>
                  <a:txBody>
                    <a:bodyPr/>
                    <a:lstStyle/>
                    <a:p>
                      <a:r>
                        <a:rPr lang="en-GB" sz="1400"/>
                        <a:t>Random Forest</a:t>
                      </a:r>
                    </a:p>
                  </a:txBody>
                  <a:tcPr/>
                </a:tc>
                <a:tc>
                  <a:txBody>
                    <a:bodyPr/>
                    <a:lstStyle/>
                    <a:p>
                      <a:pPr marL="285750" indent="-285750">
                        <a:buFont typeface="Arial" panose="020B0604020202020204" pitchFamily="34" charset="0"/>
                        <a:buChar char="•"/>
                      </a:pPr>
                      <a:r>
                        <a:rPr lang="en-GB" sz="1400" dirty="0"/>
                        <a:t>Handles non-linear relationships. </a:t>
                      </a:r>
                    </a:p>
                    <a:p>
                      <a:pPr marL="285750" indent="-285750">
                        <a:buFont typeface="Arial" panose="020B0604020202020204" pitchFamily="34" charset="0"/>
                        <a:buChar char="•"/>
                      </a:pPr>
                      <a:r>
                        <a:rPr lang="en-GB" sz="1400" dirty="0"/>
                        <a:t>Robust to overfitting.</a:t>
                      </a:r>
                    </a:p>
                    <a:p>
                      <a:pPr marL="285750" indent="-285750">
                        <a:buFont typeface="Arial" panose="020B0604020202020204" pitchFamily="34" charset="0"/>
                        <a:buChar char="•"/>
                      </a:pPr>
                      <a:r>
                        <a:rPr lang="en-GB" sz="1400" dirty="0"/>
                        <a:t>Good with imbalanced datasets (if tuned).</a:t>
                      </a:r>
                    </a:p>
                  </a:txBody>
                  <a:tcPr/>
                </a:tc>
                <a:tc>
                  <a:txBody>
                    <a:bodyPr/>
                    <a:lstStyle/>
                    <a:p>
                      <a:pPr marL="285750" indent="-285750">
                        <a:buFont typeface="Arial" panose="020B0604020202020204" pitchFamily="34" charset="0"/>
                        <a:buChar char="•"/>
                      </a:pPr>
                      <a:r>
                        <a:rPr lang="en-GB" sz="1400" dirty="0"/>
                        <a:t>Less interpretable than Logistic Regression.</a:t>
                      </a:r>
                    </a:p>
                    <a:p>
                      <a:pPr marL="285750" indent="-285750">
                        <a:buFont typeface="Arial" panose="020B0604020202020204" pitchFamily="34" charset="0"/>
                        <a:buChar char="•"/>
                      </a:pPr>
                      <a:r>
                        <a:rPr lang="en-GB" sz="1400" dirty="0"/>
                        <a:t>Slower to train with many trees.</a:t>
                      </a:r>
                    </a:p>
                    <a:p>
                      <a:pPr marL="285750" indent="-285750">
                        <a:buFont typeface="Arial" panose="020B0604020202020204" pitchFamily="34" charset="0"/>
                        <a:buChar char="•"/>
                      </a:pPr>
                      <a:r>
                        <a:rPr lang="en-GB" sz="1400" dirty="0"/>
                        <a:t>Performance not as high as </a:t>
                      </a:r>
                      <a:r>
                        <a:rPr lang="en-GB" sz="1400" dirty="0" err="1"/>
                        <a:t>XGBoost</a:t>
                      </a:r>
                      <a:r>
                        <a:rPr lang="en-GB" sz="1400" dirty="0"/>
                        <a:t>.</a:t>
                      </a:r>
                    </a:p>
                  </a:txBody>
                  <a:tcPr/>
                </a:tc>
                <a:extLst>
                  <a:ext uri="{0D108BD9-81ED-4DB2-BD59-A6C34878D82A}">
                    <a16:rowId xmlns:a16="http://schemas.microsoft.com/office/drawing/2014/main" val="1219535203"/>
                  </a:ext>
                </a:extLst>
              </a:tr>
              <a:tr h="1286234">
                <a:tc>
                  <a:txBody>
                    <a:bodyPr/>
                    <a:lstStyle/>
                    <a:p>
                      <a:r>
                        <a:rPr lang="en-GB" sz="1400" err="1"/>
                        <a:t>XGBoost</a:t>
                      </a:r>
                      <a:r>
                        <a:rPr lang="en-GB" sz="1400"/>
                        <a:t> </a:t>
                      </a:r>
                    </a:p>
                  </a:txBody>
                  <a:tcPr/>
                </a:tc>
                <a:tc>
                  <a:txBody>
                    <a:bodyPr/>
                    <a:lstStyle/>
                    <a:p>
                      <a:pPr marL="285750" indent="-285750">
                        <a:buFont typeface="Arial" panose="020B0604020202020204" pitchFamily="34" charset="0"/>
                        <a:buChar char="•"/>
                      </a:pPr>
                      <a:r>
                        <a:rPr lang="en-GB" sz="1400" dirty="0"/>
                        <a:t>High predictive accuracy.</a:t>
                      </a:r>
                    </a:p>
                    <a:p>
                      <a:pPr marL="285750" indent="-285750">
                        <a:buFont typeface="Arial" panose="020B0604020202020204" pitchFamily="34" charset="0"/>
                        <a:buChar char="•"/>
                      </a:pPr>
                      <a:r>
                        <a:rPr lang="en-GB" sz="1400" dirty="0"/>
                        <a:t>Handles complex feature interactions and non-linear relationships.</a:t>
                      </a:r>
                    </a:p>
                    <a:p>
                      <a:pPr marL="285750" indent="-285750">
                        <a:buFont typeface="Arial" panose="020B0604020202020204" pitchFamily="34" charset="0"/>
                        <a:buChar char="•"/>
                      </a:pPr>
                      <a:r>
                        <a:rPr lang="en-GB" sz="1400" dirty="0"/>
                        <a:t>Includes regularization.</a:t>
                      </a:r>
                    </a:p>
                  </a:txBody>
                  <a:tcPr/>
                </a:tc>
                <a:tc>
                  <a:txBody>
                    <a:bodyPr/>
                    <a:lstStyle/>
                    <a:p>
                      <a:pPr marL="285750" indent="-285750">
                        <a:buFont typeface="Arial" panose="020B0604020202020204" pitchFamily="34" charset="0"/>
                        <a:buChar char="•"/>
                      </a:pPr>
                      <a:r>
                        <a:rPr lang="en-GB" sz="1400" dirty="0"/>
                        <a:t>Complex to tune.</a:t>
                      </a:r>
                    </a:p>
                    <a:p>
                      <a:pPr marL="285750" indent="-285750">
                        <a:buFont typeface="Arial" panose="020B0604020202020204" pitchFamily="34" charset="0"/>
                        <a:buChar char="•"/>
                      </a:pPr>
                      <a:r>
                        <a:rPr lang="en-GB" sz="1400" dirty="0"/>
                        <a:t>Less interpretable (“black-box”).</a:t>
                      </a:r>
                    </a:p>
                    <a:p>
                      <a:pPr marL="285750" indent="-285750">
                        <a:buFont typeface="Arial" panose="020B0604020202020204" pitchFamily="34" charset="0"/>
                        <a:buChar char="•"/>
                      </a:pPr>
                      <a:r>
                        <a:rPr lang="en-GB" sz="1400" dirty="0"/>
                        <a:t>Can overfit if not managed.</a:t>
                      </a:r>
                    </a:p>
                  </a:txBody>
                  <a:tcPr/>
                </a:tc>
                <a:extLst>
                  <a:ext uri="{0D108BD9-81ED-4DB2-BD59-A6C34878D82A}">
                    <a16:rowId xmlns:a16="http://schemas.microsoft.com/office/drawing/2014/main" val="2563857736"/>
                  </a:ext>
                </a:extLst>
              </a:tr>
            </a:tbl>
          </a:graphicData>
        </a:graphic>
      </p:graphicFrame>
    </p:spTree>
    <p:extLst>
      <p:ext uri="{BB962C8B-B14F-4D97-AF65-F5344CB8AC3E}">
        <p14:creationId xmlns:p14="http://schemas.microsoft.com/office/powerpoint/2010/main" val="24225734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C6C310-BE25-0656-F9AC-470BBC31DDF1}"/>
              </a:ext>
            </a:extLst>
          </p:cNvPr>
          <p:cNvSpPr>
            <a:spLocks noGrp="1"/>
          </p:cNvSpPr>
          <p:nvPr>
            <p:ph type="ctrTitle"/>
          </p:nvPr>
        </p:nvSpPr>
        <p:spPr/>
        <p:txBody>
          <a:bodyPr/>
          <a:lstStyle/>
          <a:p>
            <a:r>
              <a:rPr lang="en-GB"/>
              <a:t>Feature importance</a:t>
            </a:r>
          </a:p>
        </p:txBody>
      </p:sp>
      <p:sp>
        <p:nvSpPr>
          <p:cNvPr id="8" name="TextBox 7">
            <a:extLst>
              <a:ext uri="{FF2B5EF4-FFF2-40B4-BE49-F238E27FC236}">
                <a16:creationId xmlns:a16="http://schemas.microsoft.com/office/drawing/2014/main" id="{A677E5C0-9E17-C805-4F3F-891BEB69BFE4}"/>
              </a:ext>
            </a:extLst>
          </p:cNvPr>
          <p:cNvSpPr txBox="1"/>
          <p:nvPr/>
        </p:nvSpPr>
        <p:spPr>
          <a:xfrm>
            <a:off x="66267" y="1310282"/>
            <a:ext cx="3373821" cy="5586145"/>
          </a:xfrm>
          <a:prstGeom prst="rect">
            <a:avLst/>
          </a:prstGeom>
          <a:noFill/>
        </p:spPr>
        <p:txBody>
          <a:bodyPr wrap="square" rtlCol="0">
            <a:spAutoFit/>
          </a:bodyPr>
          <a:lstStyle/>
          <a:p>
            <a:r>
              <a:rPr lang="en-GB" sz="1050" b="1"/>
              <a:t>Importance Measurement by Model Type</a:t>
            </a:r>
          </a:p>
          <a:p>
            <a:endParaRPr lang="en-GB" sz="1050"/>
          </a:p>
          <a:p>
            <a:r>
              <a:rPr lang="en-GB" sz="1050" b="1"/>
              <a:t>Logistic Regression: </a:t>
            </a:r>
            <a:r>
              <a:rPr lang="en-GB" sz="1050"/>
              <a:t>Absolute Coefficient</a:t>
            </a:r>
          </a:p>
          <a:p>
            <a:pPr marL="285750" indent="-285750">
              <a:buFont typeface="Arial" panose="020B0604020202020204" pitchFamily="34" charset="0"/>
              <a:buChar char="•"/>
            </a:pPr>
            <a:r>
              <a:rPr lang="en-GB" sz="1050"/>
              <a:t>Magnitude of coefficient.</a:t>
            </a:r>
          </a:p>
          <a:p>
            <a:pPr marL="285750" indent="-285750">
              <a:buFont typeface="Arial" panose="020B0604020202020204" pitchFamily="34" charset="0"/>
              <a:buChar char="•"/>
            </a:pPr>
            <a:r>
              <a:rPr lang="en-GB" sz="1050"/>
              <a:t>Larger the absolute coefficient means that a feature has more influence on the likelihood of the outcome.</a:t>
            </a:r>
          </a:p>
          <a:p>
            <a:pPr marL="285750" indent="-285750">
              <a:buFont typeface="Arial" panose="020B0604020202020204" pitchFamily="34" charset="0"/>
              <a:buChar char="•"/>
            </a:pPr>
            <a:endParaRPr lang="en-GB" sz="1050"/>
          </a:p>
          <a:p>
            <a:r>
              <a:rPr lang="en-GB" sz="1050" b="1"/>
              <a:t>Random Forest: </a:t>
            </a:r>
            <a:r>
              <a:rPr lang="en-GB" sz="1050"/>
              <a:t>Permutation</a:t>
            </a:r>
          </a:p>
          <a:p>
            <a:pPr marL="285750" indent="-285750">
              <a:buFont typeface="Arial" panose="020B0604020202020204" pitchFamily="34" charset="0"/>
              <a:buChar char="•"/>
            </a:pPr>
            <a:r>
              <a:rPr lang="en-GB" sz="1050"/>
              <a:t>Randomly shuffles one feature at a time and sees how much the model performance drops </a:t>
            </a:r>
          </a:p>
          <a:p>
            <a:pPr marL="285750" indent="-285750">
              <a:buFont typeface="Arial" panose="020B0604020202020204" pitchFamily="34" charset="0"/>
              <a:buChar char="•"/>
            </a:pPr>
            <a:r>
              <a:rPr lang="en-GB" sz="1050"/>
              <a:t>If the performance drops significantly, the feature was important.</a:t>
            </a:r>
          </a:p>
          <a:p>
            <a:endParaRPr lang="en-GB" sz="1050"/>
          </a:p>
          <a:p>
            <a:r>
              <a:rPr lang="en-GB" sz="1050" b="1" err="1"/>
              <a:t>XGBoost</a:t>
            </a:r>
            <a:r>
              <a:rPr lang="en-GB" sz="1050" b="1"/>
              <a:t>: </a:t>
            </a:r>
            <a:r>
              <a:rPr lang="en-GB" sz="1050"/>
              <a:t>Gain</a:t>
            </a:r>
          </a:p>
          <a:p>
            <a:pPr marL="285750" indent="-285750">
              <a:buFont typeface="Arial" panose="020B0604020202020204" pitchFamily="34" charset="0"/>
              <a:buChar char="•"/>
            </a:pPr>
            <a:r>
              <a:rPr lang="en-GB" sz="1050"/>
              <a:t>It represents the improvement in performance accuracy (reducing loss) brought by a feature each time it’s used to split.</a:t>
            </a:r>
          </a:p>
          <a:p>
            <a:pPr marL="285750" indent="-285750">
              <a:buFont typeface="Arial" panose="020B0604020202020204" pitchFamily="34" charset="0"/>
              <a:buChar char="•"/>
            </a:pPr>
            <a:r>
              <a:rPr lang="en-GB" sz="1050"/>
              <a:t>Higher gain implies that a feature is informative. </a:t>
            </a:r>
          </a:p>
          <a:p>
            <a:pPr marL="285750" indent="-285750">
              <a:buFont typeface="Arial" panose="020B0604020202020204" pitchFamily="34" charset="0"/>
              <a:buChar char="•"/>
            </a:pPr>
            <a:endParaRPr lang="en-GB" sz="1050"/>
          </a:p>
          <a:p>
            <a:r>
              <a:rPr lang="en-GB" sz="1050" b="1"/>
              <a:t>Results: </a:t>
            </a:r>
          </a:p>
          <a:p>
            <a:pPr marL="171450" indent="-171450">
              <a:buFont typeface="Arial" panose="020B0604020202020204" pitchFamily="34" charset="0"/>
              <a:buChar char="•"/>
            </a:pPr>
            <a:r>
              <a:rPr lang="en-GB" sz="1050"/>
              <a:t>Among all features, the </a:t>
            </a:r>
            <a:r>
              <a:rPr lang="en-GB" sz="1050" err="1"/>
              <a:t>XGBoost</a:t>
            </a:r>
            <a:r>
              <a:rPr lang="en-GB" sz="1050"/>
              <a:t> model determined that page value score was the most important predictor of purchase likelihood, followed by bounce rate, exit rate and visit month November. </a:t>
            </a:r>
          </a:p>
          <a:p>
            <a:pPr marL="171450" indent="-171450">
              <a:buFont typeface="Arial" panose="020B0604020202020204" pitchFamily="34" charset="0"/>
              <a:buChar char="•"/>
            </a:pPr>
            <a:r>
              <a:rPr lang="en-GB" sz="1050"/>
              <a:t>The results for both tree-models (</a:t>
            </a:r>
            <a:r>
              <a:rPr lang="en-GB" sz="1050" err="1"/>
              <a:t>XGBoost</a:t>
            </a:r>
            <a:r>
              <a:rPr lang="en-GB" sz="1050"/>
              <a:t> and Random Forest) were very similar. Reflecting their ability to effectively capture the complex and non-linear relationships. </a:t>
            </a:r>
          </a:p>
          <a:p>
            <a:pPr marL="171450" indent="-171450">
              <a:buFont typeface="Arial" panose="020B0604020202020204" pitchFamily="34" charset="0"/>
              <a:buChar char="•"/>
            </a:pPr>
            <a:r>
              <a:rPr lang="en-GB" sz="1050"/>
              <a:t>However, the logistic regression model had very different results, with operating system 6 the most important predictor followed by visit Month Feb and page value score. </a:t>
            </a:r>
          </a:p>
        </p:txBody>
      </p:sp>
      <p:pic>
        <p:nvPicPr>
          <p:cNvPr id="12" name="Picture 11" descr="A screenshot of a graph&#10;&#10;AI-generated content may be incorrect.">
            <a:extLst>
              <a:ext uri="{FF2B5EF4-FFF2-40B4-BE49-F238E27FC236}">
                <a16:creationId xmlns:a16="http://schemas.microsoft.com/office/drawing/2014/main" id="{759350B6-7BA0-DCC6-EB13-E068EB94CF4A}"/>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416671" y="1703064"/>
            <a:ext cx="8595362" cy="4638998"/>
          </a:xfrm>
          <a:prstGeom prst="rect">
            <a:avLst/>
          </a:prstGeom>
        </p:spPr>
      </p:pic>
    </p:spTree>
    <p:extLst>
      <p:ext uri="{BB962C8B-B14F-4D97-AF65-F5344CB8AC3E}">
        <p14:creationId xmlns:p14="http://schemas.microsoft.com/office/powerpoint/2010/main" val="14559175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563880" y="250190"/>
            <a:ext cx="8999220" cy="797560"/>
          </a:xfrm>
        </p:spPr>
        <p:txBody>
          <a:bodyPr lIns="91440" tIns="45720" rIns="91440" bIns="45720" anchor="ctr">
            <a:noAutofit/>
          </a:bodyPr>
          <a:lstStyle/>
          <a:p>
            <a:r>
              <a:rPr lang="en-IN" altLang="en-US" sz="2000" dirty="0"/>
              <a:t>Project AIM and Objectives</a:t>
            </a:r>
          </a:p>
        </p:txBody>
      </p:sp>
      <p:sp>
        <p:nvSpPr>
          <p:cNvPr id="2" name="TextBox 1">
            <a:extLst>
              <a:ext uri="{FF2B5EF4-FFF2-40B4-BE49-F238E27FC236}">
                <a16:creationId xmlns:a16="http://schemas.microsoft.com/office/drawing/2014/main" id="{91C6C559-2925-1CAB-4182-24BEBE0A3851}"/>
              </a:ext>
            </a:extLst>
          </p:cNvPr>
          <p:cNvSpPr txBox="1"/>
          <p:nvPr/>
        </p:nvSpPr>
        <p:spPr>
          <a:xfrm>
            <a:off x="575534" y="1278813"/>
            <a:ext cx="11046266" cy="48320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b="1" dirty="0"/>
              <a:t>Problem Statement</a:t>
            </a:r>
            <a:endParaRPr lang="en-US" sz="1400" dirty="0">
              <a:cs typeface="Arial"/>
            </a:endParaRPr>
          </a:p>
          <a:p>
            <a:r>
              <a:rPr lang="en-US" sz="1400" dirty="0">
                <a:ea typeface="+mn-lt"/>
                <a:cs typeface="+mn-lt"/>
              </a:rPr>
              <a:t>This project aims to identify the key behavioral and technical factors that influence whether a customer completes an online purchase, to improve the conversion rate for an e-commerce platform. </a:t>
            </a:r>
          </a:p>
          <a:p>
            <a:endParaRPr lang="en-US" sz="1400" dirty="0"/>
          </a:p>
          <a:p>
            <a:r>
              <a:rPr lang="en-US" sz="1400" b="1" dirty="0"/>
              <a:t>Hypotheses</a:t>
            </a:r>
            <a:endParaRPr lang="en-US" sz="1400" dirty="0">
              <a:cs typeface="Arial"/>
            </a:endParaRPr>
          </a:p>
          <a:p>
            <a:pPr marL="285750" indent="-285750">
              <a:buFont typeface="Arial"/>
              <a:buChar char="•"/>
            </a:pPr>
            <a:r>
              <a:rPr lang="en-US" sz="1400" dirty="0">
                <a:ea typeface="+mn-lt"/>
                <a:cs typeface="+mn-lt"/>
              </a:rPr>
              <a:t>Higher user engagement (e.g., more time on product pages, higher page value scores) increases the likelihood of making a purchase.</a:t>
            </a:r>
            <a:endParaRPr lang="en-US" sz="1400" dirty="0">
              <a:cs typeface="Arial"/>
            </a:endParaRPr>
          </a:p>
          <a:p>
            <a:pPr marL="285750" indent="-285750">
              <a:buFont typeface="Arial"/>
              <a:buChar char="•"/>
            </a:pPr>
            <a:r>
              <a:rPr lang="en-US" sz="1400" dirty="0">
                <a:ea typeface="+mn-lt"/>
                <a:cs typeface="+mn-lt"/>
              </a:rPr>
              <a:t>Lower bounce and exit rates are associated with a higher probability of conversion.</a:t>
            </a:r>
            <a:endParaRPr lang="en-US" sz="1400" dirty="0">
              <a:cs typeface="Arial"/>
            </a:endParaRPr>
          </a:p>
          <a:p>
            <a:pPr marL="285750" indent="-285750">
              <a:buFont typeface="Arial"/>
              <a:buChar char="•"/>
            </a:pPr>
            <a:r>
              <a:rPr lang="en-US" sz="1400" dirty="0">
                <a:ea typeface="+mn-lt"/>
                <a:cs typeface="+mn-lt"/>
              </a:rPr>
              <a:t>The month of the visit and the type of content viewed (product vs. informational pages) significantly influence purchase behavior.</a:t>
            </a:r>
            <a:endParaRPr lang="en-US" sz="1400" dirty="0">
              <a:cs typeface="Arial"/>
            </a:endParaRPr>
          </a:p>
          <a:p>
            <a:endParaRPr lang="en-US" sz="1400" dirty="0">
              <a:cs typeface="Arial"/>
            </a:endParaRPr>
          </a:p>
          <a:p>
            <a:r>
              <a:rPr lang="en-US" sz="1400" b="1" dirty="0"/>
              <a:t>Aim</a:t>
            </a:r>
            <a:endParaRPr lang="en-US" sz="1400" dirty="0">
              <a:cs typeface="Arial"/>
            </a:endParaRPr>
          </a:p>
          <a:p>
            <a:r>
              <a:rPr lang="en-US" sz="1400" dirty="0">
                <a:ea typeface="+mn-lt"/>
                <a:cs typeface="+mn-lt"/>
              </a:rPr>
              <a:t>To apply machine learning techniques to predict online purchase behavior, identify key drivers of conversion, and provide actionable insights to </a:t>
            </a:r>
            <a:r>
              <a:rPr lang="en-US" sz="1400" dirty="0" err="1">
                <a:ea typeface="+mn-lt"/>
                <a:cs typeface="+mn-lt"/>
              </a:rPr>
              <a:t>optimise</a:t>
            </a:r>
            <a:r>
              <a:rPr lang="en-US" sz="1400" dirty="0">
                <a:ea typeface="+mn-lt"/>
                <a:cs typeface="+mn-lt"/>
              </a:rPr>
              <a:t> e-commerce strategies.</a:t>
            </a:r>
            <a:endParaRPr lang="en-US" sz="1400" dirty="0">
              <a:cs typeface="Arial"/>
            </a:endParaRPr>
          </a:p>
          <a:p>
            <a:endParaRPr lang="en-US" sz="1400" dirty="0"/>
          </a:p>
          <a:p>
            <a:r>
              <a:rPr lang="en-US" sz="1400" b="1" dirty="0"/>
              <a:t>Objectives</a:t>
            </a:r>
            <a:endParaRPr lang="en-US" sz="1400" dirty="0">
              <a:cs typeface="Arial"/>
            </a:endParaRPr>
          </a:p>
          <a:p>
            <a:pPr marL="285750" indent="-285750">
              <a:buFont typeface="Arial"/>
              <a:buChar char="•"/>
            </a:pPr>
            <a:r>
              <a:rPr lang="en-US" sz="1400" b="1" dirty="0">
                <a:ea typeface="+mn-lt"/>
                <a:cs typeface="+mn-lt"/>
              </a:rPr>
              <a:t>Data Understanding and Preparation</a:t>
            </a:r>
            <a:r>
              <a:rPr lang="en-US" sz="1400" dirty="0">
                <a:ea typeface="+mn-lt"/>
                <a:cs typeface="+mn-lt"/>
              </a:rPr>
              <a:t>: Explore the dataset, clean, and transform it for machine learning use.</a:t>
            </a:r>
            <a:endParaRPr lang="en-US" sz="1400" dirty="0">
              <a:cs typeface="Arial"/>
            </a:endParaRPr>
          </a:p>
          <a:p>
            <a:pPr marL="285750" indent="-285750">
              <a:buFont typeface="Arial"/>
              <a:buChar char="•"/>
            </a:pPr>
            <a:r>
              <a:rPr lang="en-US" sz="1400" b="1" dirty="0">
                <a:ea typeface="+mn-lt"/>
                <a:cs typeface="+mn-lt"/>
              </a:rPr>
              <a:t>Exploratory Data Analysis</a:t>
            </a:r>
            <a:r>
              <a:rPr lang="en-US" sz="1400" dirty="0">
                <a:ea typeface="+mn-lt"/>
                <a:cs typeface="+mn-lt"/>
              </a:rPr>
              <a:t>: </a:t>
            </a:r>
            <a:r>
              <a:rPr lang="en-US" sz="1400" dirty="0" err="1">
                <a:ea typeface="+mn-lt"/>
                <a:cs typeface="+mn-lt"/>
              </a:rPr>
              <a:t>Analyse</a:t>
            </a:r>
            <a:r>
              <a:rPr lang="en-US" sz="1400" dirty="0">
                <a:ea typeface="+mn-lt"/>
                <a:cs typeface="+mn-lt"/>
              </a:rPr>
              <a:t> patterns and visualize relationships between features and purchase intent.</a:t>
            </a:r>
            <a:endParaRPr lang="en-US" sz="1400" dirty="0">
              <a:cs typeface="Arial"/>
            </a:endParaRPr>
          </a:p>
          <a:p>
            <a:pPr marL="285750" indent="-285750">
              <a:buFont typeface="Arial"/>
              <a:buChar char="•"/>
            </a:pPr>
            <a:r>
              <a:rPr lang="en-US" sz="1400" b="1" dirty="0">
                <a:ea typeface="+mn-lt"/>
                <a:cs typeface="+mn-lt"/>
              </a:rPr>
              <a:t>Modelling</a:t>
            </a:r>
            <a:r>
              <a:rPr lang="en-US" sz="1400" dirty="0">
                <a:ea typeface="+mn-lt"/>
                <a:cs typeface="+mn-lt"/>
              </a:rPr>
              <a:t>: Train and evaluate multiple machine learning models (Logistic Regression, Random Forest, </a:t>
            </a:r>
            <a:r>
              <a:rPr lang="en-US" sz="1400" dirty="0" err="1">
                <a:ea typeface="+mn-lt"/>
                <a:cs typeface="+mn-lt"/>
              </a:rPr>
              <a:t>XGBoost</a:t>
            </a:r>
            <a:r>
              <a:rPr lang="en-US" sz="1400" dirty="0">
                <a:ea typeface="+mn-lt"/>
                <a:cs typeface="+mn-lt"/>
              </a:rPr>
              <a:t>) to predict purchase intent.</a:t>
            </a:r>
            <a:endParaRPr lang="en-US" sz="1400" dirty="0">
              <a:cs typeface="Arial"/>
            </a:endParaRPr>
          </a:p>
          <a:p>
            <a:pPr marL="285750" indent="-285750">
              <a:buFont typeface="Arial"/>
              <a:buChar char="•"/>
            </a:pPr>
            <a:r>
              <a:rPr lang="en-US" sz="1400" b="1" dirty="0">
                <a:ea typeface="+mn-lt"/>
                <a:cs typeface="+mn-lt"/>
              </a:rPr>
              <a:t>Evaluation</a:t>
            </a:r>
            <a:r>
              <a:rPr lang="en-US" sz="1400" dirty="0">
                <a:ea typeface="+mn-lt"/>
                <a:cs typeface="+mn-lt"/>
              </a:rPr>
              <a:t>: Assess model performance using metrics such as Precision-Recall AUC, Recall, ROC AUC and F1 score among others.</a:t>
            </a:r>
            <a:endParaRPr lang="en-US" sz="1400" dirty="0">
              <a:cs typeface="Arial"/>
            </a:endParaRPr>
          </a:p>
          <a:p>
            <a:pPr marL="285750" indent="-285750">
              <a:buFont typeface="Arial"/>
              <a:buChar char="•"/>
            </a:pPr>
            <a:r>
              <a:rPr lang="en-US" sz="1400" b="1" dirty="0">
                <a:ea typeface="+mn-lt"/>
                <a:cs typeface="+mn-lt"/>
              </a:rPr>
              <a:t>Insights and Recommendations</a:t>
            </a:r>
            <a:r>
              <a:rPr lang="en-US" sz="1400" dirty="0">
                <a:ea typeface="+mn-lt"/>
                <a:cs typeface="+mn-lt"/>
              </a:rPr>
              <a:t>: Provide actionable recommendations based on model findings to improve conversion rates.</a:t>
            </a:r>
            <a:endParaRPr lang="en-US" sz="1400" dirty="0">
              <a:cs typeface="Arial"/>
            </a:endParaRPr>
          </a:p>
          <a:p>
            <a:pPr marL="285750" indent="-285750">
              <a:buFont typeface="Arial"/>
              <a:buChar char="•"/>
            </a:pPr>
            <a:r>
              <a:rPr lang="en-US" sz="1400" b="1" dirty="0">
                <a:ea typeface="+mn-lt"/>
                <a:cs typeface="+mn-lt"/>
              </a:rPr>
              <a:t>Reporting</a:t>
            </a:r>
            <a:r>
              <a:rPr lang="en-US" sz="1400" dirty="0">
                <a:ea typeface="+mn-lt"/>
                <a:cs typeface="+mn-lt"/>
              </a:rPr>
              <a:t>: Present findings and recommendations clearly and concisely to ecommerce/business managers, marketers, data analysts.</a:t>
            </a:r>
            <a:endParaRPr lang="en-US" sz="1400" dirty="0">
              <a:cs typeface="Arial"/>
            </a:endParaRPr>
          </a:p>
          <a:p>
            <a:endParaRPr lang="en-US" sz="1400" i="1" dirty="0">
              <a:cs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01263-1418-DB73-2085-940979F82BF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B7C7DAA-C36A-5464-753F-A119C26D9594}"/>
              </a:ext>
            </a:extLst>
          </p:cNvPr>
          <p:cNvSpPr txBox="1">
            <a:spLocks/>
          </p:cNvSpPr>
          <p:nvPr/>
        </p:nvSpPr>
        <p:spPr>
          <a:xfrm>
            <a:off x="594718" y="-60064"/>
            <a:ext cx="8544441" cy="1056939"/>
          </a:xfrm>
          <a:prstGeom prst="rect">
            <a:avLst/>
          </a:prstGeom>
        </p:spPr>
        <p:txBody>
          <a:bodyPr anchor="ctr">
            <a:normAutofit/>
          </a:bodyPr>
          <a:lstStyle>
            <a:lvl1pPr algn="l" defTabSz="914400" rtl="0" eaLnBrk="1" latinLnBrk="0" hangingPunct="1">
              <a:lnSpc>
                <a:spcPct val="100000"/>
              </a:lnSpc>
              <a:spcBef>
                <a:spcPct val="0"/>
              </a:spcBef>
              <a:buNone/>
              <a:defRPr sz="2200" b="1" kern="1200" cap="all" spc="600" baseline="0">
                <a:solidFill>
                  <a:srgbClr val="25384A"/>
                </a:solidFill>
                <a:latin typeface="+mj-lt"/>
                <a:ea typeface="+mj-ea"/>
                <a:cs typeface="+mj-cs"/>
              </a:defRPr>
            </a:lvl1pPr>
          </a:lstStyle>
          <a:p>
            <a:pPr>
              <a:spcAft>
                <a:spcPts val="600"/>
              </a:spcAft>
            </a:pPr>
            <a:r>
              <a:rPr lang="en-US" b="1" kern="1200" cap="all" spc="600" baseline="0"/>
              <a:t>CONTEXTUALISING MODEL EXPLANATIONS</a:t>
            </a:r>
          </a:p>
        </p:txBody>
      </p:sp>
      <p:graphicFrame>
        <p:nvGraphicFramePr>
          <p:cNvPr id="5" name="Table 4">
            <a:extLst>
              <a:ext uri="{FF2B5EF4-FFF2-40B4-BE49-F238E27FC236}">
                <a16:creationId xmlns:a16="http://schemas.microsoft.com/office/drawing/2014/main" id="{EB24F7C3-5906-2E86-3DF1-3AE1432E7437}"/>
              </a:ext>
            </a:extLst>
          </p:cNvPr>
          <p:cNvGraphicFramePr>
            <a:graphicFrameLocks noGrp="1"/>
          </p:cNvGraphicFramePr>
          <p:nvPr>
            <p:extLst>
              <p:ext uri="{D42A27DB-BD31-4B8C-83A1-F6EECF244321}">
                <p14:modId xmlns:p14="http://schemas.microsoft.com/office/powerpoint/2010/main" val="113152500"/>
              </p:ext>
            </p:extLst>
          </p:nvPr>
        </p:nvGraphicFramePr>
        <p:xfrm>
          <a:off x="341734" y="1073075"/>
          <a:ext cx="11262439" cy="5514640"/>
        </p:xfrm>
        <a:graphic>
          <a:graphicData uri="http://schemas.openxmlformats.org/drawingml/2006/table">
            <a:tbl>
              <a:tblPr firstRow="1" bandRow="1">
                <a:tableStyleId>{EB344D84-9AFB-497E-A393-DC336BA19D2E}</a:tableStyleId>
              </a:tblPr>
              <a:tblGrid>
                <a:gridCol w="1359047">
                  <a:extLst>
                    <a:ext uri="{9D8B030D-6E8A-4147-A177-3AD203B41FA5}">
                      <a16:colId xmlns:a16="http://schemas.microsoft.com/office/drawing/2014/main" val="3225597181"/>
                    </a:ext>
                  </a:extLst>
                </a:gridCol>
                <a:gridCol w="4329905">
                  <a:extLst>
                    <a:ext uri="{9D8B030D-6E8A-4147-A177-3AD203B41FA5}">
                      <a16:colId xmlns:a16="http://schemas.microsoft.com/office/drawing/2014/main" val="4164390325"/>
                    </a:ext>
                  </a:extLst>
                </a:gridCol>
                <a:gridCol w="5573487">
                  <a:extLst>
                    <a:ext uri="{9D8B030D-6E8A-4147-A177-3AD203B41FA5}">
                      <a16:colId xmlns:a16="http://schemas.microsoft.com/office/drawing/2014/main" val="3345975944"/>
                    </a:ext>
                  </a:extLst>
                </a:gridCol>
              </a:tblGrid>
              <a:tr h="205366">
                <a:tc>
                  <a:txBody>
                    <a:bodyPr/>
                    <a:lstStyle/>
                    <a:p>
                      <a:r>
                        <a:rPr lang="en-GB" sz="1200"/>
                        <a:t>Feature</a:t>
                      </a:r>
                    </a:p>
                  </a:txBody>
                  <a:tcPr marL="64963" marR="64963" marT="32482" marB="32482"/>
                </a:tc>
                <a:tc>
                  <a:txBody>
                    <a:bodyPr/>
                    <a:lstStyle/>
                    <a:p>
                      <a:r>
                        <a:rPr lang="en-GB" sz="1200"/>
                        <a:t>Model Statistical Insight (SHAP Value)</a:t>
                      </a:r>
                    </a:p>
                  </a:txBody>
                  <a:tcPr marL="64963" marR="64963" marT="32482" marB="32482"/>
                </a:tc>
                <a:tc>
                  <a:txBody>
                    <a:bodyPr/>
                    <a:lstStyle/>
                    <a:p>
                      <a:r>
                        <a:rPr lang="en-GB" sz="1200"/>
                        <a:t>Comparison</a:t>
                      </a:r>
                    </a:p>
                  </a:txBody>
                  <a:tcPr marL="64963" marR="64963" marT="32482" marB="32482"/>
                </a:tc>
                <a:extLst>
                  <a:ext uri="{0D108BD9-81ED-4DB2-BD59-A6C34878D82A}">
                    <a16:rowId xmlns:a16="http://schemas.microsoft.com/office/drawing/2014/main" val="245440684"/>
                  </a:ext>
                </a:extLst>
              </a:tr>
              <a:tr h="1050585">
                <a:tc>
                  <a:txBody>
                    <a:bodyPr/>
                    <a:lstStyle/>
                    <a:p>
                      <a:r>
                        <a:rPr lang="en-GB" sz="1000"/>
                        <a:t>Page Value (log)</a:t>
                      </a:r>
                    </a:p>
                  </a:txBody>
                  <a:tcPr marL="64963" marR="64963" marT="32482" marB="32482"/>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000" dirty="0"/>
                        <a:t>The strongest predictor of purchasing intent obtained a mean Shap value of approximately 0.2, indicating a moderate positive contribution to the model’s prediction. In this case, higher values of the feature increase the likelihood of conversion. </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000" dirty="0"/>
                        <a:t>This suggests that greater user engagement with high-value pages is strongly associated with purchasing behaviour, reinforcing the importance of content-rich interactions in driving conversions. </a:t>
                      </a:r>
                    </a:p>
                  </a:txBody>
                  <a:tcPr marL="64963" marR="64963" marT="32482" marB="32482"/>
                </a:tc>
                <a:tc>
                  <a:txBody>
                    <a:bodyPr/>
                    <a:lstStyle/>
                    <a:p>
                      <a:pPr marL="171450" indent="-171450">
                        <a:buFont typeface="Arial" panose="020B0604020202020204" pitchFamily="34" charset="0"/>
                        <a:buChar char="•"/>
                      </a:pPr>
                      <a:r>
                        <a:rPr lang="en-GB" sz="1000"/>
                        <a:t>The results align with prior research that emphasises the importance of user engagement and content-rich page interactions in driving purchasing intent. For example, Close and </a:t>
                      </a:r>
                      <a:r>
                        <a:rPr lang="en-GB" sz="1000" err="1"/>
                        <a:t>Kukar</a:t>
                      </a:r>
                      <a:r>
                        <a:rPr lang="en-GB" sz="1000"/>
                        <a:t>-Kinney (2009) identified motivations such as information search, entertainment and organisation as key drivers of online cart use and purchase behaviour – suggesting that engagement extends beyond immediate transactional intent. </a:t>
                      </a:r>
                    </a:p>
                    <a:p>
                      <a:pPr marL="171450" indent="-171450">
                        <a:buFont typeface="Arial" panose="020B0604020202020204" pitchFamily="34" charset="0"/>
                        <a:buChar char="•"/>
                      </a:pPr>
                      <a:r>
                        <a:rPr lang="en-GB" sz="1000"/>
                        <a:t>Similarly, Markov chain-based attribution models recognise the role of product and category pages in shaping the user's journey, even if they are not the final touchpoint before conversion. This finding that higher page value scores yield positive SHAP values (~0.2) supports this view, indicating that value-rich, informative pages contribute meaningfully to purchase intent, even if they are not directly associated with the final purchase click.</a:t>
                      </a:r>
                    </a:p>
                    <a:p>
                      <a:pPr marL="171450" indent="-171450">
                        <a:buFont typeface="Arial" panose="020B0604020202020204" pitchFamily="34" charset="0"/>
                        <a:buChar char="•"/>
                      </a:pPr>
                      <a:r>
                        <a:rPr lang="en-GB" sz="1000"/>
                        <a:t>Thus, the SHAP analysis reinforces the idea that user interactions across multiple high-value pages cumulatively influence conversion, highlighting the importance of moving beyond last-click attribution to understand purchasing behaviour holistically. </a:t>
                      </a:r>
                    </a:p>
                  </a:txBody>
                  <a:tcPr marL="64963" marR="64963" marT="32482" marB="32482"/>
                </a:tc>
                <a:extLst>
                  <a:ext uri="{0D108BD9-81ED-4DB2-BD59-A6C34878D82A}">
                    <a16:rowId xmlns:a16="http://schemas.microsoft.com/office/drawing/2014/main" val="393010351"/>
                  </a:ext>
                </a:extLst>
              </a:tr>
              <a:tr h="104802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000"/>
                        <a:t>Bounce Rate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000"/>
                    </a:p>
                  </a:txBody>
                  <a:tcPr marL="64963" marR="64963" marT="32482" marB="32482"/>
                </a:tc>
                <a:tc>
                  <a:txBody>
                    <a:bodyPr/>
                    <a:lstStyle/>
                    <a:p>
                      <a:pPr marL="285750" indent="-285750">
                        <a:buFont typeface="Arial" panose="020B0604020202020204" pitchFamily="34" charset="0"/>
                        <a:buChar char="•"/>
                      </a:pPr>
                      <a:r>
                        <a:rPr lang="en-GB" sz="1000"/>
                        <a:t>Interestingly, the obtained a mean SHAP value indicates a low to moderate influence (approximately -0.1 or less ). The negative sign suggests that this feature level is associated with a lower probability of purchase. While the effect is not strong, it does imply that users represented by this feature level are less likely to convert. </a:t>
                      </a:r>
                    </a:p>
                    <a:p>
                      <a:pPr marL="285750" indent="-285750">
                        <a:buFont typeface="Arial" panose="020B0604020202020204" pitchFamily="34" charset="0"/>
                        <a:buChar char="•"/>
                      </a:pPr>
                      <a:r>
                        <a:rPr lang="en-GB" sz="1000"/>
                        <a:t>This may reflect browsing/exploratory behaviour without strong purchasing intent – users are engaging with the site but not exhibiting actions that significantly drive purchase predictions.</a:t>
                      </a:r>
                    </a:p>
                  </a:txBody>
                  <a:tcPr marL="64963" marR="64963" marT="32482" marB="32482"/>
                </a:tc>
                <a:tc>
                  <a:txBody>
                    <a:bodyPr/>
                    <a:lstStyle/>
                    <a:p>
                      <a:pPr marL="171450" indent="-171450">
                        <a:buFont typeface="Arial" panose="020B0604020202020204" pitchFamily="34" charset="0"/>
                        <a:buChar char="•"/>
                      </a:pPr>
                      <a:r>
                        <a:rPr lang="en-GB" sz="1000"/>
                        <a:t>The model insights resonate with findings from Cialdini (2001), who noted that users initially motivated to browse can be persuaded to buy later through attractive incentives. This suggest that while the model predicts low conversion likelihood for these browser users, they represent a segment with potential for conversion if targeted effectively with offers or promotions. Thus, the combination of SHAP-based model interpretation and behavioural research highlights an opportunity to nurture browsers into buyers with well-timed incentives. </a:t>
                      </a:r>
                    </a:p>
                  </a:txBody>
                  <a:tcPr marL="64963" marR="64963" marT="32482" marB="32482"/>
                </a:tc>
                <a:extLst>
                  <a:ext uri="{0D108BD9-81ED-4DB2-BD59-A6C34878D82A}">
                    <a16:rowId xmlns:a16="http://schemas.microsoft.com/office/drawing/2014/main" val="4278422965"/>
                  </a:ext>
                </a:extLst>
              </a:tr>
              <a:tr h="1936468">
                <a:tc>
                  <a:txBody>
                    <a:bodyPr/>
                    <a:lstStyle/>
                    <a:p>
                      <a:r>
                        <a:rPr lang="en-GB" sz="1000"/>
                        <a:t>Exit Rate </a:t>
                      </a:r>
                    </a:p>
                  </a:txBody>
                  <a:tcPr marL="64963" marR="64963" marT="32482" marB="32482"/>
                </a:tc>
                <a:tc>
                  <a:txBody>
                    <a:bodyPr/>
                    <a:lstStyle/>
                    <a:p>
                      <a:pPr marL="285750" indent="-285750">
                        <a:buFont typeface="Arial" panose="020B0604020202020204" pitchFamily="34" charset="0"/>
                        <a:buChar char="•"/>
                      </a:pPr>
                      <a:r>
                        <a:rPr lang="en-GB" sz="1000"/>
                        <a:t>Similarly,  the mean SHAP value indicates a low to moderate influence (approximately -0.1 or less ). The  negative sign indicates a small downward contribution to the model’s purchase likelihood. This suggests that users with this this exit rate are less likely to purchase, although the effects are minimal. </a:t>
                      </a:r>
                    </a:p>
                    <a:p>
                      <a:pPr marL="285750" indent="-285750">
                        <a:buFont typeface="Arial" panose="020B0604020202020204" pitchFamily="34" charset="0"/>
                        <a:buChar char="•"/>
                      </a:pPr>
                      <a:r>
                        <a:rPr lang="en-GB" sz="1000"/>
                        <a:t>These results may imply that users are not exiting the site immediately, but also not taking actions associated with conversion – reflecting low purchase intent despite some level of engagement. </a:t>
                      </a:r>
                    </a:p>
                  </a:txBody>
                  <a:tcPr marL="64963" marR="64963" marT="32482" marB="32482"/>
                </a:tc>
                <a:tc>
                  <a:txBody>
                    <a:bodyPr/>
                    <a:lstStyle/>
                    <a:p>
                      <a:pPr marL="171450" indent="-171450">
                        <a:buFont typeface="Arial" panose="020B0604020202020204" pitchFamily="34" charset="0"/>
                        <a:buChar char="•"/>
                      </a:pPr>
                      <a:r>
                        <a:rPr lang="en-GB" sz="1000" dirty="0"/>
                        <a:t>The results for the mean SHAP value for exit rate align with prior findings. For example, Close and </a:t>
                      </a:r>
                      <a:r>
                        <a:rPr lang="en-GB" sz="1000" dirty="0" err="1"/>
                        <a:t>Kukar</a:t>
                      </a:r>
                      <a:r>
                        <a:rPr lang="en-GB" sz="1000" dirty="0"/>
                        <a:t>-Kinney (2010) observed that many users use online carts as wish lists or for comparison, not for immediate purchases. Similarly, hedonic browsers (those engaging with for entertainment) often stay longer without goal-directed actions. As such, simply remaining on the site does not necessarily reflect high purchase intent, echoing what the SHAP value suggests. </a:t>
                      </a:r>
                    </a:p>
                    <a:p>
                      <a:pPr marL="171450" indent="-171450">
                        <a:buFont typeface="Arial" panose="020B0604020202020204" pitchFamily="34" charset="0"/>
                        <a:buChar char="•"/>
                      </a:pPr>
                      <a:r>
                        <a:rPr lang="en-GB" sz="1000" dirty="0"/>
                        <a:t>Moreover, Shafir et al. (1993) found that visible, time-limited discounts can successfully convert general browsers into buyers. McConnell et al. (2000) also noted price guarantees can discourage comparison shopping and drive users to complete purchases. </a:t>
                      </a:r>
                    </a:p>
                    <a:p>
                      <a:pPr marL="171450" indent="-171450">
                        <a:buFont typeface="Arial" panose="020B0604020202020204" pitchFamily="34" charset="0"/>
                        <a:buChar char="•"/>
                      </a:pPr>
                      <a:r>
                        <a:rPr lang="en-GB" sz="1000" dirty="0"/>
                        <a:t>Together, these findings support the interpretation that prolonged engagement without conversion signals low intent, but with the right incentives (e.g. limited time offers or price reassurances) this segment can still be influenced toward conversion. </a:t>
                      </a:r>
                    </a:p>
                  </a:txBody>
                  <a:tcPr marL="64963" marR="64963" marT="32482" marB="32482"/>
                </a:tc>
                <a:extLst>
                  <a:ext uri="{0D108BD9-81ED-4DB2-BD59-A6C34878D82A}">
                    <a16:rowId xmlns:a16="http://schemas.microsoft.com/office/drawing/2014/main" val="1219535203"/>
                  </a:ext>
                </a:extLst>
              </a:tr>
            </a:tbl>
          </a:graphicData>
        </a:graphic>
      </p:graphicFrame>
    </p:spTree>
    <p:extLst>
      <p:ext uri="{BB962C8B-B14F-4D97-AF65-F5344CB8AC3E}">
        <p14:creationId xmlns:p14="http://schemas.microsoft.com/office/powerpoint/2010/main" val="3825508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00744F-9664-E1A7-DC33-E74AD8F2106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72F54DB-0083-A985-811A-1E9988266E58}"/>
              </a:ext>
            </a:extLst>
          </p:cNvPr>
          <p:cNvSpPr txBox="1">
            <a:spLocks/>
          </p:cNvSpPr>
          <p:nvPr/>
        </p:nvSpPr>
        <p:spPr>
          <a:xfrm>
            <a:off x="426720" y="233680"/>
            <a:ext cx="9144000" cy="681487"/>
          </a:xfrm>
          <a:prstGeom prst="rect">
            <a:avLst/>
          </a:prstGeom>
        </p:spPr>
        <p:txBody>
          <a:bodyPr anchor="ctr">
            <a:normAutofit/>
          </a:bodyPr>
          <a:lstStyle>
            <a:lvl1pPr algn="l" defTabSz="914400" rtl="0" eaLnBrk="1" latinLnBrk="0" hangingPunct="1">
              <a:lnSpc>
                <a:spcPct val="100000"/>
              </a:lnSpc>
              <a:spcBef>
                <a:spcPct val="0"/>
              </a:spcBef>
              <a:buNone/>
              <a:defRPr sz="2200" b="1" kern="1200" cap="all" spc="600" baseline="0">
                <a:solidFill>
                  <a:srgbClr val="25384A"/>
                </a:solidFill>
                <a:latin typeface="+mj-lt"/>
                <a:ea typeface="+mj-ea"/>
                <a:cs typeface="+mj-cs"/>
              </a:defRPr>
            </a:lvl1pPr>
          </a:lstStyle>
          <a:p>
            <a:r>
              <a:rPr lang="en-US" sz="2000">
                <a:ea typeface="Calibri" panose="020F0502020204030204" pitchFamily="34" charset="0"/>
                <a:cs typeface="Calibri" panose="020F0502020204030204" pitchFamily="34" charset="0"/>
              </a:rPr>
              <a:t>RECOMMENDATIONS AND NEXT STEPS</a:t>
            </a:r>
          </a:p>
        </p:txBody>
      </p:sp>
      <p:graphicFrame>
        <p:nvGraphicFramePr>
          <p:cNvPr id="5" name="Diagram 4">
            <a:extLst>
              <a:ext uri="{FF2B5EF4-FFF2-40B4-BE49-F238E27FC236}">
                <a16:creationId xmlns:a16="http://schemas.microsoft.com/office/drawing/2014/main" id="{9BA5A2F1-7991-4B0B-853F-C8D26A01AC38}"/>
              </a:ext>
            </a:extLst>
          </p:cNvPr>
          <p:cNvGraphicFramePr/>
          <p:nvPr>
            <p:extLst>
              <p:ext uri="{D42A27DB-BD31-4B8C-83A1-F6EECF244321}">
                <p14:modId xmlns:p14="http://schemas.microsoft.com/office/powerpoint/2010/main" val="1846821358"/>
              </p:ext>
            </p:extLst>
          </p:nvPr>
        </p:nvGraphicFramePr>
        <p:xfrm>
          <a:off x="934720" y="915167"/>
          <a:ext cx="10417864"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9" name="Graphic 8" descr="Paper outline">
            <a:extLst>
              <a:ext uri="{FF2B5EF4-FFF2-40B4-BE49-F238E27FC236}">
                <a16:creationId xmlns:a16="http://schemas.microsoft.com/office/drawing/2014/main" id="{B34E0857-2ECC-9D1D-79C6-2B9CDF07B7E0}"/>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151816" y="1534638"/>
            <a:ext cx="914400" cy="914400"/>
          </a:xfrm>
          <a:prstGeom prst="rect">
            <a:avLst/>
          </a:prstGeom>
        </p:spPr>
      </p:pic>
      <p:pic>
        <p:nvPicPr>
          <p:cNvPr id="13" name="Graphic 12" descr="Money outline">
            <a:extLst>
              <a:ext uri="{FF2B5EF4-FFF2-40B4-BE49-F238E27FC236}">
                <a16:creationId xmlns:a16="http://schemas.microsoft.com/office/drawing/2014/main" id="{61DD5FA6-53FA-AE40-596C-1C4746ECE426}"/>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352799" y="1831658"/>
            <a:ext cx="504054" cy="504054"/>
          </a:xfrm>
          <a:prstGeom prst="rect">
            <a:avLst/>
          </a:prstGeom>
        </p:spPr>
      </p:pic>
      <p:pic>
        <p:nvPicPr>
          <p:cNvPr id="19" name="Graphic 18" descr="Run outline">
            <a:extLst>
              <a:ext uri="{FF2B5EF4-FFF2-40B4-BE49-F238E27FC236}">
                <a16:creationId xmlns:a16="http://schemas.microsoft.com/office/drawing/2014/main" id="{BC4EA1B3-0D47-49D6-CC43-21FA97E6BFDF}"/>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1300167" y="5002622"/>
            <a:ext cx="504056" cy="504056"/>
          </a:xfrm>
          <a:prstGeom prst="rect">
            <a:avLst/>
          </a:prstGeom>
        </p:spPr>
      </p:pic>
      <p:pic>
        <p:nvPicPr>
          <p:cNvPr id="23" name="Graphic 22" descr="Exit outline">
            <a:extLst>
              <a:ext uri="{FF2B5EF4-FFF2-40B4-BE49-F238E27FC236}">
                <a16:creationId xmlns:a16="http://schemas.microsoft.com/office/drawing/2014/main" id="{3686D06F-6E23-DF77-BC26-26CC38D83ED3}"/>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1806195" y="4835451"/>
            <a:ext cx="419199" cy="419199"/>
          </a:xfrm>
          <a:prstGeom prst="rect">
            <a:avLst/>
          </a:prstGeom>
        </p:spPr>
      </p:pic>
      <p:pic>
        <p:nvPicPr>
          <p:cNvPr id="33" name="Graphic 32" descr="Programmer female outline">
            <a:extLst>
              <a:ext uri="{FF2B5EF4-FFF2-40B4-BE49-F238E27FC236}">
                <a16:creationId xmlns:a16="http://schemas.microsoft.com/office/drawing/2014/main" id="{08DCACFF-0895-18E1-1AA4-40D9A13CEC1C}"/>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1653661" y="3124066"/>
            <a:ext cx="553478" cy="553478"/>
          </a:xfrm>
          <a:prstGeom prst="rect">
            <a:avLst/>
          </a:prstGeom>
        </p:spPr>
      </p:pic>
      <p:pic>
        <p:nvPicPr>
          <p:cNvPr id="37" name="Graphic 36" descr="Ecommerce outline">
            <a:extLst>
              <a:ext uri="{FF2B5EF4-FFF2-40B4-BE49-F238E27FC236}">
                <a16:creationId xmlns:a16="http://schemas.microsoft.com/office/drawing/2014/main" id="{39DF24A1-5559-98FA-4BE9-710B83C7E85D}"/>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2094236" y="3252204"/>
            <a:ext cx="576065" cy="576065"/>
          </a:xfrm>
          <a:prstGeom prst="rect">
            <a:avLst/>
          </a:prstGeom>
        </p:spPr>
      </p:pic>
      <p:cxnSp>
        <p:nvCxnSpPr>
          <p:cNvPr id="39" name="Straight Connector 38">
            <a:extLst>
              <a:ext uri="{FF2B5EF4-FFF2-40B4-BE49-F238E27FC236}">
                <a16:creationId xmlns:a16="http://schemas.microsoft.com/office/drawing/2014/main" id="{1E09F1D8-B9E4-0F0C-5847-0C142A55DB3C}"/>
              </a:ext>
            </a:extLst>
          </p:cNvPr>
          <p:cNvCxnSpPr>
            <a:cxnSpLocks/>
          </p:cNvCxnSpPr>
          <p:nvPr/>
        </p:nvCxnSpPr>
        <p:spPr>
          <a:xfrm>
            <a:off x="2220027" y="3274902"/>
            <a:ext cx="298705" cy="475664"/>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CE0730AE-8AB4-900D-C534-2D8AEF974FB8}"/>
              </a:ext>
            </a:extLst>
          </p:cNvPr>
          <p:cNvCxnSpPr>
            <a:cxnSpLocks/>
          </p:cNvCxnSpPr>
          <p:nvPr/>
        </p:nvCxnSpPr>
        <p:spPr>
          <a:xfrm flipH="1">
            <a:off x="2245803" y="3324806"/>
            <a:ext cx="272929" cy="42576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29426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6"/>
          </p:nvPr>
        </p:nvSpPr>
        <p:spPr>
          <a:xfrm>
            <a:off x="3679190" y="4472305"/>
            <a:ext cx="5172075" cy="1193800"/>
          </a:xfrm>
        </p:spPr>
        <p:txBody>
          <a:bodyPr/>
          <a:lstStyle/>
          <a:p>
            <a:r>
              <a:rPr lang="en-IN" altLang="en-US" sz="4000"/>
              <a:t>THANK</a:t>
            </a:r>
            <a:r>
              <a:rPr lang="en-IN" altLang="en-US" sz="4000" i="1"/>
              <a:t> </a:t>
            </a:r>
            <a:r>
              <a:rPr lang="en-IN" altLang="en-US" sz="4000"/>
              <a:t>YOU !!</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F9175-CA10-2554-055D-527B0BBFD5F0}"/>
              </a:ext>
            </a:extLst>
          </p:cNvPr>
          <p:cNvSpPr>
            <a:spLocks noGrp="1"/>
          </p:cNvSpPr>
          <p:nvPr>
            <p:ph type="ctrTitle"/>
          </p:nvPr>
        </p:nvSpPr>
        <p:spPr/>
        <p:txBody>
          <a:bodyPr/>
          <a:lstStyle/>
          <a:p>
            <a:r>
              <a:rPr lang="en-GB"/>
              <a:t>references</a:t>
            </a:r>
          </a:p>
        </p:txBody>
      </p:sp>
      <p:sp>
        <p:nvSpPr>
          <p:cNvPr id="3" name="Text Placeholder 2">
            <a:extLst>
              <a:ext uri="{FF2B5EF4-FFF2-40B4-BE49-F238E27FC236}">
                <a16:creationId xmlns:a16="http://schemas.microsoft.com/office/drawing/2014/main" id="{C033B05B-B8CE-F678-66FF-15193532A34B}"/>
              </a:ext>
            </a:extLst>
          </p:cNvPr>
          <p:cNvSpPr>
            <a:spLocks noGrp="1"/>
          </p:cNvSpPr>
          <p:nvPr>
            <p:ph type="body" sz="quarter" idx="14"/>
          </p:nvPr>
        </p:nvSpPr>
        <p:spPr>
          <a:xfrm>
            <a:off x="292100" y="1155700"/>
            <a:ext cx="11493500" cy="5537200"/>
          </a:xfrm>
        </p:spPr>
        <p:txBody>
          <a:bodyPr>
            <a:normAutofit fontScale="85000" lnSpcReduction="20000"/>
          </a:bodyPr>
          <a:lstStyle/>
          <a:p>
            <a:pPr marL="0" indent="0">
              <a:lnSpc>
                <a:spcPct val="150000"/>
              </a:lnSpc>
              <a:buNone/>
            </a:pPr>
            <a:r>
              <a:rPr lang="en-US">
                <a:solidFill>
                  <a:schemeClr val="tx1">
                    <a:lumMod val="50000"/>
                  </a:schemeClr>
                </a:solidFill>
              </a:rPr>
              <a:t>Andriy Burkov (2019). </a:t>
            </a:r>
            <a:r>
              <a:rPr lang="en-US" i="1">
                <a:solidFill>
                  <a:schemeClr val="tx1">
                    <a:lumMod val="50000"/>
                  </a:schemeClr>
                </a:solidFill>
              </a:rPr>
              <a:t>THE HUNDRED-PAGE MACHINE LEARNING BOOK</a:t>
            </a:r>
            <a:r>
              <a:rPr lang="en-US">
                <a:solidFill>
                  <a:schemeClr val="tx1">
                    <a:lumMod val="50000"/>
                  </a:schemeClr>
                </a:solidFill>
              </a:rPr>
              <a:t>. Andriy Burkov.</a:t>
            </a:r>
            <a:endParaRPr lang="en-GB">
              <a:solidFill>
                <a:schemeClr val="tx1">
                  <a:lumMod val="50000"/>
                </a:schemeClr>
              </a:solidFill>
            </a:endParaRPr>
          </a:p>
          <a:p>
            <a:pPr marL="0" indent="0">
              <a:lnSpc>
                <a:spcPct val="150000"/>
              </a:lnSpc>
              <a:buNone/>
            </a:pPr>
            <a:r>
              <a:rPr lang="en-US">
                <a:solidFill>
                  <a:schemeClr val="tx1">
                    <a:lumMod val="50000"/>
                  </a:schemeClr>
                </a:solidFill>
              </a:rPr>
              <a:t>Bell, L., McCloy, R., Butler, L. and Vogt, J. (2020). Motivational and Affective Factors Underlying Consumer Dropout and Transactional Success in eCommerce: An Overview. </a:t>
            </a:r>
            <a:r>
              <a:rPr lang="en-US" i="1">
                <a:solidFill>
                  <a:schemeClr val="tx1">
                    <a:lumMod val="50000"/>
                  </a:schemeClr>
                </a:solidFill>
              </a:rPr>
              <a:t>Frontiers in Psychology</a:t>
            </a:r>
            <a:r>
              <a:rPr lang="en-US">
                <a:solidFill>
                  <a:schemeClr val="tx1">
                    <a:lumMod val="50000"/>
                  </a:schemeClr>
                </a:solidFill>
              </a:rPr>
              <a:t>, 11. </a:t>
            </a:r>
            <a:r>
              <a:rPr lang="en-US" err="1">
                <a:solidFill>
                  <a:schemeClr val="tx1">
                    <a:lumMod val="50000"/>
                  </a:schemeClr>
                </a:solidFill>
              </a:rPr>
              <a:t>doi:</a:t>
            </a:r>
            <a:r>
              <a:rPr lang="en-US" err="1">
                <a:solidFill>
                  <a:schemeClr val="tx1">
                    <a:lumMod val="50000"/>
                  </a:schemeClr>
                </a:solidFill>
                <a:hlinkClick r:id="rId2">
                  <a:extLst>
                    <a:ext uri="{A12FA001-AC4F-418D-AE19-62706E023703}">
                      <ahyp:hlinkClr xmlns:ahyp="http://schemas.microsoft.com/office/drawing/2018/hyperlinkcolor" val="tx"/>
                    </a:ext>
                  </a:extLst>
                </a:hlinkClick>
              </a:rPr>
              <a:t>https</a:t>
            </a:r>
            <a:r>
              <a:rPr lang="en-US">
                <a:solidFill>
                  <a:schemeClr val="tx1">
                    <a:lumMod val="50000"/>
                  </a:schemeClr>
                </a:solidFill>
                <a:hlinkClick r:id="rId2">
                  <a:extLst>
                    <a:ext uri="{A12FA001-AC4F-418D-AE19-62706E023703}">
                      <ahyp:hlinkClr xmlns:ahyp="http://schemas.microsoft.com/office/drawing/2018/hyperlinkcolor" val="tx"/>
                    </a:ext>
                  </a:extLst>
                </a:hlinkClick>
              </a:rPr>
              <a:t>://doi.org/10.3389/fpsyg.2020.01546</a:t>
            </a:r>
            <a:r>
              <a:rPr lang="en-US">
                <a:solidFill>
                  <a:schemeClr val="tx1">
                    <a:lumMod val="50000"/>
                  </a:schemeClr>
                </a:solidFill>
              </a:rPr>
              <a:t>.</a:t>
            </a:r>
            <a:endParaRPr lang="en-GB">
              <a:solidFill>
                <a:schemeClr val="tx1">
                  <a:lumMod val="50000"/>
                </a:schemeClr>
              </a:solidFill>
            </a:endParaRPr>
          </a:p>
          <a:p>
            <a:pPr marL="0" indent="0">
              <a:lnSpc>
                <a:spcPct val="150000"/>
              </a:lnSpc>
              <a:buNone/>
            </a:pPr>
            <a:r>
              <a:rPr lang="en-US">
                <a:solidFill>
                  <a:schemeClr val="tx1">
                    <a:lumMod val="50000"/>
                  </a:schemeClr>
                </a:solidFill>
              </a:rPr>
              <a:t>Borges, J. and Levene, M. (2007). Evaluating Variable-Length Markov Chain Models for Analysis of User Web Navigation Sessions. </a:t>
            </a:r>
            <a:r>
              <a:rPr lang="en-US" i="1">
                <a:solidFill>
                  <a:schemeClr val="tx1">
                    <a:lumMod val="50000"/>
                  </a:schemeClr>
                </a:solidFill>
              </a:rPr>
              <a:t>IEEE Transactions on Knowledge and Data Engineering</a:t>
            </a:r>
            <a:r>
              <a:rPr lang="en-US">
                <a:solidFill>
                  <a:schemeClr val="tx1">
                    <a:lumMod val="50000"/>
                  </a:schemeClr>
                </a:solidFill>
              </a:rPr>
              <a:t>, 19(4), pp.441–452. </a:t>
            </a:r>
            <a:r>
              <a:rPr lang="en-US" err="1">
                <a:solidFill>
                  <a:schemeClr val="tx1">
                    <a:lumMod val="50000"/>
                  </a:schemeClr>
                </a:solidFill>
              </a:rPr>
              <a:t>doi:</a:t>
            </a:r>
            <a:r>
              <a:rPr lang="en-US" err="1">
                <a:solidFill>
                  <a:schemeClr val="tx1">
                    <a:lumMod val="50000"/>
                  </a:schemeClr>
                </a:solidFill>
                <a:hlinkClick r:id="rId3">
                  <a:extLst>
                    <a:ext uri="{A12FA001-AC4F-418D-AE19-62706E023703}">
                      <ahyp:hlinkClr xmlns:ahyp="http://schemas.microsoft.com/office/drawing/2018/hyperlinkcolor" val="tx"/>
                    </a:ext>
                  </a:extLst>
                </a:hlinkClick>
              </a:rPr>
              <a:t>https</a:t>
            </a:r>
            <a:r>
              <a:rPr lang="en-US">
                <a:solidFill>
                  <a:schemeClr val="tx1">
                    <a:lumMod val="50000"/>
                  </a:schemeClr>
                </a:solidFill>
                <a:hlinkClick r:id="rId3">
                  <a:extLst>
                    <a:ext uri="{A12FA001-AC4F-418D-AE19-62706E023703}">
                      <ahyp:hlinkClr xmlns:ahyp="http://schemas.microsoft.com/office/drawing/2018/hyperlinkcolor" val="tx"/>
                    </a:ext>
                  </a:extLst>
                </a:hlinkClick>
              </a:rPr>
              <a:t>://doi.org/10.1109/tkde.2007.1012</a:t>
            </a:r>
            <a:r>
              <a:rPr lang="en-US">
                <a:solidFill>
                  <a:schemeClr val="tx1">
                    <a:lumMod val="50000"/>
                  </a:schemeClr>
                </a:solidFill>
              </a:rPr>
              <a:t>.</a:t>
            </a:r>
            <a:endParaRPr lang="en-GB">
              <a:solidFill>
                <a:schemeClr val="tx1">
                  <a:lumMod val="50000"/>
                </a:schemeClr>
              </a:solidFill>
            </a:endParaRPr>
          </a:p>
          <a:p>
            <a:pPr marL="0" indent="0">
              <a:lnSpc>
                <a:spcPct val="150000"/>
              </a:lnSpc>
              <a:buNone/>
            </a:pPr>
            <a:r>
              <a:rPr lang="en-US">
                <a:solidFill>
                  <a:schemeClr val="tx1">
                    <a:lumMod val="50000"/>
                  </a:schemeClr>
                </a:solidFill>
              </a:rPr>
              <a:t>Close, A.G. and </a:t>
            </a:r>
            <a:r>
              <a:rPr lang="en-US" err="1">
                <a:solidFill>
                  <a:schemeClr val="tx1">
                    <a:lumMod val="50000"/>
                  </a:schemeClr>
                </a:solidFill>
              </a:rPr>
              <a:t>Kukar</a:t>
            </a:r>
            <a:r>
              <a:rPr lang="en-US">
                <a:solidFill>
                  <a:schemeClr val="tx1">
                    <a:lumMod val="50000"/>
                  </a:schemeClr>
                </a:solidFill>
              </a:rPr>
              <a:t>-Kinney, M. (2010). Beyond buying: Motivations behind consumers’ online shopping cart use. </a:t>
            </a:r>
            <a:r>
              <a:rPr lang="en-US" i="1">
                <a:solidFill>
                  <a:schemeClr val="tx1">
                    <a:lumMod val="50000"/>
                  </a:schemeClr>
                </a:solidFill>
              </a:rPr>
              <a:t>Journal of Business Research</a:t>
            </a:r>
            <a:r>
              <a:rPr lang="en-US">
                <a:solidFill>
                  <a:schemeClr val="tx1">
                    <a:lumMod val="50000"/>
                  </a:schemeClr>
                </a:solidFill>
              </a:rPr>
              <a:t>, 63(9-10), pp.986–992. </a:t>
            </a:r>
            <a:r>
              <a:rPr lang="en-US" err="1">
                <a:solidFill>
                  <a:schemeClr val="tx1">
                    <a:lumMod val="50000"/>
                  </a:schemeClr>
                </a:solidFill>
              </a:rPr>
              <a:t>doi:</a:t>
            </a:r>
            <a:r>
              <a:rPr lang="en-US" err="1">
                <a:solidFill>
                  <a:schemeClr val="tx1">
                    <a:lumMod val="50000"/>
                  </a:schemeClr>
                </a:solidFill>
                <a:hlinkClick r:id="rId4">
                  <a:extLst>
                    <a:ext uri="{A12FA001-AC4F-418D-AE19-62706E023703}">
                      <ahyp:hlinkClr xmlns:ahyp="http://schemas.microsoft.com/office/drawing/2018/hyperlinkcolor" val="tx"/>
                    </a:ext>
                  </a:extLst>
                </a:hlinkClick>
              </a:rPr>
              <a:t>https</a:t>
            </a:r>
            <a:r>
              <a:rPr lang="en-US">
                <a:solidFill>
                  <a:schemeClr val="tx1">
                    <a:lumMod val="50000"/>
                  </a:schemeClr>
                </a:solidFill>
                <a:hlinkClick r:id="rId4">
                  <a:extLst>
                    <a:ext uri="{A12FA001-AC4F-418D-AE19-62706E023703}">
                      <ahyp:hlinkClr xmlns:ahyp="http://schemas.microsoft.com/office/drawing/2018/hyperlinkcolor" val="tx"/>
                    </a:ext>
                  </a:extLst>
                </a:hlinkClick>
              </a:rPr>
              <a:t>://doi.org/10.1016/j.jbusres.2009.01.022</a:t>
            </a:r>
            <a:r>
              <a:rPr lang="en-US">
                <a:solidFill>
                  <a:schemeClr val="tx1">
                    <a:lumMod val="50000"/>
                  </a:schemeClr>
                </a:solidFill>
              </a:rPr>
              <a:t>.</a:t>
            </a:r>
            <a:endParaRPr lang="en-GB">
              <a:solidFill>
                <a:schemeClr val="tx1">
                  <a:lumMod val="50000"/>
                </a:schemeClr>
              </a:solidFill>
            </a:endParaRPr>
          </a:p>
          <a:p>
            <a:pPr marL="0" indent="0">
              <a:lnSpc>
                <a:spcPct val="150000"/>
              </a:lnSpc>
              <a:buNone/>
            </a:pPr>
            <a:r>
              <a:rPr lang="en-US">
                <a:solidFill>
                  <a:schemeClr val="tx1">
                    <a:lumMod val="50000"/>
                  </a:schemeClr>
                </a:solidFill>
              </a:rPr>
              <a:t>Deniz, E. and Semanur </a:t>
            </a:r>
            <a:r>
              <a:rPr lang="en-US" err="1">
                <a:solidFill>
                  <a:schemeClr val="tx1">
                    <a:lumMod val="50000"/>
                  </a:schemeClr>
                </a:solidFill>
              </a:rPr>
              <a:t>Çökekoğlu</a:t>
            </a:r>
            <a:r>
              <a:rPr lang="en-US">
                <a:solidFill>
                  <a:schemeClr val="tx1">
                    <a:lumMod val="50000"/>
                  </a:schemeClr>
                </a:solidFill>
              </a:rPr>
              <a:t> Bülbül (2024). Predicting Customer Purchase Behavior Using Machine Learning Models. </a:t>
            </a:r>
            <a:r>
              <a:rPr lang="en-US" i="1">
                <a:solidFill>
                  <a:schemeClr val="tx1">
                    <a:lumMod val="50000"/>
                  </a:schemeClr>
                </a:solidFill>
              </a:rPr>
              <a:t>Information Technology in Economics and Business </a:t>
            </a:r>
            <a:r>
              <a:rPr lang="en-US">
                <a:solidFill>
                  <a:schemeClr val="tx1">
                    <a:lumMod val="50000"/>
                  </a:schemeClr>
                </a:solidFill>
              </a:rPr>
              <a:t>, [online] 1(1). </a:t>
            </a:r>
            <a:r>
              <a:rPr lang="en-US" err="1">
                <a:solidFill>
                  <a:schemeClr val="tx1">
                    <a:lumMod val="50000"/>
                  </a:schemeClr>
                </a:solidFill>
              </a:rPr>
              <a:t>doi:</a:t>
            </a:r>
            <a:r>
              <a:rPr lang="en-US" err="1">
                <a:solidFill>
                  <a:schemeClr val="tx1">
                    <a:lumMod val="50000"/>
                  </a:schemeClr>
                </a:solidFill>
                <a:hlinkClick r:id="rId5">
                  <a:extLst>
                    <a:ext uri="{A12FA001-AC4F-418D-AE19-62706E023703}">
                      <ahyp:hlinkClr xmlns:ahyp="http://schemas.microsoft.com/office/drawing/2018/hyperlinkcolor" val="tx"/>
                    </a:ext>
                  </a:extLst>
                </a:hlinkClick>
              </a:rPr>
              <a:t>https</a:t>
            </a:r>
            <a:r>
              <a:rPr lang="en-US">
                <a:solidFill>
                  <a:schemeClr val="tx1">
                    <a:lumMod val="50000"/>
                  </a:schemeClr>
                </a:solidFill>
                <a:hlinkClick r:id="rId5">
                  <a:extLst>
                    <a:ext uri="{A12FA001-AC4F-418D-AE19-62706E023703}">
                      <ahyp:hlinkClr xmlns:ahyp="http://schemas.microsoft.com/office/drawing/2018/hyperlinkcolor" val="tx"/>
                    </a:ext>
                  </a:extLst>
                </a:hlinkClick>
              </a:rPr>
              <a:t>://doi.org/10.69882/adba.iteb.2024071</a:t>
            </a:r>
            <a:r>
              <a:rPr lang="en-US">
                <a:solidFill>
                  <a:schemeClr val="tx1">
                    <a:lumMod val="50000"/>
                  </a:schemeClr>
                </a:solidFill>
              </a:rPr>
              <a:t>.</a:t>
            </a:r>
            <a:endParaRPr lang="en-GB">
              <a:solidFill>
                <a:schemeClr val="tx1">
                  <a:lumMod val="50000"/>
                </a:schemeClr>
              </a:solidFill>
            </a:endParaRPr>
          </a:p>
          <a:p>
            <a:pPr marL="0" indent="0">
              <a:lnSpc>
                <a:spcPct val="150000"/>
              </a:lnSpc>
              <a:buNone/>
            </a:pPr>
            <a:r>
              <a:rPr lang="en-US">
                <a:solidFill>
                  <a:schemeClr val="tx1">
                    <a:lumMod val="50000"/>
                  </a:schemeClr>
                </a:solidFill>
              </a:rPr>
              <a:t>Gao, B., Liu, T.-Y., Liu, Y., Wang, T., Ma, Z.-M. and Li, H. (2011). Page importance computation based on Markov processes. </a:t>
            </a:r>
            <a:r>
              <a:rPr lang="en-US" i="1">
                <a:solidFill>
                  <a:schemeClr val="tx1">
                    <a:lumMod val="50000"/>
                  </a:schemeClr>
                </a:solidFill>
              </a:rPr>
              <a:t>Information Retrieval</a:t>
            </a:r>
            <a:r>
              <a:rPr lang="en-US">
                <a:solidFill>
                  <a:schemeClr val="tx1">
                    <a:lumMod val="50000"/>
                  </a:schemeClr>
                </a:solidFill>
              </a:rPr>
              <a:t>, 14(5), pp.488–514. </a:t>
            </a:r>
            <a:r>
              <a:rPr lang="en-US" err="1">
                <a:solidFill>
                  <a:schemeClr val="tx1">
                    <a:lumMod val="50000"/>
                  </a:schemeClr>
                </a:solidFill>
              </a:rPr>
              <a:t>doi:</a:t>
            </a:r>
            <a:r>
              <a:rPr lang="en-US" err="1">
                <a:solidFill>
                  <a:schemeClr val="tx1">
                    <a:lumMod val="50000"/>
                  </a:schemeClr>
                </a:solidFill>
                <a:hlinkClick r:id="rId6">
                  <a:extLst>
                    <a:ext uri="{A12FA001-AC4F-418D-AE19-62706E023703}">
                      <ahyp:hlinkClr xmlns:ahyp="http://schemas.microsoft.com/office/drawing/2018/hyperlinkcolor" val="tx"/>
                    </a:ext>
                  </a:extLst>
                </a:hlinkClick>
              </a:rPr>
              <a:t>https</a:t>
            </a:r>
            <a:r>
              <a:rPr lang="en-US">
                <a:solidFill>
                  <a:schemeClr val="tx1">
                    <a:lumMod val="50000"/>
                  </a:schemeClr>
                </a:solidFill>
                <a:hlinkClick r:id="rId6">
                  <a:extLst>
                    <a:ext uri="{A12FA001-AC4F-418D-AE19-62706E023703}">
                      <ahyp:hlinkClr xmlns:ahyp="http://schemas.microsoft.com/office/drawing/2018/hyperlinkcolor" val="tx"/>
                    </a:ext>
                  </a:extLst>
                </a:hlinkClick>
              </a:rPr>
              <a:t>://doi.org/10.1007/s10791-011-9164-x</a:t>
            </a:r>
            <a:r>
              <a:rPr lang="en-US">
                <a:solidFill>
                  <a:schemeClr val="tx1">
                    <a:lumMod val="50000"/>
                  </a:schemeClr>
                </a:solidFill>
              </a:rPr>
              <a:t>.</a:t>
            </a:r>
            <a:endParaRPr lang="en-GB">
              <a:solidFill>
                <a:schemeClr val="tx1">
                  <a:lumMod val="50000"/>
                </a:schemeClr>
              </a:solidFill>
            </a:endParaRPr>
          </a:p>
          <a:p>
            <a:pPr marL="0" indent="0">
              <a:lnSpc>
                <a:spcPct val="150000"/>
              </a:lnSpc>
              <a:buNone/>
            </a:pPr>
            <a:r>
              <a:rPr lang="en-US" err="1">
                <a:solidFill>
                  <a:schemeClr val="tx1">
                    <a:lumMod val="50000"/>
                  </a:schemeClr>
                </a:solidFill>
              </a:rPr>
              <a:t>Gkikas</a:t>
            </a:r>
            <a:r>
              <a:rPr lang="en-US">
                <a:solidFill>
                  <a:schemeClr val="tx1">
                    <a:lumMod val="50000"/>
                  </a:schemeClr>
                </a:solidFill>
              </a:rPr>
              <a:t>, D.C. and Theodoridis, P.K. (2024). Predicting Online Shopping Behavior: Using Machine Learning and Google Analytics to Classify User Engagement. </a:t>
            </a:r>
            <a:r>
              <a:rPr lang="en-US" i="1">
                <a:solidFill>
                  <a:schemeClr val="tx1">
                    <a:lumMod val="50000"/>
                  </a:schemeClr>
                </a:solidFill>
              </a:rPr>
              <a:t>Applied Sciences</a:t>
            </a:r>
            <a:r>
              <a:rPr lang="en-US">
                <a:solidFill>
                  <a:schemeClr val="tx1">
                    <a:lumMod val="50000"/>
                  </a:schemeClr>
                </a:solidFill>
              </a:rPr>
              <a:t>, [online] 14(23), p.11403. </a:t>
            </a:r>
            <a:r>
              <a:rPr lang="en-US" err="1">
                <a:solidFill>
                  <a:schemeClr val="tx1">
                    <a:lumMod val="50000"/>
                  </a:schemeClr>
                </a:solidFill>
              </a:rPr>
              <a:t>doi:</a:t>
            </a:r>
            <a:r>
              <a:rPr lang="en-US" err="1">
                <a:solidFill>
                  <a:schemeClr val="tx1">
                    <a:lumMod val="50000"/>
                  </a:schemeClr>
                </a:solidFill>
                <a:hlinkClick r:id="rId7">
                  <a:extLst>
                    <a:ext uri="{A12FA001-AC4F-418D-AE19-62706E023703}">
                      <ahyp:hlinkClr xmlns:ahyp="http://schemas.microsoft.com/office/drawing/2018/hyperlinkcolor" val="tx"/>
                    </a:ext>
                  </a:extLst>
                </a:hlinkClick>
              </a:rPr>
              <a:t>https</a:t>
            </a:r>
            <a:r>
              <a:rPr lang="en-US">
                <a:solidFill>
                  <a:schemeClr val="tx1">
                    <a:lumMod val="50000"/>
                  </a:schemeClr>
                </a:solidFill>
                <a:hlinkClick r:id="rId7">
                  <a:extLst>
                    <a:ext uri="{A12FA001-AC4F-418D-AE19-62706E023703}">
                      <ahyp:hlinkClr xmlns:ahyp="http://schemas.microsoft.com/office/drawing/2018/hyperlinkcolor" val="tx"/>
                    </a:ext>
                  </a:extLst>
                </a:hlinkClick>
              </a:rPr>
              <a:t>://doi.org/10.3390/app142311403</a:t>
            </a:r>
            <a:r>
              <a:rPr lang="en-US">
                <a:solidFill>
                  <a:schemeClr val="tx1">
                    <a:lumMod val="50000"/>
                  </a:schemeClr>
                </a:solidFill>
              </a:rPr>
              <a:t>.</a:t>
            </a:r>
            <a:endParaRPr lang="en-GB">
              <a:solidFill>
                <a:schemeClr val="tx1">
                  <a:lumMod val="50000"/>
                </a:schemeClr>
              </a:solidFill>
            </a:endParaRPr>
          </a:p>
          <a:p>
            <a:pPr marL="0" indent="0">
              <a:lnSpc>
                <a:spcPct val="150000"/>
              </a:lnSpc>
              <a:buNone/>
            </a:pPr>
            <a:r>
              <a:rPr lang="en-US">
                <a:solidFill>
                  <a:schemeClr val="tx1">
                    <a:lumMod val="50000"/>
                  </a:schemeClr>
                </a:solidFill>
              </a:rPr>
              <a:t>Huang, J.Z. (2014). An Introduction to Statistical Learning: With Applications in R By Gareth James, Trevor Hastie, Robert </a:t>
            </a:r>
            <a:r>
              <a:rPr lang="en-US" err="1">
                <a:solidFill>
                  <a:schemeClr val="tx1">
                    <a:lumMod val="50000"/>
                  </a:schemeClr>
                </a:solidFill>
              </a:rPr>
              <a:t>Tibshirani</a:t>
            </a:r>
            <a:r>
              <a:rPr lang="en-US">
                <a:solidFill>
                  <a:schemeClr val="tx1">
                    <a:lumMod val="50000"/>
                  </a:schemeClr>
                </a:solidFill>
              </a:rPr>
              <a:t>, Daniela Witten. </a:t>
            </a:r>
            <a:r>
              <a:rPr lang="en-US" i="1">
                <a:solidFill>
                  <a:schemeClr val="tx1">
                    <a:lumMod val="50000"/>
                  </a:schemeClr>
                </a:solidFill>
              </a:rPr>
              <a:t>Journal of Agricultural, Biological, and Environmental Statistics</a:t>
            </a:r>
            <a:r>
              <a:rPr lang="en-US">
                <a:solidFill>
                  <a:schemeClr val="tx1">
                    <a:lumMod val="50000"/>
                  </a:schemeClr>
                </a:solidFill>
              </a:rPr>
              <a:t>, 19(4), pp.556–557. </a:t>
            </a:r>
            <a:r>
              <a:rPr lang="en-US" err="1">
                <a:solidFill>
                  <a:schemeClr val="tx1">
                    <a:lumMod val="50000"/>
                  </a:schemeClr>
                </a:solidFill>
              </a:rPr>
              <a:t>doi:</a:t>
            </a:r>
            <a:r>
              <a:rPr lang="en-US" err="1">
                <a:solidFill>
                  <a:schemeClr val="tx1">
                    <a:lumMod val="50000"/>
                  </a:schemeClr>
                </a:solidFill>
                <a:hlinkClick r:id="rId8">
                  <a:extLst>
                    <a:ext uri="{A12FA001-AC4F-418D-AE19-62706E023703}">
                      <ahyp:hlinkClr xmlns:ahyp="http://schemas.microsoft.com/office/drawing/2018/hyperlinkcolor" val="tx"/>
                    </a:ext>
                  </a:extLst>
                </a:hlinkClick>
              </a:rPr>
              <a:t>https</a:t>
            </a:r>
            <a:r>
              <a:rPr lang="en-US">
                <a:solidFill>
                  <a:schemeClr val="tx1">
                    <a:lumMod val="50000"/>
                  </a:schemeClr>
                </a:solidFill>
                <a:hlinkClick r:id="rId8">
                  <a:extLst>
                    <a:ext uri="{A12FA001-AC4F-418D-AE19-62706E023703}">
                      <ahyp:hlinkClr xmlns:ahyp="http://schemas.microsoft.com/office/drawing/2018/hyperlinkcolor" val="tx"/>
                    </a:ext>
                  </a:extLst>
                </a:hlinkClick>
              </a:rPr>
              <a:t>://doi.org/10.1007/s13253-014-0179-9</a:t>
            </a:r>
            <a:r>
              <a:rPr lang="en-US">
                <a:solidFill>
                  <a:schemeClr val="tx1">
                    <a:lumMod val="50000"/>
                  </a:schemeClr>
                </a:solidFill>
              </a:rPr>
              <a:t>.</a:t>
            </a:r>
            <a:endParaRPr lang="en-GB">
              <a:solidFill>
                <a:schemeClr val="tx1">
                  <a:lumMod val="50000"/>
                </a:schemeClr>
              </a:solidFill>
            </a:endParaRPr>
          </a:p>
          <a:p>
            <a:pPr marL="0" indent="0">
              <a:lnSpc>
                <a:spcPct val="150000"/>
              </a:lnSpc>
              <a:buNone/>
            </a:pPr>
            <a:r>
              <a:rPr lang="en-US">
                <a:solidFill>
                  <a:schemeClr val="tx1">
                    <a:lumMod val="50000"/>
                  </a:schemeClr>
                </a:solidFill>
              </a:rPr>
              <a:t>Mir, I.A. (2021). Self-Escapism Motivated Online Shopping Engagement: a Determinant of Users’ Online Shopping Cart Use and Buying Behavior. </a:t>
            </a:r>
            <a:r>
              <a:rPr lang="en-US" i="1">
                <a:solidFill>
                  <a:schemeClr val="tx1">
                    <a:lumMod val="50000"/>
                  </a:schemeClr>
                </a:solidFill>
              </a:rPr>
              <a:t>Journal of Internet Commerce</a:t>
            </a:r>
            <a:r>
              <a:rPr lang="en-US">
                <a:solidFill>
                  <a:schemeClr val="tx1">
                    <a:lumMod val="50000"/>
                  </a:schemeClr>
                </a:solidFill>
              </a:rPr>
              <a:t>, 22(1), pp.1–34. </a:t>
            </a:r>
            <a:r>
              <a:rPr lang="en-US" err="1">
                <a:solidFill>
                  <a:schemeClr val="tx1">
                    <a:lumMod val="50000"/>
                  </a:schemeClr>
                </a:solidFill>
              </a:rPr>
              <a:t>doi:</a:t>
            </a:r>
            <a:r>
              <a:rPr lang="en-US" err="1">
                <a:solidFill>
                  <a:schemeClr val="tx1">
                    <a:lumMod val="50000"/>
                  </a:schemeClr>
                </a:solidFill>
                <a:hlinkClick r:id="rId9">
                  <a:extLst>
                    <a:ext uri="{A12FA001-AC4F-418D-AE19-62706E023703}">
                      <ahyp:hlinkClr xmlns:ahyp="http://schemas.microsoft.com/office/drawing/2018/hyperlinkcolor" val="tx"/>
                    </a:ext>
                  </a:extLst>
                </a:hlinkClick>
              </a:rPr>
              <a:t>https</a:t>
            </a:r>
            <a:r>
              <a:rPr lang="en-US">
                <a:solidFill>
                  <a:schemeClr val="tx1">
                    <a:lumMod val="50000"/>
                  </a:schemeClr>
                </a:solidFill>
                <a:hlinkClick r:id="rId9">
                  <a:extLst>
                    <a:ext uri="{A12FA001-AC4F-418D-AE19-62706E023703}">
                      <ahyp:hlinkClr xmlns:ahyp="http://schemas.microsoft.com/office/drawing/2018/hyperlinkcolor" val="tx"/>
                    </a:ext>
                  </a:extLst>
                </a:hlinkClick>
              </a:rPr>
              <a:t>://doi.org/10.1080/15332861.2021.2021582</a:t>
            </a:r>
            <a:r>
              <a:rPr lang="en-US">
                <a:solidFill>
                  <a:schemeClr val="tx1">
                    <a:lumMod val="50000"/>
                  </a:schemeClr>
                </a:solidFill>
              </a:rPr>
              <a:t>.</a:t>
            </a:r>
            <a:endParaRPr lang="en-GB">
              <a:solidFill>
                <a:schemeClr val="tx1">
                  <a:lumMod val="50000"/>
                </a:schemeClr>
              </a:solidFill>
            </a:endParaRPr>
          </a:p>
          <a:p>
            <a:endParaRPr lang="en-GB"/>
          </a:p>
        </p:txBody>
      </p:sp>
    </p:spTree>
    <p:extLst>
      <p:ext uri="{BB962C8B-B14F-4D97-AF65-F5344CB8AC3E}">
        <p14:creationId xmlns:p14="http://schemas.microsoft.com/office/powerpoint/2010/main" val="30428970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49CB6-2198-5E64-EA09-B7D1B753C2B2}"/>
              </a:ext>
            </a:extLst>
          </p:cNvPr>
          <p:cNvSpPr>
            <a:spLocks noGrp="1"/>
          </p:cNvSpPr>
          <p:nvPr>
            <p:ph type="ctrTitle"/>
          </p:nvPr>
        </p:nvSpPr>
        <p:spPr/>
        <p:txBody>
          <a:bodyPr/>
          <a:lstStyle/>
          <a:p>
            <a:r>
              <a:rPr lang="en-GB"/>
              <a:t>REFERENCES</a:t>
            </a:r>
          </a:p>
        </p:txBody>
      </p:sp>
      <p:sp>
        <p:nvSpPr>
          <p:cNvPr id="3" name="Text Placeholder 2">
            <a:extLst>
              <a:ext uri="{FF2B5EF4-FFF2-40B4-BE49-F238E27FC236}">
                <a16:creationId xmlns:a16="http://schemas.microsoft.com/office/drawing/2014/main" id="{504DE1A0-8D46-39AF-9E5E-ECA024D6FADA}"/>
              </a:ext>
            </a:extLst>
          </p:cNvPr>
          <p:cNvSpPr>
            <a:spLocks noGrp="1"/>
          </p:cNvSpPr>
          <p:nvPr>
            <p:ph type="body" sz="quarter" idx="14"/>
          </p:nvPr>
        </p:nvSpPr>
        <p:spPr>
          <a:xfrm>
            <a:off x="508000" y="1320800"/>
            <a:ext cx="11188700" cy="5042748"/>
          </a:xfrm>
        </p:spPr>
        <p:txBody>
          <a:bodyPr>
            <a:normAutofit fontScale="92500"/>
          </a:bodyPr>
          <a:lstStyle/>
          <a:p>
            <a:pPr marL="0" indent="0">
              <a:lnSpc>
                <a:spcPct val="150000"/>
              </a:lnSpc>
              <a:buNone/>
            </a:pPr>
            <a:r>
              <a:rPr lang="en-US">
                <a:solidFill>
                  <a:schemeClr val="tx1">
                    <a:lumMod val="50000"/>
                  </a:schemeClr>
                </a:solidFill>
              </a:rPr>
              <a:t>Office for National Statistics (2025). </a:t>
            </a:r>
            <a:r>
              <a:rPr lang="en-US" i="1">
                <a:solidFill>
                  <a:schemeClr val="tx1">
                    <a:lumMod val="50000"/>
                  </a:schemeClr>
                </a:solidFill>
              </a:rPr>
              <a:t>Internet Sales as a Percentage of Total Retail Sales (ratio) (%) - Office for National Statistics</a:t>
            </a:r>
            <a:r>
              <a:rPr lang="en-US">
                <a:solidFill>
                  <a:schemeClr val="tx1">
                    <a:lumMod val="50000"/>
                  </a:schemeClr>
                </a:solidFill>
              </a:rPr>
              <a:t>. [online] Ons.gov.uk. Available at: </a:t>
            </a:r>
            <a:r>
              <a:rPr lang="en-US">
                <a:solidFill>
                  <a:schemeClr val="tx1">
                    <a:lumMod val="50000"/>
                  </a:schemeClr>
                </a:solidFill>
                <a:hlinkClick r:id="rId2">
                  <a:extLst>
                    <a:ext uri="{A12FA001-AC4F-418D-AE19-62706E023703}">
                      <ahyp:hlinkClr xmlns:ahyp="http://schemas.microsoft.com/office/drawing/2018/hyperlinkcolor" val="tx"/>
                    </a:ext>
                  </a:extLst>
                </a:hlinkClick>
              </a:rPr>
              <a:t>https://www.ons.gov.uk/businessindustryandtrade/retailindustry/timeseries/j4mc/drsi</a:t>
            </a:r>
            <a:r>
              <a:rPr lang="en-US">
                <a:solidFill>
                  <a:schemeClr val="tx1">
                    <a:lumMod val="50000"/>
                  </a:schemeClr>
                </a:solidFill>
              </a:rPr>
              <a:t>.</a:t>
            </a:r>
            <a:endParaRPr lang="en-GB">
              <a:solidFill>
                <a:schemeClr val="tx1">
                  <a:lumMod val="50000"/>
                </a:schemeClr>
              </a:solidFill>
            </a:endParaRPr>
          </a:p>
          <a:p>
            <a:pPr marL="0" indent="0">
              <a:lnSpc>
                <a:spcPct val="150000"/>
              </a:lnSpc>
              <a:buNone/>
            </a:pPr>
            <a:r>
              <a:rPr lang="en-US">
                <a:solidFill>
                  <a:schemeClr val="tx1">
                    <a:lumMod val="50000"/>
                  </a:schemeClr>
                </a:solidFill>
              </a:rPr>
              <a:t>Statista (2025). </a:t>
            </a:r>
            <a:r>
              <a:rPr lang="en-US" i="1">
                <a:solidFill>
                  <a:schemeClr val="tx1">
                    <a:lumMod val="50000"/>
                  </a:schemeClr>
                </a:solidFill>
              </a:rPr>
              <a:t>Online shopping cart abandonment rate worldwide between 2006 to 2025</a:t>
            </a:r>
            <a:r>
              <a:rPr lang="en-US">
                <a:solidFill>
                  <a:schemeClr val="tx1">
                    <a:lumMod val="50000"/>
                  </a:schemeClr>
                </a:solidFill>
              </a:rPr>
              <a:t>. [online] Statista. Available at: </a:t>
            </a:r>
            <a:r>
              <a:rPr lang="en-US">
                <a:solidFill>
                  <a:schemeClr val="tx1">
                    <a:lumMod val="50000"/>
                  </a:schemeClr>
                </a:solidFill>
                <a:hlinkClick r:id="rId3">
                  <a:extLst>
                    <a:ext uri="{A12FA001-AC4F-418D-AE19-62706E023703}">
                      <ahyp:hlinkClr xmlns:ahyp="http://schemas.microsoft.com/office/drawing/2018/hyperlinkcolor" val="tx"/>
                    </a:ext>
                  </a:extLst>
                </a:hlinkClick>
              </a:rPr>
              <a:t>https://www-statista-com.surrey.idm.oclc.org/statistics/477804/online-shopping-cart-abandonment-rate-worldwide/</a:t>
            </a:r>
            <a:r>
              <a:rPr lang="en-US">
                <a:solidFill>
                  <a:schemeClr val="tx1">
                    <a:lumMod val="50000"/>
                  </a:schemeClr>
                </a:solidFill>
              </a:rPr>
              <a:t> [Accessed 3 Aug. 2025].</a:t>
            </a:r>
            <a:endParaRPr lang="en-GB">
              <a:solidFill>
                <a:schemeClr val="tx1">
                  <a:lumMod val="50000"/>
                </a:schemeClr>
              </a:solidFill>
            </a:endParaRPr>
          </a:p>
          <a:p>
            <a:pPr marL="0" indent="0">
              <a:lnSpc>
                <a:spcPct val="150000"/>
              </a:lnSpc>
              <a:buNone/>
            </a:pPr>
            <a:r>
              <a:rPr lang="en-US">
                <a:solidFill>
                  <a:schemeClr val="tx1">
                    <a:lumMod val="50000"/>
                  </a:schemeClr>
                </a:solidFill>
              </a:rPr>
              <a:t>Tanvir, A.-A., Ali Khandokar, I., </a:t>
            </a:r>
            <a:r>
              <a:rPr lang="en-US" err="1">
                <a:solidFill>
                  <a:schemeClr val="tx1">
                    <a:lumMod val="50000"/>
                  </a:schemeClr>
                </a:solidFill>
              </a:rPr>
              <a:t>Muzahidul</a:t>
            </a:r>
            <a:r>
              <a:rPr lang="en-US">
                <a:solidFill>
                  <a:schemeClr val="tx1">
                    <a:lumMod val="50000"/>
                  </a:schemeClr>
                </a:solidFill>
              </a:rPr>
              <a:t> Islam, A.K.M., Islam, S. and </a:t>
            </a:r>
            <a:r>
              <a:rPr lang="en-US" err="1">
                <a:solidFill>
                  <a:schemeClr val="tx1">
                    <a:lumMod val="50000"/>
                  </a:schemeClr>
                </a:solidFill>
              </a:rPr>
              <a:t>Shatabda</a:t>
            </a:r>
            <a:r>
              <a:rPr lang="en-US">
                <a:solidFill>
                  <a:schemeClr val="tx1">
                    <a:lumMod val="50000"/>
                  </a:schemeClr>
                </a:solidFill>
              </a:rPr>
              <a:t>, S. (2023). A gradient boosting classifier for purchase intention prediction of online shoppers. </a:t>
            </a:r>
            <a:r>
              <a:rPr lang="en-US" i="1" err="1">
                <a:solidFill>
                  <a:schemeClr val="tx1">
                    <a:lumMod val="50000"/>
                  </a:schemeClr>
                </a:solidFill>
              </a:rPr>
              <a:t>Heliyon</a:t>
            </a:r>
            <a:r>
              <a:rPr lang="en-US">
                <a:solidFill>
                  <a:schemeClr val="tx1">
                    <a:lumMod val="50000"/>
                  </a:schemeClr>
                </a:solidFill>
              </a:rPr>
              <a:t>, 9(4), p.e15163. </a:t>
            </a:r>
            <a:r>
              <a:rPr lang="en-US" err="1">
                <a:solidFill>
                  <a:schemeClr val="tx1">
                    <a:lumMod val="50000"/>
                  </a:schemeClr>
                </a:solidFill>
              </a:rPr>
              <a:t>doi:</a:t>
            </a:r>
            <a:r>
              <a:rPr lang="en-US" err="1">
                <a:solidFill>
                  <a:schemeClr val="tx1">
                    <a:lumMod val="50000"/>
                  </a:schemeClr>
                </a:solidFill>
                <a:hlinkClick r:id="rId4">
                  <a:extLst>
                    <a:ext uri="{A12FA001-AC4F-418D-AE19-62706E023703}">
                      <ahyp:hlinkClr xmlns:ahyp="http://schemas.microsoft.com/office/drawing/2018/hyperlinkcolor" val="tx"/>
                    </a:ext>
                  </a:extLst>
                </a:hlinkClick>
              </a:rPr>
              <a:t>https</a:t>
            </a:r>
            <a:r>
              <a:rPr lang="en-US">
                <a:solidFill>
                  <a:schemeClr val="tx1">
                    <a:lumMod val="50000"/>
                  </a:schemeClr>
                </a:solidFill>
                <a:hlinkClick r:id="rId4">
                  <a:extLst>
                    <a:ext uri="{A12FA001-AC4F-418D-AE19-62706E023703}">
                      <ahyp:hlinkClr xmlns:ahyp="http://schemas.microsoft.com/office/drawing/2018/hyperlinkcolor" val="tx"/>
                    </a:ext>
                  </a:extLst>
                </a:hlinkClick>
              </a:rPr>
              <a:t>://doi.org/10.1016/j.heliyon.2023.e15163</a:t>
            </a:r>
            <a:r>
              <a:rPr lang="en-US">
                <a:solidFill>
                  <a:schemeClr val="tx1">
                    <a:lumMod val="50000"/>
                  </a:schemeClr>
                </a:solidFill>
              </a:rPr>
              <a:t>.</a:t>
            </a:r>
            <a:endParaRPr lang="en-GB">
              <a:solidFill>
                <a:schemeClr val="tx1">
                  <a:lumMod val="50000"/>
                </a:schemeClr>
              </a:solidFill>
            </a:endParaRPr>
          </a:p>
          <a:p>
            <a:pPr marL="0" indent="0">
              <a:lnSpc>
                <a:spcPct val="150000"/>
              </a:lnSpc>
              <a:buNone/>
            </a:pPr>
            <a:r>
              <a:rPr lang="en-US">
                <a:solidFill>
                  <a:schemeClr val="tx1">
                    <a:lumMod val="50000"/>
                  </a:schemeClr>
                </a:solidFill>
              </a:rPr>
              <a:t>Team, A.C. (2022). </a:t>
            </a:r>
            <a:r>
              <a:rPr lang="en-US" i="1">
                <a:solidFill>
                  <a:schemeClr val="tx1">
                    <a:lumMod val="50000"/>
                  </a:schemeClr>
                </a:solidFill>
              </a:rPr>
              <a:t>Ecommerce bounce rate — what it is and how to improve it</a:t>
            </a:r>
            <a:r>
              <a:rPr lang="en-US">
                <a:solidFill>
                  <a:schemeClr val="tx1">
                    <a:lumMod val="50000"/>
                  </a:schemeClr>
                </a:solidFill>
              </a:rPr>
              <a:t>. [online] Adobe.com. Available at: </a:t>
            </a:r>
            <a:r>
              <a:rPr lang="en-US">
                <a:solidFill>
                  <a:schemeClr val="tx1">
                    <a:lumMod val="50000"/>
                  </a:schemeClr>
                </a:solidFill>
                <a:hlinkClick r:id="rId5">
                  <a:extLst>
                    <a:ext uri="{A12FA001-AC4F-418D-AE19-62706E023703}">
                      <ahyp:hlinkClr xmlns:ahyp="http://schemas.microsoft.com/office/drawing/2018/hyperlinkcolor" val="tx"/>
                    </a:ext>
                  </a:extLst>
                </a:hlinkClick>
              </a:rPr>
              <a:t>https://business.adobe.com/blog/basics/ecommerce-bounce-rate#what-is-the-average-ecommerce-bounce-rate</a:t>
            </a:r>
            <a:r>
              <a:rPr lang="en-US">
                <a:solidFill>
                  <a:schemeClr val="tx1">
                    <a:lumMod val="50000"/>
                  </a:schemeClr>
                </a:solidFill>
              </a:rPr>
              <a:t> [Accessed 3 Aug. 2025].</a:t>
            </a:r>
            <a:endParaRPr lang="en-GB">
              <a:solidFill>
                <a:schemeClr val="tx1">
                  <a:lumMod val="50000"/>
                </a:schemeClr>
              </a:solidFill>
            </a:endParaRPr>
          </a:p>
          <a:p>
            <a:pPr marL="0" indent="0">
              <a:lnSpc>
                <a:spcPct val="150000"/>
              </a:lnSpc>
              <a:buNone/>
            </a:pPr>
            <a:r>
              <a:rPr lang="en-US">
                <a:solidFill>
                  <a:schemeClr val="tx1">
                    <a:lumMod val="50000"/>
                  </a:schemeClr>
                </a:solidFill>
              </a:rPr>
              <a:t>Thiyagarajan, G. and Swathi, Y. (2025). Temporal Dynamics of Consumer Engagement in E-Commerce. In: </a:t>
            </a:r>
            <a:r>
              <a:rPr lang="en-US" i="1">
                <a:solidFill>
                  <a:schemeClr val="tx1">
                    <a:lumMod val="50000"/>
                  </a:schemeClr>
                </a:solidFill>
              </a:rPr>
              <a:t>In Proceedings of the 2025 International Conference on Computing for Sustainability and Innovation (COMP-SIF)</a:t>
            </a:r>
            <a:r>
              <a:rPr lang="en-US">
                <a:solidFill>
                  <a:schemeClr val="tx1">
                    <a:lumMod val="50000"/>
                  </a:schemeClr>
                </a:solidFill>
              </a:rPr>
              <a:t>. [online] Available at: </a:t>
            </a:r>
            <a:r>
              <a:rPr lang="en-US">
                <a:solidFill>
                  <a:schemeClr val="tx1">
                    <a:lumMod val="50000"/>
                  </a:schemeClr>
                </a:solidFill>
                <a:hlinkClick r:id="rId6">
                  <a:extLst>
                    <a:ext uri="{A12FA001-AC4F-418D-AE19-62706E023703}">
                      <ahyp:hlinkClr xmlns:ahyp="http://schemas.microsoft.com/office/drawing/2018/hyperlinkcolor" val="tx"/>
                    </a:ext>
                  </a:extLst>
                </a:hlinkClick>
              </a:rPr>
              <a:t>https://www.researchgate.net/publication/391257130_Temporal_Dynamics_of_Consumer_Engagement_in_E-Commerce</a:t>
            </a:r>
            <a:r>
              <a:rPr lang="en-US">
                <a:solidFill>
                  <a:schemeClr val="tx1">
                    <a:lumMod val="50000"/>
                  </a:schemeClr>
                </a:solidFill>
              </a:rPr>
              <a:t> [Accessed 1 Aug. 2025].</a:t>
            </a:r>
            <a:endParaRPr lang="en-GB">
              <a:solidFill>
                <a:schemeClr val="tx1">
                  <a:lumMod val="50000"/>
                </a:schemeClr>
              </a:solidFill>
            </a:endParaRPr>
          </a:p>
          <a:p>
            <a:pPr marL="0" indent="0">
              <a:lnSpc>
                <a:spcPct val="150000"/>
              </a:lnSpc>
              <a:buNone/>
            </a:pPr>
            <a:r>
              <a:rPr lang="en-US">
                <a:solidFill>
                  <a:schemeClr val="tx1">
                    <a:lumMod val="50000"/>
                  </a:schemeClr>
                </a:solidFill>
              </a:rPr>
              <a:t>Wolfgang Jank (2011). </a:t>
            </a:r>
            <a:r>
              <a:rPr lang="en-US" i="1">
                <a:solidFill>
                  <a:schemeClr val="tx1">
                    <a:lumMod val="50000"/>
                  </a:schemeClr>
                </a:solidFill>
              </a:rPr>
              <a:t>Business analytics for managers</a:t>
            </a:r>
            <a:r>
              <a:rPr lang="en-US">
                <a:solidFill>
                  <a:schemeClr val="tx1">
                    <a:lumMod val="50000"/>
                  </a:schemeClr>
                </a:solidFill>
              </a:rPr>
              <a:t>. New York: Springer.</a:t>
            </a:r>
            <a:endParaRPr lang="en-GB">
              <a:solidFill>
                <a:schemeClr val="tx1">
                  <a:lumMod val="50000"/>
                </a:schemeClr>
              </a:solidFill>
            </a:endParaRPr>
          </a:p>
          <a:p>
            <a:endParaRPr lang="en-GB"/>
          </a:p>
        </p:txBody>
      </p:sp>
    </p:spTree>
    <p:extLst>
      <p:ext uri="{BB962C8B-B14F-4D97-AF65-F5344CB8AC3E}">
        <p14:creationId xmlns:p14="http://schemas.microsoft.com/office/powerpoint/2010/main" val="33253601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F26DE-5B99-0571-2EF3-7C17C678B189}"/>
              </a:ext>
            </a:extLst>
          </p:cNvPr>
          <p:cNvSpPr>
            <a:spLocks noGrp="1"/>
          </p:cNvSpPr>
          <p:nvPr>
            <p:ph type="ctrTitle"/>
          </p:nvPr>
        </p:nvSpPr>
        <p:spPr/>
        <p:txBody>
          <a:bodyPr/>
          <a:lstStyle/>
          <a:p>
            <a:r>
              <a:rPr lang="en-GB"/>
              <a:t>APPENDICES</a:t>
            </a:r>
          </a:p>
        </p:txBody>
      </p:sp>
      <p:graphicFrame>
        <p:nvGraphicFramePr>
          <p:cNvPr id="4" name="Table 3">
            <a:extLst>
              <a:ext uri="{FF2B5EF4-FFF2-40B4-BE49-F238E27FC236}">
                <a16:creationId xmlns:a16="http://schemas.microsoft.com/office/drawing/2014/main" id="{2F0D620A-BB80-22B2-1938-BEF354FB225C}"/>
              </a:ext>
            </a:extLst>
          </p:cNvPr>
          <p:cNvGraphicFramePr>
            <a:graphicFrameLocks noGrp="1"/>
          </p:cNvGraphicFramePr>
          <p:nvPr>
            <p:extLst>
              <p:ext uri="{D42A27DB-BD31-4B8C-83A1-F6EECF244321}">
                <p14:modId xmlns:p14="http://schemas.microsoft.com/office/powerpoint/2010/main" val="2604503733"/>
              </p:ext>
            </p:extLst>
          </p:nvPr>
        </p:nvGraphicFramePr>
        <p:xfrm>
          <a:off x="4713513" y="1317933"/>
          <a:ext cx="6977742" cy="5254154"/>
        </p:xfrm>
        <a:graphic>
          <a:graphicData uri="http://schemas.openxmlformats.org/drawingml/2006/table">
            <a:tbl>
              <a:tblPr firstRow="1" firstCol="1" bandRow="1">
                <a:tableStyleId>{1FECB4D8-DB02-4DC6-A0A2-4F2EBAE1DC90}</a:tableStyleId>
              </a:tblPr>
              <a:tblGrid>
                <a:gridCol w="3488871">
                  <a:extLst>
                    <a:ext uri="{9D8B030D-6E8A-4147-A177-3AD203B41FA5}">
                      <a16:colId xmlns:a16="http://schemas.microsoft.com/office/drawing/2014/main" val="1160848696"/>
                    </a:ext>
                  </a:extLst>
                </a:gridCol>
                <a:gridCol w="3488871">
                  <a:extLst>
                    <a:ext uri="{9D8B030D-6E8A-4147-A177-3AD203B41FA5}">
                      <a16:colId xmlns:a16="http://schemas.microsoft.com/office/drawing/2014/main" val="4021086839"/>
                    </a:ext>
                  </a:extLst>
                </a:gridCol>
              </a:tblGrid>
              <a:tr h="158196">
                <a:tc>
                  <a:txBody>
                    <a:bodyPr/>
                    <a:lstStyle/>
                    <a:p>
                      <a:pPr>
                        <a:lnSpc>
                          <a:spcPct val="115000"/>
                        </a:lnSpc>
                        <a:spcAft>
                          <a:spcPts val="1000"/>
                        </a:spcAft>
                        <a:buNone/>
                      </a:pPr>
                      <a:r>
                        <a:rPr lang="en-US" sz="900">
                          <a:effectLst/>
                        </a:rPr>
                        <a:t>Variable Name</a:t>
                      </a:r>
                      <a:endParaRPr lang="en-GB" sz="900">
                        <a:effectLst/>
                        <a:latin typeface="Cambria" panose="02040503050406030204" pitchFamily="18" charset="0"/>
                        <a:ea typeface="MS Mincho" panose="02020609040205080304" pitchFamily="49" charset="-128"/>
                        <a:cs typeface="Times New Roman" panose="02020603050405020304" pitchFamily="18" charset="0"/>
                      </a:endParaRPr>
                    </a:p>
                  </a:txBody>
                  <a:tcPr marL="54532" marR="54532" marT="0" marB="0"/>
                </a:tc>
                <a:tc>
                  <a:txBody>
                    <a:bodyPr/>
                    <a:lstStyle/>
                    <a:p>
                      <a:pPr>
                        <a:lnSpc>
                          <a:spcPct val="115000"/>
                        </a:lnSpc>
                        <a:spcAft>
                          <a:spcPts val="1000"/>
                        </a:spcAft>
                        <a:buNone/>
                      </a:pPr>
                      <a:r>
                        <a:rPr lang="en-US" sz="900">
                          <a:effectLst/>
                        </a:rPr>
                        <a:t>Description</a:t>
                      </a:r>
                      <a:endParaRPr lang="en-GB" sz="900">
                        <a:effectLst/>
                        <a:latin typeface="Cambria" panose="02040503050406030204" pitchFamily="18" charset="0"/>
                        <a:ea typeface="MS Mincho" panose="02020609040205080304" pitchFamily="49" charset="-128"/>
                        <a:cs typeface="Times New Roman" panose="02020603050405020304" pitchFamily="18" charset="0"/>
                      </a:endParaRPr>
                    </a:p>
                  </a:txBody>
                  <a:tcPr marL="54532" marR="54532" marT="0" marB="0"/>
                </a:tc>
                <a:extLst>
                  <a:ext uri="{0D108BD9-81ED-4DB2-BD59-A6C34878D82A}">
                    <a16:rowId xmlns:a16="http://schemas.microsoft.com/office/drawing/2014/main" val="2583692498"/>
                  </a:ext>
                </a:extLst>
              </a:tr>
              <a:tr h="331152">
                <a:tc>
                  <a:txBody>
                    <a:bodyPr/>
                    <a:lstStyle/>
                    <a:p>
                      <a:pPr>
                        <a:lnSpc>
                          <a:spcPct val="115000"/>
                        </a:lnSpc>
                        <a:spcAft>
                          <a:spcPts val="1000"/>
                        </a:spcAft>
                        <a:buNone/>
                      </a:pPr>
                      <a:r>
                        <a:rPr lang="en-US" sz="900">
                          <a:effectLst/>
                        </a:rPr>
                        <a:t>Administrative</a:t>
                      </a:r>
                      <a:endParaRPr lang="en-GB" sz="900">
                        <a:effectLst/>
                        <a:latin typeface="Cambria" panose="02040503050406030204" pitchFamily="18" charset="0"/>
                        <a:ea typeface="MS Mincho" panose="02020609040205080304" pitchFamily="49" charset="-128"/>
                        <a:cs typeface="Times New Roman" panose="02020603050405020304" pitchFamily="18" charset="0"/>
                      </a:endParaRPr>
                    </a:p>
                  </a:txBody>
                  <a:tcPr marL="54532" marR="54532" marT="0" marB="0"/>
                </a:tc>
                <a:tc>
                  <a:txBody>
                    <a:bodyPr/>
                    <a:lstStyle/>
                    <a:p>
                      <a:pPr>
                        <a:lnSpc>
                          <a:spcPct val="115000"/>
                        </a:lnSpc>
                        <a:spcAft>
                          <a:spcPts val="1000"/>
                        </a:spcAft>
                        <a:buNone/>
                      </a:pPr>
                      <a:r>
                        <a:rPr lang="en-US" sz="900">
                          <a:effectLst/>
                        </a:rPr>
                        <a:t>Number of administrative pages visited during a session</a:t>
                      </a:r>
                      <a:endParaRPr lang="en-GB" sz="900">
                        <a:effectLst/>
                        <a:latin typeface="Cambria" panose="02040503050406030204" pitchFamily="18" charset="0"/>
                        <a:ea typeface="MS Mincho" panose="02020609040205080304" pitchFamily="49" charset="-128"/>
                        <a:cs typeface="Times New Roman" panose="02020603050405020304" pitchFamily="18" charset="0"/>
                      </a:endParaRPr>
                    </a:p>
                  </a:txBody>
                  <a:tcPr marL="54532" marR="54532" marT="0" marB="0"/>
                </a:tc>
                <a:extLst>
                  <a:ext uri="{0D108BD9-81ED-4DB2-BD59-A6C34878D82A}">
                    <a16:rowId xmlns:a16="http://schemas.microsoft.com/office/drawing/2014/main" val="2158390362"/>
                  </a:ext>
                </a:extLst>
              </a:tr>
              <a:tr h="331152">
                <a:tc>
                  <a:txBody>
                    <a:bodyPr/>
                    <a:lstStyle/>
                    <a:p>
                      <a:pPr>
                        <a:lnSpc>
                          <a:spcPct val="115000"/>
                        </a:lnSpc>
                        <a:spcAft>
                          <a:spcPts val="1000"/>
                        </a:spcAft>
                        <a:buNone/>
                      </a:pPr>
                      <a:r>
                        <a:rPr lang="en-US" sz="900">
                          <a:effectLst/>
                        </a:rPr>
                        <a:t>Administrative_Duration</a:t>
                      </a:r>
                      <a:endParaRPr lang="en-GB" sz="900">
                        <a:effectLst/>
                        <a:latin typeface="Cambria" panose="02040503050406030204" pitchFamily="18" charset="0"/>
                        <a:ea typeface="MS Mincho" panose="02020609040205080304" pitchFamily="49" charset="-128"/>
                        <a:cs typeface="Times New Roman" panose="02020603050405020304" pitchFamily="18" charset="0"/>
                      </a:endParaRPr>
                    </a:p>
                  </a:txBody>
                  <a:tcPr marL="54532" marR="54532" marT="0" marB="0"/>
                </a:tc>
                <a:tc>
                  <a:txBody>
                    <a:bodyPr/>
                    <a:lstStyle/>
                    <a:p>
                      <a:pPr>
                        <a:lnSpc>
                          <a:spcPct val="115000"/>
                        </a:lnSpc>
                        <a:spcAft>
                          <a:spcPts val="1000"/>
                        </a:spcAft>
                        <a:buNone/>
                      </a:pPr>
                      <a:r>
                        <a:rPr lang="en-US" sz="900">
                          <a:effectLst/>
                        </a:rPr>
                        <a:t>Total time spent on administrative pages (seconds)</a:t>
                      </a:r>
                      <a:endParaRPr lang="en-GB" sz="900">
                        <a:effectLst/>
                        <a:latin typeface="Cambria" panose="02040503050406030204" pitchFamily="18" charset="0"/>
                        <a:ea typeface="MS Mincho" panose="02020609040205080304" pitchFamily="49" charset="-128"/>
                        <a:cs typeface="Times New Roman" panose="02020603050405020304" pitchFamily="18" charset="0"/>
                      </a:endParaRPr>
                    </a:p>
                  </a:txBody>
                  <a:tcPr marL="54532" marR="54532" marT="0" marB="0"/>
                </a:tc>
                <a:extLst>
                  <a:ext uri="{0D108BD9-81ED-4DB2-BD59-A6C34878D82A}">
                    <a16:rowId xmlns:a16="http://schemas.microsoft.com/office/drawing/2014/main" val="2774540267"/>
                  </a:ext>
                </a:extLst>
              </a:tr>
              <a:tr h="158196">
                <a:tc>
                  <a:txBody>
                    <a:bodyPr/>
                    <a:lstStyle/>
                    <a:p>
                      <a:pPr>
                        <a:lnSpc>
                          <a:spcPct val="115000"/>
                        </a:lnSpc>
                        <a:spcAft>
                          <a:spcPts val="1000"/>
                        </a:spcAft>
                        <a:buNone/>
                      </a:pPr>
                      <a:r>
                        <a:rPr lang="en-US" sz="900">
                          <a:effectLst/>
                        </a:rPr>
                        <a:t>Informational</a:t>
                      </a:r>
                      <a:endParaRPr lang="en-GB" sz="900">
                        <a:effectLst/>
                        <a:latin typeface="Cambria" panose="02040503050406030204" pitchFamily="18" charset="0"/>
                        <a:ea typeface="MS Mincho" panose="02020609040205080304" pitchFamily="49" charset="-128"/>
                        <a:cs typeface="Times New Roman" panose="02020603050405020304" pitchFamily="18" charset="0"/>
                      </a:endParaRPr>
                    </a:p>
                  </a:txBody>
                  <a:tcPr marL="54532" marR="54532" marT="0" marB="0"/>
                </a:tc>
                <a:tc>
                  <a:txBody>
                    <a:bodyPr/>
                    <a:lstStyle/>
                    <a:p>
                      <a:pPr>
                        <a:lnSpc>
                          <a:spcPct val="115000"/>
                        </a:lnSpc>
                        <a:spcAft>
                          <a:spcPts val="1000"/>
                        </a:spcAft>
                        <a:buNone/>
                      </a:pPr>
                      <a:r>
                        <a:rPr lang="en-US" sz="900">
                          <a:effectLst/>
                        </a:rPr>
                        <a:t>Number of informational pages visited</a:t>
                      </a:r>
                      <a:endParaRPr lang="en-GB" sz="900">
                        <a:effectLst/>
                        <a:latin typeface="Cambria" panose="02040503050406030204" pitchFamily="18" charset="0"/>
                        <a:ea typeface="MS Mincho" panose="02020609040205080304" pitchFamily="49" charset="-128"/>
                        <a:cs typeface="Times New Roman" panose="02020603050405020304" pitchFamily="18" charset="0"/>
                      </a:endParaRPr>
                    </a:p>
                  </a:txBody>
                  <a:tcPr marL="54532" marR="54532" marT="0" marB="0"/>
                </a:tc>
                <a:extLst>
                  <a:ext uri="{0D108BD9-81ED-4DB2-BD59-A6C34878D82A}">
                    <a16:rowId xmlns:a16="http://schemas.microsoft.com/office/drawing/2014/main" val="1790155097"/>
                  </a:ext>
                </a:extLst>
              </a:tr>
              <a:tr h="331152">
                <a:tc>
                  <a:txBody>
                    <a:bodyPr/>
                    <a:lstStyle/>
                    <a:p>
                      <a:pPr>
                        <a:lnSpc>
                          <a:spcPct val="115000"/>
                        </a:lnSpc>
                        <a:spcAft>
                          <a:spcPts val="1000"/>
                        </a:spcAft>
                        <a:buNone/>
                      </a:pPr>
                      <a:r>
                        <a:rPr lang="en-US" sz="900">
                          <a:effectLst/>
                        </a:rPr>
                        <a:t>Informational_Duration</a:t>
                      </a:r>
                      <a:endParaRPr lang="en-GB" sz="900">
                        <a:effectLst/>
                        <a:latin typeface="Cambria" panose="02040503050406030204" pitchFamily="18" charset="0"/>
                        <a:ea typeface="MS Mincho" panose="02020609040205080304" pitchFamily="49" charset="-128"/>
                        <a:cs typeface="Times New Roman" panose="02020603050405020304" pitchFamily="18" charset="0"/>
                      </a:endParaRPr>
                    </a:p>
                  </a:txBody>
                  <a:tcPr marL="54532" marR="54532" marT="0" marB="0"/>
                </a:tc>
                <a:tc>
                  <a:txBody>
                    <a:bodyPr/>
                    <a:lstStyle/>
                    <a:p>
                      <a:pPr>
                        <a:lnSpc>
                          <a:spcPct val="115000"/>
                        </a:lnSpc>
                        <a:spcAft>
                          <a:spcPts val="1000"/>
                        </a:spcAft>
                        <a:buNone/>
                      </a:pPr>
                      <a:r>
                        <a:rPr lang="en-US" sz="900">
                          <a:effectLst/>
                        </a:rPr>
                        <a:t>Time spent on informational pages (seconds)</a:t>
                      </a:r>
                      <a:endParaRPr lang="en-GB" sz="900">
                        <a:effectLst/>
                        <a:latin typeface="Cambria" panose="02040503050406030204" pitchFamily="18" charset="0"/>
                        <a:ea typeface="MS Mincho" panose="02020609040205080304" pitchFamily="49" charset="-128"/>
                        <a:cs typeface="Times New Roman" panose="02020603050405020304" pitchFamily="18" charset="0"/>
                      </a:endParaRPr>
                    </a:p>
                  </a:txBody>
                  <a:tcPr marL="54532" marR="54532" marT="0" marB="0"/>
                </a:tc>
                <a:extLst>
                  <a:ext uri="{0D108BD9-81ED-4DB2-BD59-A6C34878D82A}">
                    <a16:rowId xmlns:a16="http://schemas.microsoft.com/office/drawing/2014/main" val="4030568495"/>
                  </a:ext>
                </a:extLst>
              </a:tr>
              <a:tr h="158196">
                <a:tc>
                  <a:txBody>
                    <a:bodyPr/>
                    <a:lstStyle/>
                    <a:p>
                      <a:pPr>
                        <a:lnSpc>
                          <a:spcPct val="115000"/>
                        </a:lnSpc>
                        <a:spcAft>
                          <a:spcPts val="1000"/>
                        </a:spcAft>
                        <a:buNone/>
                      </a:pPr>
                      <a:r>
                        <a:rPr lang="en-US" sz="900">
                          <a:effectLst/>
                        </a:rPr>
                        <a:t>ProductRelated</a:t>
                      </a:r>
                      <a:endParaRPr lang="en-GB" sz="900">
                        <a:effectLst/>
                        <a:latin typeface="Cambria" panose="02040503050406030204" pitchFamily="18" charset="0"/>
                        <a:ea typeface="MS Mincho" panose="02020609040205080304" pitchFamily="49" charset="-128"/>
                        <a:cs typeface="Times New Roman" panose="02020603050405020304" pitchFamily="18" charset="0"/>
                      </a:endParaRPr>
                    </a:p>
                  </a:txBody>
                  <a:tcPr marL="54532" marR="54532" marT="0" marB="0"/>
                </a:tc>
                <a:tc>
                  <a:txBody>
                    <a:bodyPr/>
                    <a:lstStyle/>
                    <a:p>
                      <a:pPr>
                        <a:lnSpc>
                          <a:spcPct val="115000"/>
                        </a:lnSpc>
                        <a:spcAft>
                          <a:spcPts val="1000"/>
                        </a:spcAft>
                        <a:buNone/>
                      </a:pPr>
                      <a:r>
                        <a:rPr lang="en-US" sz="900">
                          <a:effectLst/>
                        </a:rPr>
                        <a:t>Number of product-related pages visited</a:t>
                      </a:r>
                      <a:endParaRPr lang="en-GB" sz="900">
                        <a:effectLst/>
                        <a:latin typeface="Cambria" panose="02040503050406030204" pitchFamily="18" charset="0"/>
                        <a:ea typeface="MS Mincho" panose="02020609040205080304" pitchFamily="49" charset="-128"/>
                        <a:cs typeface="Times New Roman" panose="02020603050405020304" pitchFamily="18" charset="0"/>
                      </a:endParaRPr>
                    </a:p>
                  </a:txBody>
                  <a:tcPr marL="54532" marR="54532" marT="0" marB="0"/>
                </a:tc>
                <a:extLst>
                  <a:ext uri="{0D108BD9-81ED-4DB2-BD59-A6C34878D82A}">
                    <a16:rowId xmlns:a16="http://schemas.microsoft.com/office/drawing/2014/main" val="2033533035"/>
                  </a:ext>
                </a:extLst>
              </a:tr>
              <a:tr h="158196">
                <a:tc>
                  <a:txBody>
                    <a:bodyPr/>
                    <a:lstStyle/>
                    <a:p>
                      <a:pPr>
                        <a:lnSpc>
                          <a:spcPct val="115000"/>
                        </a:lnSpc>
                        <a:spcAft>
                          <a:spcPts val="1000"/>
                        </a:spcAft>
                        <a:buNone/>
                      </a:pPr>
                      <a:r>
                        <a:rPr lang="en-US" sz="900">
                          <a:effectLst/>
                        </a:rPr>
                        <a:t>ProductRelated_Duration</a:t>
                      </a:r>
                      <a:endParaRPr lang="en-GB" sz="900">
                        <a:effectLst/>
                        <a:latin typeface="Cambria" panose="02040503050406030204" pitchFamily="18" charset="0"/>
                        <a:ea typeface="MS Mincho" panose="02020609040205080304" pitchFamily="49" charset="-128"/>
                        <a:cs typeface="Times New Roman" panose="02020603050405020304" pitchFamily="18" charset="0"/>
                      </a:endParaRPr>
                    </a:p>
                  </a:txBody>
                  <a:tcPr marL="54532" marR="54532" marT="0" marB="0"/>
                </a:tc>
                <a:tc>
                  <a:txBody>
                    <a:bodyPr/>
                    <a:lstStyle/>
                    <a:p>
                      <a:pPr>
                        <a:lnSpc>
                          <a:spcPct val="115000"/>
                        </a:lnSpc>
                        <a:spcAft>
                          <a:spcPts val="1000"/>
                        </a:spcAft>
                        <a:buNone/>
                      </a:pPr>
                      <a:r>
                        <a:rPr lang="en-US" sz="900">
                          <a:effectLst/>
                        </a:rPr>
                        <a:t>Time spent on product-related pages</a:t>
                      </a:r>
                      <a:endParaRPr lang="en-GB" sz="900">
                        <a:effectLst/>
                        <a:latin typeface="Cambria" panose="02040503050406030204" pitchFamily="18" charset="0"/>
                        <a:ea typeface="MS Mincho" panose="02020609040205080304" pitchFamily="49" charset="-128"/>
                        <a:cs typeface="Times New Roman" panose="02020603050405020304" pitchFamily="18" charset="0"/>
                      </a:endParaRPr>
                    </a:p>
                  </a:txBody>
                  <a:tcPr marL="54532" marR="54532" marT="0" marB="0"/>
                </a:tc>
                <a:extLst>
                  <a:ext uri="{0D108BD9-81ED-4DB2-BD59-A6C34878D82A}">
                    <a16:rowId xmlns:a16="http://schemas.microsoft.com/office/drawing/2014/main" val="2624790138"/>
                  </a:ext>
                </a:extLst>
              </a:tr>
              <a:tr h="331152">
                <a:tc>
                  <a:txBody>
                    <a:bodyPr/>
                    <a:lstStyle/>
                    <a:p>
                      <a:pPr>
                        <a:lnSpc>
                          <a:spcPct val="115000"/>
                        </a:lnSpc>
                        <a:spcAft>
                          <a:spcPts val="1000"/>
                        </a:spcAft>
                        <a:buNone/>
                      </a:pPr>
                      <a:r>
                        <a:rPr lang="en-US" sz="900" err="1">
                          <a:effectLst/>
                        </a:rPr>
                        <a:t>BounceRates</a:t>
                      </a:r>
                      <a:endParaRPr lang="en-GB" sz="900">
                        <a:effectLst/>
                        <a:latin typeface="Cambria" panose="02040503050406030204" pitchFamily="18" charset="0"/>
                        <a:ea typeface="MS Mincho" panose="02020609040205080304" pitchFamily="49" charset="-128"/>
                        <a:cs typeface="Times New Roman" panose="02020603050405020304" pitchFamily="18" charset="0"/>
                      </a:endParaRPr>
                    </a:p>
                  </a:txBody>
                  <a:tcPr marL="54532" marR="54532" marT="0" marB="0"/>
                </a:tc>
                <a:tc>
                  <a:txBody>
                    <a:bodyPr/>
                    <a:lstStyle/>
                    <a:p>
                      <a:pPr>
                        <a:lnSpc>
                          <a:spcPct val="115000"/>
                        </a:lnSpc>
                        <a:spcAft>
                          <a:spcPts val="1000"/>
                        </a:spcAft>
                        <a:buNone/>
                      </a:pPr>
                      <a:r>
                        <a:rPr lang="en-US" sz="900">
                          <a:effectLst/>
                        </a:rPr>
                        <a:t>Percentage of users who leave the site after viewing one page</a:t>
                      </a:r>
                      <a:endParaRPr lang="en-GB" sz="900">
                        <a:effectLst/>
                        <a:latin typeface="Cambria" panose="02040503050406030204" pitchFamily="18" charset="0"/>
                        <a:ea typeface="MS Mincho" panose="02020609040205080304" pitchFamily="49" charset="-128"/>
                        <a:cs typeface="Times New Roman" panose="02020603050405020304" pitchFamily="18" charset="0"/>
                      </a:endParaRPr>
                    </a:p>
                  </a:txBody>
                  <a:tcPr marL="54532" marR="54532" marT="0" marB="0"/>
                </a:tc>
                <a:extLst>
                  <a:ext uri="{0D108BD9-81ED-4DB2-BD59-A6C34878D82A}">
                    <a16:rowId xmlns:a16="http://schemas.microsoft.com/office/drawing/2014/main" val="2109129366"/>
                  </a:ext>
                </a:extLst>
              </a:tr>
              <a:tr h="331152">
                <a:tc>
                  <a:txBody>
                    <a:bodyPr/>
                    <a:lstStyle/>
                    <a:p>
                      <a:pPr>
                        <a:lnSpc>
                          <a:spcPct val="115000"/>
                        </a:lnSpc>
                        <a:spcAft>
                          <a:spcPts val="1000"/>
                        </a:spcAft>
                        <a:buNone/>
                      </a:pPr>
                      <a:r>
                        <a:rPr lang="en-US" sz="900">
                          <a:effectLst/>
                        </a:rPr>
                        <a:t>ExitRates</a:t>
                      </a:r>
                      <a:endParaRPr lang="en-GB" sz="900">
                        <a:effectLst/>
                        <a:latin typeface="Cambria" panose="02040503050406030204" pitchFamily="18" charset="0"/>
                        <a:ea typeface="MS Mincho" panose="02020609040205080304" pitchFamily="49" charset="-128"/>
                        <a:cs typeface="Times New Roman" panose="02020603050405020304" pitchFamily="18" charset="0"/>
                      </a:endParaRPr>
                    </a:p>
                  </a:txBody>
                  <a:tcPr marL="54532" marR="54532" marT="0" marB="0"/>
                </a:tc>
                <a:tc>
                  <a:txBody>
                    <a:bodyPr/>
                    <a:lstStyle/>
                    <a:p>
                      <a:pPr>
                        <a:lnSpc>
                          <a:spcPct val="115000"/>
                        </a:lnSpc>
                        <a:spcAft>
                          <a:spcPts val="1000"/>
                        </a:spcAft>
                        <a:buNone/>
                      </a:pPr>
                      <a:r>
                        <a:rPr lang="en-US" sz="900">
                          <a:effectLst/>
                        </a:rPr>
                        <a:t>Percentage of users who exited the website from a specific page</a:t>
                      </a:r>
                      <a:endParaRPr lang="en-GB" sz="900">
                        <a:effectLst/>
                        <a:latin typeface="Cambria" panose="02040503050406030204" pitchFamily="18" charset="0"/>
                        <a:ea typeface="MS Mincho" panose="02020609040205080304" pitchFamily="49" charset="-128"/>
                        <a:cs typeface="Times New Roman" panose="02020603050405020304" pitchFamily="18" charset="0"/>
                      </a:endParaRPr>
                    </a:p>
                  </a:txBody>
                  <a:tcPr marL="54532" marR="54532" marT="0" marB="0"/>
                </a:tc>
                <a:extLst>
                  <a:ext uri="{0D108BD9-81ED-4DB2-BD59-A6C34878D82A}">
                    <a16:rowId xmlns:a16="http://schemas.microsoft.com/office/drawing/2014/main" val="2631343795"/>
                  </a:ext>
                </a:extLst>
              </a:tr>
              <a:tr h="504109">
                <a:tc>
                  <a:txBody>
                    <a:bodyPr/>
                    <a:lstStyle/>
                    <a:p>
                      <a:pPr>
                        <a:lnSpc>
                          <a:spcPct val="115000"/>
                        </a:lnSpc>
                        <a:spcAft>
                          <a:spcPts val="1000"/>
                        </a:spcAft>
                        <a:buNone/>
                      </a:pPr>
                      <a:r>
                        <a:rPr lang="en-US" sz="900">
                          <a:effectLst/>
                        </a:rPr>
                        <a:t>PageValues</a:t>
                      </a:r>
                      <a:endParaRPr lang="en-GB" sz="900">
                        <a:effectLst/>
                        <a:latin typeface="Cambria" panose="02040503050406030204" pitchFamily="18" charset="0"/>
                        <a:ea typeface="MS Mincho" panose="02020609040205080304" pitchFamily="49" charset="-128"/>
                        <a:cs typeface="Times New Roman" panose="02020603050405020304" pitchFamily="18" charset="0"/>
                      </a:endParaRPr>
                    </a:p>
                  </a:txBody>
                  <a:tcPr marL="54532" marR="54532" marT="0" marB="0"/>
                </a:tc>
                <a:tc>
                  <a:txBody>
                    <a:bodyPr/>
                    <a:lstStyle/>
                    <a:p>
                      <a:pPr>
                        <a:lnSpc>
                          <a:spcPct val="115000"/>
                        </a:lnSpc>
                        <a:spcAft>
                          <a:spcPts val="1000"/>
                        </a:spcAft>
                        <a:buNone/>
                      </a:pPr>
                      <a:r>
                        <a:rPr lang="en-US" sz="900">
                          <a:effectLst/>
                        </a:rPr>
                        <a:t>Average value of a webpage based on transaction completion and navigation data</a:t>
                      </a:r>
                      <a:endParaRPr lang="en-GB" sz="900">
                        <a:effectLst/>
                        <a:latin typeface="Cambria" panose="02040503050406030204" pitchFamily="18" charset="0"/>
                        <a:ea typeface="MS Mincho" panose="02020609040205080304" pitchFamily="49" charset="-128"/>
                        <a:cs typeface="Times New Roman" panose="02020603050405020304" pitchFamily="18" charset="0"/>
                      </a:endParaRPr>
                    </a:p>
                  </a:txBody>
                  <a:tcPr marL="54532" marR="54532" marT="0" marB="0"/>
                </a:tc>
                <a:extLst>
                  <a:ext uri="{0D108BD9-81ED-4DB2-BD59-A6C34878D82A}">
                    <a16:rowId xmlns:a16="http://schemas.microsoft.com/office/drawing/2014/main" val="2408922463"/>
                  </a:ext>
                </a:extLst>
              </a:tr>
              <a:tr h="331152">
                <a:tc>
                  <a:txBody>
                    <a:bodyPr/>
                    <a:lstStyle/>
                    <a:p>
                      <a:pPr>
                        <a:lnSpc>
                          <a:spcPct val="115000"/>
                        </a:lnSpc>
                        <a:spcAft>
                          <a:spcPts val="1000"/>
                        </a:spcAft>
                        <a:buNone/>
                      </a:pPr>
                      <a:r>
                        <a:rPr lang="en-US" sz="900">
                          <a:effectLst/>
                        </a:rPr>
                        <a:t>SpecialDay</a:t>
                      </a:r>
                      <a:endParaRPr lang="en-GB" sz="900">
                        <a:effectLst/>
                        <a:latin typeface="Cambria" panose="02040503050406030204" pitchFamily="18" charset="0"/>
                        <a:ea typeface="MS Mincho" panose="02020609040205080304" pitchFamily="49" charset="-128"/>
                        <a:cs typeface="Times New Roman" panose="02020603050405020304" pitchFamily="18" charset="0"/>
                      </a:endParaRPr>
                    </a:p>
                  </a:txBody>
                  <a:tcPr marL="54532" marR="54532" marT="0" marB="0"/>
                </a:tc>
                <a:tc>
                  <a:txBody>
                    <a:bodyPr/>
                    <a:lstStyle/>
                    <a:p>
                      <a:pPr>
                        <a:lnSpc>
                          <a:spcPct val="115000"/>
                        </a:lnSpc>
                        <a:spcAft>
                          <a:spcPts val="1000"/>
                        </a:spcAft>
                        <a:buNone/>
                      </a:pPr>
                      <a:r>
                        <a:rPr lang="en-US" sz="900">
                          <a:effectLst/>
                        </a:rPr>
                        <a:t>Closeness of the session date to a special day (e.g. Valentine's day) (0 to 1)</a:t>
                      </a:r>
                      <a:endParaRPr lang="en-GB" sz="900">
                        <a:effectLst/>
                        <a:latin typeface="Cambria" panose="02040503050406030204" pitchFamily="18" charset="0"/>
                        <a:ea typeface="MS Mincho" panose="02020609040205080304" pitchFamily="49" charset="-128"/>
                        <a:cs typeface="Times New Roman" panose="02020603050405020304" pitchFamily="18" charset="0"/>
                      </a:endParaRPr>
                    </a:p>
                  </a:txBody>
                  <a:tcPr marL="54532" marR="54532" marT="0" marB="0"/>
                </a:tc>
                <a:extLst>
                  <a:ext uri="{0D108BD9-81ED-4DB2-BD59-A6C34878D82A}">
                    <a16:rowId xmlns:a16="http://schemas.microsoft.com/office/drawing/2014/main" val="4239495043"/>
                  </a:ext>
                </a:extLst>
              </a:tr>
              <a:tr h="331152">
                <a:tc>
                  <a:txBody>
                    <a:bodyPr/>
                    <a:lstStyle/>
                    <a:p>
                      <a:pPr>
                        <a:lnSpc>
                          <a:spcPct val="115000"/>
                        </a:lnSpc>
                        <a:spcAft>
                          <a:spcPts val="1000"/>
                        </a:spcAft>
                        <a:buNone/>
                      </a:pPr>
                      <a:r>
                        <a:rPr lang="en-US" sz="900">
                          <a:effectLst/>
                        </a:rPr>
                        <a:t>Month</a:t>
                      </a:r>
                      <a:endParaRPr lang="en-GB" sz="900">
                        <a:effectLst/>
                        <a:latin typeface="Cambria" panose="02040503050406030204" pitchFamily="18" charset="0"/>
                        <a:ea typeface="MS Mincho" panose="02020609040205080304" pitchFamily="49" charset="-128"/>
                        <a:cs typeface="Times New Roman" panose="02020603050405020304" pitchFamily="18" charset="0"/>
                      </a:endParaRPr>
                    </a:p>
                  </a:txBody>
                  <a:tcPr marL="54532" marR="54532" marT="0" marB="0"/>
                </a:tc>
                <a:tc>
                  <a:txBody>
                    <a:bodyPr/>
                    <a:lstStyle/>
                    <a:p>
                      <a:pPr>
                        <a:lnSpc>
                          <a:spcPct val="115000"/>
                        </a:lnSpc>
                        <a:spcAft>
                          <a:spcPts val="1000"/>
                        </a:spcAft>
                        <a:buNone/>
                      </a:pPr>
                      <a:r>
                        <a:rPr lang="en-US" sz="900">
                          <a:effectLst/>
                        </a:rPr>
                        <a:t>The month when the visit happened during the year </a:t>
                      </a:r>
                      <a:endParaRPr lang="en-GB" sz="900">
                        <a:effectLst/>
                        <a:latin typeface="Cambria" panose="02040503050406030204" pitchFamily="18" charset="0"/>
                        <a:ea typeface="MS Mincho" panose="02020609040205080304" pitchFamily="49" charset="-128"/>
                        <a:cs typeface="Times New Roman" panose="02020603050405020304" pitchFamily="18" charset="0"/>
                      </a:endParaRPr>
                    </a:p>
                  </a:txBody>
                  <a:tcPr marL="54532" marR="54532" marT="0" marB="0"/>
                </a:tc>
                <a:extLst>
                  <a:ext uri="{0D108BD9-81ED-4DB2-BD59-A6C34878D82A}">
                    <a16:rowId xmlns:a16="http://schemas.microsoft.com/office/drawing/2014/main" val="1369586638"/>
                  </a:ext>
                </a:extLst>
              </a:tr>
              <a:tr h="158196">
                <a:tc>
                  <a:txBody>
                    <a:bodyPr/>
                    <a:lstStyle/>
                    <a:p>
                      <a:pPr>
                        <a:lnSpc>
                          <a:spcPct val="115000"/>
                        </a:lnSpc>
                        <a:spcAft>
                          <a:spcPts val="1000"/>
                        </a:spcAft>
                        <a:buNone/>
                      </a:pPr>
                      <a:r>
                        <a:rPr lang="en-US" sz="900">
                          <a:effectLst/>
                        </a:rPr>
                        <a:t>OperatingSystems</a:t>
                      </a:r>
                      <a:endParaRPr lang="en-GB" sz="900">
                        <a:effectLst/>
                        <a:latin typeface="Cambria" panose="02040503050406030204" pitchFamily="18" charset="0"/>
                        <a:ea typeface="MS Mincho" panose="02020609040205080304" pitchFamily="49" charset="-128"/>
                        <a:cs typeface="Times New Roman" panose="02020603050405020304" pitchFamily="18" charset="0"/>
                      </a:endParaRPr>
                    </a:p>
                  </a:txBody>
                  <a:tcPr marL="54532" marR="54532" marT="0" marB="0"/>
                </a:tc>
                <a:tc>
                  <a:txBody>
                    <a:bodyPr/>
                    <a:lstStyle/>
                    <a:p>
                      <a:pPr>
                        <a:lnSpc>
                          <a:spcPct val="115000"/>
                        </a:lnSpc>
                        <a:spcAft>
                          <a:spcPts val="1000"/>
                        </a:spcAft>
                        <a:buNone/>
                      </a:pPr>
                      <a:r>
                        <a:rPr lang="en-US" sz="900">
                          <a:effectLst/>
                        </a:rPr>
                        <a:t>Operating system used by the visitor</a:t>
                      </a:r>
                      <a:endParaRPr lang="en-GB" sz="900">
                        <a:effectLst/>
                        <a:latin typeface="Cambria" panose="02040503050406030204" pitchFamily="18" charset="0"/>
                        <a:ea typeface="MS Mincho" panose="02020609040205080304" pitchFamily="49" charset="-128"/>
                        <a:cs typeface="Times New Roman" panose="02020603050405020304" pitchFamily="18" charset="0"/>
                      </a:endParaRPr>
                    </a:p>
                  </a:txBody>
                  <a:tcPr marL="54532" marR="54532" marT="0" marB="0"/>
                </a:tc>
                <a:extLst>
                  <a:ext uri="{0D108BD9-81ED-4DB2-BD59-A6C34878D82A}">
                    <a16:rowId xmlns:a16="http://schemas.microsoft.com/office/drawing/2014/main" val="1993949764"/>
                  </a:ext>
                </a:extLst>
              </a:tr>
              <a:tr h="158196">
                <a:tc>
                  <a:txBody>
                    <a:bodyPr/>
                    <a:lstStyle/>
                    <a:p>
                      <a:pPr>
                        <a:lnSpc>
                          <a:spcPct val="115000"/>
                        </a:lnSpc>
                        <a:spcAft>
                          <a:spcPts val="1000"/>
                        </a:spcAft>
                        <a:buNone/>
                      </a:pPr>
                      <a:r>
                        <a:rPr lang="en-US" sz="900">
                          <a:effectLst/>
                        </a:rPr>
                        <a:t>Browser</a:t>
                      </a:r>
                      <a:endParaRPr lang="en-GB" sz="900">
                        <a:effectLst/>
                        <a:latin typeface="Cambria" panose="02040503050406030204" pitchFamily="18" charset="0"/>
                        <a:ea typeface="MS Mincho" panose="02020609040205080304" pitchFamily="49" charset="-128"/>
                        <a:cs typeface="Times New Roman" panose="02020603050405020304" pitchFamily="18" charset="0"/>
                      </a:endParaRPr>
                    </a:p>
                  </a:txBody>
                  <a:tcPr marL="54532" marR="54532" marT="0" marB="0"/>
                </a:tc>
                <a:tc>
                  <a:txBody>
                    <a:bodyPr/>
                    <a:lstStyle/>
                    <a:p>
                      <a:pPr>
                        <a:lnSpc>
                          <a:spcPct val="115000"/>
                        </a:lnSpc>
                        <a:spcAft>
                          <a:spcPts val="1000"/>
                        </a:spcAft>
                        <a:buNone/>
                      </a:pPr>
                      <a:r>
                        <a:rPr lang="en-US" sz="900">
                          <a:effectLst/>
                        </a:rPr>
                        <a:t>Browser used by the visitor</a:t>
                      </a:r>
                      <a:endParaRPr lang="en-GB" sz="900">
                        <a:effectLst/>
                        <a:latin typeface="Cambria" panose="02040503050406030204" pitchFamily="18" charset="0"/>
                        <a:ea typeface="MS Mincho" panose="02020609040205080304" pitchFamily="49" charset="-128"/>
                        <a:cs typeface="Times New Roman" panose="02020603050405020304" pitchFamily="18" charset="0"/>
                      </a:endParaRPr>
                    </a:p>
                  </a:txBody>
                  <a:tcPr marL="54532" marR="54532" marT="0" marB="0"/>
                </a:tc>
                <a:extLst>
                  <a:ext uri="{0D108BD9-81ED-4DB2-BD59-A6C34878D82A}">
                    <a16:rowId xmlns:a16="http://schemas.microsoft.com/office/drawing/2014/main" val="3564939110"/>
                  </a:ext>
                </a:extLst>
              </a:tr>
              <a:tr h="158196">
                <a:tc>
                  <a:txBody>
                    <a:bodyPr/>
                    <a:lstStyle/>
                    <a:p>
                      <a:pPr>
                        <a:lnSpc>
                          <a:spcPct val="115000"/>
                        </a:lnSpc>
                        <a:spcAft>
                          <a:spcPts val="1000"/>
                        </a:spcAft>
                        <a:buNone/>
                      </a:pPr>
                      <a:r>
                        <a:rPr lang="en-US" sz="900">
                          <a:effectLst/>
                        </a:rPr>
                        <a:t>Region</a:t>
                      </a:r>
                      <a:endParaRPr lang="en-GB" sz="900">
                        <a:effectLst/>
                        <a:latin typeface="Cambria" panose="02040503050406030204" pitchFamily="18" charset="0"/>
                        <a:ea typeface="MS Mincho" panose="02020609040205080304" pitchFamily="49" charset="-128"/>
                        <a:cs typeface="Times New Roman" panose="02020603050405020304" pitchFamily="18" charset="0"/>
                      </a:endParaRPr>
                    </a:p>
                  </a:txBody>
                  <a:tcPr marL="54532" marR="54532" marT="0" marB="0"/>
                </a:tc>
                <a:tc>
                  <a:txBody>
                    <a:bodyPr/>
                    <a:lstStyle/>
                    <a:p>
                      <a:pPr>
                        <a:lnSpc>
                          <a:spcPct val="115000"/>
                        </a:lnSpc>
                        <a:spcAft>
                          <a:spcPts val="1000"/>
                        </a:spcAft>
                        <a:buNone/>
                      </a:pPr>
                      <a:r>
                        <a:rPr lang="en-US" sz="900">
                          <a:effectLst/>
                        </a:rPr>
                        <a:t>Visitor’s geographic region</a:t>
                      </a:r>
                      <a:endParaRPr lang="en-GB" sz="900">
                        <a:effectLst/>
                        <a:latin typeface="Cambria" panose="02040503050406030204" pitchFamily="18" charset="0"/>
                        <a:ea typeface="MS Mincho" panose="02020609040205080304" pitchFamily="49" charset="-128"/>
                        <a:cs typeface="Times New Roman" panose="02020603050405020304" pitchFamily="18" charset="0"/>
                      </a:endParaRPr>
                    </a:p>
                  </a:txBody>
                  <a:tcPr marL="54532" marR="54532" marT="0" marB="0"/>
                </a:tc>
                <a:extLst>
                  <a:ext uri="{0D108BD9-81ED-4DB2-BD59-A6C34878D82A}">
                    <a16:rowId xmlns:a16="http://schemas.microsoft.com/office/drawing/2014/main" val="1119491072"/>
                  </a:ext>
                </a:extLst>
              </a:tr>
              <a:tr h="331152">
                <a:tc>
                  <a:txBody>
                    <a:bodyPr/>
                    <a:lstStyle/>
                    <a:p>
                      <a:pPr>
                        <a:lnSpc>
                          <a:spcPct val="115000"/>
                        </a:lnSpc>
                        <a:spcAft>
                          <a:spcPts val="1000"/>
                        </a:spcAft>
                        <a:buNone/>
                      </a:pPr>
                      <a:r>
                        <a:rPr lang="en-US" sz="900">
                          <a:effectLst/>
                        </a:rPr>
                        <a:t>TrafficType</a:t>
                      </a:r>
                      <a:endParaRPr lang="en-GB" sz="900">
                        <a:effectLst/>
                        <a:latin typeface="Cambria" panose="02040503050406030204" pitchFamily="18" charset="0"/>
                        <a:ea typeface="MS Mincho" panose="02020609040205080304" pitchFamily="49" charset="-128"/>
                        <a:cs typeface="Times New Roman" panose="02020603050405020304" pitchFamily="18" charset="0"/>
                      </a:endParaRPr>
                    </a:p>
                  </a:txBody>
                  <a:tcPr marL="54532" marR="54532" marT="0" marB="0"/>
                </a:tc>
                <a:tc>
                  <a:txBody>
                    <a:bodyPr/>
                    <a:lstStyle/>
                    <a:p>
                      <a:pPr>
                        <a:lnSpc>
                          <a:spcPct val="115000"/>
                        </a:lnSpc>
                        <a:spcAft>
                          <a:spcPts val="1000"/>
                        </a:spcAft>
                        <a:buNone/>
                      </a:pPr>
                      <a:r>
                        <a:rPr lang="en-US" sz="900">
                          <a:effectLst/>
                        </a:rPr>
                        <a:t>Source of the website traffic (e.g. direct, referral)</a:t>
                      </a:r>
                      <a:endParaRPr lang="en-GB" sz="900">
                        <a:effectLst/>
                        <a:latin typeface="Cambria" panose="02040503050406030204" pitchFamily="18" charset="0"/>
                        <a:ea typeface="MS Mincho" panose="02020609040205080304" pitchFamily="49" charset="-128"/>
                        <a:cs typeface="Times New Roman" panose="02020603050405020304" pitchFamily="18" charset="0"/>
                      </a:endParaRPr>
                    </a:p>
                  </a:txBody>
                  <a:tcPr marL="54532" marR="54532" marT="0" marB="0"/>
                </a:tc>
                <a:extLst>
                  <a:ext uri="{0D108BD9-81ED-4DB2-BD59-A6C34878D82A}">
                    <a16:rowId xmlns:a16="http://schemas.microsoft.com/office/drawing/2014/main" val="3136811022"/>
                  </a:ext>
                </a:extLst>
              </a:tr>
              <a:tr h="158196">
                <a:tc>
                  <a:txBody>
                    <a:bodyPr/>
                    <a:lstStyle/>
                    <a:p>
                      <a:pPr>
                        <a:lnSpc>
                          <a:spcPct val="115000"/>
                        </a:lnSpc>
                        <a:spcAft>
                          <a:spcPts val="1000"/>
                        </a:spcAft>
                        <a:buNone/>
                      </a:pPr>
                      <a:r>
                        <a:rPr lang="en-US" sz="900">
                          <a:effectLst/>
                        </a:rPr>
                        <a:t>VisitorType</a:t>
                      </a:r>
                      <a:endParaRPr lang="en-GB" sz="900">
                        <a:effectLst/>
                        <a:latin typeface="Cambria" panose="02040503050406030204" pitchFamily="18" charset="0"/>
                        <a:ea typeface="MS Mincho" panose="02020609040205080304" pitchFamily="49" charset="-128"/>
                        <a:cs typeface="Times New Roman" panose="02020603050405020304" pitchFamily="18" charset="0"/>
                      </a:endParaRPr>
                    </a:p>
                  </a:txBody>
                  <a:tcPr marL="54532" marR="54532" marT="0" marB="0"/>
                </a:tc>
                <a:tc>
                  <a:txBody>
                    <a:bodyPr/>
                    <a:lstStyle/>
                    <a:p>
                      <a:pPr>
                        <a:lnSpc>
                          <a:spcPct val="115000"/>
                        </a:lnSpc>
                        <a:spcAft>
                          <a:spcPts val="1000"/>
                        </a:spcAft>
                        <a:buNone/>
                      </a:pPr>
                      <a:r>
                        <a:rPr lang="en-US" sz="900">
                          <a:effectLst/>
                        </a:rPr>
                        <a:t>Type of visitor: Returning, New, or Other</a:t>
                      </a:r>
                      <a:endParaRPr lang="en-GB" sz="900">
                        <a:effectLst/>
                        <a:latin typeface="Cambria" panose="02040503050406030204" pitchFamily="18" charset="0"/>
                        <a:ea typeface="MS Mincho" panose="02020609040205080304" pitchFamily="49" charset="-128"/>
                        <a:cs typeface="Times New Roman" panose="02020603050405020304" pitchFamily="18" charset="0"/>
                      </a:endParaRPr>
                    </a:p>
                  </a:txBody>
                  <a:tcPr marL="54532" marR="54532" marT="0" marB="0"/>
                </a:tc>
                <a:extLst>
                  <a:ext uri="{0D108BD9-81ED-4DB2-BD59-A6C34878D82A}">
                    <a16:rowId xmlns:a16="http://schemas.microsoft.com/office/drawing/2014/main" val="3529330759"/>
                  </a:ext>
                </a:extLst>
              </a:tr>
              <a:tr h="331152">
                <a:tc>
                  <a:txBody>
                    <a:bodyPr/>
                    <a:lstStyle/>
                    <a:p>
                      <a:pPr>
                        <a:lnSpc>
                          <a:spcPct val="115000"/>
                        </a:lnSpc>
                        <a:spcAft>
                          <a:spcPts val="1000"/>
                        </a:spcAft>
                        <a:buNone/>
                      </a:pPr>
                      <a:r>
                        <a:rPr lang="en-US" sz="900">
                          <a:effectLst/>
                        </a:rPr>
                        <a:t>Weekend</a:t>
                      </a:r>
                      <a:endParaRPr lang="en-GB" sz="900">
                        <a:effectLst/>
                        <a:latin typeface="Cambria" panose="02040503050406030204" pitchFamily="18" charset="0"/>
                        <a:ea typeface="MS Mincho" panose="02020609040205080304" pitchFamily="49" charset="-128"/>
                        <a:cs typeface="Times New Roman" panose="02020603050405020304" pitchFamily="18" charset="0"/>
                      </a:endParaRPr>
                    </a:p>
                  </a:txBody>
                  <a:tcPr marL="54532" marR="54532" marT="0" marB="0"/>
                </a:tc>
                <a:tc>
                  <a:txBody>
                    <a:bodyPr/>
                    <a:lstStyle/>
                    <a:p>
                      <a:pPr>
                        <a:lnSpc>
                          <a:spcPct val="115000"/>
                        </a:lnSpc>
                        <a:spcAft>
                          <a:spcPts val="1000"/>
                        </a:spcAft>
                        <a:buNone/>
                      </a:pPr>
                      <a:r>
                        <a:rPr lang="en-US" sz="900">
                          <a:effectLst/>
                        </a:rPr>
                        <a:t>Whether the session took place on a weekend (Boolean TRUE/FALSE)</a:t>
                      </a:r>
                      <a:endParaRPr lang="en-GB" sz="900">
                        <a:effectLst/>
                        <a:latin typeface="Cambria" panose="02040503050406030204" pitchFamily="18" charset="0"/>
                        <a:ea typeface="MS Mincho" panose="02020609040205080304" pitchFamily="49" charset="-128"/>
                        <a:cs typeface="Times New Roman" panose="02020603050405020304" pitchFamily="18" charset="0"/>
                      </a:endParaRPr>
                    </a:p>
                  </a:txBody>
                  <a:tcPr marL="54532" marR="54532" marT="0" marB="0"/>
                </a:tc>
                <a:extLst>
                  <a:ext uri="{0D108BD9-81ED-4DB2-BD59-A6C34878D82A}">
                    <a16:rowId xmlns:a16="http://schemas.microsoft.com/office/drawing/2014/main" val="3031764667"/>
                  </a:ext>
                </a:extLst>
              </a:tr>
              <a:tr h="504109">
                <a:tc>
                  <a:txBody>
                    <a:bodyPr/>
                    <a:lstStyle/>
                    <a:p>
                      <a:pPr>
                        <a:lnSpc>
                          <a:spcPct val="115000"/>
                        </a:lnSpc>
                        <a:spcAft>
                          <a:spcPts val="1000"/>
                        </a:spcAft>
                        <a:buNone/>
                      </a:pPr>
                      <a:r>
                        <a:rPr lang="en-US" sz="900">
                          <a:effectLst/>
                        </a:rPr>
                        <a:t>Revenue</a:t>
                      </a:r>
                      <a:endParaRPr lang="en-GB" sz="900">
                        <a:effectLst/>
                        <a:latin typeface="Cambria" panose="02040503050406030204" pitchFamily="18" charset="0"/>
                        <a:ea typeface="MS Mincho" panose="02020609040205080304" pitchFamily="49" charset="-128"/>
                        <a:cs typeface="Times New Roman" panose="02020603050405020304" pitchFamily="18" charset="0"/>
                      </a:endParaRPr>
                    </a:p>
                  </a:txBody>
                  <a:tcPr marL="54532" marR="54532" marT="0" marB="0"/>
                </a:tc>
                <a:tc>
                  <a:txBody>
                    <a:bodyPr/>
                    <a:lstStyle/>
                    <a:p>
                      <a:pPr>
                        <a:lnSpc>
                          <a:spcPct val="115000"/>
                        </a:lnSpc>
                        <a:spcAft>
                          <a:spcPts val="1000"/>
                        </a:spcAft>
                        <a:buNone/>
                      </a:pPr>
                      <a:r>
                        <a:rPr lang="en-US" sz="900">
                          <a:effectLst/>
                        </a:rPr>
                        <a:t>Target variable – whether the visit resulted in a purchase (Boolean TRUE/FALSE)</a:t>
                      </a:r>
                      <a:endParaRPr lang="en-GB" sz="900">
                        <a:effectLst/>
                        <a:latin typeface="Cambria" panose="02040503050406030204" pitchFamily="18" charset="0"/>
                        <a:ea typeface="MS Mincho" panose="02020609040205080304" pitchFamily="49" charset="-128"/>
                        <a:cs typeface="Times New Roman" panose="02020603050405020304" pitchFamily="18" charset="0"/>
                      </a:endParaRPr>
                    </a:p>
                  </a:txBody>
                  <a:tcPr marL="54532" marR="54532" marT="0" marB="0"/>
                </a:tc>
                <a:extLst>
                  <a:ext uri="{0D108BD9-81ED-4DB2-BD59-A6C34878D82A}">
                    <a16:rowId xmlns:a16="http://schemas.microsoft.com/office/drawing/2014/main" val="3022424158"/>
                  </a:ext>
                </a:extLst>
              </a:tr>
            </a:tbl>
          </a:graphicData>
        </a:graphic>
      </p:graphicFrame>
      <p:sp>
        <p:nvSpPr>
          <p:cNvPr id="5" name="TextBox 4">
            <a:extLst>
              <a:ext uri="{FF2B5EF4-FFF2-40B4-BE49-F238E27FC236}">
                <a16:creationId xmlns:a16="http://schemas.microsoft.com/office/drawing/2014/main" id="{86E06AF7-952A-0171-1913-63212809A818}"/>
              </a:ext>
            </a:extLst>
          </p:cNvPr>
          <p:cNvSpPr txBox="1"/>
          <p:nvPr/>
        </p:nvSpPr>
        <p:spPr>
          <a:xfrm>
            <a:off x="146805" y="1317933"/>
            <a:ext cx="4827530" cy="4883845"/>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a:spcAft>
                <a:spcPts val="600"/>
              </a:spcAft>
            </a:pPr>
            <a:r>
              <a:rPr lang="en-US" sz="1600" kern="1200">
                <a:solidFill>
                  <a:srgbClr val="25384A"/>
                </a:solidFill>
                <a:cs typeface="Arial"/>
              </a:rPr>
              <a:t>The table lists all variables from the original UCI Online Shopping Purchase Intention dataset with their original column names. Each variable’s description is provided to clarify its meaning and help interpret the dataset’s features and target variable. </a:t>
            </a:r>
          </a:p>
          <a:p>
            <a:pPr>
              <a:spcAft>
                <a:spcPts val="600"/>
              </a:spcAft>
            </a:pPr>
            <a:endParaRPr lang="en-US" sz="1400">
              <a:solidFill>
                <a:srgbClr val="25384A"/>
              </a:solidFill>
              <a:cs typeface="Arial"/>
            </a:endParaRPr>
          </a:p>
        </p:txBody>
      </p:sp>
    </p:spTree>
    <p:extLst>
      <p:ext uri="{BB962C8B-B14F-4D97-AF65-F5344CB8AC3E}">
        <p14:creationId xmlns:p14="http://schemas.microsoft.com/office/powerpoint/2010/main" val="18365180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725680-2C95-A149-2105-9040CE9B6AF4}"/>
              </a:ext>
            </a:extLst>
          </p:cNvPr>
          <p:cNvSpPr>
            <a:spLocks noGrp="1"/>
          </p:cNvSpPr>
          <p:nvPr>
            <p:ph type="ctrTitle"/>
          </p:nvPr>
        </p:nvSpPr>
        <p:spPr/>
        <p:txBody>
          <a:bodyPr/>
          <a:lstStyle/>
          <a:p>
            <a:r>
              <a:rPr lang="en-GB" err="1"/>
              <a:t>APPENDIx</a:t>
            </a:r>
            <a:r>
              <a:rPr lang="en-GB"/>
              <a:t> A: </a:t>
            </a:r>
            <a:r>
              <a:rPr lang="en-US" sz="2400">
                <a:cs typeface="Arial"/>
              </a:rPr>
              <a:t>Variable Inflation Factor (VIF) results</a:t>
            </a:r>
            <a:br>
              <a:rPr lang="en-US" sz="2400">
                <a:cs typeface="Arial"/>
              </a:rPr>
            </a:br>
            <a:endParaRPr lang="en-GB"/>
          </a:p>
        </p:txBody>
      </p:sp>
      <p:sp>
        <p:nvSpPr>
          <p:cNvPr id="5" name="TextBox 4">
            <a:extLst>
              <a:ext uri="{FF2B5EF4-FFF2-40B4-BE49-F238E27FC236}">
                <a16:creationId xmlns:a16="http://schemas.microsoft.com/office/drawing/2014/main" id="{F3BF2C9E-8E7B-25F7-36A7-81D3B785907B}"/>
              </a:ext>
            </a:extLst>
          </p:cNvPr>
          <p:cNvSpPr txBox="1"/>
          <p:nvPr/>
        </p:nvSpPr>
        <p:spPr>
          <a:xfrm>
            <a:off x="681875" y="1317933"/>
            <a:ext cx="4827530" cy="4883845"/>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marL="285750" indent="-285750">
              <a:buFont typeface="Arial"/>
              <a:buChar char="•"/>
            </a:pPr>
            <a:r>
              <a:rPr lang="en-US" dirty="0">
                <a:solidFill>
                  <a:srgbClr val="243849"/>
                </a:solidFill>
                <a:cs typeface="Arial"/>
              </a:rPr>
              <a:t>To ensure that there was no harmful multicollinearity among predictors, a VIF analysis was conducted after variable transformation, but before balancing and scaling to diagnose multicollinearity in the original predictor space. </a:t>
            </a:r>
          </a:p>
          <a:p>
            <a:pPr marL="285750" indent="-285750">
              <a:buFont typeface="Arial"/>
              <a:buChar char="•"/>
            </a:pPr>
            <a:r>
              <a:rPr lang="en-US" dirty="0">
                <a:solidFill>
                  <a:srgbClr val="243849"/>
                </a:solidFill>
                <a:cs typeface="Arial"/>
              </a:rPr>
              <a:t>The adjusted </a:t>
            </a:r>
            <a:r>
              <a:rPr lang="en-US" dirty="0" err="1">
                <a:solidFill>
                  <a:srgbClr val="243849"/>
                </a:solidFill>
                <a:cs typeface="Arial"/>
              </a:rPr>
              <a:t>generalised</a:t>
            </a:r>
            <a:r>
              <a:rPr lang="en-US" dirty="0">
                <a:solidFill>
                  <a:srgbClr val="243849"/>
                </a:solidFill>
                <a:cs typeface="Arial"/>
              </a:rPr>
              <a:t> VIF values (GVIF^(1/(2*</a:t>
            </a:r>
            <a:r>
              <a:rPr lang="en-US" dirty="0" err="1">
                <a:solidFill>
                  <a:srgbClr val="243849"/>
                </a:solidFill>
                <a:cs typeface="Arial"/>
              </a:rPr>
              <a:t>Df</a:t>
            </a:r>
            <a:r>
              <a:rPr lang="en-US" dirty="0">
                <a:solidFill>
                  <a:srgbClr val="243849"/>
                </a:solidFill>
                <a:cs typeface="Arial"/>
              </a:rPr>
              <a:t>))) were used for interpretation, as several categorical variables had more than two levels. </a:t>
            </a:r>
          </a:p>
          <a:p>
            <a:pPr marL="285750" indent="-285750">
              <a:buFont typeface="Arial"/>
              <a:buChar char="•"/>
            </a:pPr>
            <a:r>
              <a:rPr lang="en-US" dirty="0">
                <a:solidFill>
                  <a:srgbClr val="243849"/>
                </a:solidFill>
                <a:cs typeface="Arial"/>
              </a:rPr>
              <a:t>All adjusted VIF values were below the common threshold of 5, indicating that none of the predictors were highly correlated with one another. This indicates that multicollinearity is not a concern in the dataset, and all predictors were retained for modelling.</a:t>
            </a:r>
            <a:endParaRPr lang="en-US" dirty="0">
              <a:cs typeface="Arial"/>
            </a:endParaRPr>
          </a:p>
          <a:p>
            <a:endParaRPr lang="en-US" dirty="0">
              <a:solidFill>
                <a:srgbClr val="243849"/>
              </a:solidFill>
              <a:cs typeface="Arial"/>
            </a:endParaRPr>
          </a:p>
          <a:p>
            <a:pPr>
              <a:spcAft>
                <a:spcPts val="600"/>
              </a:spcAft>
            </a:pPr>
            <a:endParaRPr lang="en-US" sz="1600" b="1" kern="1200" dirty="0">
              <a:solidFill>
                <a:srgbClr val="25384A"/>
              </a:solidFill>
              <a:cs typeface="Arial"/>
            </a:endParaRPr>
          </a:p>
          <a:p>
            <a:pPr>
              <a:spcAft>
                <a:spcPts val="600"/>
              </a:spcAft>
            </a:pPr>
            <a:endParaRPr lang="en-US" sz="1400" dirty="0">
              <a:solidFill>
                <a:srgbClr val="25384A"/>
              </a:solidFill>
              <a:cs typeface="Arial"/>
            </a:endParaRPr>
          </a:p>
        </p:txBody>
      </p:sp>
      <p:pic>
        <p:nvPicPr>
          <p:cNvPr id="8" name="Picture 7">
            <a:extLst>
              <a:ext uri="{FF2B5EF4-FFF2-40B4-BE49-F238E27FC236}">
                <a16:creationId xmlns:a16="http://schemas.microsoft.com/office/drawing/2014/main" id="{479C2883-E443-35E2-2A10-9A66031A7CA8}"/>
              </a:ext>
            </a:extLst>
          </p:cNvPr>
          <p:cNvPicPr>
            <a:picLocks noChangeAspect="1"/>
          </p:cNvPicPr>
          <p:nvPr/>
        </p:nvPicPr>
        <p:blipFill>
          <a:blip r:embed="rId2"/>
          <a:stretch>
            <a:fillRect/>
          </a:stretch>
        </p:blipFill>
        <p:spPr>
          <a:xfrm>
            <a:off x="5707454" y="1670321"/>
            <a:ext cx="6016460" cy="4088221"/>
          </a:xfrm>
          <a:prstGeom prst="rect">
            <a:avLst/>
          </a:prstGeom>
        </p:spPr>
      </p:pic>
    </p:spTree>
    <p:extLst>
      <p:ext uri="{BB962C8B-B14F-4D97-AF65-F5344CB8AC3E}">
        <p14:creationId xmlns:p14="http://schemas.microsoft.com/office/powerpoint/2010/main" val="18461196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7188E8-1AC1-D6E2-E9E2-A6D17FA10BD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DF13037-2FE7-66EC-38D4-249EF996C83D}"/>
              </a:ext>
            </a:extLst>
          </p:cNvPr>
          <p:cNvSpPr txBox="1">
            <a:spLocks/>
          </p:cNvSpPr>
          <p:nvPr/>
        </p:nvSpPr>
        <p:spPr>
          <a:xfrm>
            <a:off x="359394" y="442280"/>
            <a:ext cx="10515600" cy="1325880"/>
          </a:xfrm>
          <a:prstGeom prst="rect">
            <a:avLst/>
          </a:prstGeom>
        </p:spPr>
        <p:txBody>
          <a:bodyPr lIns="91440" tIns="45720" rIns="91440" bIns="45720" anchor="ctr">
            <a:normAutofit/>
          </a:bodyPr>
          <a:lstStyle>
            <a:lvl1pPr algn="l" defTabSz="914400" rtl="0" eaLnBrk="1" latinLnBrk="0" hangingPunct="1">
              <a:lnSpc>
                <a:spcPct val="100000"/>
              </a:lnSpc>
              <a:spcBef>
                <a:spcPct val="0"/>
              </a:spcBef>
              <a:buNone/>
              <a:defRPr sz="2200" b="1" kern="1200" cap="all" spc="600" baseline="0">
                <a:solidFill>
                  <a:srgbClr val="25384A"/>
                </a:solidFill>
                <a:latin typeface="+mj-lt"/>
                <a:ea typeface="+mj-ea"/>
                <a:cs typeface="+mj-cs"/>
              </a:defRPr>
            </a:lvl1pPr>
          </a:lstStyle>
          <a:p>
            <a:pPr>
              <a:spcAft>
                <a:spcPts val="600"/>
              </a:spcAft>
            </a:pPr>
            <a:r>
              <a:rPr lang="en-US" sz="2000" b="1" kern="1200" cap="all" spc="600" baseline="0" err="1"/>
              <a:t>AppendIX</a:t>
            </a:r>
            <a:r>
              <a:rPr lang="en-US" sz="2000" b="1" kern="1200" cap="all" spc="600" baseline="0"/>
              <a:t> B:</a:t>
            </a:r>
            <a:r>
              <a:rPr lang="en-US" sz="2000"/>
              <a:t>Principal Component Analysis (2D Plot)</a:t>
            </a:r>
            <a:endParaRPr lang="en-US" sz="2000">
              <a:cs typeface="Arial"/>
            </a:endParaRPr>
          </a:p>
          <a:p>
            <a:pPr>
              <a:spcAft>
                <a:spcPts val="600"/>
              </a:spcAft>
            </a:pPr>
            <a:r>
              <a:rPr lang="en-US" sz="2000" b="1" kern="1200" cap="all" spc="600" baseline="0"/>
              <a:t> </a:t>
            </a:r>
            <a:r>
              <a:rPr lang="en-US" b="1" kern="1200" cap="all" spc="600" baseline="0"/>
              <a:t> </a:t>
            </a:r>
          </a:p>
        </p:txBody>
      </p:sp>
      <p:sp>
        <p:nvSpPr>
          <p:cNvPr id="5" name="TextBox 4">
            <a:extLst>
              <a:ext uri="{FF2B5EF4-FFF2-40B4-BE49-F238E27FC236}">
                <a16:creationId xmlns:a16="http://schemas.microsoft.com/office/drawing/2014/main" id="{4923E822-C0EB-90D0-7CF8-EEE5107C8D0D}"/>
              </a:ext>
            </a:extLst>
          </p:cNvPr>
          <p:cNvSpPr txBox="1"/>
          <p:nvPr/>
        </p:nvSpPr>
        <p:spPr>
          <a:xfrm>
            <a:off x="258542" y="1523551"/>
            <a:ext cx="4888006" cy="3601751"/>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a:buFont typeface="Arial"/>
              <a:buChar char="•"/>
            </a:pPr>
            <a:r>
              <a:rPr lang="en-US" sz="1600">
                <a:solidFill>
                  <a:srgbClr val="25384A"/>
                </a:solidFill>
                <a:ea typeface="+mn-lt"/>
                <a:cs typeface="+mn-lt"/>
              </a:rPr>
              <a:t>Data forms a dense cluster of observations with limited spread.</a:t>
            </a:r>
            <a:endParaRPr lang="en-US" sz="1600" kern="1200">
              <a:solidFill>
                <a:srgbClr val="25384A"/>
              </a:solidFill>
              <a:cs typeface="Arial"/>
            </a:endParaRPr>
          </a:p>
          <a:p>
            <a:pPr>
              <a:buFont typeface="Arial"/>
              <a:buChar char="•"/>
            </a:pPr>
            <a:r>
              <a:rPr lang="en-US" sz="1600">
                <a:solidFill>
                  <a:srgbClr val="25384A"/>
                </a:solidFill>
                <a:ea typeface="+mn-lt"/>
                <a:cs typeface="+mn-lt"/>
              </a:rPr>
              <a:t>Significant overlap </a:t>
            </a:r>
            <a:r>
              <a:rPr lang="en-US" sz="1600" kern="1200">
                <a:solidFill>
                  <a:srgbClr val="25384A"/>
                </a:solidFill>
                <a:ea typeface="+mn-lt"/>
                <a:cs typeface="+mn-lt"/>
              </a:rPr>
              <a:t>between </a:t>
            </a:r>
            <a:r>
              <a:rPr lang="en-US" sz="1600">
                <a:solidFill>
                  <a:srgbClr val="25384A"/>
                </a:solidFill>
                <a:ea typeface="+mn-lt"/>
                <a:cs typeface="+mn-lt"/>
              </a:rPr>
              <a:t>“Yes” and “No” cases indicates weak separability.</a:t>
            </a:r>
            <a:endParaRPr lang="en-US"/>
          </a:p>
          <a:p>
            <a:pPr>
              <a:buFont typeface="Arial"/>
              <a:buChar char="•"/>
            </a:pPr>
            <a:r>
              <a:rPr lang="en-US" sz="1600">
                <a:solidFill>
                  <a:srgbClr val="25384A"/>
                </a:solidFill>
                <a:ea typeface="+mn-lt"/>
                <a:cs typeface="+mn-lt"/>
              </a:rPr>
              <a:t>Some “Yes” </a:t>
            </a:r>
            <a:r>
              <a:rPr lang="en-US" sz="1600" kern="1200">
                <a:solidFill>
                  <a:srgbClr val="25384A"/>
                </a:solidFill>
                <a:ea typeface="+mn-lt"/>
                <a:cs typeface="+mn-lt"/>
              </a:rPr>
              <a:t>cases </a:t>
            </a:r>
            <a:r>
              <a:rPr lang="en-US" sz="1600">
                <a:solidFill>
                  <a:srgbClr val="25384A"/>
                </a:solidFill>
                <a:ea typeface="+mn-lt"/>
                <a:cs typeface="+mn-lt"/>
              </a:rPr>
              <a:t>appear at edges, but not enough for clear distinction.</a:t>
            </a:r>
            <a:endParaRPr lang="en-US"/>
          </a:p>
          <a:p>
            <a:pPr>
              <a:buFont typeface="Arial"/>
              <a:buChar char="•"/>
            </a:pPr>
            <a:r>
              <a:rPr lang="en-US" sz="1600">
                <a:solidFill>
                  <a:srgbClr val="25384A"/>
                </a:solidFill>
                <a:ea typeface="+mn-lt"/>
                <a:cs typeface="+mn-lt"/>
              </a:rPr>
              <a:t>Confirms lack of strong linear separability</a:t>
            </a:r>
            <a:endParaRPr lang="en-US"/>
          </a:p>
          <a:p>
            <a:pPr>
              <a:buFont typeface="Arial"/>
              <a:buChar char="•"/>
            </a:pPr>
            <a:r>
              <a:rPr lang="en-US" sz="1600">
                <a:solidFill>
                  <a:srgbClr val="25384A"/>
                </a:solidFill>
                <a:ea typeface="+mn-lt"/>
                <a:cs typeface="+mn-lt"/>
              </a:rPr>
              <a:t>Indicates</a:t>
            </a:r>
            <a:r>
              <a:rPr lang="en-US" sz="1600" kern="1200">
                <a:solidFill>
                  <a:srgbClr val="25384A"/>
                </a:solidFill>
                <a:ea typeface="+mn-lt"/>
                <a:cs typeface="+mn-lt"/>
              </a:rPr>
              <a:t> the </a:t>
            </a:r>
            <a:r>
              <a:rPr lang="en-US" sz="1600">
                <a:solidFill>
                  <a:srgbClr val="25384A"/>
                </a:solidFill>
                <a:ea typeface="+mn-lt"/>
                <a:cs typeface="+mn-lt"/>
              </a:rPr>
              <a:t>need for non‑linear methods (e.g., UMAP, t‑SNE, advanced classifiers).</a:t>
            </a:r>
            <a:endParaRPr lang="en-US"/>
          </a:p>
          <a:p>
            <a:pPr indent="-285750">
              <a:spcAft>
                <a:spcPts val="600"/>
              </a:spcAft>
              <a:buFont typeface="Arial"/>
              <a:buChar char="•"/>
            </a:pPr>
            <a:endParaRPr lang="en-US" sz="1600" kern="1200">
              <a:solidFill>
                <a:srgbClr val="25384A"/>
              </a:solidFill>
              <a:cs typeface="Arial"/>
            </a:endParaRPr>
          </a:p>
          <a:p>
            <a:pPr>
              <a:spcAft>
                <a:spcPts val="600"/>
              </a:spcAft>
            </a:pPr>
            <a:endParaRPr lang="en-US" sz="1400" kern="1200">
              <a:solidFill>
                <a:srgbClr val="25384A"/>
              </a:solidFill>
            </a:endParaRPr>
          </a:p>
        </p:txBody>
      </p:sp>
      <p:pic>
        <p:nvPicPr>
          <p:cNvPr id="4" name="Picture 3" descr="A diagram of a diagram&#10;&#10;AI-generated content may be incorrect.">
            <a:extLst>
              <a:ext uri="{FF2B5EF4-FFF2-40B4-BE49-F238E27FC236}">
                <a16:creationId xmlns:a16="http://schemas.microsoft.com/office/drawing/2014/main" id="{595AC3A6-127F-8C8F-76C0-61B9DE78E24C}"/>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5038008" y="1523551"/>
            <a:ext cx="6895450" cy="4969635"/>
          </a:xfrm>
          <a:prstGeom prst="rect">
            <a:avLst/>
          </a:prstGeom>
        </p:spPr>
      </p:pic>
    </p:spTree>
    <p:extLst>
      <p:ext uri="{BB962C8B-B14F-4D97-AF65-F5344CB8AC3E}">
        <p14:creationId xmlns:p14="http://schemas.microsoft.com/office/powerpoint/2010/main" val="26068561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F4EE81-ABEF-F8ED-773F-FEA09B97DD5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1712172-B0A4-676A-CCFD-7EEBC58B75E6}"/>
              </a:ext>
            </a:extLst>
          </p:cNvPr>
          <p:cNvSpPr txBox="1">
            <a:spLocks/>
          </p:cNvSpPr>
          <p:nvPr/>
        </p:nvSpPr>
        <p:spPr>
          <a:xfrm>
            <a:off x="426720" y="223520"/>
            <a:ext cx="9144000" cy="681487"/>
          </a:xfrm>
          <a:prstGeom prst="rect">
            <a:avLst/>
          </a:prstGeom>
        </p:spPr>
        <p:txBody>
          <a:bodyPr anchor="ctr">
            <a:normAutofit/>
          </a:bodyPr>
          <a:lstStyle>
            <a:lvl1pPr algn="l" defTabSz="914400" rtl="0" eaLnBrk="1" latinLnBrk="0" hangingPunct="1">
              <a:lnSpc>
                <a:spcPct val="100000"/>
              </a:lnSpc>
              <a:spcBef>
                <a:spcPct val="0"/>
              </a:spcBef>
              <a:buNone/>
              <a:defRPr sz="2200" b="1" kern="1200" cap="all" spc="600" baseline="0">
                <a:solidFill>
                  <a:srgbClr val="25384A"/>
                </a:solidFill>
                <a:latin typeface="+mj-lt"/>
                <a:ea typeface="+mj-ea"/>
                <a:cs typeface="+mj-cs"/>
              </a:defRPr>
            </a:lvl1pPr>
          </a:lstStyle>
          <a:p>
            <a:r>
              <a:rPr lang="en-US" sz="2000" err="1">
                <a:ea typeface="Calibri" panose="020F0502020204030204" pitchFamily="34" charset="0"/>
                <a:cs typeface="Calibri" panose="020F0502020204030204" pitchFamily="34" charset="0"/>
              </a:rPr>
              <a:t>AppendiX</a:t>
            </a:r>
            <a:r>
              <a:rPr lang="en-US" sz="2000">
                <a:ea typeface="Calibri" panose="020F0502020204030204" pitchFamily="34" charset="0"/>
                <a:cs typeface="Calibri" panose="020F0502020204030204" pitchFamily="34" charset="0"/>
              </a:rPr>
              <a:t> C:</a:t>
            </a:r>
            <a:r>
              <a:rPr lang="en-US" sz="2000"/>
              <a:t> t-SNE Visualization</a:t>
            </a:r>
            <a:r>
              <a:rPr lang="en-US" sz="2000">
                <a:ea typeface="Calibri" panose="020F0502020204030204" pitchFamily="34" charset="0"/>
                <a:cs typeface="Calibri" panose="020F0502020204030204" pitchFamily="34" charset="0"/>
              </a:rPr>
              <a:t> </a:t>
            </a:r>
          </a:p>
        </p:txBody>
      </p:sp>
      <p:sp>
        <p:nvSpPr>
          <p:cNvPr id="4" name="TextBox 3">
            <a:extLst>
              <a:ext uri="{FF2B5EF4-FFF2-40B4-BE49-F238E27FC236}">
                <a16:creationId xmlns:a16="http://schemas.microsoft.com/office/drawing/2014/main" id="{AFD0650E-E05E-631D-4915-FAD7B15DA30A}"/>
              </a:ext>
            </a:extLst>
          </p:cNvPr>
          <p:cNvSpPr txBox="1"/>
          <p:nvPr/>
        </p:nvSpPr>
        <p:spPr>
          <a:xfrm>
            <a:off x="419567" y="1184643"/>
            <a:ext cx="3444185" cy="3970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panose="020B0604020202020204" pitchFamily="34" charset="0"/>
              <a:buChar char="•"/>
            </a:pPr>
            <a:r>
              <a:rPr lang="en-US">
                <a:ea typeface="+mn-lt"/>
                <a:cs typeface="+mn-lt"/>
              </a:rPr>
              <a:t>Non-linear dimensionality reduction highlighting local data structure.</a:t>
            </a:r>
            <a:endParaRPr lang="en-US"/>
          </a:p>
          <a:p>
            <a:pPr marL="285750" indent="-285750">
              <a:buFont typeface="Arial"/>
              <a:buChar char="•"/>
            </a:pPr>
            <a:r>
              <a:rPr lang="en-US">
                <a:ea typeface="+mn-lt"/>
                <a:cs typeface="+mn-lt"/>
              </a:rPr>
              <a:t>Data points form dense clusters, but </a:t>
            </a:r>
            <a:r>
              <a:rPr lang="en-US" i="1">
                <a:ea typeface="+mn-lt"/>
                <a:cs typeface="+mn-lt"/>
              </a:rPr>
              <a:t>Revenue vs. No Revenue</a:t>
            </a:r>
            <a:r>
              <a:rPr lang="en-US">
                <a:ea typeface="+mn-lt"/>
                <a:cs typeface="+mn-lt"/>
              </a:rPr>
              <a:t> overlap significantly</a:t>
            </a:r>
            <a:endParaRPr lang="en-US"/>
          </a:p>
          <a:p>
            <a:pPr marL="285750" indent="-285750">
              <a:buFont typeface="Arial"/>
              <a:buChar char="•"/>
            </a:pPr>
            <a:r>
              <a:rPr lang="en-US">
                <a:ea typeface="+mn-lt"/>
                <a:cs typeface="+mn-lt"/>
              </a:rPr>
              <a:t>Confirms complexity and non-linearity of the classification problem.</a:t>
            </a:r>
            <a:endParaRPr lang="en-US"/>
          </a:p>
          <a:p>
            <a:pPr marL="285750" indent="-285750">
              <a:buFont typeface="Arial"/>
              <a:buChar char="•"/>
            </a:pPr>
            <a:r>
              <a:rPr lang="en-US">
                <a:ea typeface="+mn-lt"/>
                <a:cs typeface="+mn-lt"/>
              </a:rPr>
              <a:t>The data for this visualization was primarily intended for exploratory</a:t>
            </a:r>
            <a:r>
              <a:rPr lang="en-US" b="1">
                <a:ea typeface="+mn-lt"/>
                <a:cs typeface="+mn-lt"/>
              </a:rPr>
              <a:t> </a:t>
            </a:r>
            <a:r>
              <a:rPr lang="en-US">
                <a:ea typeface="+mn-lt"/>
                <a:cs typeface="+mn-lt"/>
              </a:rPr>
              <a:t>analysis and not for training the models.</a:t>
            </a:r>
            <a:endParaRPr lang="en-US"/>
          </a:p>
          <a:p>
            <a:pPr algn="l"/>
            <a:endParaRPr lang="en-US">
              <a:cs typeface="Arial"/>
            </a:endParaRPr>
          </a:p>
        </p:txBody>
      </p:sp>
      <p:pic>
        <p:nvPicPr>
          <p:cNvPr id="12" name="Picture 11" descr="A blue and red dots&#10;&#10;AI-generated content may be incorrect.">
            <a:extLst>
              <a:ext uri="{FF2B5EF4-FFF2-40B4-BE49-F238E27FC236}">
                <a16:creationId xmlns:a16="http://schemas.microsoft.com/office/drawing/2014/main" id="{8381186D-A3FB-793E-7479-4C8D4CC5C590}"/>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223792" y="1268760"/>
            <a:ext cx="7239700" cy="5013176"/>
          </a:xfrm>
          <a:prstGeom prst="rect">
            <a:avLst/>
          </a:prstGeom>
        </p:spPr>
      </p:pic>
    </p:spTree>
    <p:extLst>
      <p:ext uri="{BB962C8B-B14F-4D97-AF65-F5344CB8AC3E}">
        <p14:creationId xmlns:p14="http://schemas.microsoft.com/office/powerpoint/2010/main" val="27775561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98B5E0-9669-DF0E-BC29-DDD451FB406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56A9F5E-6AD8-C771-D46E-4B08B7C0CC47}"/>
              </a:ext>
            </a:extLst>
          </p:cNvPr>
          <p:cNvSpPr txBox="1">
            <a:spLocks/>
          </p:cNvSpPr>
          <p:nvPr/>
        </p:nvSpPr>
        <p:spPr>
          <a:xfrm>
            <a:off x="426720" y="223520"/>
            <a:ext cx="9144000" cy="681487"/>
          </a:xfrm>
          <a:prstGeom prst="rect">
            <a:avLst/>
          </a:prstGeom>
        </p:spPr>
        <p:txBody>
          <a:bodyPr anchor="ctr">
            <a:normAutofit/>
          </a:bodyPr>
          <a:lstStyle>
            <a:lvl1pPr algn="l" defTabSz="914400" rtl="0" eaLnBrk="1" latinLnBrk="0" hangingPunct="1">
              <a:lnSpc>
                <a:spcPct val="100000"/>
              </a:lnSpc>
              <a:spcBef>
                <a:spcPct val="0"/>
              </a:spcBef>
              <a:buNone/>
              <a:defRPr sz="2200" b="1" kern="1200" cap="all" spc="600" baseline="0">
                <a:solidFill>
                  <a:srgbClr val="25384A"/>
                </a:solidFill>
                <a:latin typeface="+mj-lt"/>
                <a:ea typeface="+mj-ea"/>
                <a:cs typeface="+mj-cs"/>
              </a:defRPr>
            </a:lvl1pPr>
          </a:lstStyle>
          <a:p>
            <a:endParaRPr lang="en-US" sz="2000">
              <a:ea typeface="Calibri" panose="020F0502020204030204" pitchFamily="34" charset="0"/>
              <a:cs typeface="Calibri" panose="020F0502020204030204" pitchFamily="34" charset="0"/>
            </a:endParaRPr>
          </a:p>
        </p:txBody>
      </p:sp>
      <p:sp>
        <p:nvSpPr>
          <p:cNvPr id="3" name="Title 1">
            <a:extLst>
              <a:ext uri="{FF2B5EF4-FFF2-40B4-BE49-F238E27FC236}">
                <a16:creationId xmlns:a16="http://schemas.microsoft.com/office/drawing/2014/main" id="{02FD2AA7-3455-0CFB-6DBE-1EBB0405AA7B}"/>
              </a:ext>
            </a:extLst>
          </p:cNvPr>
          <p:cNvSpPr txBox="1">
            <a:spLocks/>
          </p:cNvSpPr>
          <p:nvPr/>
        </p:nvSpPr>
        <p:spPr>
          <a:xfrm>
            <a:off x="579120" y="375920"/>
            <a:ext cx="9144000" cy="681487"/>
          </a:xfrm>
          <a:prstGeom prst="rect">
            <a:avLst/>
          </a:prstGeom>
        </p:spPr>
        <p:txBody>
          <a:bodyPr anchor="ctr">
            <a:normAutofit lnSpcReduction="10000"/>
          </a:bodyPr>
          <a:lstStyle>
            <a:lvl1pPr algn="l" defTabSz="914400" rtl="0" eaLnBrk="1" latinLnBrk="0" hangingPunct="1">
              <a:lnSpc>
                <a:spcPct val="100000"/>
              </a:lnSpc>
              <a:spcBef>
                <a:spcPct val="0"/>
              </a:spcBef>
              <a:buNone/>
              <a:defRPr sz="2200" b="1" kern="1200" cap="all" spc="600" baseline="0">
                <a:solidFill>
                  <a:srgbClr val="25384A"/>
                </a:solidFill>
                <a:latin typeface="+mj-lt"/>
                <a:ea typeface="+mj-ea"/>
                <a:cs typeface="+mj-cs"/>
              </a:defRPr>
            </a:lvl1pPr>
          </a:lstStyle>
          <a:p>
            <a:r>
              <a:rPr lang="en-US" sz="2000" err="1">
                <a:ea typeface="Calibri" panose="020F0502020204030204" pitchFamily="34" charset="0"/>
                <a:cs typeface="Calibri" panose="020F0502020204030204" pitchFamily="34" charset="0"/>
              </a:rPr>
              <a:t>AppendiX</a:t>
            </a:r>
            <a:r>
              <a:rPr lang="en-US" sz="2000">
                <a:ea typeface="Calibri" panose="020F0502020204030204" pitchFamily="34" charset="0"/>
                <a:cs typeface="Calibri" panose="020F0502020204030204" pitchFamily="34" charset="0"/>
              </a:rPr>
              <a:t> D: CONFUSION MATRIX FOR ALL THREE MODELS </a:t>
            </a:r>
          </a:p>
        </p:txBody>
      </p:sp>
      <p:sp>
        <p:nvSpPr>
          <p:cNvPr id="6" name="TextBox 5">
            <a:extLst>
              <a:ext uri="{FF2B5EF4-FFF2-40B4-BE49-F238E27FC236}">
                <a16:creationId xmlns:a16="http://schemas.microsoft.com/office/drawing/2014/main" id="{DD674BE9-51A2-1BB3-FFDA-7BF308A42121}"/>
              </a:ext>
            </a:extLst>
          </p:cNvPr>
          <p:cNvSpPr txBox="1"/>
          <p:nvPr/>
        </p:nvSpPr>
        <p:spPr>
          <a:xfrm>
            <a:off x="3774865" y="1091429"/>
            <a:ext cx="411900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b="1">
                <a:cs typeface="Arial"/>
              </a:rPr>
              <a:t>Logistic Regression</a:t>
            </a:r>
          </a:p>
        </p:txBody>
      </p:sp>
      <p:sp>
        <p:nvSpPr>
          <p:cNvPr id="7" name="TextBox 6">
            <a:extLst>
              <a:ext uri="{FF2B5EF4-FFF2-40B4-BE49-F238E27FC236}">
                <a16:creationId xmlns:a16="http://schemas.microsoft.com/office/drawing/2014/main" id="{365D69E2-5246-76BC-E0A2-70C644941AFB}"/>
              </a:ext>
            </a:extLst>
          </p:cNvPr>
          <p:cNvSpPr txBox="1"/>
          <p:nvPr/>
        </p:nvSpPr>
        <p:spPr>
          <a:xfrm>
            <a:off x="372591" y="3974307"/>
            <a:ext cx="411900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b="1">
                <a:cs typeface="Arial"/>
              </a:rPr>
              <a:t>Random Forest</a:t>
            </a:r>
          </a:p>
        </p:txBody>
      </p:sp>
      <p:sp>
        <p:nvSpPr>
          <p:cNvPr id="14" name="TextBox 13">
            <a:extLst>
              <a:ext uri="{FF2B5EF4-FFF2-40B4-BE49-F238E27FC236}">
                <a16:creationId xmlns:a16="http://schemas.microsoft.com/office/drawing/2014/main" id="{1EA41E34-9075-FC77-40C8-4DEE03702E60}"/>
              </a:ext>
            </a:extLst>
          </p:cNvPr>
          <p:cNvSpPr txBox="1"/>
          <p:nvPr/>
        </p:nvSpPr>
        <p:spPr>
          <a:xfrm>
            <a:off x="7804982" y="3887217"/>
            <a:ext cx="411900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b="1" err="1">
                <a:cs typeface="Arial"/>
              </a:rPr>
              <a:t>Xgboost</a:t>
            </a:r>
            <a:endParaRPr lang="en-US" b="1">
              <a:cs typeface="Arial"/>
            </a:endParaRPr>
          </a:p>
        </p:txBody>
      </p:sp>
      <p:pic>
        <p:nvPicPr>
          <p:cNvPr id="15" name="Picture 14" descr="A screenshot of a computer&#10;&#10;AI-generated content may be incorrect.">
            <a:extLst>
              <a:ext uri="{FF2B5EF4-FFF2-40B4-BE49-F238E27FC236}">
                <a16:creationId xmlns:a16="http://schemas.microsoft.com/office/drawing/2014/main" id="{DC13AA9E-7004-77BF-6F3B-FA46146512C2}"/>
              </a:ext>
            </a:extLst>
          </p:cNvPr>
          <p:cNvPicPr>
            <a:picLocks noChangeAspect="1"/>
          </p:cNvPicPr>
          <p:nvPr/>
        </p:nvPicPr>
        <p:blipFill>
          <a:blip r:embed="rId2" cstate="email">
            <a:extLst>
              <a:ext uri="{28A0092B-C50C-407E-A947-70E740481C1C}">
                <a14:useLocalDpi xmlns:a14="http://schemas.microsoft.com/office/drawing/2010/main"/>
              </a:ext>
            </a:extLst>
          </a:blip>
          <a:srcRect/>
          <a:stretch>
            <a:fillRect/>
          </a:stretch>
        </p:blipFill>
        <p:spPr>
          <a:xfrm>
            <a:off x="3863752" y="1494783"/>
            <a:ext cx="3941230" cy="2327125"/>
          </a:xfrm>
          <a:prstGeom prst="rect">
            <a:avLst/>
          </a:prstGeom>
        </p:spPr>
      </p:pic>
      <p:pic>
        <p:nvPicPr>
          <p:cNvPr id="17" name="Picture 16" descr="A screenshot of a computer&#10;&#10;AI-generated content may be incorrect.">
            <a:extLst>
              <a:ext uri="{FF2B5EF4-FFF2-40B4-BE49-F238E27FC236}">
                <a16:creationId xmlns:a16="http://schemas.microsoft.com/office/drawing/2014/main" id="{CF21BED9-340B-C829-7209-90DA4981BD8A}"/>
              </a:ext>
            </a:extLst>
          </p:cNvPr>
          <p:cNvPicPr>
            <a:picLocks noChangeAspect="1"/>
          </p:cNvPicPr>
          <p:nvPr/>
        </p:nvPicPr>
        <p:blipFill>
          <a:blip r:embed="rId3" cstate="email">
            <a:extLst>
              <a:ext uri="{28A0092B-C50C-407E-A947-70E740481C1C}">
                <a14:useLocalDpi xmlns:a14="http://schemas.microsoft.com/office/drawing/2010/main"/>
              </a:ext>
            </a:extLst>
          </a:blip>
          <a:srcRect/>
          <a:stretch>
            <a:fillRect/>
          </a:stretch>
        </p:blipFill>
        <p:spPr>
          <a:xfrm>
            <a:off x="426720" y="4339488"/>
            <a:ext cx="4373136" cy="2327125"/>
          </a:xfrm>
          <a:prstGeom prst="rect">
            <a:avLst/>
          </a:prstGeom>
        </p:spPr>
      </p:pic>
      <p:pic>
        <p:nvPicPr>
          <p:cNvPr id="19" name="Picture 18" descr="A screenshot of a computer&#10;&#10;AI-generated content may be incorrect.">
            <a:extLst>
              <a:ext uri="{FF2B5EF4-FFF2-40B4-BE49-F238E27FC236}">
                <a16:creationId xmlns:a16="http://schemas.microsoft.com/office/drawing/2014/main" id="{CFDE6AE6-B4F8-CA86-670B-AE83DC2D7126}"/>
              </a:ext>
            </a:extLst>
          </p:cNvPr>
          <p:cNvPicPr>
            <a:picLocks noChangeAspect="1"/>
          </p:cNvPicPr>
          <p:nvPr/>
        </p:nvPicPr>
        <p:blipFill>
          <a:blip r:embed="rId4" cstate="email">
            <a:extLst>
              <a:ext uri="{28A0092B-C50C-407E-A947-70E740481C1C}">
                <a14:useLocalDpi xmlns:a14="http://schemas.microsoft.com/office/drawing/2010/main"/>
              </a:ext>
            </a:extLst>
          </a:blip>
          <a:srcRect/>
          <a:stretch>
            <a:fillRect/>
          </a:stretch>
        </p:blipFill>
        <p:spPr>
          <a:xfrm>
            <a:off x="7536160" y="4234314"/>
            <a:ext cx="4497942" cy="2537472"/>
          </a:xfrm>
          <a:prstGeom prst="rect">
            <a:avLst/>
          </a:prstGeom>
        </p:spPr>
      </p:pic>
    </p:spTree>
    <p:extLst>
      <p:ext uri="{BB962C8B-B14F-4D97-AF65-F5344CB8AC3E}">
        <p14:creationId xmlns:p14="http://schemas.microsoft.com/office/powerpoint/2010/main" val="2727732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1C4F5103-CCD6-1736-230C-2E8170DDA56E}"/>
              </a:ext>
            </a:extLst>
          </p:cNvPr>
          <p:cNvSpPr txBox="1">
            <a:spLocks/>
          </p:cNvSpPr>
          <p:nvPr/>
        </p:nvSpPr>
        <p:spPr>
          <a:xfrm>
            <a:off x="474021" y="369029"/>
            <a:ext cx="8755226" cy="514996"/>
          </a:xfrm>
          <a:prstGeom prst="rect">
            <a:avLst/>
          </a:prstGeom>
        </p:spPr>
        <p:txBody>
          <a:bodyPr anchor="ctr">
            <a:normAutofit fontScale="97500"/>
          </a:bodyPr>
          <a:lstStyle>
            <a:lvl1pPr algn="l" defTabSz="914400" rtl="0" eaLnBrk="1" latinLnBrk="0" hangingPunct="1">
              <a:lnSpc>
                <a:spcPct val="100000"/>
              </a:lnSpc>
              <a:spcBef>
                <a:spcPct val="0"/>
              </a:spcBef>
              <a:buNone/>
              <a:defRPr sz="2200" b="1" kern="1200" cap="all" spc="600" baseline="0">
                <a:solidFill>
                  <a:srgbClr val="25384A"/>
                </a:solidFill>
                <a:latin typeface="+mj-lt"/>
                <a:ea typeface="+mj-ea"/>
                <a:cs typeface="+mj-cs"/>
              </a:defRPr>
            </a:lvl1pPr>
          </a:lstStyle>
          <a:p>
            <a:r>
              <a:rPr lang="en-US"/>
              <a:t>CRISP-DM FRAMEWORK APPLICATION</a:t>
            </a:r>
          </a:p>
        </p:txBody>
      </p:sp>
      <p:sp>
        <p:nvSpPr>
          <p:cNvPr id="4" name="TextBox 3">
            <a:extLst>
              <a:ext uri="{FF2B5EF4-FFF2-40B4-BE49-F238E27FC236}">
                <a16:creationId xmlns:a16="http://schemas.microsoft.com/office/drawing/2014/main" id="{6942CE3B-FA2B-E552-6A2C-75E48ADB0621}"/>
              </a:ext>
            </a:extLst>
          </p:cNvPr>
          <p:cNvSpPr txBox="1"/>
          <p:nvPr/>
        </p:nvSpPr>
        <p:spPr>
          <a:xfrm>
            <a:off x="380363" y="936010"/>
            <a:ext cx="5774379" cy="2031325"/>
          </a:xfrm>
          <a:prstGeom prst="rect">
            <a:avLst/>
          </a:prstGeom>
          <a:noFill/>
        </p:spPr>
        <p:txBody>
          <a:bodyPr wrap="square">
            <a:spAutoFit/>
          </a:bodyPr>
          <a:lstStyle/>
          <a:p>
            <a:pPr marL="0" indent="0">
              <a:buNone/>
            </a:pPr>
            <a:r>
              <a:rPr lang="en-GB" sz="1400" b="1" dirty="0"/>
              <a:t>Core Business Objectives:</a:t>
            </a:r>
          </a:p>
          <a:p>
            <a:r>
              <a:rPr lang="en-GB" sz="1400" dirty="0"/>
              <a:t>Identify the key behavioural and technical factors that most influence whether a customer completes a purchase online.</a:t>
            </a:r>
          </a:p>
          <a:p>
            <a:r>
              <a:rPr lang="en-GB" sz="1400" dirty="0"/>
              <a:t>Use insights from shopper behaviour to recommend data-driven strategies that can improve the sales conversion rate.</a:t>
            </a:r>
          </a:p>
          <a:p>
            <a:endParaRPr lang="en-GB" sz="1400" dirty="0"/>
          </a:p>
          <a:p>
            <a:pPr marL="0" indent="0">
              <a:buNone/>
            </a:pPr>
            <a:r>
              <a:rPr lang="en-GB" sz="1400" b="1" dirty="0"/>
              <a:t>Success Criteria: </a:t>
            </a:r>
          </a:p>
          <a:p>
            <a:r>
              <a:rPr lang="en-GB" sz="1400" dirty="0"/>
              <a:t>Insights from the analysis enable targeted marketing strategies that seek to increase the online conversion rate for the long term.  </a:t>
            </a:r>
          </a:p>
        </p:txBody>
      </p:sp>
      <p:sp>
        <p:nvSpPr>
          <p:cNvPr id="6" name="TextBox 5">
            <a:extLst>
              <a:ext uri="{FF2B5EF4-FFF2-40B4-BE49-F238E27FC236}">
                <a16:creationId xmlns:a16="http://schemas.microsoft.com/office/drawing/2014/main" id="{81DF1DA4-B29E-8F8F-D1BE-427302A6AEB8}"/>
              </a:ext>
            </a:extLst>
          </p:cNvPr>
          <p:cNvSpPr txBox="1"/>
          <p:nvPr/>
        </p:nvSpPr>
        <p:spPr>
          <a:xfrm>
            <a:off x="380363" y="3019320"/>
            <a:ext cx="5360722" cy="3754874"/>
          </a:xfrm>
          <a:prstGeom prst="rect">
            <a:avLst/>
          </a:prstGeom>
          <a:noFill/>
        </p:spPr>
        <p:txBody>
          <a:bodyPr wrap="square">
            <a:spAutoFit/>
          </a:bodyPr>
          <a:lstStyle/>
          <a:p>
            <a:pPr marL="0" indent="0">
              <a:buNone/>
            </a:pPr>
            <a:r>
              <a:rPr lang="en-GB" sz="1400" b="1" dirty="0"/>
              <a:t>Source of data:</a:t>
            </a:r>
          </a:p>
          <a:p>
            <a:r>
              <a:rPr lang="en-US" sz="1400" dirty="0"/>
              <a:t>The dataset  ‘</a:t>
            </a:r>
            <a:r>
              <a:rPr lang="en-US" sz="1400" i="1" dirty="0"/>
              <a:t>Online Shoppers Purchasing Intention’</a:t>
            </a:r>
            <a:r>
              <a:rPr lang="en-US" sz="1400" dirty="0"/>
              <a:t> was collected from the external source University of California, Irvine (UCI) repository. </a:t>
            </a:r>
          </a:p>
          <a:p>
            <a:r>
              <a:rPr lang="en-US" sz="1400" dirty="0"/>
              <a:t>The dataset captures </a:t>
            </a:r>
            <a:r>
              <a:rPr lang="en-US" sz="1400" dirty="0" err="1"/>
              <a:t>anonymised</a:t>
            </a:r>
            <a:r>
              <a:rPr lang="en-US" sz="1400" dirty="0"/>
              <a:t> session-level behavioral data of visitors to an e-commerce website.</a:t>
            </a:r>
          </a:p>
          <a:p>
            <a:endParaRPr lang="en-US" sz="1400" dirty="0"/>
          </a:p>
          <a:p>
            <a:r>
              <a:rPr lang="en-GB" sz="1400" b="1" dirty="0"/>
              <a:t>Initial observations:</a:t>
            </a:r>
          </a:p>
          <a:p>
            <a:r>
              <a:rPr lang="en-GB" sz="1400" dirty="0"/>
              <a:t>The dataset contains 12,330 instances and 17 features. The data contains a mix of quantitative and categorical/symbolic variables. </a:t>
            </a:r>
            <a:endParaRPr lang="en-US" sz="1400" dirty="0"/>
          </a:p>
          <a:p>
            <a:endParaRPr lang="en-GB" sz="1400" dirty="0"/>
          </a:p>
          <a:p>
            <a:pPr marL="0" indent="0">
              <a:buNone/>
            </a:pPr>
            <a:r>
              <a:rPr lang="en-GB" sz="1400" b="1" dirty="0"/>
              <a:t>Key variables:</a:t>
            </a:r>
          </a:p>
          <a:p>
            <a:r>
              <a:rPr lang="en-GB" sz="1400" dirty="0"/>
              <a:t>The target variable is ‘Revenue’ and the values in the column are stored as a  Boolean (True/False). </a:t>
            </a:r>
          </a:p>
          <a:p>
            <a:endParaRPr lang="en-GB" sz="1400" dirty="0"/>
          </a:p>
          <a:p>
            <a:r>
              <a:rPr lang="en-GB" sz="1400" dirty="0"/>
              <a:t>Some of the I</a:t>
            </a:r>
            <a:r>
              <a:rPr lang="en-US" sz="1400" dirty="0" err="1"/>
              <a:t>mportant</a:t>
            </a:r>
            <a:r>
              <a:rPr lang="en-US" sz="1400" dirty="0"/>
              <a:t> predictor variables include page value score, exit rate, bounce rate and visit month.  </a:t>
            </a:r>
            <a:endParaRPr lang="en-GB" sz="1400" dirty="0"/>
          </a:p>
        </p:txBody>
      </p:sp>
      <p:sp>
        <p:nvSpPr>
          <p:cNvPr id="10" name="TextBox 9">
            <a:extLst>
              <a:ext uri="{FF2B5EF4-FFF2-40B4-BE49-F238E27FC236}">
                <a16:creationId xmlns:a16="http://schemas.microsoft.com/office/drawing/2014/main" id="{79950CF8-9A3D-6405-546F-AE36F3BF7135}"/>
              </a:ext>
            </a:extLst>
          </p:cNvPr>
          <p:cNvSpPr txBox="1"/>
          <p:nvPr/>
        </p:nvSpPr>
        <p:spPr>
          <a:xfrm>
            <a:off x="6096000" y="936010"/>
            <a:ext cx="6096000" cy="5262979"/>
          </a:xfrm>
          <a:prstGeom prst="rect">
            <a:avLst/>
          </a:prstGeom>
          <a:noFill/>
        </p:spPr>
        <p:txBody>
          <a:bodyPr wrap="square">
            <a:spAutoFit/>
          </a:bodyPr>
          <a:lstStyle/>
          <a:p>
            <a:pPr marL="0" indent="0">
              <a:buNone/>
            </a:pPr>
            <a:r>
              <a:rPr lang="en-GB" sz="1400" b="1" dirty="0"/>
              <a:t>Modelling approach:</a:t>
            </a:r>
          </a:p>
          <a:p>
            <a:r>
              <a:rPr lang="en-GB" sz="1400" dirty="0"/>
              <a:t>The project focuses on a binary classification problem to predict the likelihood that a user session will result in a conversion. </a:t>
            </a:r>
          </a:p>
          <a:p>
            <a:endParaRPr lang="en-GB" sz="1400" dirty="0"/>
          </a:p>
          <a:p>
            <a:r>
              <a:rPr lang="en-GB" sz="1400" dirty="0"/>
              <a:t>Firstly, a baseline model for Logistic regression will be used, followed by a parsimonious model for feature reduction and interpretability. </a:t>
            </a:r>
          </a:p>
          <a:p>
            <a:endParaRPr lang="en-GB" sz="1400" dirty="0"/>
          </a:p>
          <a:p>
            <a:r>
              <a:rPr lang="en-GB" sz="1400" dirty="0"/>
              <a:t>To complement this, two tree-based models (Random Forest and </a:t>
            </a:r>
            <a:r>
              <a:rPr lang="en-GB" sz="1400" dirty="0" err="1"/>
              <a:t>XGBoost</a:t>
            </a:r>
            <a:r>
              <a:rPr lang="en-GB" sz="1400" dirty="0"/>
              <a:t>) will be used to maximise prediction accuracy and to verify whether those same predictors are still the most influential  and  to identify potential non-linear relationships that the logistic regression model may have missed. </a:t>
            </a:r>
          </a:p>
          <a:p>
            <a:endParaRPr lang="en-GB" sz="1400" dirty="0"/>
          </a:p>
          <a:p>
            <a:pPr marL="0" indent="0">
              <a:buNone/>
            </a:pPr>
            <a:r>
              <a:rPr lang="en-GB" sz="1400" b="1" dirty="0"/>
              <a:t>Tools &amp; Techniques: </a:t>
            </a:r>
          </a:p>
          <a:p>
            <a:r>
              <a:rPr lang="en-GB" sz="1400" dirty="0"/>
              <a:t>R, </a:t>
            </a:r>
            <a:r>
              <a:rPr lang="en-GB" sz="1400" dirty="0" err="1"/>
              <a:t>PowerBI</a:t>
            </a:r>
            <a:r>
              <a:rPr lang="en-GB" sz="1400" dirty="0"/>
              <a:t>, </a:t>
            </a:r>
            <a:r>
              <a:rPr lang="en-GB" sz="1400" dirty="0" err="1"/>
              <a:t>tidyverse</a:t>
            </a:r>
            <a:r>
              <a:rPr lang="en-GB" sz="1400" dirty="0"/>
              <a:t>, caret, preprocessing (scaling, encoding), Variable Inflation Factor, ROSE for balancing, K-fold (n=10). </a:t>
            </a:r>
          </a:p>
          <a:p>
            <a:endParaRPr lang="en-GB" sz="1400" dirty="0"/>
          </a:p>
          <a:p>
            <a:r>
              <a:rPr lang="en-GB" sz="1400" b="1" dirty="0"/>
              <a:t>Evaluation:</a:t>
            </a:r>
          </a:p>
          <a:p>
            <a:r>
              <a:rPr lang="en-GB" sz="1400" dirty="0"/>
              <a:t>confusion matrix, Roc Curve (overall ability separate classes), PR Curve (better for class imbalance), AUC, precision, recall, F1 score, Accuracy), feature importance, SHAP values.</a:t>
            </a:r>
          </a:p>
          <a:p>
            <a:endParaRPr lang="en-GB" sz="1400" b="1" dirty="0"/>
          </a:p>
          <a:p>
            <a:r>
              <a:rPr lang="en-GB" sz="1400" b="1" dirty="0"/>
              <a:t>Reporting:</a:t>
            </a:r>
          </a:p>
          <a:p>
            <a:r>
              <a:rPr lang="en-GB" sz="1400" dirty="0"/>
              <a:t>Provide actionable insights for business decision-makers to optimise marketing strategies that result in enhanced online conversion. </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AA942A22-7A45-0324-AF1D-76D81107E66E}"/>
              </a:ext>
            </a:extLst>
          </p:cNvPr>
          <p:cNvSpPr txBox="1">
            <a:spLocks/>
          </p:cNvSpPr>
          <p:nvPr/>
        </p:nvSpPr>
        <p:spPr>
          <a:xfrm>
            <a:off x="317863" y="288834"/>
            <a:ext cx="9144000" cy="681487"/>
          </a:xfrm>
          <a:prstGeom prst="rect">
            <a:avLst/>
          </a:prstGeom>
        </p:spPr>
        <p:txBody>
          <a:bodyPr anchor="ctr">
            <a:normAutofit fontScale="77500" lnSpcReduction="20000"/>
          </a:bodyPr>
          <a:lstStyle>
            <a:lvl1pPr algn="l" defTabSz="914400" rtl="0" eaLnBrk="1" latinLnBrk="0" hangingPunct="1">
              <a:lnSpc>
                <a:spcPct val="100000"/>
              </a:lnSpc>
              <a:spcBef>
                <a:spcPct val="0"/>
              </a:spcBef>
              <a:buNone/>
              <a:defRPr sz="2200" b="1" kern="1200" cap="all" spc="600" baseline="0">
                <a:solidFill>
                  <a:srgbClr val="25384A"/>
                </a:solidFill>
                <a:latin typeface="+mj-lt"/>
                <a:ea typeface="+mj-ea"/>
                <a:cs typeface="+mj-cs"/>
              </a:defRPr>
            </a:lvl1pPr>
          </a:lstStyle>
          <a:p>
            <a:r>
              <a:rPr lang="en-US" sz="2000" err="1">
                <a:ea typeface="Calibri" panose="020F0502020204030204" pitchFamily="34" charset="0"/>
                <a:cs typeface="Calibri" panose="020F0502020204030204" pitchFamily="34" charset="0"/>
              </a:rPr>
              <a:t>AppendiX</a:t>
            </a:r>
            <a:r>
              <a:rPr lang="en-US" sz="2000">
                <a:ea typeface="Calibri" panose="020F0502020204030204" pitchFamily="34" charset="0"/>
                <a:cs typeface="Calibri" panose="020F0502020204030204" pitchFamily="34" charset="0"/>
              </a:rPr>
              <a:t> E: </a:t>
            </a:r>
            <a:r>
              <a:rPr lang="en-US" sz="2000">
                <a:cs typeface="Arial"/>
              </a:rPr>
              <a:t>Receiver Operating Characteristic (ROC Curve)For all three models </a:t>
            </a:r>
          </a:p>
          <a:p>
            <a:r>
              <a:rPr lang="en-US" sz="2000">
                <a:ea typeface="Calibri" panose="020F0502020204030204" pitchFamily="34" charset="0"/>
                <a:cs typeface="Calibri" panose="020F0502020204030204" pitchFamily="34" charset="0"/>
              </a:rPr>
              <a:t> </a:t>
            </a:r>
          </a:p>
        </p:txBody>
      </p:sp>
      <p:sp>
        <p:nvSpPr>
          <p:cNvPr id="8" name="TextBox 7">
            <a:extLst>
              <a:ext uri="{FF2B5EF4-FFF2-40B4-BE49-F238E27FC236}">
                <a16:creationId xmlns:a16="http://schemas.microsoft.com/office/drawing/2014/main" id="{25E37ED2-3D7B-C80D-F6DF-17FCD9BDC094}"/>
              </a:ext>
            </a:extLst>
          </p:cNvPr>
          <p:cNvSpPr txBox="1"/>
          <p:nvPr/>
        </p:nvSpPr>
        <p:spPr>
          <a:xfrm>
            <a:off x="106238" y="1403767"/>
            <a:ext cx="2978631" cy="424731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l">
              <a:buFont typeface="Arial" panose="020B0604020202020204" pitchFamily="34" charset="0"/>
              <a:buChar char="•"/>
            </a:pPr>
            <a:r>
              <a:rPr lang="en-US">
                <a:cs typeface="Arial"/>
              </a:rPr>
              <a:t>The ROC Curve shows the true positive rate (recall/sensitivity) against the false positive rate at various threshold settings. </a:t>
            </a:r>
          </a:p>
          <a:p>
            <a:pPr marL="285750" indent="-285750" algn="l">
              <a:buFont typeface="Arial" panose="020B0604020202020204" pitchFamily="34" charset="0"/>
              <a:buChar char="•"/>
            </a:pPr>
            <a:r>
              <a:rPr lang="en-US">
                <a:cs typeface="Arial"/>
              </a:rPr>
              <a:t>The visualization shows that the </a:t>
            </a:r>
            <a:r>
              <a:rPr lang="en-US" err="1">
                <a:cs typeface="Arial"/>
              </a:rPr>
              <a:t>XGBoost</a:t>
            </a:r>
            <a:r>
              <a:rPr lang="en-US">
                <a:cs typeface="Arial"/>
              </a:rPr>
              <a:t> model performed the best at distinguishing between positive and negative classes, followed by random forest and lastly logistic regression. </a:t>
            </a:r>
          </a:p>
          <a:p>
            <a:pPr marL="285750" indent="-285750" algn="l">
              <a:buFont typeface="Arial" panose="020B0604020202020204" pitchFamily="34" charset="0"/>
              <a:buChar char="•"/>
            </a:pPr>
            <a:endParaRPr lang="en-US">
              <a:cs typeface="Arial"/>
            </a:endParaRPr>
          </a:p>
        </p:txBody>
      </p:sp>
      <p:pic>
        <p:nvPicPr>
          <p:cNvPr id="3" name="Picture 2" descr="A graph of a model&#10;&#10;AI-generated content may be incorrect.">
            <a:extLst>
              <a:ext uri="{FF2B5EF4-FFF2-40B4-BE49-F238E27FC236}">
                <a16:creationId xmlns:a16="http://schemas.microsoft.com/office/drawing/2014/main" id="{39CCA7C4-2F86-BC08-DCEF-FA1552C9D0C2}"/>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287688" y="848900"/>
            <a:ext cx="7200800" cy="5633180"/>
          </a:xfrm>
          <a:prstGeom prst="rect">
            <a:avLst/>
          </a:prstGeom>
        </p:spPr>
      </p:pic>
    </p:spTree>
    <p:extLst>
      <p:ext uri="{BB962C8B-B14F-4D97-AF65-F5344CB8AC3E}">
        <p14:creationId xmlns:p14="http://schemas.microsoft.com/office/powerpoint/2010/main" val="138215011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327661-DAF0-9B76-0C9F-0A693CDED32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BF9ACAD-5D7C-F68D-DE44-293A77B707C5}"/>
              </a:ext>
            </a:extLst>
          </p:cNvPr>
          <p:cNvSpPr txBox="1">
            <a:spLocks/>
          </p:cNvSpPr>
          <p:nvPr/>
        </p:nvSpPr>
        <p:spPr>
          <a:xfrm>
            <a:off x="426720" y="223520"/>
            <a:ext cx="9144000" cy="681487"/>
          </a:xfrm>
          <a:prstGeom prst="rect">
            <a:avLst/>
          </a:prstGeom>
        </p:spPr>
        <p:txBody>
          <a:bodyPr anchor="ctr">
            <a:normAutofit fontScale="77500" lnSpcReduction="20000"/>
          </a:bodyPr>
          <a:lstStyle>
            <a:lvl1pPr algn="l" defTabSz="914400" rtl="0" eaLnBrk="1" latinLnBrk="0" hangingPunct="1">
              <a:lnSpc>
                <a:spcPct val="100000"/>
              </a:lnSpc>
              <a:spcBef>
                <a:spcPct val="0"/>
              </a:spcBef>
              <a:buNone/>
              <a:defRPr sz="2200" b="1" kern="1200" cap="all" spc="600" baseline="0">
                <a:solidFill>
                  <a:srgbClr val="25384A"/>
                </a:solidFill>
                <a:latin typeface="+mj-lt"/>
                <a:ea typeface="+mj-ea"/>
                <a:cs typeface="+mj-cs"/>
              </a:defRPr>
            </a:lvl1pPr>
          </a:lstStyle>
          <a:p>
            <a:r>
              <a:rPr lang="en-US" sz="2000" err="1">
                <a:ea typeface="Calibri" panose="020F0502020204030204" pitchFamily="34" charset="0"/>
                <a:cs typeface="Calibri" panose="020F0502020204030204" pitchFamily="34" charset="0"/>
              </a:rPr>
              <a:t>AppendiX</a:t>
            </a:r>
            <a:r>
              <a:rPr lang="en-US" sz="2000">
                <a:ea typeface="Calibri" panose="020F0502020204030204" pitchFamily="34" charset="0"/>
                <a:cs typeface="Calibri" panose="020F0502020204030204" pitchFamily="34" charset="0"/>
              </a:rPr>
              <a:t> F:</a:t>
            </a:r>
            <a:r>
              <a:rPr lang="en-US" sz="2000"/>
              <a:t>Logistic Regression Model ROC Curve per Fold </a:t>
            </a:r>
            <a:endParaRPr lang="en-US" sz="2000" i="1">
              <a:cs typeface="Arial"/>
            </a:endParaRPr>
          </a:p>
          <a:p>
            <a:r>
              <a:rPr lang="en-US" sz="2000">
                <a:ea typeface="Calibri" panose="020F0502020204030204" pitchFamily="34" charset="0"/>
                <a:cs typeface="Calibri" panose="020F0502020204030204" pitchFamily="34" charset="0"/>
              </a:rPr>
              <a:t> </a:t>
            </a:r>
          </a:p>
        </p:txBody>
      </p:sp>
      <p:sp>
        <p:nvSpPr>
          <p:cNvPr id="5" name="TextBox 4">
            <a:extLst>
              <a:ext uri="{FF2B5EF4-FFF2-40B4-BE49-F238E27FC236}">
                <a16:creationId xmlns:a16="http://schemas.microsoft.com/office/drawing/2014/main" id="{1D9C30BD-B38C-B0D0-2EB4-8250940C275C}"/>
              </a:ext>
            </a:extLst>
          </p:cNvPr>
          <p:cNvSpPr txBox="1"/>
          <p:nvPr/>
        </p:nvSpPr>
        <p:spPr>
          <a:xfrm>
            <a:off x="419567" y="1184643"/>
            <a:ext cx="3921205" cy="45243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l">
              <a:buFont typeface="Arial" panose="020B0604020202020204" pitchFamily="34" charset="0"/>
              <a:buChar char="•"/>
            </a:pPr>
            <a:r>
              <a:rPr lang="en-US">
                <a:cs typeface="Arial"/>
              </a:rPr>
              <a:t>The ROC curve per fold </a:t>
            </a:r>
            <a:r>
              <a:rPr lang="en-US" err="1">
                <a:cs typeface="Arial"/>
              </a:rPr>
              <a:t>visualises</a:t>
            </a:r>
            <a:r>
              <a:rPr lang="en-US">
                <a:cs typeface="Arial"/>
              </a:rPr>
              <a:t> the performance of each of the 10 folds during cross-validation. </a:t>
            </a:r>
          </a:p>
          <a:p>
            <a:pPr marL="285750" indent="-285750" algn="l">
              <a:buFont typeface="Arial" panose="020B0604020202020204" pitchFamily="34" charset="0"/>
              <a:buChar char="•"/>
            </a:pPr>
            <a:r>
              <a:rPr lang="en-US">
                <a:cs typeface="Arial"/>
              </a:rPr>
              <a:t>Each line represents a fold’s true positive rate (recall/sensitivity) against the false-positive rate.  </a:t>
            </a:r>
          </a:p>
          <a:p>
            <a:pPr marL="285750" indent="-285750" algn="l">
              <a:buFont typeface="Arial" panose="020B0604020202020204" pitchFamily="34" charset="0"/>
              <a:buChar char="•"/>
            </a:pPr>
            <a:r>
              <a:rPr lang="en-US">
                <a:cs typeface="Arial"/>
              </a:rPr>
              <a:t>The graph confirms that all folds demonstrate relatively consistent performance, suggesting that model </a:t>
            </a:r>
            <a:r>
              <a:rPr lang="en-US" err="1">
                <a:cs typeface="Arial"/>
              </a:rPr>
              <a:t>generalises</a:t>
            </a:r>
            <a:r>
              <a:rPr lang="en-US">
                <a:cs typeface="Arial"/>
              </a:rPr>
              <a:t> well across all subsets of the data. </a:t>
            </a:r>
          </a:p>
          <a:p>
            <a:pPr marL="285750" indent="-285750" algn="l">
              <a:buFont typeface="Arial" panose="020B0604020202020204" pitchFamily="34" charset="0"/>
              <a:buChar char="•"/>
            </a:pPr>
            <a:r>
              <a:rPr lang="en-US">
                <a:cs typeface="Arial"/>
              </a:rPr>
              <a:t>The area under the curve values across the folds are tightly grouped , indicating low variance and good model stability. </a:t>
            </a:r>
          </a:p>
        </p:txBody>
      </p:sp>
      <p:pic>
        <p:nvPicPr>
          <p:cNvPr id="8" name="Picture 7" descr="A graph of a curve&#10;&#10;AI-generated content may be incorrect.">
            <a:extLst>
              <a:ext uri="{FF2B5EF4-FFF2-40B4-BE49-F238E27FC236}">
                <a16:creationId xmlns:a16="http://schemas.microsoft.com/office/drawing/2014/main" id="{22EA6061-0437-C02D-194D-76BC80B3D8B7}"/>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871864" y="1208370"/>
            <a:ext cx="6372094" cy="5100516"/>
          </a:xfrm>
          <a:prstGeom prst="rect">
            <a:avLst/>
          </a:prstGeom>
        </p:spPr>
      </p:pic>
    </p:spTree>
    <p:extLst>
      <p:ext uri="{BB962C8B-B14F-4D97-AF65-F5344CB8AC3E}">
        <p14:creationId xmlns:p14="http://schemas.microsoft.com/office/powerpoint/2010/main" val="9384544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9EC1D4-A8DC-BA26-9013-03ABF807905E}"/>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FBBAFE4B-8F10-1688-8B47-9E9135EED35B}"/>
              </a:ext>
            </a:extLst>
          </p:cNvPr>
          <p:cNvSpPr txBox="1"/>
          <p:nvPr/>
        </p:nvSpPr>
        <p:spPr>
          <a:xfrm>
            <a:off x="419567" y="1184643"/>
            <a:ext cx="3921205" cy="45243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l">
              <a:buFont typeface="Arial" panose="020B0604020202020204" pitchFamily="34" charset="0"/>
              <a:buChar char="•"/>
            </a:pPr>
            <a:r>
              <a:rPr lang="en-US">
                <a:cs typeface="Arial"/>
              </a:rPr>
              <a:t>The ROC curve per fold </a:t>
            </a:r>
            <a:r>
              <a:rPr lang="en-US" err="1">
                <a:cs typeface="Arial"/>
              </a:rPr>
              <a:t>visualises</a:t>
            </a:r>
            <a:r>
              <a:rPr lang="en-US">
                <a:cs typeface="Arial"/>
              </a:rPr>
              <a:t> the performance of each of the 10 folds during cross-validation. </a:t>
            </a:r>
          </a:p>
          <a:p>
            <a:pPr marL="285750" indent="-285750" algn="l">
              <a:buFont typeface="Arial" panose="020B0604020202020204" pitchFamily="34" charset="0"/>
              <a:buChar char="•"/>
            </a:pPr>
            <a:r>
              <a:rPr lang="en-US">
                <a:cs typeface="Arial"/>
              </a:rPr>
              <a:t>Each line represents a fold’s true positive rate (recall/sensitivity) against the false-positive rate.  </a:t>
            </a:r>
          </a:p>
          <a:p>
            <a:pPr marL="285750" indent="-285750" algn="l">
              <a:buFont typeface="Arial" panose="020B0604020202020204" pitchFamily="34" charset="0"/>
              <a:buChar char="•"/>
            </a:pPr>
            <a:r>
              <a:rPr lang="en-US">
                <a:cs typeface="Arial"/>
              </a:rPr>
              <a:t>The graph confirms that all folds demonstrate relatively consistent performance, suggesting that model </a:t>
            </a:r>
            <a:r>
              <a:rPr lang="en-US" err="1">
                <a:cs typeface="Arial"/>
              </a:rPr>
              <a:t>generalises</a:t>
            </a:r>
            <a:r>
              <a:rPr lang="en-US">
                <a:cs typeface="Arial"/>
              </a:rPr>
              <a:t> well across all subsets of the data. </a:t>
            </a:r>
          </a:p>
          <a:p>
            <a:pPr marL="285750" indent="-285750" algn="l">
              <a:buFont typeface="Arial" panose="020B0604020202020204" pitchFamily="34" charset="0"/>
              <a:buChar char="•"/>
            </a:pPr>
            <a:r>
              <a:rPr lang="en-US">
                <a:cs typeface="Arial"/>
              </a:rPr>
              <a:t>The area under the curve values across the folds are tightly grouped , indicating low variance and good model stability. </a:t>
            </a:r>
          </a:p>
        </p:txBody>
      </p:sp>
      <p:sp>
        <p:nvSpPr>
          <p:cNvPr id="6" name="Title 1">
            <a:extLst>
              <a:ext uri="{FF2B5EF4-FFF2-40B4-BE49-F238E27FC236}">
                <a16:creationId xmlns:a16="http://schemas.microsoft.com/office/drawing/2014/main" id="{C9C292CE-2E28-4203-1B42-CDD7F0DE3F0E}"/>
              </a:ext>
            </a:extLst>
          </p:cNvPr>
          <p:cNvSpPr txBox="1">
            <a:spLocks/>
          </p:cNvSpPr>
          <p:nvPr/>
        </p:nvSpPr>
        <p:spPr>
          <a:xfrm>
            <a:off x="426720" y="223520"/>
            <a:ext cx="9144000" cy="681487"/>
          </a:xfrm>
          <a:prstGeom prst="rect">
            <a:avLst/>
          </a:prstGeom>
        </p:spPr>
        <p:txBody>
          <a:bodyPr anchor="ctr">
            <a:normAutofit fontScale="77500" lnSpcReduction="20000"/>
          </a:bodyPr>
          <a:lstStyle>
            <a:lvl1pPr algn="l" defTabSz="914400" rtl="0" eaLnBrk="1" latinLnBrk="0" hangingPunct="1">
              <a:lnSpc>
                <a:spcPct val="100000"/>
              </a:lnSpc>
              <a:spcBef>
                <a:spcPct val="0"/>
              </a:spcBef>
              <a:buNone/>
              <a:defRPr sz="2200" b="1" kern="1200" cap="all" spc="600" baseline="0">
                <a:solidFill>
                  <a:srgbClr val="25384A"/>
                </a:solidFill>
                <a:latin typeface="+mj-lt"/>
                <a:ea typeface="+mj-ea"/>
                <a:cs typeface="+mj-cs"/>
              </a:defRPr>
            </a:lvl1pPr>
          </a:lstStyle>
          <a:p>
            <a:r>
              <a:rPr lang="en-US" sz="2000" err="1">
                <a:ea typeface="Calibri" panose="020F0502020204030204" pitchFamily="34" charset="0"/>
                <a:cs typeface="Calibri" panose="020F0502020204030204" pitchFamily="34" charset="0"/>
              </a:rPr>
              <a:t>AppendiX</a:t>
            </a:r>
            <a:r>
              <a:rPr lang="en-US" sz="2000">
                <a:ea typeface="Calibri" panose="020F0502020204030204" pitchFamily="34" charset="0"/>
                <a:cs typeface="Calibri" panose="020F0502020204030204" pitchFamily="34" charset="0"/>
              </a:rPr>
              <a:t> G:</a:t>
            </a:r>
            <a:r>
              <a:rPr lang="en-US" sz="2000"/>
              <a:t>Random Forest Model ROC Curve per Fold </a:t>
            </a:r>
            <a:endParaRPr lang="en-US" sz="2000" i="1">
              <a:cs typeface="Arial"/>
            </a:endParaRPr>
          </a:p>
          <a:p>
            <a:r>
              <a:rPr lang="en-US" sz="2000">
                <a:ea typeface="Calibri" panose="020F0502020204030204" pitchFamily="34" charset="0"/>
                <a:cs typeface="Calibri" panose="020F0502020204030204" pitchFamily="34" charset="0"/>
              </a:rPr>
              <a:t>  </a:t>
            </a:r>
          </a:p>
        </p:txBody>
      </p:sp>
      <p:pic>
        <p:nvPicPr>
          <p:cNvPr id="8" name="Picture 7" descr="A graph of a curve&#10;&#10;AI-generated content may be incorrect.">
            <a:extLst>
              <a:ext uri="{FF2B5EF4-FFF2-40B4-BE49-F238E27FC236}">
                <a16:creationId xmlns:a16="http://schemas.microsoft.com/office/drawing/2014/main" id="{A08C1D4C-34F2-1731-9112-9EE1CF3DF323}"/>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480792" y="1160916"/>
            <a:ext cx="7291641" cy="5320527"/>
          </a:xfrm>
          <a:prstGeom prst="rect">
            <a:avLst/>
          </a:prstGeom>
        </p:spPr>
      </p:pic>
    </p:spTree>
    <p:extLst>
      <p:ext uri="{BB962C8B-B14F-4D97-AF65-F5344CB8AC3E}">
        <p14:creationId xmlns:p14="http://schemas.microsoft.com/office/powerpoint/2010/main" val="298223764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A14B975-531D-BA95-9859-16598463D14B}"/>
              </a:ext>
            </a:extLst>
          </p:cNvPr>
          <p:cNvSpPr txBox="1"/>
          <p:nvPr/>
        </p:nvSpPr>
        <p:spPr>
          <a:xfrm>
            <a:off x="556201" y="1195153"/>
            <a:ext cx="3921205" cy="45243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l">
              <a:buFont typeface="Arial" panose="020B0604020202020204" pitchFamily="34" charset="0"/>
              <a:buChar char="•"/>
            </a:pPr>
            <a:r>
              <a:rPr lang="en-US">
                <a:cs typeface="Arial"/>
              </a:rPr>
              <a:t>The ROC curve per fold </a:t>
            </a:r>
            <a:r>
              <a:rPr lang="en-US" err="1">
                <a:cs typeface="Arial"/>
              </a:rPr>
              <a:t>visualises</a:t>
            </a:r>
            <a:r>
              <a:rPr lang="en-US">
                <a:cs typeface="Arial"/>
              </a:rPr>
              <a:t> the performance of each of the 10 folds during cross-validation. </a:t>
            </a:r>
          </a:p>
          <a:p>
            <a:pPr marL="285750" indent="-285750" algn="l">
              <a:buFont typeface="Arial" panose="020B0604020202020204" pitchFamily="34" charset="0"/>
              <a:buChar char="•"/>
            </a:pPr>
            <a:r>
              <a:rPr lang="en-US">
                <a:cs typeface="Arial"/>
              </a:rPr>
              <a:t>Each line represents a fold’s true positive rate (recall/sensitivity) against the false-positive rate.  </a:t>
            </a:r>
          </a:p>
          <a:p>
            <a:pPr marL="285750" indent="-285750" algn="l">
              <a:buFont typeface="Arial" panose="020B0604020202020204" pitchFamily="34" charset="0"/>
              <a:buChar char="•"/>
            </a:pPr>
            <a:r>
              <a:rPr lang="en-US">
                <a:cs typeface="Arial"/>
              </a:rPr>
              <a:t>The graph confirms that all folds demonstrate relatively consistent performance, suggesting that model </a:t>
            </a:r>
            <a:r>
              <a:rPr lang="en-US" err="1">
                <a:cs typeface="Arial"/>
              </a:rPr>
              <a:t>generalises</a:t>
            </a:r>
            <a:r>
              <a:rPr lang="en-US">
                <a:cs typeface="Arial"/>
              </a:rPr>
              <a:t> well across all subsets of the data. </a:t>
            </a:r>
          </a:p>
          <a:p>
            <a:pPr marL="285750" indent="-285750" algn="l">
              <a:buFont typeface="Arial" panose="020B0604020202020204" pitchFamily="34" charset="0"/>
              <a:buChar char="•"/>
            </a:pPr>
            <a:r>
              <a:rPr lang="en-US">
                <a:cs typeface="Arial"/>
              </a:rPr>
              <a:t>The area under the curve values across the folds are tightly grouped , indicating low variance and good model stability. </a:t>
            </a:r>
          </a:p>
        </p:txBody>
      </p:sp>
      <p:sp>
        <p:nvSpPr>
          <p:cNvPr id="7" name="Title 1">
            <a:extLst>
              <a:ext uri="{FF2B5EF4-FFF2-40B4-BE49-F238E27FC236}">
                <a16:creationId xmlns:a16="http://schemas.microsoft.com/office/drawing/2014/main" id="{1ABDB4D0-5320-A048-C907-34E6296CC0DA}"/>
              </a:ext>
            </a:extLst>
          </p:cNvPr>
          <p:cNvSpPr txBox="1">
            <a:spLocks/>
          </p:cNvSpPr>
          <p:nvPr/>
        </p:nvSpPr>
        <p:spPr>
          <a:xfrm>
            <a:off x="426719" y="223520"/>
            <a:ext cx="8096795" cy="681487"/>
          </a:xfrm>
          <a:prstGeom prst="rect">
            <a:avLst/>
          </a:prstGeom>
        </p:spPr>
        <p:txBody>
          <a:bodyPr anchor="ctr">
            <a:normAutofit fontScale="77500" lnSpcReduction="20000"/>
          </a:bodyPr>
          <a:lstStyle>
            <a:lvl1pPr algn="l" defTabSz="914400" rtl="0" eaLnBrk="1" latinLnBrk="0" hangingPunct="1">
              <a:lnSpc>
                <a:spcPct val="100000"/>
              </a:lnSpc>
              <a:spcBef>
                <a:spcPct val="0"/>
              </a:spcBef>
              <a:buNone/>
              <a:defRPr sz="2200" b="1" kern="1200" cap="all" spc="600" baseline="0">
                <a:solidFill>
                  <a:srgbClr val="25384A"/>
                </a:solidFill>
                <a:latin typeface="+mj-lt"/>
                <a:ea typeface="+mj-ea"/>
                <a:cs typeface="+mj-cs"/>
              </a:defRPr>
            </a:lvl1pPr>
          </a:lstStyle>
          <a:p>
            <a:r>
              <a:rPr lang="en-US" sz="2000" err="1">
                <a:ea typeface="Calibri" panose="020F0502020204030204" pitchFamily="34" charset="0"/>
                <a:cs typeface="Calibri" panose="020F0502020204030204" pitchFamily="34" charset="0"/>
              </a:rPr>
              <a:t>AppendiX</a:t>
            </a:r>
            <a:r>
              <a:rPr lang="en-US" sz="2000">
                <a:ea typeface="Calibri" panose="020F0502020204030204" pitchFamily="34" charset="0"/>
                <a:cs typeface="Calibri" panose="020F0502020204030204" pitchFamily="34" charset="0"/>
              </a:rPr>
              <a:t> H:</a:t>
            </a:r>
            <a:r>
              <a:rPr lang="en-US" sz="2000"/>
              <a:t>XGBoost </a:t>
            </a:r>
            <a:r>
              <a:rPr lang="en-US" sz="2000" err="1"/>
              <a:t>ModeL</a:t>
            </a:r>
            <a:r>
              <a:rPr lang="en-US" sz="2000"/>
              <a:t> ROC Curve per Fold </a:t>
            </a:r>
            <a:endParaRPr lang="en-US" sz="2000" i="1">
              <a:cs typeface="Arial"/>
            </a:endParaRPr>
          </a:p>
          <a:p>
            <a:r>
              <a:rPr lang="en-US" sz="2000">
                <a:ea typeface="Calibri" panose="020F0502020204030204" pitchFamily="34" charset="0"/>
                <a:cs typeface="Calibri" panose="020F0502020204030204" pitchFamily="34" charset="0"/>
              </a:rPr>
              <a:t>  </a:t>
            </a:r>
          </a:p>
        </p:txBody>
      </p:sp>
      <p:pic>
        <p:nvPicPr>
          <p:cNvPr id="3" name="Picture 2" descr="A graph of a curve&#10;&#10;AI-generated content may be incorrect.">
            <a:extLst>
              <a:ext uri="{FF2B5EF4-FFF2-40B4-BE49-F238E27FC236}">
                <a16:creationId xmlns:a16="http://schemas.microsoft.com/office/drawing/2014/main" id="{BEA03526-5520-D12C-E3BB-DE58FD62D1A2}"/>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583832" y="1100543"/>
            <a:ext cx="6808175" cy="5267532"/>
          </a:xfrm>
          <a:prstGeom prst="rect">
            <a:avLst/>
          </a:prstGeom>
        </p:spPr>
      </p:pic>
    </p:spTree>
    <p:extLst>
      <p:ext uri="{BB962C8B-B14F-4D97-AF65-F5344CB8AC3E}">
        <p14:creationId xmlns:p14="http://schemas.microsoft.com/office/powerpoint/2010/main" val="278573468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E9D4F1-2206-2328-FC6F-04318621154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896B45C-E98F-6DBC-E13D-90A8674B065B}"/>
              </a:ext>
            </a:extLst>
          </p:cNvPr>
          <p:cNvSpPr txBox="1">
            <a:spLocks/>
          </p:cNvSpPr>
          <p:nvPr/>
        </p:nvSpPr>
        <p:spPr>
          <a:xfrm>
            <a:off x="426720" y="223520"/>
            <a:ext cx="9144000" cy="681487"/>
          </a:xfrm>
          <a:prstGeom prst="rect">
            <a:avLst/>
          </a:prstGeom>
        </p:spPr>
        <p:txBody>
          <a:bodyPr anchor="ctr">
            <a:normAutofit/>
          </a:bodyPr>
          <a:lstStyle>
            <a:lvl1pPr algn="l" defTabSz="914400" rtl="0" eaLnBrk="1" latinLnBrk="0" hangingPunct="1">
              <a:lnSpc>
                <a:spcPct val="100000"/>
              </a:lnSpc>
              <a:spcBef>
                <a:spcPct val="0"/>
              </a:spcBef>
              <a:buNone/>
              <a:defRPr sz="2200" b="1" kern="1200" cap="all" spc="600" baseline="0">
                <a:solidFill>
                  <a:srgbClr val="25384A"/>
                </a:solidFill>
                <a:latin typeface="+mj-lt"/>
                <a:ea typeface="+mj-ea"/>
                <a:cs typeface="+mj-cs"/>
              </a:defRPr>
            </a:lvl1pPr>
          </a:lstStyle>
          <a:p>
            <a:endParaRPr lang="en-US" sz="2000">
              <a:ea typeface="Calibri" panose="020F0502020204030204" pitchFamily="34" charset="0"/>
              <a:cs typeface="Calibri" panose="020F0502020204030204" pitchFamily="34" charset="0"/>
            </a:endParaRPr>
          </a:p>
        </p:txBody>
      </p:sp>
      <p:sp>
        <p:nvSpPr>
          <p:cNvPr id="6" name="TextBox 5">
            <a:extLst>
              <a:ext uri="{FF2B5EF4-FFF2-40B4-BE49-F238E27FC236}">
                <a16:creationId xmlns:a16="http://schemas.microsoft.com/office/drawing/2014/main" id="{5B06766E-2C7A-5F76-7217-7C33F4F4DF73}"/>
              </a:ext>
            </a:extLst>
          </p:cNvPr>
          <p:cNvSpPr txBox="1"/>
          <p:nvPr/>
        </p:nvSpPr>
        <p:spPr>
          <a:xfrm>
            <a:off x="426720" y="1345323"/>
            <a:ext cx="3090889" cy="3970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l">
              <a:buFont typeface="Arial" panose="020B0604020202020204" pitchFamily="34" charset="0"/>
              <a:buChar char="•"/>
            </a:pPr>
            <a:r>
              <a:rPr lang="en-US" dirty="0" err="1">
                <a:cs typeface="Arial"/>
              </a:rPr>
              <a:t>Visualisation</a:t>
            </a:r>
            <a:r>
              <a:rPr lang="en-US" dirty="0">
                <a:cs typeface="Arial"/>
              </a:rPr>
              <a:t> shows the aggregate mean absolute SHAP values from the output of the </a:t>
            </a:r>
            <a:r>
              <a:rPr lang="en-US" dirty="0" err="1">
                <a:cs typeface="Arial"/>
              </a:rPr>
              <a:t>XGBoost</a:t>
            </a:r>
            <a:r>
              <a:rPr lang="en-US" dirty="0">
                <a:cs typeface="Arial"/>
              </a:rPr>
              <a:t> model.</a:t>
            </a:r>
          </a:p>
          <a:p>
            <a:pPr marL="285750" indent="-285750" algn="l">
              <a:buFont typeface="Arial" panose="020B0604020202020204" pitchFamily="34" charset="0"/>
              <a:buChar char="•"/>
            </a:pPr>
            <a:r>
              <a:rPr lang="en-US" dirty="0">
                <a:cs typeface="Arial"/>
              </a:rPr>
              <a:t>It shows that page value (log) is the most important value followed by bounce rate, exit rate and special day.</a:t>
            </a:r>
          </a:p>
          <a:p>
            <a:pPr marL="285750" indent="-285750" algn="l">
              <a:buFont typeface="Arial" panose="020B0604020202020204" pitchFamily="34" charset="0"/>
              <a:buChar char="•"/>
            </a:pPr>
            <a:r>
              <a:rPr lang="en-US" dirty="0">
                <a:cs typeface="Arial"/>
              </a:rPr>
              <a:t>Notably, this is a global measure and doesn’t capture local or level-specific effects.</a:t>
            </a:r>
          </a:p>
        </p:txBody>
      </p:sp>
      <p:sp>
        <p:nvSpPr>
          <p:cNvPr id="7" name="Title 1">
            <a:extLst>
              <a:ext uri="{FF2B5EF4-FFF2-40B4-BE49-F238E27FC236}">
                <a16:creationId xmlns:a16="http://schemas.microsoft.com/office/drawing/2014/main" id="{2E526DA2-2E9C-E03E-D938-58043F9AAB95}"/>
              </a:ext>
            </a:extLst>
          </p:cNvPr>
          <p:cNvSpPr txBox="1">
            <a:spLocks/>
          </p:cNvSpPr>
          <p:nvPr/>
        </p:nvSpPr>
        <p:spPr>
          <a:xfrm>
            <a:off x="579120" y="375920"/>
            <a:ext cx="9144000" cy="681487"/>
          </a:xfrm>
          <a:prstGeom prst="rect">
            <a:avLst/>
          </a:prstGeom>
        </p:spPr>
        <p:txBody>
          <a:bodyPr anchor="ctr">
            <a:normAutofit fontScale="77500" lnSpcReduction="20000"/>
          </a:bodyPr>
          <a:lstStyle>
            <a:lvl1pPr algn="l" defTabSz="914400" rtl="0" eaLnBrk="1" latinLnBrk="0" hangingPunct="1">
              <a:lnSpc>
                <a:spcPct val="100000"/>
              </a:lnSpc>
              <a:spcBef>
                <a:spcPct val="0"/>
              </a:spcBef>
              <a:buNone/>
              <a:defRPr sz="2200" b="1" kern="1200" cap="all" spc="600" baseline="0">
                <a:solidFill>
                  <a:srgbClr val="25384A"/>
                </a:solidFill>
                <a:latin typeface="+mj-lt"/>
                <a:ea typeface="+mj-ea"/>
                <a:cs typeface="+mj-cs"/>
              </a:defRPr>
            </a:lvl1pPr>
          </a:lstStyle>
          <a:p>
            <a:r>
              <a:rPr lang="en-US" sz="2000" err="1">
                <a:ea typeface="Calibri" panose="020F0502020204030204" pitchFamily="34" charset="0"/>
                <a:cs typeface="Calibri" panose="020F0502020204030204" pitchFamily="34" charset="0"/>
              </a:rPr>
              <a:t>AppendiX</a:t>
            </a:r>
            <a:r>
              <a:rPr lang="en-US" sz="2000">
                <a:ea typeface="Calibri" panose="020F0502020204030204" pitchFamily="34" charset="0"/>
                <a:cs typeface="Calibri" panose="020F0502020204030204" pitchFamily="34" charset="0"/>
              </a:rPr>
              <a:t> I:</a:t>
            </a:r>
            <a:r>
              <a:rPr lang="en-US" sz="2000">
                <a:cs typeface="Arial"/>
              </a:rPr>
              <a:t>Grouped SHAP Feature Importance Plot (Top 10)</a:t>
            </a:r>
          </a:p>
          <a:p>
            <a:r>
              <a:rPr lang="en-US" sz="2000">
                <a:ea typeface="Calibri" panose="020F0502020204030204" pitchFamily="34" charset="0"/>
                <a:cs typeface="Calibri" panose="020F0502020204030204" pitchFamily="34" charset="0"/>
              </a:rPr>
              <a:t>  </a:t>
            </a:r>
          </a:p>
        </p:txBody>
      </p:sp>
      <p:pic>
        <p:nvPicPr>
          <p:cNvPr id="4" name="Picture 3" descr="A graph with purple squares&#10;&#10;AI-generated content may be incorrect.">
            <a:extLst>
              <a:ext uri="{FF2B5EF4-FFF2-40B4-BE49-F238E27FC236}">
                <a16:creationId xmlns:a16="http://schemas.microsoft.com/office/drawing/2014/main" id="{7E40A181-B8F1-FA34-05EF-6A12F7973DB6}"/>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670009" y="1133304"/>
            <a:ext cx="7322535" cy="5431384"/>
          </a:xfrm>
          <a:prstGeom prst="rect">
            <a:avLst/>
          </a:prstGeom>
        </p:spPr>
      </p:pic>
    </p:spTree>
    <p:extLst>
      <p:ext uri="{BB962C8B-B14F-4D97-AF65-F5344CB8AC3E}">
        <p14:creationId xmlns:p14="http://schemas.microsoft.com/office/powerpoint/2010/main" val="132870956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BB73C8-A79A-21A2-4B31-928B7530811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8D68734-2D4A-D379-A7E5-F17CE1B3BEF5}"/>
              </a:ext>
            </a:extLst>
          </p:cNvPr>
          <p:cNvSpPr txBox="1">
            <a:spLocks/>
          </p:cNvSpPr>
          <p:nvPr/>
        </p:nvSpPr>
        <p:spPr>
          <a:xfrm>
            <a:off x="426720" y="223520"/>
            <a:ext cx="9144000" cy="681487"/>
          </a:xfrm>
          <a:prstGeom prst="rect">
            <a:avLst/>
          </a:prstGeom>
        </p:spPr>
        <p:txBody>
          <a:bodyPr anchor="ctr">
            <a:normAutofit/>
          </a:bodyPr>
          <a:lstStyle>
            <a:lvl1pPr algn="l" defTabSz="914400" rtl="0" eaLnBrk="1" latinLnBrk="0" hangingPunct="1">
              <a:lnSpc>
                <a:spcPct val="100000"/>
              </a:lnSpc>
              <a:spcBef>
                <a:spcPct val="0"/>
              </a:spcBef>
              <a:buNone/>
              <a:defRPr sz="2200" b="1" kern="1200" cap="all" spc="600" baseline="0">
                <a:solidFill>
                  <a:srgbClr val="25384A"/>
                </a:solidFill>
                <a:latin typeface="+mj-lt"/>
                <a:ea typeface="+mj-ea"/>
                <a:cs typeface="+mj-cs"/>
              </a:defRPr>
            </a:lvl1pPr>
          </a:lstStyle>
          <a:p>
            <a:endParaRPr lang="en-US" sz="2000">
              <a:ea typeface="Calibri" panose="020F0502020204030204" pitchFamily="34" charset="0"/>
              <a:cs typeface="Calibri" panose="020F0502020204030204" pitchFamily="34" charset="0"/>
            </a:endParaRPr>
          </a:p>
        </p:txBody>
      </p:sp>
      <p:sp>
        <p:nvSpPr>
          <p:cNvPr id="4" name="Title 1">
            <a:extLst>
              <a:ext uri="{FF2B5EF4-FFF2-40B4-BE49-F238E27FC236}">
                <a16:creationId xmlns:a16="http://schemas.microsoft.com/office/drawing/2014/main" id="{31541256-9FB5-66BB-BCA0-02D2C394F5DF}"/>
              </a:ext>
            </a:extLst>
          </p:cNvPr>
          <p:cNvSpPr txBox="1">
            <a:spLocks/>
          </p:cNvSpPr>
          <p:nvPr/>
        </p:nvSpPr>
        <p:spPr>
          <a:xfrm>
            <a:off x="579120" y="375920"/>
            <a:ext cx="9144000" cy="681487"/>
          </a:xfrm>
          <a:prstGeom prst="rect">
            <a:avLst/>
          </a:prstGeom>
        </p:spPr>
        <p:txBody>
          <a:bodyPr anchor="ctr">
            <a:normAutofit lnSpcReduction="10000"/>
          </a:bodyPr>
          <a:lstStyle>
            <a:lvl1pPr algn="l" defTabSz="914400" rtl="0" eaLnBrk="1" latinLnBrk="0" hangingPunct="1">
              <a:lnSpc>
                <a:spcPct val="100000"/>
              </a:lnSpc>
              <a:spcBef>
                <a:spcPct val="0"/>
              </a:spcBef>
              <a:buNone/>
              <a:defRPr sz="2200" b="1" kern="1200" cap="all" spc="600" baseline="0">
                <a:solidFill>
                  <a:srgbClr val="25384A"/>
                </a:solidFill>
                <a:latin typeface="+mj-lt"/>
                <a:ea typeface="+mj-ea"/>
                <a:cs typeface="+mj-cs"/>
              </a:defRPr>
            </a:lvl1pPr>
          </a:lstStyle>
          <a:p>
            <a:r>
              <a:rPr lang="en-US" sz="2000" err="1">
                <a:ea typeface="Calibri" panose="020F0502020204030204" pitchFamily="34" charset="0"/>
                <a:cs typeface="Calibri" panose="020F0502020204030204" pitchFamily="34" charset="0"/>
              </a:rPr>
              <a:t>AppendiX</a:t>
            </a:r>
            <a:r>
              <a:rPr lang="en-US" sz="2000">
                <a:ea typeface="Calibri" panose="020F0502020204030204" pitchFamily="34" charset="0"/>
                <a:cs typeface="Calibri" panose="020F0502020204030204" pitchFamily="34" charset="0"/>
              </a:rPr>
              <a:t> J:</a:t>
            </a:r>
            <a:r>
              <a:rPr lang="en-US" sz="2000">
                <a:cs typeface="Arial"/>
              </a:rPr>
              <a:t>SHAP Dependence Plot</a:t>
            </a:r>
          </a:p>
          <a:p>
            <a:r>
              <a:rPr lang="en-US" sz="2000">
                <a:ea typeface="Calibri" panose="020F0502020204030204" pitchFamily="34" charset="0"/>
                <a:cs typeface="Calibri" panose="020F0502020204030204" pitchFamily="34" charset="0"/>
              </a:rPr>
              <a:t> </a:t>
            </a:r>
          </a:p>
        </p:txBody>
      </p:sp>
      <p:sp>
        <p:nvSpPr>
          <p:cNvPr id="7" name="TextBox 6">
            <a:extLst>
              <a:ext uri="{FF2B5EF4-FFF2-40B4-BE49-F238E27FC236}">
                <a16:creationId xmlns:a16="http://schemas.microsoft.com/office/drawing/2014/main" id="{30F8A2E8-9B39-E366-52DA-1EE37FE3FBDE}"/>
              </a:ext>
            </a:extLst>
          </p:cNvPr>
          <p:cNvSpPr txBox="1"/>
          <p:nvPr/>
        </p:nvSpPr>
        <p:spPr>
          <a:xfrm>
            <a:off x="184983" y="1305341"/>
            <a:ext cx="2451360" cy="424731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l">
              <a:buFont typeface="Arial" panose="020B0604020202020204" pitchFamily="34" charset="0"/>
              <a:buChar char="•"/>
            </a:pPr>
            <a:r>
              <a:rPr lang="en-US">
                <a:cs typeface="Arial"/>
              </a:rPr>
              <a:t>Shows the relationship between features and the target variable (Revenue) for the </a:t>
            </a:r>
            <a:r>
              <a:rPr lang="en-US" err="1">
                <a:cs typeface="Arial"/>
              </a:rPr>
              <a:t>XGBoost</a:t>
            </a:r>
            <a:r>
              <a:rPr lang="en-US">
                <a:cs typeface="Arial"/>
              </a:rPr>
              <a:t> model.</a:t>
            </a:r>
          </a:p>
          <a:p>
            <a:pPr marL="285750" indent="-285750" algn="l">
              <a:buFont typeface="Arial" panose="020B0604020202020204" pitchFamily="34" charset="0"/>
              <a:buChar char="•"/>
            </a:pPr>
            <a:r>
              <a:rPr lang="en-US">
                <a:cs typeface="Arial"/>
              </a:rPr>
              <a:t>The </a:t>
            </a:r>
            <a:r>
              <a:rPr lang="en-US" err="1">
                <a:cs typeface="Arial"/>
              </a:rPr>
              <a:t>visualisation</a:t>
            </a:r>
            <a:r>
              <a:rPr lang="en-US">
                <a:cs typeface="Arial"/>
              </a:rPr>
              <a:t> shows the magnitude and direction of how a feature impacts the model’s prediction for individual data points.</a:t>
            </a:r>
          </a:p>
        </p:txBody>
      </p:sp>
      <p:pic>
        <p:nvPicPr>
          <p:cNvPr id="5" name="Picture 4" descr="A graph with different colored bars&#10;&#10;AI-generated content may be incorrect.">
            <a:extLst>
              <a:ext uri="{FF2B5EF4-FFF2-40B4-BE49-F238E27FC236}">
                <a16:creationId xmlns:a16="http://schemas.microsoft.com/office/drawing/2014/main" id="{93125B23-ABFA-E342-B4DE-6E40DA7E5173}"/>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143672" y="1163406"/>
            <a:ext cx="7386973" cy="5085184"/>
          </a:xfrm>
          <a:prstGeom prst="rect">
            <a:avLst/>
          </a:prstGeom>
        </p:spPr>
      </p:pic>
    </p:spTree>
    <p:extLst>
      <p:ext uri="{BB962C8B-B14F-4D97-AF65-F5344CB8AC3E}">
        <p14:creationId xmlns:p14="http://schemas.microsoft.com/office/powerpoint/2010/main" val="90656743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D4B71B-0E69-77C9-06B2-F1D971CFEC73}"/>
            </a:ext>
          </a:extLst>
        </p:cNvPr>
        <p:cNvGrpSpPr/>
        <p:nvPr/>
      </p:nvGrpSpPr>
      <p:grpSpPr>
        <a:xfrm>
          <a:off x="0" y="0"/>
          <a:ext cx="0" cy="0"/>
          <a:chOff x="0" y="0"/>
          <a:chExt cx="0" cy="0"/>
        </a:xfrm>
      </p:grpSpPr>
      <p:pic>
        <p:nvPicPr>
          <p:cNvPr id="5" name="Picture 4" descr="A screenshot of a graph&#10;&#10;AI-generated content may be incorrect.">
            <a:extLst>
              <a:ext uri="{FF2B5EF4-FFF2-40B4-BE49-F238E27FC236}">
                <a16:creationId xmlns:a16="http://schemas.microsoft.com/office/drawing/2014/main" id="{AB3A7FBE-C815-BD33-D3A2-9A7D7DBEB4E9}"/>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661" y="903769"/>
            <a:ext cx="8544811" cy="4899836"/>
          </a:xfrm>
          <a:prstGeom prst="rect">
            <a:avLst/>
          </a:prstGeom>
        </p:spPr>
      </p:pic>
      <p:sp>
        <p:nvSpPr>
          <p:cNvPr id="6" name="TextBox 5">
            <a:extLst>
              <a:ext uri="{FF2B5EF4-FFF2-40B4-BE49-F238E27FC236}">
                <a16:creationId xmlns:a16="http://schemas.microsoft.com/office/drawing/2014/main" id="{5B1740E6-22D0-7972-C0D2-0FAF57F5D013}"/>
              </a:ext>
            </a:extLst>
          </p:cNvPr>
          <p:cNvSpPr txBox="1"/>
          <p:nvPr/>
        </p:nvSpPr>
        <p:spPr>
          <a:xfrm>
            <a:off x="8980659" y="1410385"/>
            <a:ext cx="2868989" cy="2862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Arial"/>
              </a:rPr>
              <a:t>Browser 2 shows high exit rates but also shows high revenue suggests there is overlapping </a:t>
            </a:r>
          </a:p>
          <a:p>
            <a:endParaRPr lang="en-US">
              <a:cs typeface="Arial"/>
            </a:endParaRPr>
          </a:p>
          <a:p>
            <a:r>
              <a:rPr lang="en-US">
                <a:cs typeface="Arial"/>
              </a:rPr>
              <a:t>OS 2 and 3 have high revenue </a:t>
            </a:r>
          </a:p>
          <a:p>
            <a:endParaRPr lang="en-US">
              <a:cs typeface="Arial"/>
            </a:endParaRPr>
          </a:p>
          <a:p>
            <a:r>
              <a:rPr lang="en-US">
                <a:cs typeface="Arial"/>
              </a:rPr>
              <a:t>The plot shows traffic type on a special day </a:t>
            </a:r>
          </a:p>
        </p:txBody>
      </p:sp>
      <p:sp>
        <p:nvSpPr>
          <p:cNvPr id="3" name="Title 1">
            <a:extLst>
              <a:ext uri="{FF2B5EF4-FFF2-40B4-BE49-F238E27FC236}">
                <a16:creationId xmlns:a16="http://schemas.microsoft.com/office/drawing/2014/main" id="{E642B3CE-8675-A765-4DA6-CC3AD5185FF5}"/>
              </a:ext>
            </a:extLst>
          </p:cNvPr>
          <p:cNvSpPr txBox="1">
            <a:spLocks/>
          </p:cNvSpPr>
          <p:nvPr/>
        </p:nvSpPr>
        <p:spPr>
          <a:xfrm>
            <a:off x="579120" y="222282"/>
            <a:ext cx="9144000" cy="681487"/>
          </a:xfrm>
          <a:prstGeom prst="rect">
            <a:avLst/>
          </a:prstGeom>
        </p:spPr>
        <p:txBody>
          <a:bodyPr anchor="ctr">
            <a:normAutofit/>
          </a:bodyPr>
          <a:lstStyle>
            <a:lvl1pPr algn="l" defTabSz="914400" rtl="0" eaLnBrk="1" latinLnBrk="0" hangingPunct="1">
              <a:lnSpc>
                <a:spcPct val="100000"/>
              </a:lnSpc>
              <a:spcBef>
                <a:spcPct val="0"/>
              </a:spcBef>
              <a:buNone/>
              <a:defRPr sz="2200" b="1" kern="1200" cap="all" spc="600" baseline="0">
                <a:solidFill>
                  <a:srgbClr val="25384A"/>
                </a:solidFill>
                <a:latin typeface="+mj-lt"/>
                <a:ea typeface="+mj-ea"/>
                <a:cs typeface="+mj-cs"/>
              </a:defRPr>
            </a:lvl1pPr>
          </a:lstStyle>
          <a:p>
            <a:r>
              <a:rPr lang="en-US" sz="2000" err="1">
                <a:ea typeface="Calibri" panose="020F0502020204030204" pitchFamily="34" charset="0"/>
                <a:cs typeface="Calibri" panose="020F0502020204030204" pitchFamily="34" charset="0"/>
              </a:rPr>
              <a:t>AppendiX</a:t>
            </a:r>
            <a:r>
              <a:rPr lang="en-US" sz="2000">
                <a:ea typeface="Calibri" panose="020F0502020204030204" pitchFamily="34" charset="0"/>
                <a:cs typeface="Calibri" panose="020F0502020204030204" pitchFamily="34" charset="0"/>
              </a:rPr>
              <a:t> K: EDA VISUALISATIONS </a:t>
            </a:r>
          </a:p>
        </p:txBody>
      </p:sp>
    </p:spTree>
    <p:extLst>
      <p:ext uri="{BB962C8B-B14F-4D97-AF65-F5344CB8AC3E}">
        <p14:creationId xmlns:p14="http://schemas.microsoft.com/office/powerpoint/2010/main" val="110635710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group of blue and purple graphs&#10;&#10;AI-generated content may be incorrect.">
            <a:extLst>
              <a:ext uri="{FF2B5EF4-FFF2-40B4-BE49-F238E27FC236}">
                <a16:creationId xmlns:a16="http://schemas.microsoft.com/office/drawing/2014/main" id="{06228F75-CA2A-26AE-3521-82B7B5A95669}"/>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661" y="2897373"/>
            <a:ext cx="6879045" cy="3996070"/>
          </a:xfrm>
          <a:prstGeom prst="rect">
            <a:avLst/>
          </a:prstGeom>
        </p:spPr>
      </p:pic>
      <p:pic>
        <p:nvPicPr>
          <p:cNvPr id="3" name="Picture 2" descr="A diagram of red and blue dots&#10;&#10;AI-generated content may be incorrect.">
            <a:extLst>
              <a:ext uri="{FF2B5EF4-FFF2-40B4-BE49-F238E27FC236}">
                <a16:creationId xmlns:a16="http://schemas.microsoft.com/office/drawing/2014/main" id="{CD54C04E-5AAC-F612-F88F-D4C252B37C62}"/>
              </a:ext>
            </a:extLst>
          </p:cNvPr>
          <p:cNvPicPr>
            <a:picLocks noChangeAspect="1"/>
          </p:cNvPicPr>
          <p:nvPr/>
        </p:nvPicPr>
        <p:blipFill>
          <a:blip r:embed="rId3" cstate="email">
            <a:extLst>
              <a:ext uri="{28A0092B-C50C-407E-A947-70E740481C1C}">
                <a14:useLocalDpi xmlns:a14="http://schemas.microsoft.com/office/drawing/2010/main"/>
              </a:ext>
            </a:extLst>
          </a:blip>
          <a:srcRect/>
          <a:stretch>
            <a:fillRect/>
          </a:stretch>
        </p:blipFill>
        <p:spPr>
          <a:xfrm>
            <a:off x="5738369" y="2895600"/>
            <a:ext cx="6450361" cy="3990898"/>
          </a:xfrm>
          <a:prstGeom prst="rect">
            <a:avLst/>
          </a:prstGeom>
        </p:spPr>
      </p:pic>
      <p:sp>
        <p:nvSpPr>
          <p:cNvPr id="4" name="TextBox 3">
            <a:extLst>
              <a:ext uri="{FF2B5EF4-FFF2-40B4-BE49-F238E27FC236}">
                <a16:creationId xmlns:a16="http://schemas.microsoft.com/office/drawing/2014/main" id="{4485F8F3-D555-929B-CB0F-AA2C2673D409}"/>
              </a:ext>
            </a:extLst>
          </p:cNvPr>
          <p:cNvSpPr txBox="1"/>
          <p:nvPr/>
        </p:nvSpPr>
        <p:spPr>
          <a:xfrm>
            <a:off x="5930851" y="1133129"/>
            <a:ext cx="5750033"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1400">
                <a:ea typeface="+mn-lt"/>
                <a:cs typeface="+mn-lt"/>
              </a:rPr>
              <a:t>There is a visible </a:t>
            </a:r>
            <a:r>
              <a:rPr lang="en-US" sz="1400" b="1">
                <a:ea typeface="+mn-lt"/>
                <a:cs typeface="+mn-lt"/>
              </a:rPr>
              <a:t>positive correlation</a:t>
            </a:r>
            <a:r>
              <a:rPr lang="en-US" sz="1400">
                <a:ea typeface="+mn-lt"/>
                <a:cs typeface="+mn-lt"/>
              </a:rPr>
              <a:t>: as </a:t>
            </a:r>
            <a:r>
              <a:rPr lang="en-US" sz="1400" b="1">
                <a:ea typeface="+mn-lt"/>
                <a:cs typeface="+mn-lt"/>
              </a:rPr>
              <a:t>Exit Rate increases, Bounce Rate also increases</a:t>
            </a:r>
            <a:r>
              <a:rPr lang="en-US" sz="1400">
                <a:ea typeface="+mn-lt"/>
                <a:cs typeface="+mn-lt"/>
              </a:rPr>
              <a:t>.</a:t>
            </a:r>
            <a:endParaRPr lang="en-US" sz="1400">
              <a:cs typeface="Arial"/>
            </a:endParaRPr>
          </a:p>
          <a:p>
            <a:pPr marL="285750" indent="-285750">
              <a:buFont typeface="Arial"/>
              <a:buChar char="•"/>
            </a:pPr>
            <a:r>
              <a:rPr lang="en-US" sz="1400">
                <a:ea typeface="+mn-lt"/>
                <a:cs typeface="+mn-lt"/>
              </a:rPr>
              <a:t>Most points cluster in the lower-left region, suggesting many sessions have both low exit and bounce rates.</a:t>
            </a:r>
            <a:endParaRPr lang="en-US" sz="1400">
              <a:cs typeface="Arial"/>
            </a:endParaRPr>
          </a:p>
          <a:p>
            <a:pPr marL="285750" indent="-285750">
              <a:buFont typeface="Arial"/>
              <a:buChar char="•"/>
            </a:pPr>
            <a:r>
              <a:rPr lang="en-US" sz="1400">
                <a:ea typeface="+mn-lt"/>
                <a:cs typeface="+mn-lt"/>
              </a:rPr>
              <a:t>Revenue-generating sessions (blue) are more scattered and appear in areas with </a:t>
            </a:r>
            <a:r>
              <a:rPr lang="en-US" sz="1400" b="1">
                <a:ea typeface="+mn-lt"/>
                <a:cs typeface="+mn-lt"/>
              </a:rPr>
              <a:t>lower bounce and exit rates</a:t>
            </a:r>
            <a:r>
              <a:rPr lang="en-US" sz="1400">
                <a:ea typeface="+mn-lt"/>
                <a:cs typeface="+mn-lt"/>
              </a:rPr>
              <a:t>, hinting that users who stay longer (lower exit/bounce) are more likely to convert.</a:t>
            </a:r>
            <a:endParaRPr lang="en-US" sz="1400">
              <a:cs typeface="Arial"/>
            </a:endParaRPr>
          </a:p>
          <a:p>
            <a:pPr algn="l"/>
            <a:endParaRPr lang="en-US" sz="1400">
              <a:cs typeface="Arial"/>
            </a:endParaRPr>
          </a:p>
        </p:txBody>
      </p:sp>
      <p:sp>
        <p:nvSpPr>
          <p:cNvPr id="5" name="TextBox 4">
            <a:extLst>
              <a:ext uri="{FF2B5EF4-FFF2-40B4-BE49-F238E27FC236}">
                <a16:creationId xmlns:a16="http://schemas.microsoft.com/office/drawing/2014/main" id="{2A2492DD-D7FF-0F9B-22BD-44E03B9C83A8}"/>
              </a:ext>
            </a:extLst>
          </p:cNvPr>
          <p:cNvSpPr txBox="1"/>
          <p:nvPr/>
        </p:nvSpPr>
        <p:spPr>
          <a:xfrm>
            <a:off x="232231" y="1020416"/>
            <a:ext cx="5496887" cy="187743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1400">
                <a:ea typeface="+mn-lt"/>
                <a:cs typeface="+mn-lt"/>
              </a:rPr>
              <a:t>While many users exit the site, fewer leave after viewing just one page (which would count as a bounce).</a:t>
            </a:r>
            <a:endParaRPr lang="en-US" sz="1400">
              <a:cs typeface="Arial"/>
            </a:endParaRPr>
          </a:p>
          <a:p>
            <a:pPr marL="285750" indent="-285750">
              <a:buFont typeface="Arial"/>
              <a:buChar char="•"/>
            </a:pPr>
            <a:r>
              <a:rPr lang="en-US" sz="1400">
                <a:ea typeface="+mn-lt"/>
                <a:cs typeface="+mn-lt"/>
              </a:rPr>
              <a:t>It helps identify whether users are disengaging early (bouncing) or after viewing more content (exiting)</a:t>
            </a:r>
            <a:endParaRPr lang="en-US" sz="1400"/>
          </a:p>
          <a:p>
            <a:pPr algn="l"/>
            <a:endParaRPr lang="en-US">
              <a:cs typeface="Arial"/>
            </a:endParaRPr>
          </a:p>
          <a:p>
            <a:r>
              <a:rPr lang="en-US" sz="1400">
                <a:cs typeface="Arial"/>
              </a:rPr>
              <a:t>Traffic Type and Region differ greatly with regard to each visitor </a:t>
            </a:r>
          </a:p>
          <a:p>
            <a:r>
              <a:rPr lang="en-US" sz="1400">
                <a:cs typeface="Arial"/>
              </a:rPr>
              <a:t>Page Values is highly Correlated and contributes more to revenue </a:t>
            </a:r>
            <a:r>
              <a:rPr lang="en-US" sz="1400" err="1">
                <a:cs typeface="Arial"/>
              </a:rPr>
              <a:t>i.e</a:t>
            </a:r>
            <a:r>
              <a:rPr lang="en-US" sz="1400">
                <a:cs typeface="Arial"/>
              </a:rPr>
              <a:t> has more True </a:t>
            </a:r>
          </a:p>
        </p:txBody>
      </p:sp>
      <p:sp>
        <p:nvSpPr>
          <p:cNvPr id="9" name="Title 1">
            <a:extLst>
              <a:ext uri="{FF2B5EF4-FFF2-40B4-BE49-F238E27FC236}">
                <a16:creationId xmlns:a16="http://schemas.microsoft.com/office/drawing/2014/main" id="{6461570D-21B9-EB7F-B324-3B35D2556DDA}"/>
              </a:ext>
            </a:extLst>
          </p:cNvPr>
          <p:cNvSpPr txBox="1">
            <a:spLocks/>
          </p:cNvSpPr>
          <p:nvPr/>
        </p:nvSpPr>
        <p:spPr>
          <a:xfrm>
            <a:off x="579120" y="222282"/>
            <a:ext cx="9144000" cy="681487"/>
          </a:xfrm>
          <a:prstGeom prst="rect">
            <a:avLst/>
          </a:prstGeom>
        </p:spPr>
        <p:txBody>
          <a:bodyPr anchor="ctr">
            <a:normAutofit/>
          </a:bodyPr>
          <a:lstStyle>
            <a:lvl1pPr algn="l" defTabSz="914400" rtl="0" eaLnBrk="1" latinLnBrk="0" hangingPunct="1">
              <a:lnSpc>
                <a:spcPct val="100000"/>
              </a:lnSpc>
              <a:spcBef>
                <a:spcPct val="0"/>
              </a:spcBef>
              <a:buNone/>
              <a:defRPr sz="2200" b="1" kern="1200" cap="all" spc="600" baseline="0">
                <a:solidFill>
                  <a:srgbClr val="25384A"/>
                </a:solidFill>
                <a:latin typeface="+mj-lt"/>
                <a:ea typeface="+mj-ea"/>
                <a:cs typeface="+mj-cs"/>
              </a:defRPr>
            </a:lvl1pPr>
          </a:lstStyle>
          <a:p>
            <a:r>
              <a:rPr lang="en-US" sz="2000" err="1">
                <a:ea typeface="Calibri" panose="020F0502020204030204" pitchFamily="34" charset="0"/>
                <a:cs typeface="Calibri" panose="020F0502020204030204" pitchFamily="34" charset="0"/>
              </a:rPr>
              <a:t>AppendiX</a:t>
            </a:r>
            <a:r>
              <a:rPr lang="en-US" sz="2000">
                <a:ea typeface="Calibri" panose="020F0502020204030204" pitchFamily="34" charset="0"/>
                <a:cs typeface="Calibri" panose="020F0502020204030204" pitchFamily="34" charset="0"/>
              </a:rPr>
              <a:t> L: EDA VISUALISATIONS </a:t>
            </a:r>
          </a:p>
        </p:txBody>
      </p:sp>
    </p:spTree>
    <p:extLst>
      <p:ext uri="{BB962C8B-B14F-4D97-AF65-F5344CB8AC3E}">
        <p14:creationId xmlns:p14="http://schemas.microsoft.com/office/powerpoint/2010/main" val="165618985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9B3FA54-BF88-32F4-DE55-7847AF13A3AA}"/>
              </a:ext>
            </a:extLst>
          </p:cNvPr>
          <p:cNvSpPr txBox="1"/>
          <p:nvPr/>
        </p:nvSpPr>
        <p:spPr>
          <a:xfrm>
            <a:off x="7926590" y="1042755"/>
            <a:ext cx="4119691" cy="600164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a:t>1. </a:t>
            </a:r>
            <a:r>
              <a:rPr lang="en-US" sz="1200" b="1"/>
              <a:t>Probability of Revenue by Page Value Score</a:t>
            </a:r>
            <a:endParaRPr lang="en-US" sz="1200">
              <a:cs typeface="Arial"/>
            </a:endParaRPr>
          </a:p>
          <a:p>
            <a:pPr marL="285750" indent="-285750">
              <a:buFont typeface="Arial"/>
              <a:buChar char="•"/>
            </a:pPr>
            <a:r>
              <a:rPr lang="en-US" sz="1200">
                <a:ea typeface="+mn-lt"/>
                <a:cs typeface="+mn-lt"/>
              </a:rPr>
              <a:t>Binned log page value scores show rising revenue probability with higher scores.</a:t>
            </a:r>
            <a:endParaRPr lang="en-US" sz="1200">
              <a:cs typeface="Arial"/>
            </a:endParaRPr>
          </a:p>
          <a:p>
            <a:pPr marL="285750" indent="-285750">
              <a:buFont typeface="Arial"/>
              <a:buChar char="•"/>
            </a:pPr>
            <a:r>
              <a:rPr lang="en-US" sz="1200">
                <a:ea typeface="+mn-lt"/>
                <a:cs typeface="+mn-lt"/>
              </a:rPr>
              <a:t>Users with high page value scores are significantly more likely to convert.</a:t>
            </a:r>
            <a:endParaRPr lang="en-US" sz="1200">
              <a:cs typeface="Arial"/>
            </a:endParaRPr>
          </a:p>
          <a:p>
            <a:pPr marL="285750" indent="-285750">
              <a:buFont typeface="Arial"/>
              <a:buChar char="•"/>
            </a:pPr>
            <a:r>
              <a:rPr lang="en-US" sz="1200">
                <a:ea typeface="+mn-lt"/>
                <a:cs typeface="+mn-lt"/>
              </a:rPr>
              <a:t>Strong predictive feature for classification models.</a:t>
            </a:r>
            <a:endParaRPr lang="en-US" sz="1200">
              <a:cs typeface="Arial"/>
            </a:endParaRPr>
          </a:p>
          <a:p>
            <a:pPr marL="285750" indent="-285750">
              <a:buFont typeface="Arial"/>
              <a:buChar char="•"/>
            </a:pPr>
            <a:endParaRPr lang="en-US" sz="1200"/>
          </a:p>
          <a:p>
            <a:r>
              <a:rPr lang="en-US" sz="1200"/>
              <a:t>2. </a:t>
            </a:r>
            <a:r>
              <a:rPr lang="en-US" sz="1200" b="1"/>
              <a:t>Density of Page Value Score by Revenue</a:t>
            </a:r>
            <a:endParaRPr lang="en-US" sz="1200">
              <a:cs typeface="Arial"/>
            </a:endParaRPr>
          </a:p>
          <a:p>
            <a:pPr marL="285750" indent="-285750">
              <a:buFont typeface="Arial"/>
              <a:buChar char="•"/>
            </a:pPr>
            <a:r>
              <a:rPr lang="en-US" sz="1200">
                <a:ea typeface="+mn-lt"/>
                <a:cs typeface="+mn-lt"/>
              </a:rPr>
              <a:t>Revenue users (purple) are concentrated in the positive score range.</a:t>
            </a:r>
            <a:endParaRPr lang="en-US" sz="1200">
              <a:cs typeface="Arial"/>
            </a:endParaRPr>
          </a:p>
          <a:p>
            <a:pPr marL="285750" indent="-285750">
              <a:buFont typeface="Arial"/>
              <a:buChar char="•"/>
            </a:pPr>
            <a:r>
              <a:rPr lang="en-US" sz="1200">
                <a:ea typeface="+mn-lt"/>
                <a:cs typeface="+mn-lt"/>
              </a:rPr>
              <a:t>Non-revenue users (pink) cluster around negative values.</a:t>
            </a:r>
            <a:endParaRPr lang="en-US" sz="1200">
              <a:cs typeface="Arial"/>
            </a:endParaRPr>
          </a:p>
          <a:p>
            <a:pPr marL="285750" indent="-285750">
              <a:buFont typeface="Arial"/>
              <a:buChar char="•"/>
            </a:pPr>
            <a:r>
              <a:rPr lang="en-US" sz="1200">
                <a:ea typeface="+mn-lt"/>
                <a:cs typeface="+mn-lt"/>
              </a:rPr>
              <a:t>Reinforces that higher page value score correlates with revenue generation.</a:t>
            </a:r>
            <a:endParaRPr lang="en-US" sz="1200">
              <a:cs typeface="Arial"/>
            </a:endParaRPr>
          </a:p>
          <a:p>
            <a:pPr marL="285750" indent="-285750">
              <a:buFont typeface="Arial"/>
              <a:buChar char="•"/>
            </a:pPr>
            <a:endParaRPr lang="en-US" sz="1200"/>
          </a:p>
          <a:p>
            <a:r>
              <a:rPr lang="en-US" sz="1200"/>
              <a:t>3. </a:t>
            </a:r>
            <a:r>
              <a:rPr lang="en-US" sz="1200" b="1"/>
              <a:t>Density of Bounce Rate by Revenue</a:t>
            </a:r>
            <a:endParaRPr lang="en-US" sz="1200">
              <a:cs typeface="Arial"/>
            </a:endParaRPr>
          </a:p>
          <a:p>
            <a:pPr marL="285750" indent="-285750">
              <a:buFont typeface="Arial"/>
              <a:buChar char="•"/>
            </a:pPr>
            <a:r>
              <a:rPr lang="en-US" sz="1200">
                <a:ea typeface="+mn-lt"/>
                <a:cs typeface="+mn-lt"/>
              </a:rPr>
              <a:t>Revenue users have a narrower, sharper peak close to 0.</a:t>
            </a:r>
            <a:endParaRPr lang="en-US" sz="1200">
              <a:cs typeface="Arial"/>
            </a:endParaRPr>
          </a:p>
          <a:p>
            <a:pPr marL="285750" indent="-285750">
              <a:buFont typeface="Arial"/>
              <a:buChar char="•"/>
            </a:pPr>
            <a:r>
              <a:rPr lang="en-US" sz="1200">
                <a:ea typeface="+mn-lt"/>
                <a:cs typeface="+mn-lt"/>
              </a:rPr>
              <a:t>Suggests low bounce rate is common among converting users.</a:t>
            </a:r>
            <a:endParaRPr lang="en-US" sz="1200">
              <a:cs typeface="Arial"/>
            </a:endParaRPr>
          </a:p>
          <a:p>
            <a:pPr marL="285750" indent="-285750">
              <a:buFont typeface="Arial"/>
              <a:buChar char="•"/>
            </a:pPr>
            <a:endParaRPr lang="en-US" sz="1200"/>
          </a:p>
          <a:p>
            <a:r>
              <a:rPr lang="en-US" sz="1200"/>
              <a:t>4. </a:t>
            </a:r>
            <a:r>
              <a:rPr lang="en-US" sz="1200" b="1"/>
              <a:t>Density of Exit Rate by Revenue</a:t>
            </a:r>
            <a:endParaRPr lang="en-US" sz="1200">
              <a:cs typeface="Arial"/>
            </a:endParaRPr>
          </a:p>
          <a:p>
            <a:pPr marL="285750" indent="-285750">
              <a:buFont typeface="Arial"/>
              <a:buChar char="•"/>
            </a:pPr>
            <a:r>
              <a:rPr lang="en-US" sz="1200">
                <a:ea typeface="+mn-lt"/>
                <a:cs typeface="+mn-lt"/>
              </a:rPr>
              <a:t>Exit rate is lower for revenue-generating sessions.</a:t>
            </a:r>
            <a:endParaRPr lang="en-US" sz="1200">
              <a:cs typeface="Arial"/>
            </a:endParaRPr>
          </a:p>
          <a:p>
            <a:pPr marL="285750" indent="-285750">
              <a:buFont typeface="Arial"/>
              <a:buChar char="•"/>
            </a:pPr>
            <a:r>
              <a:rPr lang="en-US" sz="1200">
                <a:ea typeface="+mn-lt"/>
                <a:cs typeface="+mn-lt"/>
              </a:rPr>
              <a:t>Users making purchases are less likely to leave the site early.</a:t>
            </a:r>
            <a:endParaRPr lang="en-US" sz="1200">
              <a:cs typeface="Arial"/>
            </a:endParaRPr>
          </a:p>
          <a:p>
            <a:pPr marL="285750" indent="-285750">
              <a:buFont typeface="Arial"/>
              <a:buChar char="•"/>
            </a:pPr>
            <a:endParaRPr lang="en-US" sz="1200"/>
          </a:p>
          <a:p>
            <a:r>
              <a:rPr lang="en-US" sz="1200"/>
              <a:t>5. </a:t>
            </a:r>
            <a:r>
              <a:rPr lang="en-US" sz="1200" b="1"/>
              <a:t>Density of Special Day Nearby by Revenue</a:t>
            </a:r>
            <a:endParaRPr lang="en-US" sz="1200">
              <a:cs typeface="Arial"/>
            </a:endParaRPr>
          </a:p>
          <a:p>
            <a:pPr marL="285750" indent="-285750">
              <a:buFont typeface="Arial"/>
              <a:buChar char="•"/>
            </a:pPr>
            <a:r>
              <a:rPr lang="en-US" sz="1200">
                <a:ea typeface="+mn-lt"/>
                <a:cs typeface="+mn-lt"/>
              </a:rPr>
              <a:t>Revenue and non-revenue groups are similar, but revenue users have slightly higher density close to special days.</a:t>
            </a:r>
            <a:endParaRPr lang="en-US" sz="1200">
              <a:cs typeface="Arial"/>
            </a:endParaRPr>
          </a:p>
          <a:p>
            <a:pPr marL="285750" indent="-285750">
              <a:buFont typeface="Arial"/>
              <a:buChar char="•"/>
            </a:pPr>
            <a:r>
              <a:rPr lang="en-US" sz="1200">
                <a:ea typeface="+mn-lt"/>
                <a:cs typeface="+mn-lt"/>
              </a:rPr>
              <a:t>Minor but potential seasonal/holiday effect.</a:t>
            </a:r>
            <a:endParaRPr lang="en-US" sz="1200">
              <a:cs typeface="Arial"/>
            </a:endParaRPr>
          </a:p>
          <a:p>
            <a:endParaRPr lang="en-US" sz="1200" b="1">
              <a:cs typeface="Arial"/>
            </a:endParaRPr>
          </a:p>
        </p:txBody>
      </p:sp>
      <p:pic>
        <p:nvPicPr>
          <p:cNvPr id="3" name="Picture 2" descr="A close-up of a graph&#10;&#10;AI-generated content may be incorrect.">
            <a:extLst>
              <a:ext uri="{FF2B5EF4-FFF2-40B4-BE49-F238E27FC236}">
                <a16:creationId xmlns:a16="http://schemas.microsoft.com/office/drawing/2014/main" id="{C565C4B2-0F0E-11A7-F3BD-7BBA15E5925F}"/>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2912" y="1444255"/>
            <a:ext cx="7935941" cy="4554280"/>
          </a:xfrm>
          <a:prstGeom prst="rect">
            <a:avLst/>
          </a:prstGeom>
        </p:spPr>
      </p:pic>
      <p:sp>
        <p:nvSpPr>
          <p:cNvPr id="7" name="Title 1">
            <a:extLst>
              <a:ext uri="{FF2B5EF4-FFF2-40B4-BE49-F238E27FC236}">
                <a16:creationId xmlns:a16="http://schemas.microsoft.com/office/drawing/2014/main" id="{3FA487E1-35B7-0CF4-E756-6E6BAEC8521B}"/>
              </a:ext>
            </a:extLst>
          </p:cNvPr>
          <p:cNvSpPr txBox="1">
            <a:spLocks/>
          </p:cNvSpPr>
          <p:nvPr/>
        </p:nvSpPr>
        <p:spPr>
          <a:xfrm>
            <a:off x="579120" y="222282"/>
            <a:ext cx="9144000" cy="681487"/>
          </a:xfrm>
          <a:prstGeom prst="rect">
            <a:avLst/>
          </a:prstGeom>
        </p:spPr>
        <p:txBody>
          <a:bodyPr anchor="ctr">
            <a:normAutofit/>
          </a:bodyPr>
          <a:lstStyle>
            <a:lvl1pPr algn="l" defTabSz="914400" rtl="0" eaLnBrk="1" latinLnBrk="0" hangingPunct="1">
              <a:lnSpc>
                <a:spcPct val="100000"/>
              </a:lnSpc>
              <a:spcBef>
                <a:spcPct val="0"/>
              </a:spcBef>
              <a:buNone/>
              <a:defRPr sz="2200" b="1" kern="1200" cap="all" spc="600" baseline="0">
                <a:solidFill>
                  <a:srgbClr val="25384A"/>
                </a:solidFill>
                <a:latin typeface="+mj-lt"/>
                <a:ea typeface="+mj-ea"/>
                <a:cs typeface="+mj-cs"/>
              </a:defRPr>
            </a:lvl1pPr>
          </a:lstStyle>
          <a:p>
            <a:r>
              <a:rPr lang="en-US" sz="2000" err="1">
                <a:ea typeface="Calibri" panose="020F0502020204030204" pitchFamily="34" charset="0"/>
                <a:cs typeface="Calibri" panose="020F0502020204030204" pitchFamily="34" charset="0"/>
              </a:rPr>
              <a:t>AppendiX</a:t>
            </a:r>
            <a:r>
              <a:rPr lang="en-US" sz="2000">
                <a:ea typeface="Calibri" panose="020F0502020204030204" pitchFamily="34" charset="0"/>
                <a:cs typeface="Calibri" panose="020F0502020204030204" pitchFamily="34" charset="0"/>
              </a:rPr>
              <a:t> M: EDA VISUALISATIONS </a:t>
            </a:r>
          </a:p>
        </p:txBody>
      </p:sp>
    </p:spTree>
    <p:extLst>
      <p:ext uri="{BB962C8B-B14F-4D97-AF65-F5344CB8AC3E}">
        <p14:creationId xmlns:p14="http://schemas.microsoft.com/office/powerpoint/2010/main" val="142839241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group of green and red graphs&#10;&#10;AI-generated content may be incorrect.">
            <a:extLst>
              <a:ext uri="{FF2B5EF4-FFF2-40B4-BE49-F238E27FC236}">
                <a16:creationId xmlns:a16="http://schemas.microsoft.com/office/drawing/2014/main" id="{B034950C-0710-DB38-1FC4-9D6A15A82C0E}"/>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2713" y="1041721"/>
            <a:ext cx="8743106" cy="5816277"/>
          </a:xfrm>
          <a:prstGeom prst="rect">
            <a:avLst/>
          </a:prstGeom>
        </p:spPr>
      </p:pic>
      <p:sp>
        <p:nvSpPr>
          <p:cNvPr id="8" name="TextBox 7">
            <a:extLst>
              <a:ext uri="{FF2B5EF4-FFF2-40B4-BE49-F238E27FC236}">
                <a16:creationId xmlns:a16="http://schemas.microsoft.com/office/drawing/2014/main" id="{F465D0FC-80A7-9665-762E-B3113CDEFC2F}"/>
              </a:ext>
            </a:extLst>
          </p:cNvPr>
          <p:cNvSpPr txBox="1"/>
          <p:nvPr/>
        </p:nvSpPr>
        <p:spPr>
          <a:xfrm>
            <a:off x="8968605" y="1133130"/>
            <a:ext cx="3061862" cy="57861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00"/>
              <a:t>1. </a:t>
            </a:r>
            <a:r>
              <a:rPr lang="en-US" sz="1000" b="1"/>
              <a:t>Density of Admin Pages by Revenue</a:t>
            </a:r>
            <a:endParaRPr lang="en-US" sz="1000">
              <a:cs typeface="Arial"/>
            </a:endParaRPr>
          </a:p>
          <a:p>
            <a:pPr marL="285750" indent="-285750">
              <a:buFont typeface="Arial"/>
              <a:buChar char="•"/>
            </a:pPr>
            <a:r>
              <a:rPr lang="en-US" sz="1000">
                <a:ea typeface="+mn-lt"/>
                <a:cs typeface="+mn-lt"/>
              </a:rPr>
              <a:t>Shows distribution of log-transformed number of administrative pages.</a:t>
            </a:r>
            <a:endParaRPr lang="en-US" sz="1000">
              <a:cs typeface="Arial"/>
            </a:endParaRPr>
          </a:p>
          <a:p>
            <a:pPr marL="285750" indent="-285750">
              <a:buFont typeface="Arial"/>
              <a:buChar char="•"/>
            </a:pPr>
            <a:r>
              <a:rPr lang="en-US" sz="1000">
                <a:ea typeface="+mn-lt"/>
                <a:cs typeface="+mn-lt"/>
              </a:rPr>
              <a:t>Users who generated revenue (green) tend to view more admin pages than those who didn’t (red).</a:t>
            </a:r>
            <a:endParaRPr lang="en-US" sz="1000">
              <a:cs typeface="Arial"/>
            </a:endParaRPr>
          </a:p>
          <a:p>
            <a:pPr marL="285750" indent="-285750">
              <a:buFont typeface="Arial"/>
              <a:buChar char="•"/>
            </a:pPr>
            <a:r>
              <a:rPr lang="en-US" sz="1000">
                <a:ea typeface="+mn-lt"/>
                <a:cs typeface="+mn-lt"/>
              </a:rPr>
              <a:t>Suggests administrative interactions may correlate with conversions.</a:t>
            </a:r>
            <a:endParaRPr lang="en-US" sz="1000">
              <a:cs typeface="Arial"/>
            </a:endParaRPr>
          </a:p>
          <a:p>
            <a:r>
              <a:rPr lang="en-US" sz="1000"/>
              <a:t>2. </a:t>
            </a:r>
            <a:r>
              <a:rPr lang="en-US" sz="1000" b="1"/>
              <a:t>Density of Info Pages by Revenue</a:t>
            </a:r>
            <a:endParaRPr lang="en-US" sz="1000">
              <a:cs typeface="Arial"/>
            </a:endParaRPr>
          </a:p>
          <a:p>
            <a:pPr marL="285750" indent="-285750">
              <a:buFont typeface="Arial"/>
              <a:buChar char="•"/>
            </a:pPr>
            <a:r>
              <a:rPr lang="en-US" sz="1000">
                <a:ea typeface="+mn-lt"/>
                <a:cs typeface="+mn-lt"/>
              </a:rPr>
              <a:t>Both groups (revenue/no revenue) show similar peaks, but revenue users lean slightly towards higher log counts.</a:t>
            </a:r>
            <a:endParaRPr lang="en-US" sz="1000">
              <a:cs typeface="Arial"/>
            </a:endParaRPr>
          </a:p>
          <a:p>
            <a:pPr marL="285750" indent="-285750">
              <a:buFont typeface="Arial"/>
              <a:buChar char="•"/>
            </a:pPr>
            <a:r>
              <a:rPr lang="en-US" sz="1000">
                <a:ea typeface="+mn-lt"/>
                <a:cs typeface="+mn-lt"/>
              </a:rPr>
              <a:t>Indicates some interest in information pages might aid conversion.</a:t>
            </a:r>
            <a:endParaRPr lang="en-US" sz="1000">
              <a:cs typeface="Arial"/>
            </a:endParaRPr>
          </a:p>
          <a:p>
            <a:r>
              <a:rPr lang="en-US" sz="1000"/>
              <a:t>3. </a:t>
            </a:r>
            <a:r>
              <a:rPr lang="en-US" sz="1000" b="1"/>
              <a:t>Density of Product Pages by Revenue</a:t>
            </a:r>
            <a:endParaRPr lang="en-US" sz="1000">
              <a:cs typeface="Arial"/>
            </a:endParaRPr>
          </a:p>
          <a:p>
            <a:pPr marL="285750" indent="-285750">
              <a:buFont typeface="Arial"/>
              <a:buChar char="•"/>
            </a:pPr>
            <a:r>
              <a:rPr lang="en-US" sz="1000">
                <a:ea typeface="+mn-lt"/>
                <a:cs typeface="+mn-lt"/>
              </a:rPr>
              <a:t>Clear separation: revenue users (green) tend to view more product pages.</a:t>
            </a:r>
            <a:endParaRPr lang="en-US" sz="1000">
              <a:cs typeface="Arial"/>
            </a:endParaRPr>
          </a:p>
          <a:p>
            <a:pPr marL="285750" indent="-285750">
              <a:buFont typeface="Arial"/>
              <a:buChar char="•"/>
            </a:pPr>
            <a:r>
              <a:rPr lang="en-US" sz="1000">
                <a:ea typeface="+mn-lt"/>
                <a:cs typeface="+mn-lt"/>
              </a:rPr>
              <a:t>Strong indicator that product page interaction is tied to revenue generation.</a:t>
            </a:r>
            <a:endParaRPr lang="en-US" sz="1000">
              <a:cs typeface="Arial"/>
            </a:endParaRPr>
          </a:p>
          <a:p>
            <a:r>
              <a:rPr lang="en-US" sz="1000"/>
              <a:t>4. </a:t>
            </a:r>
            <a:r>
              <a:rPr lang="en-US" sz="1000" b="1"/>
              <a:t>Density of Time on Admin Pages by Revenue</a:t>
            </a:r>
            <a:endParaRPr lang="en-US" sz="1000">
              <a:cs typeface="Arial"/>
            </a:endParaRPr>
          </a:p>
          <a:p>
            <a:pPr marL="285750" indent="-285750">
              <a:buFont typeface="Arial"/>
              <a:buChar char="•"/>
            </a:pPr>
            <a:r>
              <a:rPr lang="en-US" sz="1000">
                <a:ea typeface="+mn-lt"/>
                <a:cs typeface="+mn-lt"/>
              </a:rPr>
              <a:t>Revenue group has a more spread-out time distribution, peaking higher than the non-revenue group.</a:t>
            </a:r>
            <a:endParaRPr lang="en-US" sz="1000">
              <a:cs typeface="Arial"/>
            </a:endParaRPr>
          </a:p>
          <a:p>
            <a:pPr marL="285750" indent="-285750">
              <a:buFont typeface="Arial"/>
              <a:buChar char="•"/>
            </a:pPr>
            <a:r>
              <a:rPr lang="en-US" sz="1000">
                <a:ea typeface="+mn-lt"/>
                <a:cs typeface="+mn-lt"/>
              </a:rPr>
              <a:t>Indicates longer or repeated admin interactions may be tied to purchases.</a:t>
            </a:r>
            <a:endParaRPr lang="en-US" sz="1000">
              <a:cs typeface="Arial"/>
            </a:endParaRPr>
          </a:p>
          <a:p>
            <a:r>
              <a:rPr lang="en-US" sz="1000"/>
              <a:t>5. </a:t>
            </a:r>
            <a:r>
              <a:rPr lang="en-US" sz="1000" b="1"/>
              <a:t>Density of Time on Info Pages by Revenue</a:t>
            </a:r>
            <a:endParaRPr lang="en-US" sz="1000">
              <a:cs typeface="Arial"/>
            </a:endParaRPr>
          </a:p>
          <a:p>
            <a:pPr marL="285750" indent="-285750">
              <a:buFont typeface="Arial"/>
              <a:buChar char="•"/>
            </a:pPr>
            <a:r>
              <a:rPr lang="en-US" sz="1000">
                <a:ea typeface="+mn-lt"/>
                <a:cs typeface="+mn-lt"/>
              </a:rPr>
              <a:t>Users who didn’t generate revenue tend to have a higher density at lower log times.</a:t>
            </a:r>
            <a:endParaRPr lang="en-US" sz="1000">
              <a:cs typeface="Arial"/>
            </a:endParaRPr>
          </a:p>
          <a:p>
            <a:pPr marL="285750" indent="-285750">
              <a:buFont typeface="Arial"/>
              <a:buChar char="•"/>
            </a:pPr>
            <a:r>
              <a:rPr lang="en-US" sz="1000">
                <a:ea typeface="+mn-lt"/>
                <a:cs typeface="+mn-lt"/>
              </a:rPr>
              <a:t>Revenue group shows longer time spent on info pages, though less sharply peaked.</a:t>
            </a:r>
            <a:endParaRPr lang="en-US" sz="1000">
              <a:cs typeface="Arial"/>
            </a:endParaRPr>
          </a:p>
          <a:p>
            <a:r>
              <a:rPr lang="en-US" sz="1000"/>
              <a:t>6. </a:t>
            </a:r>
            <a:r>
              <a:rPr lang="en-US" sz="1000" b="1"/>
              <a:t>Density of Time on Product Pages by Revenue</a:t>
            </a:r>
            <a:endParaRPr lang="en-US" sz="1000">
              <a:cs typeface="Arial"/>
            </a:endParaRPr>
          </a:p>
          <a:p>
            <a:pPr marL="285750" indent="-285750">
              <a:buFont typeface="Arial"/>
              <a:buChar char="•"/>
            </a:pPr>
            <a:r>
              <a:rPr lang="en-US" sz="1000">
                <a:ea typeface="+mn-lt"/>
                <a:cs typeface="+mn-lt"/>
              </a:rPr>
              <a:t>Revenue group has a more right-skewed distribution.</a:t>
            </a:r>
            <a:endParaRPr lang="en-US" sz="1000">
              <a:cs typeface="Arial"/>
            </a:endParaRPr>
          </a:p>
          <a:p>
            <a:pPr marL="285750" indent="-285750">
              <a:buFont typeface="Arial"/>
              <a:buChar char="•"/>
            </a:pPr>
            <a:r>
              <a:rPr lang="en-US" sz="1000">
                <a:ea typeface="+mn-lt"/>
                <a:cs typeface="+mn-lt"/>
              </a:rPr>
              <a:t>Indicates that longer time on product pages is positively associated with revenue.</a:t>
            </a:r>
            <a:endParaRPr lang="en-US" sz="1000">
              <a:cs typeface="Arial"/>
            </a:endParaRPr>
          </a:p>
          <a:p>
            <a:pPr algn="l"/>
            <a:endParaRPr lang="en-US" sz="1000">
              <a:cs typeface="Arial"/>
            </a:endParaRPr>
          </a:p>
        </p:txBody>
      </p:sp>
      <p:sp>
        <p:nvSpPr>
          <p:cNvPr id="5" name="Title 1">
            <a:extLst>
              <a:ext uri="{FF2B5EF4-FFF2-40B4-BE49-F238E27FC236}">
                <a16:creationId xmlns:a16="http://schemas.microsoft.com/office/drawing/2014/main" id="{DE5B49FB-14E1-45A1-F9C1-EE6E2756240E}"/>
              </a:ext>
            </a:extLst>
          </p:cNvPr>
          <p:cNvSpPr txBox="1">
            <a:spLocks/>
          </p:cNvSpPr>
          <p:nvPr/>
        </p:nvSpPr>
        <p:spPr>
          <a:xfrm>
            <a:off x="579120" y="222282"/>
            <a:ext cx="9144000" cy="681487"/>
          </a:xfrm>
          <a:prstGeom prst="rect">
            <a:avLst/>
          </a:prstGeom>
        </p:spPr>
        <p:txBody>
          <a:bodyPr anchor="ctr">
            <a:normAutofit/>
          </a:bodyPr>
          <a:lstStyle>
            <a:lvl1pPr algn="l" defTabSz="914400" rtl="0" eaLnBrk="1" latinLnBrk="0" hangingPunct="1">
              <a:lnSpc>
                <a:spcPct val="100000"/>
              </a:lnSpc>
              <a:spcBef>
                <a:spcPct val="0"/>
              </a:spcBef>
              <a:buNone/>
              <a:defRPr sz="2200" b="1" kern="1200" cap="all" spc="600" baseline="0">
                <a:solidFill>
                  <a:srgbClr val="25384A"/>
                </a:solidFill>
                <a:latin typeface="+mj-lt"/>
                <a:ea typeface="+mj-ea"/>
                <a:cs typeface="+mj-cs"/>
              </a:defRPr>
            </a:lvl1pPr>
          </a:lstStyle>
          <a:p>
            <a:r>
              <a:rPr lang="en-US" sz="2000" err="1">
                <a:ea typeface="Calibri" panose="020F0502020204030204" pitchFamily="34" charset="0"/>
                <a:cs typeface="Calibri" panose="020F0502020204030204" pitchFamily="34" charset="0"/>
              </a:rPr>
              <a:t>AppendiX</a:t>
            </a:r>
            <a:r>
              <a:rPr lang="en-US" sz="2000">
                <a:ea typeface="Calibri" panose="020F0502020204030204" pitchFamily="34" charset="0"/>
                <a:cs typeface="Calibri" panose="020F0502020204030204" pitchFamily="34" charset="0"/>
              </a:rPr>
              <a:t> N: EDA VISUALISATIONS </a:t>
            </a:r>
          </a:p>
        </p:txBody>
      </p:sp>
    </p:spTree>
    <p:extLst>
      <p:ext uri="{BB962C8B-B14F-4D97-AF65-F5344CB8AC3E}">
        <p14:creationId xmlns:p14="http://schemas.microsoft.com/office/powerpoint/2010/main" val="41187211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5FD6F-F66C-7A19-4D6D-517C0F2BEF44}"/>
              </a:ext>
            </a:extLst>
          </p:cNvPr>
          <p:cNvSpPr>
            <a:spLocks noGrp="1"/>
          </p:cNvSpPr>
          <p:nvPr>
            <p:ph type="ctrTitle"/>
          </p:nvPr>
        </p:nvSpPr>
        <p:spPr/>
        <p:txBody>
          <a:bodyPr lIns="91440" tIns="45720" rIns="91440" bIns="45720" anchor="ctr">
            <a:noAutofit/>
          </a:bodyPr>
          <a:lstStyle/>
          <a:p>
            <a:r>
              <a:rPr lang="en-US">
                <a:cs typeface="Arial"/>
              </a:rPr>
              <a:t>Benefits of CRISP - DM</a:t>
            </a:r>
            <a:endParaRPr lang="en-US"/>
          </a:p>
        </p:txBody>
      </p:sp>
      <p:sp>
        <p:nvSpPr>
          <p:cNvPr id="3" name="Text Placeholder 2">
            <a:extLst>
              <a:ext uri="{FF2B5EF4-FFF2-40B4-BE49-F238E27FC236}">
                <a16:creationId xmlns:a16="http://schemas.microsoft.com/office/drawing/2014/main" id="{61B809C6-2A89-D914-F7BC-1751267AEB28}"/>
              </a:ext>
            </a:extLst>
          </p:cNvPr>
          <p:cNvSpPr>
            <a:spLocks noGrp="1"/>
          </p:cNvSpPr>
          <p:nvPr>
            <p:ph type="body" sz="quarter" idx="14"/>
          </p:nvPr>
        </p:nvSpPr>
        <p:spPr>
          <a:xfrm>
            <a:off x="677050" y="1504039"/>
            <a:ext cx="9420226" cy="4561870"/>
          </a:xfrm>
        </p:spPr>
        <p:txBody>
          <a:bodyPr lIns="91440" tIns="45720" rIns="91440" bIns="45720" anchor="t">
            <a:normAutofit/>
          </a:bodyPr>
          <a:lstStyle/>
          <a:p>
            <a:r>
              <a:rPr lang="en-US" b="1" dirty="0">
                <a:ea typeface="+mn-lt"/>
                <a:cs typeface="+mn-lt"/>
              </a:rPr>
              <a:t>Structured Approach</a:t>
            </a:r>
            <a:endParaRPr lang="en-US" dirty="0">
              <a:cs typeface="Arial"/>
            </a:endParaRPr>
          </a:p>
          <a:p>
            <a:pPr lvl="1"/>
            <a:r>
              <a:rPr lang="en-US" dirty="0">
                <a:ea typeface="+mn-lt"/>
                <a:cs typeface="+mn-lt"/>
              </a:rPr>
              <a:t>CRISP-DM provided a clear, systematic process, helping us stay focused on the business objectives and ensuring a thorough analysis. It guided us through each stage of the project in a logical and organized manner.</a:t>
            </a:r>
            <a:endParaRPr lang="en-US" dirty="0"/>
          </a:p>
          <a:p>
            <a:r>
              <a:rPr lang="en-US" b="1" dirty="0">
                <a:ea typeface="+mn-lt"/>
                <a:cs typeface="+mn-lt"/>
              </a:rPr>
              <a:t>Improved Data Quality</a:t>
            </a:r>
            <a:endParaRPr lang="en-US" dirty="0"/>
          </a:p>
          <a:p>
            <a:pPr lvl="1"/>
            <a:r>
              <a:rPr lang="en-US" dirty="0">
                <a:ea typeface="+mn-lt"/>
                <a:cs typeface="+mn-lt"/>
              </a:rPr>
              <a:t>By following the Data Understanding and Data Preparation steps rigorously, we ensured that the data was properly cleaned, balanced, and ready for modelling. This led to better model performance and more reliable insights.</a:t>
            </a:r>
            <a:endParaRPr lang="en-US" dirty="0"/>
          </a:p>
          <a:p>
            <a:r>
              <a:rPr lang="en-US" b="1" dirty="0">
                <a:ea typeface="+mn-lt"/>
                <a:cs typeface="+mn-lt"/>
              </a:rPr>
              <a:t>Effective Model Selection and Evaluation</a:t>
            </a:r>
            <a:endParaRPr lang="en-US" dirty="0"/>
          </a:p>
          <a:p>
            <a:pPr lvl="1"/>
            <a:r>
              <a:rPr lang="en-US" dirty="0">
                <a:ea typeface="+mn-lt"/>
                <a:cs typeface="+mn-lt"/>
              </a:rPr>
              <a:t>The iterative nature of CRISP-DM allowed us to experiment with different machine learning models, tuning them based on performance metrics. This led to the identification of the most accurate model for predicting purchase intent.</a:t>
            </a:r>
            <a:endParaRPr lang="en-US" dirty="0"/>
          </a:p>
          <a:p>
            <a:r>
              <a:rPr lang="en-US" b="1" dirty="0">
                <a:ea typeface="+mn-lt"/>
                <a:cs typeface="+mn-lt"/>
              </a:rPr>
              <a:t>Actionable Business Insights</a:t>
            </a:r>
            <a:endParaRPr lang="en-US" dirty="0"/>
          </a:p>
          <a:p>
            <a:pPr lvl="1"/>
            <a:r>
              <a:rPr lang="en-US" dirty="0">
                <a:ea typeface="+mn-lt"/>
                <a:cs typeface="+mn-lt"/>
              </a:rPr>
              <a:t>By following CRISP-DM’s Evaluation and Deployment steps, we could link model findings directly to business strategies, such as improving website engagement and reducing exit rates, ensuring the insights were practical and actionable.</a:t>
            </a:r>
            <a:endParaRPr lang="en-US" dirty="0"/>
          </a:p>
          <a:p>
            <a:r>
              <a:rPr lang="en-US" b="1" dirty="0">
                <a:ea typeface="+mn-lt"/>
                <a:cs typeface="+mn-lt"/>
              </a:rPr>
              <a:t>Flexibility and Iteration</a:t>
            </a:r>
            <a:endParaRPr lang="en-US" dirty="0"/>
          </a:p>
          <a:p>
            <a:pPr lvl="1"/>
            <a:r>
              <a:rPr lang="en-US" dirty="0">
                <a:ea typeface="+mn-lt"/>
                <a:cs typeface="+mn-lt"/>
              </a:rPr>
              <a:t>The iterative nature of CRISP-DM allowed us to revisit and refine earlier steps as needed, improving the overall quality of the analysis and ensuring that the final model was the best fit for the problem.</a:t>
            </a:r>
            <a:endParaRPr lang="en-US" dirty="0"/>
          </a:p>
          <a:p>
            <a:endParaRPr lang="en-US" dirty="0">
              <a:cs typeface="Arial"/>
            </a:endParaRPr>
          </a:p>
        </p:txBody>
      </p:sp>
    </p:spTree>
    <p:extLst>
      <p:ext uri="{BB962C8B-B14F-4D97-AF65-F5344CB8AC3E}">
        <p14:creationId xmlns:p14="http://schemas.microsoft.com/office/powerpoint/2010/main" val="235029414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AA6FD3-FC7A-F62E-AF32-3B519833105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BB61775-2059-6BFC-AC02-36DE2DAE6405}"/>
              </a:ext>
            </a:extLst>
          </p:cNvPr>
          <p:cNvSpPr txBox="1">
            <a:spLocks/>
          </p:cNvSpPr>
          <p:nvPr/>
        </p:nvSpPr>
        <p:spPr>
          <a:xfrm>
            <a:off x="426720" y="223520"/>
            <a:ext cx="9144000" cy="681487"/>
          </a:xfrm>
          <a:prstGeom prst="rect">
            <a:avLst/>
          </a:prstGeom>
        </p:spPr>
        <p:txBody>
          <a:bodyPr anchor="ctr">
            <a:normAutofit/>
          </a:bodyPr>
          <a:lstStyle>
            <a:lvl1pPr algn="l" defTabSz="914400" rtl="0" eaLnBrk="1" latinLnBrk="0" hangingPunct="1">
              <a:lnSpc>
                <a:spcPct val="100000"/>
              </a:lnSpc>
              <a:spcBef>
                <a:spcPct val="0"/>
              </a:spcBef>
              <a:buNone/>
              <a:defRPr sz="2200" b="1" kern="1200" cap="all" spc="600" baseline="0">
                <a:solidFill>
                  <a:srgbClr val="25384A"/>
                </a:solidFill>
                <a:latin typeface="+mj-lt"/>
                <a:ea typeface="+mj-ea"/>
                <a:cs typeface="+mj-cs"/>
              </a:defRPr>
            </a:lvl1pPr>
          </a:lstStyle>
          <a:p>
            <a:endParaRPr lang="en-US" sz="2000">
              <a:ea typeface="Calibri" panose="020F0502020204030204" pitchFamily="34" charset="0"/>
              <a:cs typeface="Calibri" panose="020F0502020204030204" pitchFamily="34" charset="0"/>
            </a:endParaRPr>
          </a:p>
        </p:txBody>
      </p:sp>
      <p:pic>
        <p:nvPicPr>
          <p:cNvPr id="4" name="Content Placeholder 3" descr="A graph with colorful rectangles&#10;&#10;AI-generated content may be incorrect.">
            <a:extLst>
              <a:ext uri="{FF2B5EF4-FFF2-40B4-BE49-F238E27FC236}">
                <a16:creationId xmlns:a16="http://schemas.microsoft.com/office/drawing/2014/main" id="{C0259219-D0DE-2C1F-082D-5CC62AA42F52}"/>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672361" y="1650125"/>
            <a:ext cx="7256880" cy="4582510"/>
          </a:xfrm>
          <a:prstGeom prst="rect">
            <a:avLst/>
          </a:prstGeom>
        </p:spPr>
      </p:pic>
      <p:sp>
        <p:nvSpPr>
          <p:cNvPr id="6" name="TextBox 5">
            <a:extLst>
              <a:ext uri="{FF2B5EF4-FFF2-40B4-BE49-F238E27FC236}">
                <a16:creationId xmlns:a16="http://schemas.microsoft.com/office/drawing/2014/main" id="{EB4281C9-33A2-58D3-6D41-1C8556EB3D0A}"/>
              </a:ext>
            </a:extLst>
          </p:cNvPr>
          <p:cNvSpPr txBox="1"/>
          <p:nvPr/>
        </p:nvSpPr>
        <p:spPr>
          <a:xfrm>
            <a:off x="184982" y="1305341"/>
            <a:ext cx="4387017" cy="47654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28600">
              <a:lnSpc>
                <a:spcPct val="150000"/>
              </a:lnSpc>
              <a:spcAft>
                <a:spcPts val="600"/>
              </a:spcAft>
              <a:buFont typeface="Arial" panose="020B0604020202020204" pitchFamily="34" charset="0"/>
              <a:buChar char="•"/>
            </a:pPr>
            <a:r>
              <a:rPr lang="en-US">
                <a:cs typeface="Arial"/>
              </a:rPr>
              <a:t>Shows the </a:t>
            </a:r>
            <a:r>
              <a:rPr lang="en-US"/>
              <a:t>main activities completed by following the CRISP DM framework.</a:t>
            </a:r>
          </a:p>
          <a:p>
            <a:pPr marL="285750" indent="-228600">
              <a:lnSpc>
                <a:spcPct val="150000"/>
              </a:lnSpc>
              <a:spcAft>
                <a:spcPts val="600"/>
              </a:spcAft>
              <a:buFont typeface="Arial" panose="020B0604020202020204" pitchFamily="34" charset="0"/>
              <a:buChar char="•"/>
            </a:pPr>
            <a:r>
              <a:rPr lang="en-US"/>
              <a:t>Task durations were decided based on typical project workflows.</a:t>
            </a:r>
          </a:p>
          <a:p>
            <a:pPr marL="285750" indent="-228600">
              <a:lnSpc>
                <a:spcPct val="150000"/>
              </a:lnSpc>
              <a:spcAft>
                <a:spcPts val="600"/>
              </a:spcAft>
              <a:buFont typeface="Arial" panose="020B0604020202020204" pitchFamily="34" charset="0"/>
              <a:buChar char="•"/>
            </a:pPr>
            <a:r>
              <a:rPr lang="en-US"/>
              <a:t>The data preparation, modelling and evaluation &amp; reporting phases include +1 contingency days whereas the business understanding, and data understanding phases contain 0 contingency days.</a:t>
            </a:r>
            <a:endParaRPr lang="en-US">
              <a:cs typeface="Arial"/>
            </a:endParaRPr>
          </a:p>
        </p:txBody>
      </p:sp>
      <p:sp>
        <p:nvSpPr>
          <p:cNvPr id="5" name="Title 1">
            <a:extLst>
              <a:ext uri="{FF2B5EF4-FFF2-40B4-BE49-F238E27FC236}">
                <a16:creationId xmlns:a16="http://schemas.microsoft.com/office/drawing/2014/main" id="{3BBEDDE1-5A70-A316-F296-454604F6EAFF}"/>
              </a:ext>
            </a:extLst>
          </p:cNvPr>
          <p:cNvSpPr txBox="1">
            <a:spLocks/>
          </p:cNvSpPr>
          <p:nvPr/>
        </p:nvSpPr>
        <p:spPr>
          <a:xfrm>
            <a:off x="579120" y="222282"/>
            <a:ext cx="9144000" cy="681487"/>
          </a:xfrm>
          <a:prstGeom prst="rect">
            <a:avLst/>
          </a:prstGeom>
        </p:spPr>
        <p:txBody>
          <a:bodyPr anchor="ctr">
            <a:normAutofit/>
          </a:bodyPr>
          <a:lstStyle>
            <a:lvl1pPr algn="l" defTabSz="914400" rtl="0" eaLnBrk="1" latinLnBrk="0" hangingPunct="1">
              <a:lnSpc>
                <a:spcPct val="100000"/>
              </a:lnSpc>
              <a:spcBef>
                <a:spcPct val="0"/>
              </a:spcBef>
              <a:buNone/>
              <a:defRPr sz="2200" b="1" kern="1200" cap="all" spc="600" baseline="0">
                <a:solidFill>
                  <a:srgbClr val="25384A"/>
                </a:solidFill>
                <a:latin typeface="+mj-lt"/>
                <a:ea typeface="+mj-ea"/>
                <a:cs typeface="+mj-cs"/>
              </a:defRPr>
            </a:lvl1pPr>
          </a:lstStyle>
          <a:p>
            <a:r>
              <a:rPr lang="en-US" sz="2000" err="1">
                <a:ea typeface="Calibri" panose="020F0502020204030204" pitchFamily="34" charset="0"/>
                <a:cs typeface="Calibri" panose="020F0502020204030204" pitchFamily="34" charset="0"/>
              </a:rPr>
              <a:t>AppendiX</a:t>
            </a:r>
            <a:r>
              <a:rPr lang="en-US" sz="2000">
                <a:ea typeface="Calibri" panose="020F0502020204030204" pitchFamily="34" charset="0"/>
                <a:cs typeface="Calibri" panose="020F0502020204030204" pitchFamily="34" charset="0"/>
              </a:rPr>
              <a:t> O: GANTT CHART </a:t>
            </a:r>
          </a:p>
        </p:txBody>
      </p:sp>
    </p:spTree>
    <p:extLst>
      <p:ext uri="{BB962C8B-B14F-4D97-AF65-F5344CB8AC3E}">
        <p14:creationId xmlns:p14="http://schemas.microsoft.com/office/powerpoint/2010/main" val="184750937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D77E68-0460-E072-7DBC-69F9CF1FA41A}"/>
              </a:ext>
            </a:extLst>
          </p:cNvPr>
          <p:cNvSpPr>
            <a:spLocks noGrp="1"/>
          </p:cNvSpPr>
          <p:nvPr>
            <p:ph type="ctrTitle"/>
          </p:nvPr>
        </p:nvSpPr>
        <p:spPr/>
        <p:txBody>
          <a:bodyPr/>
          <a:lstStyle/>
          <a:p>
            <a:r>
              <a:rPr lang="en-GB"/>
              <a:t>ALL THE PACKAGES USED FOR DATA CLEANING AND EXPLORATORY ANALYSIS</a:t>
            </a:r>
          </a:p>
        </p:txBody>
      </p:sp>
      <p:sp>
        <p:nvSpPr>
          <p:cNvPr id="6" name="TextBox 5">
            <a:extLst>
              <a:ext uri="{FF2B5EF4-FFF2-40B4-BE49-F238E27FC236}">
                <a16:creationId xmlns:a16="http://schemas.microsoft.com/office/drawing/2014/main" id="{1A75A34D-71A6-AB54-A079-931C8C19E429}"/>
              </a:ext>
            </a:extLst>
          </p:cNvPr>
          <p:cNvSpPr txBox="1"/>
          <p:nvPr/>
        </p:nvSpPr>
        <p:spPr>
          <a:xfrm>
            <a:off x="184982" y="1305341"/>
            <a:ext cx="4387017"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b="1">
                <a:cs typeface="Arial"/>
              </a:rPr>
              <a:t> </a:t>
            </a:r>
          </a:p>
          <a:p>
            <a:pPr marL="285750" indent="-285750" algn="l">
              <a:buFont typeface="Arial" panose="020B0604020202020204" pitchFamily="34" charset="0"/>
              <a:buChar char="•"/>
            </a:pPr>
            <a:r>
              <a:rPr lang="en-US">
                <a:cs typeface="Arial"/>
              </a:rPr>
              <a:t>The snapshot shows all the packages loaded in R for both data cleaning and exploratory analysis. </a:t>
            </a:r>
          </a:p>
        </p:txBody>
      </p:sp>
      <p:pic>
        <p:nvPicPr>
          <p:cNvPr id="4" name="Picture 3">
            <a:extLst>
              <a:ext uri="{FF2B5EF4-FFF2-40B4-BE49-F238E27FC236}">
                <a16:creationId xmlns:a16="http://schemas.microsoft.com/office/drawing/2014/main" id="{65C4DAD8-9DAC-B421-52DD-CB3D5B16D3D1}"/>
              </a:ext>
            </a:extLst>
          </p:cNvPr>
          <p:cNvPicPr>
            <a:picLocks noChangeAspect="1"/>
          </p:cNvPicPr>
          <p:nvPr/>
        </p:nvPicPr>
        <p:blipFill>
          <a:blip r:embed="rId2"/>
          <a:stretch>
            <a:fillRect/>
          </a:stretch>
        </p:blipFill>
        <p:spPr>
          <a:xfrm>
            <a:off x="5159896" y="1628800"/>
            <a:ext cx="5371831" cy="4467297"/>
          </a:xfrm>
          <a:prstGeom prst="rect">
            <a:avLst/>
          </a:prstGeom>
        </p:spPr>
      </p:pic>
    </p:spTree>
    <p:extLst>
      <p:ext uri="{BB962C8B-B14F-4D97-AF65-F5344CB8AC3E}">
        <p14:creationId xmlns:p14="http://schemas.microsoft.com/office/powerpoint/2010/main" val="4572631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0D508-F02A-5372-29BF-82B8A7826533}"/>
              </a:ext>
            </a:extLst>
          </p:cNvPr>
          <p:cNvSpPr>
            <a:spLocks noGrp="1"/>
          </p:cNvSpPr>
          <p:nvPr>
            <p:ph type="ctrTitle"/>
          </p:nvPr>
        </p:nvSpPr>
        <p:spPr/>
        <p:txBody>
          <a:bodyPr/>
          <a:lstStyle/>
          <a:p>
            <a:r>
              <a:rPr lang="en-GB"/>
              <a:t>DATA LOADING AND RENAMING CODE</a:t>
            </a:r>
          </a:p>
        </p:txBody>
      </p:sp>
      <p:pic>
        <p:nvPicPr>
          <p:cNvPr id="9" name="Picture 8">
            <a:extLst>
              <a:ext uri="{FF2B5EF4-FFF2-40B4-BE49-F238E27FC236}">
                <a16:creationId xmlns:a16="http://schemas.microsoft.com/office/drawing/2014/main" id="{8F2CB1F0-76D3-2610-0D4C-D3AB685FF047}"/>
              </a:ext>
            </a:extLst>
          </p:cNvPr>
          <p:cNvPicPr>
            <a:picLocks noChangeAspect="1"/>
          </p:cNvPicPr>
          <p:nvPr/>
        </p:nvPicPr>
        <p:blipFill>
          <a:blip r:embed="rId2"/>
          <a:stretch>
            <a:fillRect/>
          </a:stretch>
        </p:blipFill>
        <p:spPr>
          <a:xfrm>
            <a:off x="793817" y="1196752"/>
            <a:ext cx="9073008" cy="5328592"/>
          </a:xfrm>
          <a:prstGeom prst="rect">
            <a:avLst/>
          </a:prstGeom>
        </p:spPr>
      </p:pic>
    </p:spTree>
    <p:extLst>
      <p:ext uri="{BB962C8B-B14F-4D97-AF65-F5344CB8AC3E}">
        <p14:creationId xmlns:p14="http://schemas.microsoft.com/office/powerpoint/2010/main" val="382280991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DDC7BB-2041-7A2E-A9BA-C1820F9A63AE}"/>
              </a:ext>
            </a:extLst>
          </p:cNvPr>
          <p:cNvSpPr>
            <a:spLocks noGrp="1"/>
          </p:cNvSpPr>
          <p:nvPr>
            <p:ph type="ctrTitle"/>
          </p:nvPr>
        </p:nvSpPr>
        <p:spPr/>
        <p:txBody>
          <a:bodyPr/>
          <a:lstStyle/>
          <a:p>
            <a:r>
              <a:rPr lang="en-GB"/>
              <a:t>initial exploration CODE</a:t>
            </a:r>
          </a:p>
        </p:txBody>
      </p:sp>
      <p:pic>
        <p:nvPicPr>
          <p:cNvPr id="5" name="Picture 4">
            <a:extLst>
              <a:ext uri="{FF2B5EF4-FFF2-40B4-BE49-F238E27FC236}">
                <a16:creationId xmlns:a16="http://schemas.microsoft.com/office/drawing/2014/main" id="{304613C9-0856-0D10-4E50-D24DD6D52BAD}"/>
              </a:ext>
            </a:extLst>
          </p:cNvPr>
          <p:cNvPicPr>
            <a:picLocks noChangeAspect="1"/>
          </p:cNvPicPr>
          <p:nvPr/>
        </p:nvPicPr>
        <p:blipFill>
          <a:blip r:embed="rId2"/>
          <a:stretch>
            <a:fillRect/>
          </a:stretch>
        </p:blipFill>
        <p:spPr>
          <a:xfrm>
            <a:off x="1199456" y="1700808"/>
            <a:ext cx="9920418" cy="4320480"/>
          </a:xfrm>
          <a:prstGeom prst="rect">
            <a:avLst/>
          </a:prstGeom>
        </p:spPr>
      </p:pic>
    </p:spTree>
    <p:extLst>
      <p:ext uri="{BB962C8B-B14F-4D97-AF65-F5344CB8AC3E}">
        <p14:creationId xmlns:p14="http://schemas.microsoft.com/office/powerpoint/2010/main" val="264549940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40E5B9-9B8F-A7DD-6712-F1F806B36A02}"/>
              </a:ext>
            </a:extLst>
          </p:cNvPr>
          <p:cNvSpPr>
            <a:spLocks noGrp="1"/>
          </p:cNvSpPr>
          <p:nvPr>
            <p:ph type="ctrTitle"/>
          </p:nvPr>
        </p:nvSpPr>
        <p:spPr/>
        <p:txBody>
          <a:bodyPr/>
          <a:lstStyle/>
          <a:p>
            <a:r>
              <a:rPr lang="en-GB"/>
              <a:t>preprocessing steps CODE</a:t>
            </a:r>
          </a:p>
        </p:txBody>
      </p:sp>
      <p:pic>
        <p:nvPicPr>
          <p:cNvPr id="11" name="Picture 10">
            <a:extLst>
              <a:ext uri="{FF2B5EF4-FFF2-40B4-BE49-F238E27FC236}">
                <a16:creationId xmlns:a16="http://schemas.microsoft.com/office/drawing/2014/main" id="{1B496CDC-F2C6-5B5D-0315-B6082379626F}"/>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935760" y="1045029"/>
            <a:ext cx="4752528" cy="5821748"/>
          </a:xfrm>
          <a:prstGeom prst="rect">
            <a:avLst/>
          </a:prstGeom>
        </p:spPr>
      </p:pic>
    </p:spTree>
    <p:extLst>
      <p:ext uri="{BB962C8B-B14F-4D97-AF65-F5344CB8AC3E}">
        <p14:creationId xmlns:p14="http://schemas.microsoft.com/office/powerpoint/2010/main" val="187194930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8C9EC4-788C-66FC-F53D-B9BFBBAFC323}"/>
              </a:ext>
            </a:extLst>
          </p:cNvPr>
          <p:cNvSpPr>
            <a:spLocks noGrp="1"/>
          </p:cNvSpPr>
          <p:nvPr>
            <p:ph type="ctrTitle"/>
          </p:nvPr>
        </p:nvSpPr>
        <p:spPr/>
        <p:txBody>
          <a:bodyPr/>
          <a:lstStyle/>
          <a:p>
            <a:r>
              <a:rPr lang="en-GB"/>
              <a:t>correlation matrix CODE </a:t>
            </a:r>
          </a:p>
        </p:txBody>
      </p:sp>
      <p:pic>
        <p:nvPicPr>
          <p:cNvPr id="4" name="Picture 3">
            <a:extLst>
              <a:ext uri="{FF2B5EF4-FFF2-40B4-BE49-F238E27FC236}">
                <a16:creationId xmlns:a16="http://schemas.microsoft.com/office/drawing/2014/main" id="{A504A8BB-B9DB-B6D5-8592-898D6142F056}"/>
              </a:ext>
            </a:extLst>
          </p:cNvPr>
          <p:cNvPicPr>
            <a:picLocks noChangeAspect="1"/>
          </p:cNvPicPr>
          <p:nvPr/>
        </p:nvPicPr>
        <p:blipFill>
          <a:blip r:embed="rId2"/>
          <a:stretch>
            <a:fillRect/>
          </a:stretch>
        </p:blipFill>
        <p:spPr>
          <a:xfrm>
            <a:off x="2904540" y="1373630"/>
            <a:ext cx="6382920" cy="4765914"/>
          </a:xfrm>
          <a:prstGeom prst="rect">
            <a:avLst/>
          </a:prstGeom>
        </p:spPr>
      </p:pic>
    </p:spTree>
    <p:extLst>
      <p:ext uri="{BB962C8B-B14F-4D97-AF65-F5344CB8AC3E}">
        <p14:creationId xmlns:p14="http://schemas.microsoft.com/office/powerpoint/2010/main" val="251949563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F996EB-0E75-3138-2B49-5F0762A8ADB5}"/>
              </a:ext>
            </a:extLst>
          </p:cNvPr>
          <p:cNvSpPr>
            <a:spLocks noGrp="1"/>
          </p:cNvSpPr>
          <p:nvPr>
            <p:ph type="ctrTitle"/>
          </p:nvPr>
        </p:nvSpPr>
        <p:spPr/>
        <p:txBody>
          <a:bodyPr/>
          <a:lstStyle/>
          <a:p>
            <a:r>
              <a:rPr lang="en-GB"/>
              <a:t>PCA </a:t>
            </a:r>
            <a:r>
              <a:rPr lang="en-GB" err="1"/>
              <a:t>VisualiZation</a:t>
            </a:r>
            <a:r>
              <a:rPr lang="en-GB"/>
              <a:t> CODE(2D PLOT)</a:t>
            </a:r>
          </a:p>
        </p:txBody>
      </p:sp>
      <p:pic>
        <p:nvPicPr>
          <p:cNvPr id="4" name="Picture 3">
            <a:extLst>
              <a:ext uri="{FF2B5EF4-FFF2-40B4-BE49-F238E27FC236}">
                <a16:creationId xmlns:a16="http://schemas.microsoft.com/office/drawing/2014/main" id="{6044328D-A848-9877-30E0-4CDBFD6065C0}"/>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593082" y="1180886"/>
            <a:ext cx="5005835" cy="5404971"/>
          </a:xfrm>
          <a:prstGeom prst="rect">
            <a:avLst/>
          </a:prstGeom>
        </p:spPr>
      </p:pic>
    </p:spTree>
    <p:extLst>
      <p:ext uri="{BB962C8B-B14F-4D97-AF65-F5344CB8AC3E}">
        <p14:creationId xmlns:p14="http://schemas.microsoft.com/office/powerpoint/2010/main" val="326856039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D073BD-E287-516D-6065-A0BB818FB8E5}"/>
              </a:ext>
            </a:extLst>
          </p:cNvPr>
          <p:cNvSpPr>
            <a:spLocks noGrp="1"/>
          </p:cNvSpPr>
          <p:nvPr>
            <p:ph type="ctrTitle"/>
          </p:nvPr>
        </p:nvSpPr>
        <p:spPr/>
        <p:txBody>
          <a:bodyPr/>
          <a:lstStyle/>
          <a:p>
            <a:r>
              <a:rPr lang="en-GB"/>
              <a:t>PCA VISUALIZATION (3D PLOT)</a:t>
            </a:r>
          </a:p>
        </p:txBody>
      </p:sp>
      <p:pic>
        <p:nvPicPr>
          <p:cNvPr id="4" name="Picture 3">
            <a:extLst>
              <a:ext uri="{FF2B5EF4-FFF2-40B4-BE49-F238E27FC236}">
                <a16:creationId xmlns:a16="http://schemas.microsoft.com/office/drawing/2014/main" id="{9C934EA6-6F44-EBCC-198B-7C5E5082509C}"/>
              </a:ext>
            </a:extLst>
          </p:cNvPr>
          <p:cNvPicPr>
            <a:picLocks noChangeAspect="1"/>
          </p:cNvPicPr>
          <p:nvPr/>
        </p:nvPicPr>
        <p:blipFill>
          <a:blip r:embed="rId2"/>
          <a:stretch>
            <a:fillRect/>
          </a:stretch>
        </p:blipFill>
        <p:spPr>
          <a:xfrm>
            <a:off x="3312323" y="1138771"/>
            <a:ext cx="5857199" cy="5224777"/>
          </a:xfrm>
          <a:prstGeom prst="rect">
            <a:avLst/>
          </a:prstGeom>
        </p:spPr>
      </p:pic>
    </p:spTree>
    <p:extLst>
      <p:ext uri="{BB962C8B-B14F-4D97-AF65-F5344CB8AC3E}">
        <p14:creationId xmlns:p14="http://schemas.microsoft.com/office/powerpoint/2010/main" val="63901500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491A59-EA73-F981-6178-D6808772A8DE}"/>
              </a:ext>
            </a:extLst>
          </p:cNvPr>
          <p:cNvSpPr>
            <a:spLocks noGrp="1"/>
          </p:cNvSpPr>
          <p:nvPr>
            <p:ph type="ctrTitle"/>
          </p:nvPr>
        </p:nvSpPr>
        <p:spPr/>
        <p:txBody>
          <a:bodyPr/>
          <a:lstStyle/>
          <a:p>
            <a:r>
              <a:rPr lang="en-GB" err="1"/>
              <a:t>tsne</a:t>
            </a:r>
            <a:r>
              <a:rPr lang="en-GB"/>
              <a:t> visualisation CODE</a:t>
            </a:r>
          </a:p>
        </p:txBody>
      </p:sp>
      <p:pic>
        <p:nvPicPr>
          <p:cNvPr id="9" name="Picture 8">
            <a:extLst>
              <a:ext uri="{FF2B5EF4-FFF2-40B4-BE49-F238E27FC236}">
                <a16:creationId xmlns:a16="http://schemas.microsoft.com/office/drawing/2014/main" id="{AA5F9D36-A507-AFEC-C583-DC621DD51EEC}"/>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630716" y="1045028"/>
            <a:ext cx="4930567" cy="5812971"/>
          </a:xfrm>
          <a:prstGeom prst="rect">
            <a:avLst/>
          </a:prstGeom>
        </p:spPr>
      </p:pic>
    </p:spTree>
    <p:extLst>
      <p:ext uri="{BB962C8B-B14F-4D97-AF65-F5344CB8AC3E}">
        <p14:creationId xmlns:p14="http://schemas.microsoft.com/office/powerpoint/2010/main" val="21237517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63EE29-0DBA-E0C9-7393-9AC93E0E79B6}"/>
              </a:ext>
            </a:extLst>
          </p:cNvPr>
          <p:cNvSpPr>
            <a:spLocks noGrp="1"/>
          </p:cNvSpPr>
          <p:nvPr>
            <p:ph type="ctrTitle"/>
          </p:nvPr>
        </p:nvSpPr>
        <p:spPr/>
        <p:txBody>
          <a:bodyPr/>
          <a:lstStyle/>
          <a:p>
            <a:r>
              <a:rPr lang="en-GB"/>
              <a:t>UMAP VISUALISATIONCODE</a:t>
            </a:r>
          </a:p>
        </p:txBody>
      </p:sp>
      <p:pic>
        <p:nvPicPr>
          <p:cNvPr id="9" name="Picture 8">
            <a:extLst>
              <a:ext uri="{FF2B5EF4-FFF2-40B4-BE49-F238E27FC236}">
                <a16:creationId xmlns:a16="http://schemas.microsoft.com/office/drawing/2014/main" id="{39EB8804-0851-0C8E-8EF5-96693491C33C}"/>
              </a:ext>
            </a:extLst>
          </p:cNvPr>
          <p:cNvPicPr>
            <a:picLocks noChangeAspect="1"/>
          </p:cNvPicPr>
          <p:nvPr/>
        </p:nvPicPr>
        <p:blipFill>
          <a:blip r:embed="rId2"/>
          <a:stretch>
            <a:fillRect/>
          </a:stretch>
        </p:blipFill>
        <p:spPr>
          <a:xfrm>
            <a:off x="1919536" y="1213308"/>
            <a:ext cx="6995095" cy="4761459"/>
          </a:xfrm>
          <a:prstGeom prst="rect">
            <a:avLst/>
          </a:prstGeom>
        </p:spPr>
      </p:pic>
    </p:spTree>
    <p:extLst>
      <p:ext uri="{BB962C8B-B14F-4D97-AF65-F5344CB8AC3E}">
        <p14:creationId xmlns:p14="http://schemas.microsoft.com/office/powerpoint/2010/main" val="39554683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CECA71-4680-B8DA-64D5-C945E89666B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2821328-2503-0B04-8AB3-07C6AD8030DA}"/>
              </a:ext>
            </a:extLst>
          </p:cNvPr>
          <p:cNvSpPr txBox="1">
            <a:spLocks/>
          </p:cNvSpPr>
          <p:nvPr/>
        </p:nvSpPr>
        <p:spPr>
          <a:xfrm>
            <a:off x="426720" y="223520"/>
            <a:ext cx="9144000" cy="681487"/>
          </a:xfrm>
          <a:prstGeom prst="rect">
            <a:avLst/>
          </a:prstGeom>
        </p:spPr>
        <p:txBody>
          <a:bodyPr anchor="ctr">
            <a:normAutofit/>
          </a:bodyPr>
          <a:lstStyle>
            <a:lvl1pPr algn="l" defTabSz="914400" rtl="0" eaLnBrk="1" latinLnBrk="0" hangingPunct="1">
              <a:lnSpc>
                <a:spcPct val="100000"/>
              </a:lnSpc>
              <a:spcBef>
                <a:spcPct val="0"/>
              </a:spcBef>
              <a:buNone/>
              <a:defRPr sz="2200" b="1" kern="1200" cap="all" spc="600" baseline="0">
                <a:solidFill>
                  <a:srgbClr val="25384A"/>
                </a:solidFill>
                <a:latin typeface="+mj-lt"/>
                <a:ea typeface="+mj-ea"/>
                <a:cs typeface="+mj-cs"/>
              </a:defRPr>
            </a:lvl1pPr>
          </a:lstStyle>
          <a:p>
            <a:r>
              <a:rPr lang="en-US" sz="2000">
                <a:ea typeface="Calibri" panose="020F0502020204030204" pitchFamily="34" charset="0"/>
                <a:cs typeface="Calibri" panose="020F0502020204030204" pitchFamily="34" charset="0"/>
              </a:rPr>
              <a:t>Data quality Assessment</a:t>
            </a:r>
          </a:p>
        </p:txBody>
      </p:sp>
      <p:sp>
        <p:nvSpPr>
          <p:cNvPr id="3" name="TextBox 2">
            <a:extLst>
              <a:ext uri="{FF2B5EF4-FFF2-40B4-BE49-F238E27FC236}">
                <a16:creationId xmlns:a16="http://schemas.microsoft.com/office/drawing/2014/main" id="{94772380-235D-F33B-B9EE-7F478555F612}"/>
              </a:ext>
            </a:extLst>
          </p:cNvPr>
          <p:cNvSpPr txBox="1"/>
          <p:nvPr/>
        </p:nvSpPr>
        <p:spPr>
          <a:xfrm>
            <a:off x="136297" y="1179196"/>
            <a:ext cx="4299857" cy="5016758"/>
          </a:xfrm>
          <a:prstGeom prst="rect">
            <a:avLst/>
          </a:prstGeom>
          <a:noFill/>
        </p:spPr>
        <p:txBody>
          <a:bodyPr wrap="square" lIns="91440" tIns="45720" rIns="91440" bIns="45720" rtlCol="0" anchor="t">
            <a:spAutoFit/>
          </a:bodyPr>
          <a:lstStyle/>
          <a:p>
            <a:pPr marL="285750" indent="-285750">
              <a:buFont typeface="Arial" panose="020B0604020202020204" pitchFamily="34" charset="0"/>
              <a:buChar char="•"/>
            </a:pPr>
            <a:r>
              <a:rPr lang="en-GB" sz="1600" dirty="0"/>
              <a:t>Data types are a mix of categorical/symbolic and numeric variables. </a:t>
            </a:r>
            <a:endParaRPr lang="en-GB" sz="1600" dirty="0">
              <a:cs typeface="Arial"/>
            </a:endParaRPr>
          </a:p>
          <a:p>
            <a:pPr marL="285750" indent="-285750">
              <a:buFont typeface="Arial" panose="020B0604020202020204" pitchFamily="34" charset="0"/>
              <a:buChar char="•"/>
            </a:pPr>
            <a:r>
              <a:rPr lang="en-GB" sz="1600" dirty="0"/>
              <a:t>Target variable is binary and originally denoted as Boolean TRUE/FALSE. </a:t>
            </a:r>
          </a:p>
          <a:p>
            <a:pPr marL="285750" indent="-285750">
              <a:buFont typeface="Arial" panose="020B0604020202020204" pitchFamily="34" charset="0"/>
              <a:buChar char="•"/>
            </a:pPr>
            <a:r>
              <a:rPr lang="en-GB" sz="1600" dirty="0"/>
              <a:t>No missing values identified in the dataset. </a:t>
            </a:r>
          </a:p>
          <a:p>
            <a:pPr marL="285750" indent="-285750">
              <a:buFont typeface="Arial" panose="020B0604020202020204" pitchFamily="34" charset="0"/>
              <a:buChar char="•"/>
            </a:pPr>
            <a:r>
              <a:rPr lang="en-GB" sz="1600" dirty="0"/>
              <a:t>Duplicate values were identified, and after reviewing them, they were retained in the main dataset for modelling, since they are not errors and reflect repeated behaviour of different users. The only exception was during t-SNE visualisation, where duplicates were removed to avoid overplotting and to ensure better visual clarity. </a:t>
            </a:r>
          </a:p>
          <a:p>
            <a:pPr marL="285750" indent="-285750">
              <a:buFont typeface="Arial" panose="020B0604020202020204" pitchFamily="34" charset="0"/>
              <a:buChar char="•"/>
            </a:pPr>
            <a:r>
              <a:rPr lang="en-GB" sz="1600" dirty="0">
                <a:cs typeface="Arial"/>
              </a:rPr>
              <a:t>Minority class (TRUE) is imbalanced compared to the FALSE class. Thus, to prevent biased predictions, this variable should be balanced.  </a:t>
            </a:r>
          </a:p>
        </p:txBody>
      </p:sp>
      <p:pic>
        <p:nvPicPr>
          <p:cNvPr id="9" name="Picture 8">
            <a:extLst>
              <a:ext uri="{FF2B5EF4-FFF2-40B4-BE49-F238E27FC236}">
                <a16:creationId xmlns:a16="http://schemas.microsoft.com/office/drawing/2014/main" id="{A9E7986B-968E-DB93-5280-874C7611C67C}"/>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436154" y="1397649"/>
            <a:ext cx="7451046" cy="4579852"/>
          </a:xfrm>
          <a:prstGeom prst="rect">
            <a:avLst/>
          </a:prstGeom>
        </p:spPr>
      </p:pic>
    </p:spTree>
    <p:extLst>
      <p:ext uri="{BB962C8B-B14F-4D97-AF65-F5344CB8AC3E}">
        <p14:creationId xmlns:p14="http://schemas.microsoft.com/office/powerpoint/2010/main" val="139893814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7815D-5148-E0A7-13AE-BB7E7ADED279}"/>
              </a:ext>
            </a:extLst>
          </p:cNvPr>
          <p:cNvSpPr>
            <a:spLocks noGrp="1"/>
          </p:cNvSpPr>
          <p:nvPr>
            <p:ph type="ctrTitle"/>
          </p:nvPr>
        </p:nvSpPr>
        <p:spPr/>
        <p:txBody>
          <a:bodyPr/>
          <a:lstStyle/>
          <a:p>
            <a:r>
              <a:rPr lang="en-GB"/>
              <a:t>BALANCING and scaling CODE</a:t>
            </a:r>
          </a:p>
        </p:txBody>
      </p:sp>
      <p:pic>
        <p:nvPicPr>
          <p:cNvPr id="9" name="Picture 8">
            <a:extLst>
              <a:ext uri="{FF2B5EF4-FFF2-40B4-BE49-F238E27FC236}">
                <a16:creationId xmlns:a16="http://schemas.microsoft.com/office/drawing/2014/main" id="{9CC02FB8-AA98-EBCF-2B69-CAC0647A0F9B}"/>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366262" y="1074554"/>
            <a:ext cx="5459476" cy="5323625"/>
          </a:xfrm>
          <a:prstGeom prst="rect">
            <a:avLst/>
          </a:prstGeom>
        </p:spPr>
      </p:pic>
    </p:spTree>
    <p:extLst>
      <p:ext uri="{BB962C8B-B14F-4D97-AF65-F5344CB8AC3E}">
        <p14:creationId xmlns:p14="http://schemas.microsoft.com/office/powerpoint/2010/main" val="215625631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248366-9573-82B5-2F90-09A594B1D566}"/>
              </a:ext>
            </a:extLst>
          </p:cNvPr>
          <p:cNvSpPr>
            <a:spLocks noGrp="1"/>
          </p:cNvSpPr>
          <p:nvPr>
            <p:ph type="ctrTitle"/>
          </p:nvPr>
        </p:nvSpPr>
        <p:spPr/>
        <p:txBody>
          <a:bodyPr/>
          <a:lstStyle/>
          <a:p>
            <a:r>
              <a:rPr lang="en-GB"/>
              <a:t>VARIABLE INFLATION FACTOR CODE</a:t>
            </a:r>
          </a:p>
        </p:txBody>
      </p:sp>
      <p:pic>
        <p:nvPicPr>
          <p:cNvPr id="5" name="Picture 4">
            <a:extLst>
              <a:ext uri="{FF2B5EF4-FFF2-40B4-BE49-F238E27FC236}">
                <a16:creationId xmlns:a16="http://schemas.microsoft.com/office/drawing/2014/main" id="{D28E49ED-BD7C-D0F4-4194-70C050E8D7E8}"/>
              </a:ext>
            </a:extLst>
          </p:cNvPr>
          <p:cNvPicPr>
            <a:picLocks noChangeAspect="1"/>
          </p:cNvPicPr>
          <p:nvPr/>
        </p:nvPicPr>
        <p:blipFill>
          <a:blip r:embed="rId2"/>
          <a:stretch>
            <a:fillRect/>
          </a:stretch>
        </p:blipFill>
        <p:spPr>
          <a:xfrm>
            <a:off x="1775520" y="2347132"/>
            <a:ext cx="8186763" cy="2163735"/>
          </a:xfrm>
          <a:prstGeom prst="rect">
            <a:avLst/>
          </a:prstGeom>
        </p:spPr>
      </p:pic>
    </p:spTree>
    <p:extLst>
      <p:ext uri="{BB962C8B-B14F-4D97-AF65-F5344CB8AC3E}">
        <p14:creationId xmlns:p14="http://schemas.microsoft.com/office/powerpoint/2010/main" val="340615547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35A9C92-F22C-26BF-FC40-F60DC4DF4CE2}"/>
              </a:ext>
            </a:extLst>
          </p:cNvPr>
          <p:cNvPicPr>
            <a:picLocks noChangeAspect="1"/>
          </p:cNvPicPr>
          <p:nvPr/>
        </p:nvPicPr>
        <p:blipFill>
          <a:blip r:embed="rId2" cstate="email">
            <a:extLst>
              <a:ext uri="{28A0092B-C50C-407E-A947-70E740481C1C}">
                <a14:useLocalDpi xmlns:a14="http://schemas.microsoft.com/office/drawing/2010/main"/>
              </a:ext>
            </a:extLst>
          </a:blip>
          <a:srcRect/>
          <a:stretch>
            <a:fillRect/>
          </a:stretch>
        </p:blipFill>
        <p:spPr>
          <a:xfrm>
            <a:off x="5608645" y="1705926"/>
            <a:ext cx="4243254" cy="4270332"/>
          </a:xfrm>
          <a:prstGeom prst="rect">
            <a:avLst/>
          </a:prstGeom>
        </p:spPr>
      </p:pic>
      <p:sp>
        <p:nvSpPr>
          <p:cNvPr id="6" name="Title 1">
            <a:extLst>
              <a:ext uri="{FF2B5EF4-FFF2-40B4-BE49-F238E27FC236}">
                <a16:creationId xmlns:a16="http://schemas.microsoft.com/office/drawing/2014/main" id="{CB22DEE3-667F-8F59-B073-68673D3BE440}"/>
              </a:ext>
            </a:extLst>
          </p:cNvPr>
          <p:cNvSpPr>
            <a:spLocks noGrp="1"/>
          </p:cNvSpPr>
          <p:nvPr>
            <p:ph type="ctrTitle"/>
          </p:nvPr>
        </p:nvSpPr>
        <p:spPr>
          <a:xfrm>
            <a:off x="676275" y="493713"/>
            <a:ext cx="8596313" cy="550862"/>
          </a:xfrm>
        </p:spPr>
        <p:txBody>
          <a:bodyPr/>
          <a:lstStyle/>
          <a:p>
            <a:r>
              <a:rPr lang="en-GB" dirty="0"/>
              <a:t>ALL THE PACKAGES USED FOR PREDICTIVE </a:t>
            </a:r>
            <a:r>
              <a:rPr lang="en-GB" dirty="0" err="1"/>
              <a:t>MODELlING</a:t>
            </a:r>
            <a:endParaRPr lang="en-GB" dirty="0"/>
          </a:p>
        </p:txBody>
      </p:sp>
      <p:sp>
        <p:nvSpPr>
          <p:cNvPr id="7" name="TextBox 6">
            <a:extLst>
              <a:ext uri="{FF2B5EF4-FFF2-40B4-BE49-F238E27FC236}">
                <a16:creationId xmlns:a16="http://schemas.microsoft.com/office/drawing/2014/main" id="{80692CC4-E81F-1D3C-A90C-96D77D0BDC5D}"/>
              </a:ext>
            </a:extLst>
          </p:cNvPr>
          <p:cNvSpPr txBox="1"/>
          <p:nvPr/>
        </p:nvSpPr>
        <p:spPr>
          <a:xfrm>
            <a:off x="184982" y="1305341"/>
            <a:ext cx="4387017"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b="1" dirty="0">
                <a:cs typeface="Arial"/>
              </a:rPr>
              <a:t> </a:t>
            </a:r>
          </a:p>
          <a:p>
            <a:pPr marL="285750" indent="-285750" algn="l">
              <a:buFont typeface="Arial" panose="020B0604020202020204" pitchFamily="34" charset="0"/>
              <a:buChar char="•"/>
            </a:pPr>
            <a:r>
              <a:rPr lang="en-US" dirty="0">
                <a:cs typeface="Arial"/>
              </a:rPr>
              <a:t>The snapshot shows all the packages loaded in R for the predictive modelling phase. </a:t>
            </a:r>
          </a:p>
        </p:txBody>
      </p:sp>
    </p:spTree>
    <p:extLst>
      <p:ext uri="{BB962C8B-B14F-4D97-AF65-F5344CB8AC3E}">
        <p14:creationId xmlns:p14="http://schemas.microsoft.com/office/powerpoint/2010/main" val="277290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43B7DA-EB71-7DA6-8F90-F024B6DB3120}"/>
              </a:ext>
            </a:extLst>
          </p:cNvPr>
          <p:cNvSpPr>
            <a:spLocks noGrp="1"/>
          </p:cNvSpPr>
          <p:nvPr>
            <p:ph type="ctrTitle"/>
          </p:nvPr>
        </p:nvSpPr>
        <p:spPr/>
        <p:txBody>
          <a:bodyPr/>
          <a:lstStyle/>
          <a:p>
            <a:r>
              <a:rPr lang="en-GB"/>
              <a:t>LOGISTIC REGRESSION BASELINE MODEL CODE</a:t>
            </a:r>
          </a:p>
        </p:txBody>
      </p:sp>
      <p:pic>
        <p:nvPicPr>
          <p:cNvPr id="5" name="Picture 4">
            <a:extLst>
              <a:ext uri="{FF2B5EF4-FFF2-40B4-BE49-F238E27FC236}">
                <a16:creationId xmlns:a16="http://schemas.microsoft.com/office/drawing/2014/main" id="{55FA193B-6A3A-ADD4-09A2-A2FE4C08FE5F}"/>
              </a:ext>
            </a:extLst>
          </p:cNvPr>
          <p:cNvPicPr>
            <a:picLocks noChangeAspect="1"/>
          </p:cNvPicPr>
          <p:nvPr/>
        </p:nvPicPr>
        <p:blipFill>
          <a:blip r:embed="rId2"/>
          <a:stretch>
            <a:fillRect/>
          </a:stretch>
        </p:blipFill>
        <p:spPr>
          <a:xfrm>
            <a:off x="3314635" y="1340768"/>
            <a:ext cx="5972870" cy="5377567"/>
          </a:xfrm>
          <a:prstGeom prst="rect">
            <a:avLst/>
          </a:prstGeom>
        </p:spPr>
      </p:pic>
    </p:spTree>
    <p:extLst>
      <p:ext uri="{BB962C8B-B14F-4D97-AF65-F5344CB8AC3E}">
        <p14:creationId xmlns:p14="http://schemas.microsoft.com/office/powerpoint/2010/main" val="184688728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7A23E-F325-7C1D-1778-090B015C6F88}"/>
              </a:ext>
            </a:extLst>
          </p:cNvPr>
          <p:cNvSpPr>
            <a:spLocks noGrp="1"/>
          </p:cNvSpPr>
          <p:nvPr>
            <p:ph type="ctrTitle"/>
          </p:nvPr>
        </p:nvSpPr>
        <p:spPr/>
        <p:txBody>
          <a:bodyPr/>
          <a:lstStyle/>
          <a:p>
            <a:r>
              <a:rPr lang="en-GB"/>
              <a:t>GLMNET (LASSO) MODEL CODE</a:t>
            </a:r>
          </a:p>
        </p:txBody>
      </p:sp>
      <p:pic>
        <p:nvPicPr>
          <p:cNvPr id="5" name="Picture 4">
            <a:extLst>
              <a:ext uri="{FF2B5EF4-FFF2-40B4-BE49-F238E27FC236}">
                <a16:creationId xmlns:a16="http://schemas.microsoft.com/office/drawing/2014/main" id="{03AD0D07-B6E2-2646-B0B6-66334D9810FA}"/>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809801" y="1173284"/>
            <a:ext cx="5570347" cy="5496076"/>
          </a:xfrm>
          <a:prstGeom prst="rect">
            <a:avLst/>
          </a:prstGeom>
        </p:spPr>
      </p:pic>
    </p:spTree>
    <p:extLst>
      <p:ext uri="{BB962C8B-B14F-4D97-AF65-F5344CB8AC3E}">
        <p14:creationId xmlns:p14="http://schemas.microsoft.com/office/powerpoint/2010/main" val="209657897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EAA1C8-1579-B867-2AB5-DCDB83A677FE}"/>
              </a:ext>
            </a:extLst>
          </p:cNvPr>
          <p:cNvSpPr>
            <a:spLocks noGrp="1"/>
          </p:cNvSpPr>
          <p:nvPr>
            <p:ph type="ctrTitle"/>
          </p:nvPr>
        </p:nvSpPr>
        <p:spPr>
          <a:xfrm>
            <a:off x="695400" y="722538"/>
            <a:ext cx="8595361" cy="550577"/>
          </a:xfrm>
        </p:spPr>
        <p:txBody>
          <a:bodyPr/>
          <a:lstStyle/>
          <a:p>
            <a:r>
              <a:rPr lang="en-GB"/>
              <a:t>LOGISTIC REGRESSION MODEL WITH VARIABLES SELECTED BY LASSO &amp; STEPWISE MODEL CODE</a:t>
            </a:r>
          </a:p>
        </p:txBody>
      </p:sp>
      <p:pic>
        <p:nvPicPr>
          <p:cNvPr id="5" name="Picture 4">
            <a:extLst>
              <a:ext uri="{FF2B5EF4-FFF2-40B4-BE49-F238E27FC236}">
                <a16:creationId xmlns:a16="http://schemas.microsoft.com/office/drawing/2014/main" id="{A112F9FC-32F4-1649-91C5-2B04288D6759}"/>
              </a:ext>
            </a:extLst>
          </p:cNvPr>
          <p:cNvPicPr>
            <a:picLocks noChangeAspect="1"/>
          </p:cNvPicPr>
          <p:nvPr/>
        </p:nvPicPr>
        <p:blipFill>
          <a:blip r:embed="rId2"/>
          <a:stretch>
            <a:fillRect/>
          </a:stretch>
        </p:blipFill>
        <p:spPr>
          <a:xfrm>
            <a:off x="2423592" y="1916832"/>
            <a:ext cx="7523431" cy="4218630"/>
          </a:xfrm>
          <a:prstGeom prst="rect">
            <a:avLst/>
          </a:prstGeom>
        </p:spPr>
      </p:pic>
    </p:spTree>
    <p:extLst>
      <p:ext uri="{BB962C8B-B14F-4D97-AF65-F5344CB8AC3E}">
        <p14:creationId xmlns:p14="http://schemas.microsoft.com/office/powerpoint/2010/main" val="263473480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ED0EE-5601-DBF1-90AB-05A6172A2CA5}"/>
              </a:ext>
            </a:extLst>
          </p:cNvPr>
          <p:cNvSpPr>
            <a:spLocks noGrp="1"/>
          </p:cNvSpPr>
          <p:nvPr>
            <p:ph type="ctrTitle"/>
          </p:nvPr>
        </p:nvSpPr>
        <p:spPr/>
        <p:txBody>
          <a:bodyPr/>
          <a:lstStyle/>
          <a:p>
            <a:r>
              <a:rPr lang="en-GB"/>
              <a:t>FINALPARSIMONIOUS MODEL (WITH STATISTICALLY SIGNIFICANT VARIABLES)CODE</a:t>
            </a:r>
          </a:p>
        </p:txBody>
      </p:sp>
      <p:pic>
        <p:nvPicPr>
          <p:cNvPr id="5" name="Picture 4">
            <a:extLst>
              <a:ext uri="{FF2B5EF4-FFF2-40B4-BE49-F238E27FC236}">
                <a16:creationId xmlns:a16="http://schemas.microsoft.com/office/drawing/2014/main" id="{FB8F961B-8943-B44A-0C31-FDD398006015}"/>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575720" y="1340768"/>
            <a:ext cx="5363625" cy="5493856"/>
          </a:xfrm>
          <a:prstGeom prst="rect">
            <a:avLst/>
          </a:prstGeom>
        </p:spPr>
      </p:pic>
    </p:spTree>
    <p:extLst>
      <p:ext uri="{BB962C8B-B14F-4D97-AF65-F5344CB8AC3E}">
        <p14:creationId xmlns:p14="http://schemas.microsoft.com/office/powerpoint/2010/main" val="25069011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E27AB-7CFA-1BD9-A377-F2CD0286BCE7}"/>
              </a:ext>
            </a:extLst>
          </p:cNvPr>
          <p:cNvSpPr>
            <a:spLocks noGrp="1"/>
          </p:cNvSpPr>
          <p:nvPr>
            <p:ph type="ctrTitle"/>
          </p:nvPr>
        </p:nvSpPr>
        <p:spPr/>
        <p:txBody>
          <a:bodyPr/>
          <a:lstStyle/>
          <a:p>
            <a:r>
              <a:rPr lang="en-GB"/>
              <a:t>PARSIMONIOUS MODEL RESULTS </a:t>
            </a:r>
          </a:p>
        </p:txBody>
      </p:sp>
      <p:pic>
        <p:nvPicPr>
          <p:cNvPr id="7" name="Picture 6">
            <a:extLst>
              <a:ext uri="{FF2B5EF4-FFF2-40B4-BE49-F238E27FC236}">
                <a16:creationId xmlns:a16="http://schemas.microsoft.com/office/drawing/2014/main" id="{999F34AF-20FC-4561-FE76-73C27BF0D5E1}"/>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973646" y="1045029"/>
            <a:ext cx="4244708" cy="5552323"/>
          </a:xfrm>
          <a:prstGeom prst="rect">
            <a:avLst/>
          </a:prstGeom>
        </p:spPr>
      </p:pic>
    </p:spTree>
    <p:extLst>
      <p:ext uri="{BB962C8B-B14F-4D97-AF65-F5344CB8AC3E}">
        <p14:creationId xmlns:p14="http://schemas.microsoft.com/office/powerpoint/2010/main" val="121055207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EE821-601B-6566-AC5E-53092C15AB63}"/>
              </a:ext>
            </a:extLst>
          </p:cNvPr>
          <p:cNvSpPr>
            <a:spLocks noGrp="1"/>
          </p:cNvSpPr>
          <p:nvPr>
            <p:ph type="ctrTitle"/>
          </p:nvPr>
        </p:nvSpPr>
        <p:spPr/>
        <p:txBody>
          <a:bodyPr/>
          <a:lstStyle/>
          <a:p>
            <a:r>
              <a:rPr lang="en-GB"/>
              <a:t>FEATURE IMPORTANCE PLOT CODE (FINAL GLM MODEL)</a:t>
            </a:r>
          </a:p>
        </p:txBody>
      </p:sp>
      <p:pic>
        <p:nvPicPr>
          <p:cNvPr id="9" name="Picture 8">
            <a:extLst>
              <a:ext uri="{FF2B5EF4-FFF2-40B4-BE49-F238E27FC236}">
                <a16:creationId xmlns:a16="http://schemas.microsoft.com/office/drawing/2014/main" id="{FF09AFCE-BFEE-47A1-7C4B-204BB1A92DD4}"/>
              </a:ext>
            </a:extLst>
          </p:cNvPr>
          <p:cNvPicPr>
            <a:picLocks noChangeAspect="1"/>
          </p:cNvPicPr>
          <p:nvPr/>
        </p:nvPicPr>
        <p:blipFill>
          <a:blip r:embed="rId2"/>
          <a:stretch>
            <a:fillRect/>
          </a:stretch>
        </p:blipFill>
        <p:spPr>
          <a:xfrm>
            <a:off x="2207568" y="1639957"/>
            <a:ext cx="7257424" cy="4737820"/>
          </a:xfrm>
          <a:prstGeom prst="rect">
            <a:avLst/>
          </a:prstGeom>
        </p:spPr>
      </p:pic>
    </p:spTree>
    <p:extLst>
      <p:ext uri="{BB962C8B-B14F-4D97-AF65-F5344CB8AC3E}">
        <p14:creationId xmlns:p14="http://schemas.microsoft.com/office/powerpoint/2010/main" val="383127400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222EB82-AA82-2916-3E73-35613CAD116D}"/>
              </a:ext>
            </a:extLst>
          </p:cNvPr>
          <p:cNvPicPr>
            <a:picLocks noChangeAspect="1"/>
          </p:cNvPicPr>
          <p:nvPr/>
        </p:nvPicPr>
        <p:blipFill>
          <a:blip r:embed="rId2"/>
          <a:stretch>
            <a:fillRect/>
          </a:stretch>
        </p:blipFill>
        <p:spPr>
          <a:xfrm>
            <a:off x="2858711" y="1563986"/>
            <a:ext cx="6474577" cy="4799562"/>
          </a:xfrm>
          <a:prstGeom prst="rect">
            <a:avLst/>
          </a:prstGeom>
        </p:spPr>
      </p:pic>
      <p:sp>
        <p:nvSpPr>
          <p:cNvPr id="6" name="Title 1">
            <a:extLst>
              <a:ext uri="{FF2B5EF4-FFF2-40B4-BE49-F238E27FC236}">
                <a16:creationId xmlns:a16="http://schemas.microsoft.com/office/drawing/2014/main" id="{D20D197A-4150-4CDA-CAFE-D123DDCAC609}"/>
              </a:ext>
            </a:extLst>
          </p:cNvPr>
          <p:cNvSpPr>
            <a:spLocks noGrp="1"/>
          </p:cNvSpPr>
          <p:nvPr>
            <p:ph type="ctrTitle"/>
          </p:nvPr>
        </p:nvSpPr>
        <p:spPr>
          <a:xfrm>
            <a:off x="676275" y="493713"/>
            <a:ext cx="8596313" cy="550862"/>
          </a:xfrm>
        </p:spPr>
        <p:txBody>
          <a:bodyPr/>
          <a:lstStyle/>
          <a:p>
            <a:r>
              <a:rPr lang="en-GB"/>
              <a:t>ROC CURVE CODE (FINAL GLM MODEL)</a:t>
            </a:r>
          </a:p>
        </p:txBody>
      </p:sp>
    </p:spTree>
    <p:extLst>
      <p:ext uri="{BB962C8B-B14F-4D97-AF65-F5344CB8AC3E}">
        <p14:creationId xmlns:p14="http://schemas.microsoft.com/office/powerpoint/2010/main" val="12569890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3D42111B-8785-3268-3ACE-1CDEE6F6B703}"/>
              </a:ext>
            </a:extLst>
          </p:cNvPr>
          <p:cNvSpPr txBox="1">
            <a:spLocks/>
          </p:cNvSpPr>
          <p:nvPr/>
        </p:nvSpPr>
        <p:spPr>
          <a:xfrm>
            <a:off x="370601" y="-4034"/>
            <a:ext cx="10515600" cy="1325880"/>
          </a:xfrm>
          <a:prstGeom prst="rect">
            <a:avLst/>
          </a:prstGeom>
        </p:spPr>
        <p:txBody>
          <a:bodyPr anchor="ctr">
            <a:normAutofit/>
          </a:bodyPr>
          <a:lstStyle>
            <a:lvl1pPr algn="l" defTabSz="914400" rtl="0" eaLnBrk="1" latinLnBrk="0" hangingPunct="1">
              <a:lnSpc>
                <a:spcPct val="100000"/>
              </a:lnSpc>
              <a:spcBef>
                <a:spcPct val="0"/>
              </a:spcBef>
              <a:buNone/>
              <a:defRPr sz="2200" b="1" kern="1200" cap="all" spc="600" baseline="0">
                <a:solidFill>
                  <a:srgbClr val="25384A"/>
                </a:solidFill>
                <a:latin typeface="+mj-lt"/>
                <a:ea typeface="+mj-ea"/>
                <a:cs typeface="+mj-cs"/>
              </a:defRPr>
            </a:lvl1pPr>
          </a:lstStyle>
          <a:p>
            <a:pPr>
              <a:spcAft>
                <a:spcPts val="600"/>
              </a:spcAft>
            </a:pPr>
            <a:r>
              <a:rPr lang="en-US" b="1" kern="1200" cap="all" spc="600" baseline="0"/>
              <a:t>Data Cleaning &amp; feature engineering</a:t>
            </a:r>
          </a:p>
        </p:txBody>
      </p:sp>
      <p:sp>
        <p:nvSpPr>
          <p:cNvPr id="2" name="TextBox 1">
            <a:extLst>
              <a:ext uri="{FF2B5EF4-FFF2-40B4-BE49-F238E27FC236}">
                <a16:creationId xmlns:a16="http://schemas.microsoft.com/office/drawing/2014/main" id="{54E399C7-EF43-D37B-D7A1-7279869403FE}"/>
              </a:ext>
            </a:extLst>
          </p:cNvPr>
          <p:cNvSpPr txBox="1"/>
          <p:nvPr/>
        </p:nvSpPr>
        <p:spPr>
          <a:xfrm>
            <a:off x="232483" y="1165826"/>
            <a:ext cx="5761966" cy="5275517"/>
          </a:xfrm>
          <a:prstGeom prst="rect">
            <a:avLst/>
          </a:prstGeom>
        </p:spPr>
        <p:txBody>
          <a:bodyPr lIns="91440" tIns="45720" rIns="91440" bIns="45720" rtlCol="0" anchor="t">
            <a:noAutofit/>
          </a:bodyPr>
          <a:lstStyle/>
          <a:p>
            <a:pPr marL="171450" indent="-171450">
              <a:lnSpc>
                <a:spcPct val="90000"/>
              </a:lnSpc>
              <a:spcAft>
                <a:spcPts val="600"/>
              </a:spcAft>
              <a:buFont typeface="Arial" panose="020B0604020202020204" pitchFamily="34" charset="0"/>
              <a:buChar char="•"/>
            </a:pPr>
            <a:r>
              <a:rPr lang="en-US" sz="1200" kern="1200" dirty="0">
                <a:solidFill>
                  <a:srgbClr val="25384A"/>
                </a:solidFill>
              </a:rPr>
              <a:t>Column renaming for interpretability.</a:t>
            </a:r>
            <a:endParaRPr lang="en-US" sz="1200" kern="1200" dirty="0">
              <a:solidFill>
                <a:srgbClr val="25384A"/>
              </a:solidFill>
              <a:cs typeface="Arial"/>
            </a:endParaRPr>
          </a:p>
          <a:p>
            <a:pPr marL="171450" indent="-171450">
              <a:lnSpc>
                <a:spcPct val="90000"/>
              </a:lnSpc>
              <a:spcAft>
                <a:spcPts val="600"/>
              </a:spcAft>
              <a:buFont typeface="Arial" panose="020B0604020202020204" pitchFamily="34" charset="0"/>
              <a:buChar char="•"/>
            </a:pPr>
            <a:r>
              <a:rPr lang="en-US" sz="1200" dirty="0">
                <a:solidFill>
                  <a:srgbClr val="25384A"/>
                </a:solidFill>
              </a:rPr>
              <a:t>Log transformation </a:t>
            </a:r>
            <a:r>
              <a:rPr lang="en-US" sz="1200" kern="1200" dirty="0">
                <a:solidFill>
                  <a:srgbClr val="25384A"/>
                </a:solidFill>
              </a:rPr>
              <a:t>of some strongly right skewed variables (</a:t>
            </a:r>
            <a:r>
              <a:rPr lang="en-US" sz="1200" dirty="0">
                <a:solidFill>
                  <a:srgbClr val="25384A"/>
                </a:solidFill>
              </a:rPr>
              <a:t>e.g., </a:t>
            </a:r>
            <a:r>
              <a:rPr lang="en-US" sz="1200" dirty="0" err="1">
                <a:solidFill>
                  <a:srgbClr val="25384A"/>
                </a:solidFill>
                <a:ea typeface="+mn-lt"/>
                <a:cs typeface="+mn-lt"/>
              </a:rPr>
              <a:t>Page_Value_Score</a:t>
            </a:r>
            <a:r>
              <a:rPr lang="en-US" sz="1200" dirty="0">
                <a:solidFill>
                  <a:srgbClr val="25384A"/>
                </a:solidFill>
                <a:ea typeface="+mn-lt"/>
                <a:cs typeface="+mn-lt"/>
              </a:rPr>
              <a:t>, </a:t>
            </a:r>
            <a:r>
              <a:rPr lang="en-US" sz="1200" dirty="0" err="1">
                <a:solidFill>
                  <a:srgbClr val="25384A"/>
                </a:solidFill>
                <a:ea typeface="+mn-lt"/>
                <a:cs typeface="+mn-lt"/>
              </a:rPr>
              <a:t>Time_Admin_Pages</a:t>
            </a:r>
            <a:r>
              <a:rPr lang="en-US" sz="1200" dirty="0">
                <a:solidFill>
                  <a:srgbClr val="25384A"/>
                </a:solidFill>
                <a:ea typeface="+mn-lt"/>
                <a:cs typeface="+mn-lt"/>
              </a:rPr>
              <a:t>, </a:t>
            </a:r>
            <a:r>
              <a:rPr lang="en-US" sz="1200" dirty="0" err="1">
                <a:solidFill>
                  <a:srgbClr val="25384A"/>
                </a:solidFill>
                <a:ea typeface="+mn-lt"/>
                <a:cs typeface="+mn-lt"/>
              </a:rPr>
              <a:t>Time_Info_Pages</a:t>
            </a:r>
            <a:r>
              <a:rPr lang="en-US" sz="1200" dirty="0">
                <a:solidFill>
                  <a:srgbClr val="25384A"/>
                </a:solidFill>
                <a:ea typeface="+mn-lt"/>
                <a:cs typeface="+mn-lt"/>
              </a:rPr>
              <a:t>, </a:t>
            </a:r>
            <a:r>
              <a:rPr lang="en-US" sz="1200" dirty="0" err="1">
                <a:solidFill>
                  <a:srgbClr val="25384A"/>
                </a:solidFill>
                <a:ea typeface="+mn-lt"/>
                <a:cs typeface="+mn-lt"/>
              </a:rPr>
              <a:t>Time_Product_Pages</a:t>
            </a:r>
            <a:r>
              <a:rPr lang="en-US" sz="1200" dirty="0">
                <a:solidFill>
                  <a:srgbClr val="25384A"/>
                </a:solidFill>
                <a:ea typeface="+mn-lt"/>
                <a:cs typeface="+mn-lt"/>
              </a:rPr>
              <a:t>) and discretization of (e.g., </a:t>
            </a:r>
            <a:r>
              <a:rPr lang="en-US" sz="1200" dirty="0" err="1">
                <a:solidFill>
                  <a:srgbClr val="25384A"/>
                </a:solidFill>
                <a:ea typeface="+mn-lt"/>
                <a:cs typeface="+mn-lt"/>
              </a:rPr>
              <a:t>Num_Info_Pages</a:t>
            </a:r>
            <a:r>
              <a:rPr lang="en-US" sz="1200" dirty="0">
                <a:solidFill>
                  <a:srgbClr val="25384A"/>
                </a:solidFill>
                <a:ea typeface="+mn-lt"/>
                <a:cs typeface="+mn-lt"/>
              </a:rPr>
              <a:t>, </a:t>
            </a:r>
            <a:r>
              <a:rPr lang="en-US" sz="1200" dirty="0" err="1">
                <a:solidFill>
                  <a:srgbClr val="25384A"/>
                </a:solidFill>
                <a:ea typeface="+mn-lt"/>
                <a:cs typeface="+mn-lt"/>
              </a:rPr>
              <a:t>Num_Admin_Pages</a:t>
            </a:r>
            <a:r>
              <a:rPr lang="en-US" sz="1200" dirty="0">
                <a:solidFill>
                  <a:srgbClr val="25384A"/>
                </a:solidFill>
                <a:ea typeface="+mn-lt"/>
                <a:cs typeface="+mn-lt"/>
              </a:rPr>
              <a:t> and </a:t>
            </a:r>
            <a:r>
              <a:rPr lang="en-US" sz="1200" dirty="0" err="1">
                <a:solidFill>
                  <a:srgbClr val="25384A"/>
                </a:solidFill>
                <a:ea typeface="+mn-lt"/>
                <a:cs typeface="+mn-lt"/>
              </a:rPr>
              <a:t>Num_Product_Pages</a:t>
            </a:r>
            <a:r>
              <a:rPr lang="en-US" sz="1200" dirty="0">
                <a:solidFill>
                  <a:srgbClr val="25384A"/>
                </a:solidFill>
                <a:ea typeface="+mn-lt"/>
                <a:cs typeface="+mn-lt"/>
              </a:rPr>
              <a:t>). </a:t>
            </a:r>
          </a:p>
          <a:p>
            <a:pPr marL="171450" indent="-171450">
              <a:lnSpc>
                <a:spcPct val="90000"/>
              </a:lnSpc>
              <a:spcAft>
                <a:spcPts val="600"/>
              </a:spcAft>
              <a:buFont typeface="Arial" panose="020B0604020202020204" pitchFamily="34" charset="0"/>
              <a:buChar char="•"/>
            </a:pPr>
            <a:r>
              <a:rPr lang="en-US" sz="1200" kern="1200" dirty="0">
                <a:solidFill>
                  <a:srgbClr val="25384A"/>
                </a:solidFill>
                <a:ea typeface="+mn-lt"/>
                <a:cs typeface="+mn-lt"/>
              </a:rPr>
              <a:t>High cardinality was identified among some </a:t>
            </a:r>
            <a:r>
              <a:rPr lang="en-US" sz="1200" dirty="0">
                <a:solidFill>
                  <a:srgbClr val="25384A"/>
                </a:solidFill>
                <a:ea typeface="+mn-lt"/>
                <a:cs typeface="+mn-lt"/>
              </a:rPr>
              <a:t>categorical variables e.g., Browser, which had 13 levels, and </a:t>
            </a:r>
            <a:r>
              <a:rPr lang="en-US" sz="1200" dirty="0" err="1">
                <a:solidFill>
                  <a:srgbClr val="25384A"/>
                </a:solidFill>
                <a:ea typeface="+mn-lt"/>
                <a:cs typeface="+mn-lt"/>
              </a:rPr>
              <a:t>Traffic_Type</a:t>
            </a:r>
            <a:r>
              <a:rPr lang="en-US" sz="1200" dirty="0">
                <a:solidFill>
                  <a:srgbClr val="25384A"/>
                </a:solidFill>
                <a:ea typeface="+mn-lt"/>
                <a:cs typeface="+mn-lt"/>
              </a:rPr>
              <a:t>, which had 20 levels. To reduce the number of unique </a:t>
            </a:r>
            <a:r>
              <a:rPr lang="en-US" sz="1200" kern="1200" dirty="0">
                <a:solidFill>
                  <a:srgbClr val="25384A"/>
                </a:solidFill>
                <a:ea typeface="+mn-lt"/>
                <a:cs typeface="+mn-lt"/>
              </a:rPr>
              <a:t>levels</a:t>
            </a:r>
            <a:r>
              <a:rPr lang="en-US" sz="1200" dirty="0">
                <a:solidFill>
                  <a:srgbClr val="25384A"/>
                </a:solidFill>
                <a:ea typeface="+mn-lt"/>
                <a:cs typeface="+mn-lt"/>
              </a:rPr>
              <a:t>, rare categories (representing less than 5 percent of the data) were grouped into “Other.” </a:t>
            </a:r>
          </a:p>
          <a:p>
            <a:pPr marL="171450" indent="-171450">
              <a:lnSpc>
                <a:spcPct val="90000"/>
              </a:lnSpc>
              <a:spcAft>
                <a:spcPts val="600"/>
              </a:spcAft>
              <a:buFont typeface="Arial" panose="020B0604020202020204" pitchFamily="34" charset="0"/>
              <a:buChar char="•"/>
            </a:pPr>
            <a:r>
              <a:rPr lang="en-US" sz="1200" kern="1200" dirty="0" err="1">
                <a:solidFill>
                  <a:srgbClr val="25384A"/>
                </a:solidFill>
              </a:rPr>
              <a:t>Standardi</a:t>
            </a:r>
            <a:r>
              <a:rPr lang="en-US" sz="1200" dirty="0" err="1">
                <a:solidFill>
                  <a:srgbClr val="25384A"/>
                </a:solidFill>
              </a:rPr>
              <a:t>s</a:t>
            </a:r>
            <a:r>
              <a:rPr lang="en-US" sz="1200" kern="1200" dirty="0" err="1">
                <a:solidFill>
                  <a:srgbClr val="25384A"/>
                </a:solidFill>
              </a:rPr>
              <a:t>ation</a:t>
            </a:r>
            <a:r>
              <a:rPr lang="en-US" sz="1200" kern="1200" dirty="0">
                <a:solidFill>
                  <a:srgbClr val="25384A"/>
                </a:solidFill>
              </a:rPr>
              <a:t> (Z-score) applied to numeric features</a:t>
            </a:r>
            <a:r>
              <a:rPr lang="en-US" sz="1200" dirty="0">
                <a:solidFill>
                  <a:srgbClr val="25384A"/>
                </a:solidFill>
              </a:rPr>
              <a:t> </a:t>
            </a:r>
            <a:r>
              <a:rPr lang="en-US" sz="1200" kern="1200" dirty="0">
                <a:solidFill>
                  <a:srgbClr val="25384A"/>
                </a:solidFill>
              </a:rPr>
              <a:t>to ensure that they have a mean of 0 and a standard deviation of 1, to </a:t>
            </a:r>
            <a:r>
              <a:rPr lang="en-US" sz="1200" dirty="0">
                <a:solidFill>
                  <a:srgbClr val="25384A"/>
                </a:solidFill>
                <a:ea typeface="+mn-lt"/>
                <a:cs typeface="+mn-lt"/>
              </a:rPr>
              <a:t>improve comparability across features and better model performance. </a:t>
            </a:r>
            <a:endParaRPr lang="en-US" sz="1200" dirty="0">
              <a:solidFill>
                <a:srgbClr val="25384A"/>
              </a:solidFill>
              <a:cs typeface="Arial"/>
            </a:endParaRPr>
          </a:p>
          <a:p>
            <a:pPr marL="171450" indent="-171450">
              <a:lnSpc>
                <a:spcPct val="90000"/>
              </a:lnSpc>
              <a:spcAft>
                <a:spcPts val="600"/>
              </a:spcAft>
              <a:buFont typeface="Arial" panose="020B0604020202020204" pitchFamily="34" charset="0"/>
              <a:buChar char="•"/>
            </a:pPr>
            <a:r>
              <a:rPr lang="en-US" sz="1200" dirty="0">
                <a:solidFill>
                  <a:srgbClr val="25384A"/>
                </a:solidFill>
              </a:rPr>
              <a:t>Target</a:t>
            </a:r>
            <a:r>
              <a:rPr lang="en-US" sz="1200" kern="1200" dirty="0">
                <a:solidFill>
                  <a:srgbClr val="25384A"/>
                </a:solidFill>
              </a:rPr>
              <a:t> variable encoding from TRUE/FALSE to a factor (YES/NO) for logistic regression &amp; random forest</a:t>
            </a:r>
            <a:r>
              <a:rPr lang="en-US" sz="1200" dirty="0">
                <a:solidFill>
                  <a:srgbClr val="25384A"/>
                </a:solidFill>
              </a:rPr>
              <a:t>, although </a:t>
            </a:r>
            <a:r>
              <a:rPr lang="en-US" sz="1200" dirty="0" err="1">
                <a:solidFill>
                  <a:srgbClr val="25384A"/>
                </a:solidFill>
              </a:rPr>
              <a:t>XGBoost</a:t>
            </a:r>
            <a:r>
              <a:rPr lang="en-US" sz="1200" dirty="0">
                <a:solidFill>
                  <a:srgbClr val="25384A"/>
                </a:solidFill>
              </a:rPr>
              <a:t> </a:t>
            </a:r>
            <a:r>
              <a:rPr lang="en-US" sz="1200" kern="1200" dirty="0">
                <a:solidFill>
                  <a:srgbClr val="25384A"/>
                </a:solidFill>
              </a:rPr>
              <a:t>was encoded numerically (1/0) to ensure compatibility.</a:t>
            </a:r>
            <a:endParaRPr lang="en-US" sz="1200" kern="1200" dirty="0">
              <a:solidFill>
                <a:srgbClr val="25384A"/>
              </a:solidFill>
              <a:cs typeface="Arial"/>
            </a:endParaRPr>
          </a:p>
          <a:p>
            <a:pPr marL="171450" indent="-171450">
              <a:lnSpc>
                <a:spcPct val="90000"/>
              </a:lnSpc>
              <a:spcAft>
                <a:spcPts val="600"/>
              </a:spcAft>
              <a:buFont typeface="Arial" panose="020B0604020202020204" pitchFamily="34" charset="0"/>
              <a:buChar char="•"/>
            </a:pPr>
            <a:r>
              <a:rPr lang="en-US" sz="1200" dirty="0">
                <a:solidFill>
                  <a:srgbClr val="25384A"/>
                </a:solidFill>
              </a:rPr>
              <a:t>Converted categorical variables into numeric format using feature encoding techniques (e.g., one-hot encoding), ensuring </a:t>
            </a:r>
            <a:r>
              <a:rPr lang="en-US" sz="1200" dirty="0" err="1">
                <a:solidFill>
                  <a:srgbClr val="25384A"/>
                </a:solidFill>
              </a:rPr>
              <a:t>compatiability</a:t>
            </a:r>
            <a:r>
              <a:rPr lang="en-US" sz="1200" dirty="0">
                <a:solidFill>
                  <a:srgbClr val="25384A"/>
                </a:solidFill>
              </a:rPr>
              <a:t> with machine learning algorithms and improving model performance. </a:t>
            </a:r>
          </a:p>
          <a:p>
            <a:pPr marL="171450" indent="-171450">
              <a:lnSpc>
                <a:spcPct val="90000"/>
              </a:lnSpc>
              <a:spcAft>
                <a:spcPts val="600"/>
              </a:spcAft>
              <a:buFont typeface="Arial" panose="020B0604020202020204" pitchFamily="34" charset="0"/>
              <a:buChar char="•"/>
            </a:pPr>
            <a:r>
              <a:rPr lang="en-US" sz="1200" dirty="0">
                <a:solidFill>
                  <a:srgbClr val="25384A"/>
                </a:solidFill>
              </a:rPr>
              <a:t>Correlation matrix revealed weak to moderate correlation between majority of the features and the target variable. </a:t>
            </a:r>
            <a:endParaRPr lang="en-US" sz="1200" dirty="0">
              <a:solidFill>
                <a:srgbClr val="25384A"/>
              </a:solidFill>
              <a:cs typeface="Arial"/>
            </a:endParaRPr>
          </a:p>
          <a:p>
            <a:pPr marL="171450" indent="-171450">
              <a:lnSpc>
                <a:spcPct val="90000"/>
              </a:lnSpc>
              <a:spcAft>
                <a:spcPts val="600"/>
              </a:spcAft>
              <a:buFont typeface="Arial" panose="020B0604020202020204" pitchFamily="34" charset="0"/>
              <a:buChar char="•"/>
            </a:pPr>
            <a:r>
              <a:rPr lang="en-US" sz="1200" dirty="0">
                <a:solidFill>
                  <a:srgbClr val="25384A"/>
                </a:solidFill>
              </a:rPr>
              <a:t>In addition, there were signs of moderate multicollinearity between some variables </a:t>
            </a:r>
            <a:r>
              <a:rPr lang="en-US" sz="1200" dirty="0">
                <a:solidFill>
                  <a:srgbClr val="25384A"/>
                </a:solidFill>
                <a:ea typeface="+mn-lt"/>
                <a:cs typeface="+mn-lt"/>
              </a:rPr>
              <a:t>(e.g., </a:t>
            </a:r>
            <a:r>
              <a:rPr lang="en-US" sz="1200" dirty="0" err="1">
                <a:solidFill>
                  <a:srgbClr val="25384A"/>
                </a:solidFill>
                <a:ea typeface="+mn-lt"/>
                <a:cs typeface="+mn-lt"/>
              </a:rPr>
              <a:t>Num_Product_Pages</a:t>
            </a:r>
            <a:r>
              <a:rPr lang="en-US" sz="1200" dirty="0">
                <a:solidFill>
                  <a:srgbClr val="25384A"/>
                </a:solidFill>
                <a:ea typeface="+mn-lt"/>
                <a:cs typeface="+mn-lt"/>
              </a:rPr>
              <a:t> &amp; </a:t>
            </a:r>
            <a:r>
              <a:rPr lang="en-US" sz="1200" dirty="0" err="1">
                <a:solidFill>
                  <a:srgbClr val="25384A"/>
                </a:solidFill>
                <a:ea typeface="+mn-lt"/>
                <a:cs typeface="+mn-lt"/>
              </a:rPr>
              <a:t>Time_Product_Pages</a:t>
            </a:r>
            <a:r>
              <a:rPr lang="en-US" sz="1200" dirty="0">
                <a:solidFill>
                  <a:srgbClr val="25384A"/>
                </a:solidFill>
                <a:ea typeface="+mn-lt"/>
                <a:cs typeface="+mn-lt"/>
              </a:rPr>
              <a:t>, </a:t>
            </a:r>
            <a:r>
              <a:rPr lang="en-US" sz="1200" dirty="0" err="1">
                <a:solidFill>
                  <a:srgbClr val="25384A"/>
                </a:solidFill>
                <a:ea typeface="+mn-lt"/>
                <a:cs typeface="+mn-lt"/>
              </a:rPr>
              <a:t>Bounce_Rate</a:t>
            </a:r>
            <a:r>
              <a:rPr lang="en-US" sz="1200" dirty="0">
                <a:solidFill>
                  <a:srgbClr val="25384A"/>
                </a:solidFill>
                <a:ea typeface="+mn-lt"/>
                <a:cs typeface="+mn-lt"/>
              </a:rPr>
              <a:t> &amp; </a:t>
            </a:r>
            <a:r>
              <a:rPr lang="en-US" sz="1200" dirty="0" err="1">
                <a:solidFill>
                  <a:srgbClr val="25384A"/>
                </a:solidFill>
                <a:ea typeface="+mn-lt"/>
                <a:cs typeface="+mn-lt"/>
              </a:rPr>
              <a:t>Exit_Rate</a:t>
            </a:r>
            <a:r>
              <a:rPr lang="en-US" sz="1200" dirty="0">
                <a:solidFill>
                  <a:srgbClr val="25384A"/>
                </a:solidFill>
                <a:ea typeface="+mn-lt"/>
                <a:cs typeface="+mn-lt"/>
              </a:rPr>
              <a:t>).</a:t>
            </a:r>
            <a:endParaRPr lang="en-US" sz="1200" dirty="0">
              <a:solidFill>
                <a:srgbClr val="25384A"/>
              </a:solidFill>
              <a:cs typeface="Arial"/>
            </a:endParaRPr>
          </a:p>
          <a:p>
            <a:pPr marL="171450" indent="-171450">
              <a:lnSpc>
                <a:spcPct val="90000"/>
              </a:lnSpc>
              <a:spcAft>
                <a:spcPts val="600"/>
              </a:spcAft>
              <a:buFont typeface="Arial" panose="020B0604020202020204" pitchFamily="34" charset="0"/>
              <a:buChar char="•"/>
            </a:pPr>
            <a:r>
              <a:rPr lang="en-US" sz="1200" dirty="0">
                <a:solidFill>
                  <a:srgbClr val="25384A"/>
                </a:solidFill>
              </a:rPr>
              <a:t>The Variable Inflation Factor (VIF) technique, helped to determine that none of the features were redundant (VIF &lt;5) and therefore no variables were dropped from the dataset. </a:t>
            </a:r>
            <a:endParaRPr lang="en-US" kern="1200" dirty="0">
              <a:solidFill>
                <a:srgbClr val="25384A"/>
              </a:solidFill>
              <a:cs typeface="Arial"/>
            </a:endParaRPr>
          </a:p>
          <a:p>
            <a:pPr indent="-285750">
              <a:lnSpc>
                <a:spcPct val="90000"/>
              </a:lnSpc>
              <a:spcAft>
                <a:spcPts val="600"/>
              </a:spcAft>
              <a:buFont typeface="Arial" panose="020B0604020202020204" pitchFamily="34" charset="0"/>
              <a:buChar char="•"/>
            </a:pPr>
            <a:endParaRPr lang="en-US" kern="1200" dirty="0">
              <a:solidFill>
                <a:srgbClr val="25384A"/>
              </a:solidFill>
              <a:cs typeface="Arial"/>
            </a:endParaRPr>
          </a:p>
        </p:txBody>
      </p:sp>
      <p:pic>
        <p:nvPicPr>
          <p:cNvPr id="5" name="Picture 4" descr="A diagram of a function&#10;&#10;AI-generated content may be incorrect.">
            <a:extLst>
              <a:ext uri="{FF2B5EF4-FFF2-40B4-BE49-F238E27FC236}">
                <a16:creationId xmlns:a16="http://schemas.microsoft.com/office/drawing/2014/main" id="{098F3DDC-22FF-49AE-5525-736FFFFF53F3}"/>
              </a:ext>
            </a:extLst>
          </p:cNvPr>
          <p:cNvPicPr>
            <a:picLocks noChangeAspect="1"/>
          </p:cNvPicPr>
          <p:nvPr/>
        </p:nvPicPr>
        <p:blipFill>
          <a:blip r:embed="rId2" cstate="email">
            <a:extLst>
              <a:ext uri="{28A0092B-C50C-407E-A947-70E740481C1C}">
                <a14:useLocalDpi xmlns:a14="http://schemas.microsoft.com/office/drawing/2010/main"/>
              </a:ext>
            </a:extLst>
          </a:blip>
          <a:srcRect l="7565" r="14620"/>
          <a:stretch>
            <a:fillRect/>
          </a:stretch>
        </p:blipFill>
        <p:spPr>
          <a:xfrm>
            <a:off x="5994449" y="1165826"/>
            <a:ext cx="5965068" cy="5605814"/>
          </a:xfrm>
          <a:prstGeom prst="rect">
            <a:avLst/>
          </a:prstGeom>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427A3-3834-809E-AF49-71C880EB64F0}"/>
              </a:ext>
            </a:extLst>
          </p:cNvPr>
          <p:cNvSpPr>
            <a:spLocks noGrp="1"/>
          </p:cNvSpPr>
          <p:nvPr>
            <p:ph type="ctrTitle"/>
          </p:nvPr>
        </p:nvSpPr>
        <p:spPr/>
        <p:txBody>
          <a:bodyPr/>
          <a:lstStyle/>
          <a:p>
            <a:r>
              <a:rPr lang="en-GB"/>
              <a:t>ROC CURVE per fold CODE (FINAL GLM MODEL)</a:t>
            </a:r>
          </a:p>
        </p:txBody>
      </p:sp>
      <p:pic>
        <p:nvPicPr>
          <p:cNvPr id="5" name="Picture 4">
            <a:extLst>
              <a:ext uri="{FF2B5EF4-FFF2-40B4-BE49-F238E27FC236}">
                <a16:creationId xmlns:a16="http://schemas.microsoft.com/office/drawing/2014/main" id="{CCA240B8-D16F-5B6F-6500-037A0A1E8966}"/>
              </a:ext>
            </a:extLst>
          </p:cNvPr>
          <p:cNvPicPr>
            <a:picLocks noChangeAspect="1"/>
          </p:cNvPicPr>
          <p:nvPr/>
        </p:nvPicPr>
        <p:blipFill>
          <a:blip r:embed="rId2"/>
          <a:stretch>
            <a:fillRect/>
          </a:stretch>
        </p:blipFill>
        <p:spPr>
          <a:xfrm>
            <a:off x="2567608" y="1340768"/>
            <a:ext cx="6149207" cy="5183629"/>
          </a:xfrm>
          <a:prstGeom prst="rect">
            <a:avLst/>
          </a:prstGeom>
        </p:spPr>
      </p:pic>
    </p:spTree>
    <p:extLst>
      <p:ext uri="{BB962C8B-B14F-4D97-AF65-F5344CB8AC3E}">
        <p14:creationId xmlns:p14="http://schemas.microsoft.com/office/powerpoint/2010/main" val="313180705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30F2D-5BA0-6FFB-82BE-79A1DC8836A7}"/>
              </a:ext>
            </a:extLst>
          </p:cNvPr>
          <p:cNvSpPr>
            <a:spLocks noGrp="1"/>
          </p:cNvSpPr>
          <p:nvPr>
            <p:ph type="ctrTitle"/>
          </p:nvPr>
        </p:nvSpPr>
        <p:spPr/>
        <p:txBody>
          <a:bodyPr/>
          <a:lstStyle/>
          <a:p>
            <a:r>
              <a:rPr lang="en-GB"/>
              <a:t>PR CURVE CODE (FINAL GLM MODEL)</a:t>
            </a:r>
          </a:p>
        </p:txBody>
      </p:sp>
      <p:pic>
        <p:nvPicPr>
          <p:cNvPr id="5" name="Picture 4">
            <a:extLst>
              <a:ext uri="{FF2B5EF4-FFF2-40B4-BE49-F238E27FC236}">
                <a16:creationId xmlns:a16="http://schemas.microsoft.com/office/drawing/2014/main" id="{A213C2B5-6726-E9F8-8005-AB20AA695FA6}"/>
              </a:ext>
            </a:extLst>
          </p:cNvPr>
          <p:cNvPicPr>
            <a:picLocks noChangeAspect="1"/>
          </p:cNvPicPr>
          <p:nvPr/>
        </p:nvPicPr>
        <p:blipFill>
          <a:blip r:embed="rId2"/>
          <a:stretch>
            <a:fillRect/>
          </a:stretch>
        </p:blipFill>
        <p:spPr>
          <a:xfrm>
            <a:off x="2025338" y="1502893"/>
            <a:ext cx="7223261" cy="4310077"/>
          </a:xfrm>
          <a:prstGeom prst="rect">
            <a:avLst/>
          </a:prstGeom>
        </p:spPr>
      </p:pic>
    </p:spTree>
    <p:extLst>
      <p:ext uri="{BB962C8B-B14F-4D97-AF65-F5344CB8AC3E}">
        <p14:creationId xmlns:p14="http://schemas.microsoft.com/office/powerpoint/2010/main" val="279778470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15A37CF-BC75-A0A0-8D7D-67E8E13A238D}"/>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2783632" y="1340768"/>
            <a:ext cx="5488887" cy="5389418"/>
          </a:xfrm>
          <a:prstGeom prst="rect">
            <a:avLst/>
          </a:prstGeom>
        </p:spPr>
      </p:pic>
      <p:sp>
        <p:nvSpPr>
          <p:cNvPr id="6" name="Title 1">
            <a:extLst>
              <a:ext uri="{FF2B5EF4-FFF2-40B4-BE49-F238E27FC236}">
                <a16:creationId xmlns:a16="http://schemas.microsoft.com/office/drawing/2014/main" id="{BF6493F6-C56B-AD4C-12DF-1B2C519BAB42}"/>
              </a:ext>
            </a:extLst>
          </p:cNvPr>
          <p:cNvSpPr>
            <a:spLocks noGrp="1"/>
          </p:cNvSpPr>
          <p:nvPr>
            <p:ph type="ctrTitle"/>
          </p:nvPr>
        </p:nvSpPr>
        <p:spPr>
          <a:xfrm>
            <a:off x="676275" y="493713"/>
            <a:ext cx="8596313" cy="550862"/>
          </a:xfrm>
        </p:spPr>
        <p:txBody>
          <a:bodyPr/>
          <a:lstStyle/>
          <a:p>
            <a:r>
              <a:rPr lang="en-GB"/>
              <a:t>CONFUSION MATRIX CODE (FINAL GLM MODEL)</a:t>
            </a:r>
          </a:p>
        </p:txBody>
      </p:sp>
    </p:spTree>
    <p:extLst>
      <p:ext uri="{BB962C8B-B14F-4D97-AF65-F5344CB8AC3E}">
        <p14:creationId xmlns:p14="http://schemas.microsoft.com/office/powerpoint/2010/main" val="150601303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958B5-62AB-0B44-700E-BF4B062601AD}"/>
              </a:ext>
            </a:extLst>
          </p:cNvPr>
          <p:cNvSpPr>
            <a:spLocks noGrp="1"/>
          </p:cNvSpPr>
          <p:nvPr>
            <p:ph type="ctrTitle"/>
          </p:nvPr>
        </p:nvSpPr>
        <p:spPr/>
        <p:txBody>
          <a:bodyPr/>
          <a:lstStyle/>
          <a:p>
            <a:r>
              <a:rPr lang="en-GB"/>
              <a:t>PERFORMANCE METRICS CODE (FINAL GLM MODEL)</a:t>
            </a:r>
          </a:p>
        </p:txBody>
      </p:sp>
      <p:pic>
        <p:nvPicPr>
          <p:cNvPr id="5" name="Picture 4">
            <a:extLst>
              <a:ext uri="{FF2B5EF4-FFF2-40B4-BE49-F238E27FC236}">
                <a16:creationId xmlns:a16="http://schemas.microsoft.com/office/drawing/2014/main" id="{6A76C5A7-F4C0-E53B-ACFC-4038023F76C4}"/>
              </a:ext>
            </a:extLst>
          </p:cNvPr>
          <p:cNvPicPr>
            <a:picLocks noChangeAspect="1"/>
          </p:cNvPicPr>
          <p:nvPr/>
        </p:nvPicPr>
        <p:blipFill>
          <a:blip r:embed="rId2"/>
          <a:stretch>
            <a:fillRect/>
          </a:stretch>
        </p:blipFill>
        <p:spPr>
          <a:xfrm>
            <a:off x="2351584" y="1700808"/>
            <a:ext cx="6779830" cy="4081458"/>
          </a:xfrm>
          <a:prstGeom prst="rect">
            <a:avLst/>
          </a:prstGeom>
        </p:spPr>
      </p:pic>
    </p:spTree>
    <p:extLst>
      <p:ext uri="{BB962C8B-B14F-4D97-AF65-F5344CB8AC3E}">
        <p14:creationId xmlns:p14="http://schemas.microsoft.com/office/powerpoint/2010/main" val="308063515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826DBA-372A-962E-55FF-B092E9B77E21}"/>
              </a:ext>
            </a:extLst>
          </p:cNvPr>
          <p:cNvSpPr>
            <a:spLocks noGrp="1"/>
          </p:cNvSpPr>
          <p:nvPr>
            <p:ph type="ctrTitle"/>
          </p:nvPr>
        </p:nvSpPr>
        <p:spPr/>
        <p:txBody>
          <a:bodyPr/>
          <a:lstStyle/>
          <a:p>
            <a:r>
              <a:rPr lang="en-GB"/>
              <a:t>RANDOM FOREST TUNING PARAMETERS AND TRAINING CODE RANDOM FOREST</a:t>
            </a:r>
          </a:p>
        </p:txBody>
      </p:sp>
      <p:pic>
        <p:nvPicPr>
          <p:cNvPr id="7" name="Picture 6">
            <a:extLst>
              <a:ext uri="{FF2B5EF4-FFF2-40B4-BE49-F238E27FC236}">
                <a16:creationId xmlns:a16="http://schemas.microsoft.com/office/drawing/2014/main" id="{85D7A0B9-3977-5DFD-D981-039D1D436936}"/>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802181" y="1175032"/>
            <a:ext cx="4587638" cy="5677392"/>
          </a:xfrm>
          <a:prstGeom prst="rect">
            <a:avLst/>
          </a:prstGeom>
        </p:spPr>
      </p:pic>
    </p:spTree>
    <p:extLst>
      <p:ext uri="{BB962C8B-B14F-4D97-AF65-F5344CB8AC3E}">
        <p14:creationId xmlns:p14="http://schemas.microsoft.com/office/powerpoint/2010/main" val="117025185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39148-1AF3-4E8A-39E6-4302ACDB61E7}"/>
              </a:ext>
            </a:extLst>
          </p:cNvPr>
          <p:cNvSpPr>
            <a:spLocks noGrp="1"/>
          </p:cNvSpPr>
          <p:nvPr>
            <p:ph type="ctrTitle"/>
          </p:nvPr>
        </p:nvSpPr>
        <p:spPr/>
        <p:txBody>
          <a:bodyPr/>
          <a:lstStyle/>
          <a:p>
            <a:r>
              <a:rPr lang="en-GB"/>
              <a:t>RANDOM FOREST ROC CURVE CODE</a:t>
            </a:r>
          </a:p>
        </p:txBody>
      </p:sp>
      <p:pic>
        <p:nvPicPr>
          <p:cNvPr id="5" name="Picture 4">
            <a:extLst>
              <a:ext uri="{FF2B5EF4-FFF2-40B4-BE49-F238E27FC236}">
                <a16:creationId xmlns:a16="http://schemas.microsoft.com/office/drawing/2014/main" id="{03BA837B-585E-1027-3D93-8165FFC4BF77}"/>
              </a:ext>
            </a:extLst>
          </p:cNvPr>
          <p:cNvPicPr>
            <a:picLocks noChangeAspect="1"/>
          </p:cNvPicPr>
          <p:nvPr/>
        </p:nvPicPr>
        <p:blipFill>
          <a:blip r:embed="rId2"/>
          <a:stretch>
            <a:fillRect/>
          </a:stretch>
        </p:blipFill>
        <p:spPr>
          <a:xfrm>
            <a:off x="2207568" y="1844824"/>
            <a:ext cx="6728655" cy="3929714"/>
          </a:xfrm>
          <a:prstGeom prst="rect">
            <a:avLst/>
          </a:prstGeom>
        </p:spPr>
      </p:pic>
    </p:spTree>
    <p:extLst>
      <p:ext uri="{BB962C8B-B14F-4D97-AF65-F5344CB8AC3E}">
        <p14:creationId xmlns:p14="http://schemas.microsoft.com/office/powerpoint/2010/main" val="132193558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03796C-2624-259A-155D-A74E8FBDEC76}"/>
              </a:ext>
            </a:extLst>
          </p:cNvPr>
          <p:cNvSpPr>
            <a:spLocks noGrp="1"/>
          </p:cNvSpPr>
          <p:nvPr>
            <p:ph type="ctrTitle"/>
          </p:nvPr>
        </p:nvSpPr>
        <p:spPr/>
        <p:txBody>
          <a:bodyPr/>
          <a:lstStyle/>
          <a:p>
            <a:r>
              <a:rPr lang="en-GB"/>
              <a:t>RANDOM FOREST ROC CURVE PER FOLD CODE</a:t>
            </a:r>
          </a:p>
        </p:txBody>
      </p:sp>
      <p:pic>
        <p:nvPicPr>
          <p:cNvPr id="5" name="Picture 4">
            <a:extLst>
              <a:ext uri="{FF2B5EF4-FFF2-40B4-BE49-F238E27FC236}">
                <a16:creationId xmlns:a16="http://schemas.microsoft.com/office/drawing/2014/main" id="{1A5950E0-E2B0-BD70-7697-656FE41C0397}"/>
              </a:ext>
            </a:extLst>
          </p:cNvPr>
          <p:cNvPicPr>
            <a:picLocks noChangeAspect="1"/>
          </p:cNvPicPr>
          <p:nvPr/>
        </p:nvPicPr>
        <p:blipFill>
          <a:blip r:embed="rId2"/>
          <a:stretch>
            <a:fillRect/>
          </a:stretch>
        </p:blipFill>
        <p:spPr>
          <a:xfrm>
            <a:off x="2927648" y="1427653"/>
            <a:ext cx="5845744" cy="4956174"/>
          </a:xfrm>
          <a:prstGeom prst="rect">
            <a:avLst/>
          </a:prstGeom>
        </p:spPr>
      </p:pic>
    </p:spTree>
    <p:extLst>
      <p:ext uri="{BB962C8B-B14F-4D97-AF65-F5344CB8AC3E}">
        <p14:creationId xmlns:p14="http://schemas.microsoft.com/office/powerpoint/2010/main" val="325404135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4B8E9-F4F2-08C7-D39A-D5748973F0B6}"/>
              </a:ext>
            </a:extLst>
          </p:cNvPr>
          <p:cNvSpPr>
            <a:spLocks noGrp="1"/>
          </p:cNvSpPr>
          <p:nvPr>
            <p:ph type="ctrTitle"/>
          </p:nvPr>
        </p:nvSpPr>
        <p:spPr/>
        <p:txBody>
          <a:bodyPr/>
          <a:lstStyle/>
          <a:p>
            <a:r>
              <a:rPr lang="en-GB"/>
              <a:t>Random forest confusion matrix code </a:t>
            </a:r>
          </a:p>
        </p:txBody>
      </p:sp>
      <p:pic>
        <p:nvPicPr>
          <p:cNvPr id="5" name="Picture 4">
            <a:extLst>
              <a:ext uri="{FF2B5EF4-FFF2-40B4-BE49-F238E27FC236}">
                <a16:creationId xmlns:a16="http://schemas.microsoft.com/office/drawing/2014/main" id="{E0B785EC-101B-D527-27CE-175D2600AA9C}"/>
              </a:ext>
            </a:extLst>
          </p:cNvPr>
          <p:cNvPicPr>
            <a:picLocks noChangeAspect="1"/>
          </p:cNvPicPr>
          <p:nvPr/>
        </p:nvPicPr>
        <p:blipFill>
          <a:blip r:embed="rId2"/>
          <a:stretch>
            <a:fillRect/>
          </a:stretch>
        </p:blipFill>
        <p:spPr>
          <a:xfrm>
            <a:off x="2783632" y="1340768"/>
            <a:ext cx="5707573" cy="5165354"/>
          </a:xfrm>
          <a:prstGeom prst="rect">
            <a:avLst/>
          </a:prstGeom>
        </p:spPr>
      </p:pic>
    </p:spTree>
    <p:extLst>
      <p:ext uri="{BB962C8B-B14F-4D97-AF65-F5344CB8AC3E}">
        <p14:creationId xmlns:p14="http://schemas.microsoft.com/office/powerpoint/2010/main" val="169274589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518E9-4DBE-7B41-77DD-F3BC9861E896}"/>
              </a:ext>
            </a:extLst>
          </p:cNvPr>
          <p:cNvSpPr>
            <a:spLocks noGrp="1"/>
          </p:cNvSpPr>
          <p:nvPr>
            <p:ph type="ctrTitle"/>
          </p:nvPr>
        </p:nvSpPr>
        <p:spPr/>
        <p:txBody>
          <a:bodyPr/>
          <a:lstStyle/>
          <a:p>
            <a:r>
              <a:rPr lang="en-GB"/>
              <a:t>Random forest performance metrics code</a:t>
            </a:r>
          </a:p>
        </p:txBody>
      </p:sp>
      <p:pic>
        <p:nvPicPr>
          <p:cNvPr id="5" name="Picture 4">
            <a:extLst>
              <a:ext uri="{FF2B5EF4-FFF2-40B4-BE49-F238E27FC236}">
                <a16:creationId xmlns:a16="http://schemas.microsoft.com/office/drawing/2014/main" id="{4D659EC0-3354-4AE5-B696-80A8AD3A9DFE}"/>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916491" y="1196752"/>
            <a:ext cx="4359018" cy="5570703"/>
          </a:xfrm>
          <a:prstGeom prst="rect">
            <a:avLst/>
          </a:prstGeom>
        </p:spPr>
      </p:pic>
    </p:spTree>
    <p:extLst>
      <p:ext uri="{BB962C8B-B14F-4D97-AF65-F5344CB8AC3E}">
        <p14:creationId xmlns:p14="http://schemas.microsoft.com/office/powerpoint/2010/main" val="223248275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975851C-948F-113C-6F5C-35663B7C1103}"/>
              </a:ext>
            </a:extLst>
          </p:cNvPr>
          <p:cNvPicPr>
            <a:picLocks noChangeAspect="1"/>
          </p:cNvPicPr>
          <p:nvPr/>
        </p:nvPicPr>
        <p:blipFill>
          <a:blip r:embed="rId2"/>
          <a:stretch>
            <a:fillRect/>
          </a:stretch>
        </p:blipFill>
        <p:spPr>
          <a:xfrm>
            <a:off x="3143672" y="1268760"/>
            <a:ext cx="6276139" cy="5398941"/>
          </a:xfrm>
          <a:prstGeom prst="rect">
            <a:avLst/>
          </a:prstGeom>
        </p:spPr>
      </p:pic>
      <p:sp>
        <p:nvSpPr>
          <p:cNvPr id="6" name="Title 1">
            <a:extLst>
              <a:ext uri="{FF2B5EF4-FFF2-40B4-BE49-F238E27FC236}">
                <a16:creationId xmlns:a16="http://schemas.microsoft.com/office/drawing/2014/main" id="{2D4CB61E-AC6E-4D72-69AC-AB7FA88CBF54}"/>
              </a:ext>
            </a:extLst>
          </p:cNvPr>
          <p:cNvSpPr>
            <a:spLocks noGrp="1"/>
          </p:cNvSpPr>
          <p:nvPr>
            <p:ph type="ctrTitle"/>
          </p:nvPr>
        </p:nvSpPr>
        <p:spPr>
          <a:xfrm>
            <a:off x="676275" y="493713"/>
            <a:ext cx="8596313" cy="550862"/>
          </a:xfrm>
        </p:spPr>
        <p:txBody>
          <a:bodyPr/>
          <a:lstStyle/>
          <a:p>
            <a:r>
              <a:rPr lang="en-GB"/>
              <a:t>Random forest feature importance code</a:t>
            </a:r>
          </a:p>
        </p:txBody>
      </p:sp>
    </p:spTree>
    <p:extLst>
      <p:ext uri="{BB962C8B-B14F-4D97-AF65-F5344CB8AC3E}">
        <p14:creationId xmlns:p14="http://schemas.microsoft.com/office/powerpoint/2010/main" val="42190683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3A2F5E-142D-866E-CE84-A7703676F74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C0BF2E9-CAF5-F411-B438-F85D3A4B259B}"/>
              </a:ext>
            </a:extLst>
          </p:cNvPr>
          <p:cNvSpPr txBox="1">
            <a:spLocks/>
          </p:cNvSpPr>
          <p:nvPr/>
        </p:nvSpPr>
        <p:spPr>
          <a:xfrm>
            <a:off x="426720" y="223520"/>
            <a:ext cx="9144000" cy="681487"/>
          </a:xfrm>
          <a:prstGeom prst="rect">
            <a:avLst/>
          </a:prstGeom>
        </p:spPr>
        <p:txBody>
          <a:bodyPr anchor="ctr">
            <a:normAutofit lnSpcReduction="10000"/>
          </a:bodyPr>
          <a:lstStyle>
            <a:lvl1pPr algn="l" defTabSz="914400" rtl="0" eaLnBrk="1" latinLnBrk="0" hangingPunct="1">
              <a:lnSpc>
                <a:spcPct val="100000"/>
              </a:lnSpc>
              <a:spcBef>
                <a:spcPct val="0"/>
              </a:spcBef>
              <a:buNone/>
              <a:defRPr sz="2200" b="1" kern="1200" cap="all" spc="600" baseline="0">
                <a:solidFill>
                  <a:srgbClr val="25384A"/>
                </a:solidFill>
                <a:latin typeface="+mj-lt"/>
                <a:ea typeface="+mj-ea"/>
                <a:cs typeface="+mj-cs"/>
              </a:defRPr>
            </a:lvl1pPr>
          </a:lstStyle>
          <a:p>
            <a:r>
              <a:rPr lang="en-US" sz="2000" dirty="0">
                <a:ea typeface="Calibri" panose="020F0502020204030204" pitchFamily="34" charset="0"/>
                <a:cs typeface="Calibri" panose="020F0502020204030204" pitchFamily="34" charset="0"/>
              </a:rPr>
              <a:t>Exploratory data Analysis- DATA STRUCTURE</a:t>
            </a:r>
          </a:p>
        </p:txBody>
      </p:sp>
      <p:sp>
        <p:nvSpPr>
          <p:cNvPr id="3" name="TextBox 2">
            <a:extLst>
              <a:ext uri="{FF2B5EF4-FFF2-40B4-BE49-F238E27FC236}">
                <a16:creationId xmlns:a16="http://schemas.microsoft.com/office/drawing/2014/main" id="{2AF7B437-0252-B364-63ED-28BE09326CB3}"/>
              </a:ext>
            </a:extLst>
          </p:cNvPr>
          <p:cNvSpPr txBox="1"/>
          <p:nvPr/>
        </p:nvSpPr>
        <p:spPr>
          <a:xfrm>
            <a:off x="96691" y="1311978"/>
            <a:ext cx="5647141" cy="3323987"/>
          </a:xfrm>
          <a:prstGeom prst="rect">
            <a:avLst/>
          </a:prstGeom>
          <a:noFill/>
        </p:spPr>
        <p:txBody>
          <a:bodyPr wrap="square" lIns="91440" tIns="45720" rIns="91440" bIns="45720" rtlCol="0" anchor="t">
            <a:spAutoFit/>
          </a:bodyPr>
          <a:lstStyle/>
          <a:p>
            <a:r>
              <a:rPr lang="en-GB" sz="1400" b="1" dirty="0">
                <a:ea typeface="+mn-lt"/>
                <a:cs typeface="+mn-lt"/>
              </a:rPr>
              <a:t>PCA 3D Plot</a:t>
            </a:r>
            <a:endParaRPr lang="en-GB" sz="1400" dirty="0">
              <a:ea typeface="+mn-lt"/>
              <a:cs typeface="+mn-lt"/>
            </a:endParaRPr>
          </a:p>
          <a:p>
            <a:pPr marL="285750" indent="-285750">
              <a:buFont typeface="Arial" panose="020B0604020202020204" pitchFamily="34" charset="0"/>
              <a:buChar char="•"/>
            </a:pPr>
            <a:r>
              <a:rPr lang="en-GB" sz="1400" dirty="0">
                <a:ea typeface="+mn-lt"/>
                <a:cs typeface="+mn-lt"/>
              </a:rPr>
              <a:t>Demonstrates the underlying structure of the high-dimensional dataset.</a:t>
            </a:r>
            <a:endParaRPr lang="en-GB" sz="1400" dirty="0"/>
          </a:p>
          <a:p>
            <a:pPr marL="285750" indent="-285750">
              <a:buFont typeface="Arial" panose="020B0604020202020204" pitchFamily="34" charset="0"/>
              <a:buChar char="•"/>
            </a:pPr>
            <a:r>
              <a:rPr lang="en-GB" sz="1400" dirty="0">
                <a:ea typeface="+mn-lt"/>
                <a:cs typeface="+mn-lt"/>
              </a:rPr>
              <a:t>Shows how observations are distributed across the first three principal components.</a:t>
            </a:r>
            <a:endParaRPr lang="en-GB" sz="1400" dirty="0"/>
          </a:p>
          <a:p>
            <a:pPr marL="285750" indent="-285750">
              <a:buFont typeface="Arial" panose="020B0604020202020204" pitchFamily="34" charset="0"/>
              <a:buChar char="•"/>
            </a:pPr>
            <a:r>
              <a:rPr lang="en-GB" sz="1400" dirty="0">
                <a:ea typeface="+mn-lt"/>
                <a:cs typeface="+mn-lt"/>
              </a:rPr>
              <a:t>Clear clustering patterns are limited → classes are not easily separable with linear methods.</a:t>
            </a:r>
            <a:endParaRPr lang="en-GB" sz="1400" dirty="0"/>
          </a:p>
          <a:p>
            <a:pPr marL="285750" indent="-285750">
              <a:buFont typeface="Arial" panose="020B0604020202020204" pitchFamily="34" charset="0"/>
              <a:buChar char="•"/>
            </a:pPr>
            <a:endParaRPr lang="en-GB" sz="1400" dirty="0">
              <a:cs typeface="Arial"/>
            </a:endParaRPr>
          </a:p>
          <a:p>
            <a:r>
              <a:rPr lang="en-GB" sz="1400" b="1" dirty="0">
                <a:ea typeface="+mn-lt"/>
                <a:cs typeface="+mn-lt"/>
              </a:rPr>
              <a:t>UMAP Plot</a:t>
            </a:r>
          </a:p>
          <a:p>
            <a:pPr marL="285750" indent="-285750">
              <a:buFont typeface="Arial" panose="020B0604020202020204" pitchFamily="34" charset="0"/>
              <a:buChar char="•"/>
            </a:pPr>
            <a:r>
              <a:rPr lang="en-GB" sz="1400" dirty="0"/>
              <a:t>Example run with fixed parameters.</a:t>
            </a:r>
            <a:endParaRPr lang="en-GB" sz="1400" dirty="0">
              <a:cs typeface="Arial"/>
            </a:endParaRPr>
          </a:p>
          <a:p>
            <a:pPr marL="285750" indent="-285750">
              <a:buFont typeface="Arial" panose="020B0604020202020204" pitchFamily="34" charset="0"/>
              <a:buChar char="•"/>
            </a:pPr>
            <a:r>
              <a:rPr lang="en-GB" sz="1400" dirty="0">
                <a:ea typeface="+mn-lt"/>
                <a:cs typeface="+mn-lt"/>
              </a:rPr>
              <a:t>Captures </a:t>
            </a:r>
            <a:r>
              <a:rPr lang="en-GB" sz="1400" b="1" dirty="0">
                <a:ea typeface="+mn-lt"/>
                <a:cs typeface="+mn-lt"/>
              </a:rPr>
              <a:t>non-linear relationships</a:t>
            </a:r>
            <a:r>
              <a:rPr lang="en-GB" sz="1400" dirty="0">
                <a:ea typeface="+mn-lt"/>
                <a:cs typeface="+mn-lt"/>
              </a:rPr>
              <a:t> and complex data structure.</a:t>
            </a:r>
            <a:endParaRPr lang="en-GB" sz="1400" dirty="0">
              <a:cs typeface="Arial"/>
            </a:endParaRPr>
          </a:p>
          <a:p>
            <a:pPr marL="285750" indent="-285750">
              <a:buFont typeface="Arial" panose="020B0604020202020204" pitchFamily="34" charset="0"/>
              <a:buChar char="•"/>
            </a:pPr>
            <a:r>
              <a:rPr lang="en-GB" sz="1400" dirty="0">
                <a:ea typeface="+mn-lt"/>
                <a:cs typeface="+mn-lt"/>
              </a:rPr>
              <a:t>Reveals overlapping clusters → classification is challenging.</a:t>
            </a:r>
            <a:endParaRPr lang="en-GB" sz="1400" dirty="0"/>
          </a:p>
          <a:p>
            <a:pPr marL="285750" indent="-285750">
              <a:buFont typeface="Arial" panose="020B0604020202020204" pitchFamily="34" charset="0"/>
              <a:buChar char="•"/>
            </a:pPr>
            <a:r>
              <a:rPr lang="en-GB" sz="1400" dirty="0">
                <a:ea typeface="+mn-lt"/>
                <a:cs typeface="+mn-lt"/>
              </a:rPr>
              <a:t>Indicates that advanced, non-linear models may be more effective.</a:t>
            </a:r>
            <a:endParaRPr lang="en-GB" sz="1400" dirty="0"/>
          </a:p>
          <a:p>
            <a:pPr marL="285750" indent="-285750">
              <a:buFont typeface="Arial" panose="020B0604020202020204" pitchFamily="34" charset="0"/>
              <a:buChar char="•"/>
            </a:pPr>
            <a:endParaRPr lang="en-GB" sz="1400" dirty="0">
              <a:cs typeface="Arial"/>
            </a:endParaRPr>
          </a:p>
        </p:txBody>
      </p:sp>
      <p:pic>
        <p:nvPicPr>
          <p:cNvPr id="4" name="Picture 3" descr="A diagram of a cube with blue and orange balls&#10;&#10;AI-generated content may be incorrect.">
            <a:extLst>
              <a:ext uri="{FF2B5EF4-FFF2-40B4-BE49-F238E27FC236}">
                <a16:creationId xmlns:a16="http://schemas.microsoft.com/office/drawing/2014/main" id="{AA39054D-D3A9-948C-12CF-8065D7635DD4}"/>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2525014" y="4392956"/>
            <a:ext cx="2473706" cy="2322757"/>
          </a:xfrm>
          <a:prstGeom prst="rect">
            <a:avLst/>
          </a:prstGeom>
        </p:spPr>
      </p:pic>
      <p:pic>
        <p:nvPicPr>
          <p:cNvPr id="9" name="Picture 8" descr="A map of a map&#10;&#10;AI-generated content may be incorrect.">
            <a:extLst>
              <a:ext uri="{FF2B5EF4-FFF2-40B4-BE49-F238E27FC236}">
                <a16:creationId xmlns:a16="http://schemas.microsoft.com/office/drawing/2014/main" id="{0CAED5D5-CCD7-BACE-FA9D-2CCB8A994C42}"/>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613203" y="1311978"/>
            <a:ext cx="6351477" cy="4451312"/>
          </a:xfrm>
          <a:prstGeom prst="rect">
            <a:avLst/>
          </a:prstGeom>
        </p:spPr>
      </p:pic>
    </p:spTree>
    <p:extLst>
      <p:ext uri="{BB962C8B-B14F-4D97-AF65-F5344CB8AC3E}">
        <p14:creationId xmlns:p14="http://schemas.microsoft.com/office/powerpoint/2010/main" val="304959410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29C72F-A71D-32F7-1FE1-F7D2B997DD93}"/>
              </a:ext>
            </a:extLst>
          </p:cNvPr>
          <p:cNvSpPr>
            <a:spLocks noGrp="1"/>
          </p:cNvSpPr>
          <p:nvPr>
            <p:ph type="ctrTitle"/>
          </p:nvPr>
        </p:nvSpPr>
        <p:spPr/>
        <p:txBody>
          <a:bodyPr/>
          <a:lstStyle/>
          <a:p>
            <a:r>
              <a:rPr lang="en-GB"/>
              <a:t>XGBOOST MODEL TUNING PARAMETERS AND TRAINING CODE</a:t>
            </a:r>
          </a:p>
        </p:txBody>
      </p:sp>
      <p:pic>
        <p:nvPicPr>
          <p:cNvPr id="5" name="Picture 4">
            <a:extLst>
              <a:ext uri="{FF2B5EF4-FFF2-40B4-BE49-F238E27FC236}">
                <a16:creationId xmlns:a16="http://schemas.microsoft.com/office/drawing/2014/main" id="{200BE390-FD9C-405D-73EB-DFF3C6F9DABE}"/>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33045" y="2492896"/>
            <a:ext cx="4968552" cy="1872208"/>
          </a:xfrm>
          <a:prstGeom prst="rect">
            <a:avLst/>
          </a:prstGeom>
        </p:spPr>
      </p:pic>
      <p:pic>
        <p:nvPicPr>
          <p:cNvPr id="17" name="Picture 16">
            <a:extLst>
              <a:ext uri="{FF2B5EF4-FFF2-40B4-BE49-F238E27FC236}">
                <a16:creationId xmlns:a16="http://schemas.microsoft.com/office/drawing/2014/main" id="{6C3B9CB7-4537-C8AD-340F-25A8B9DBC003}"/>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5199257" y="1061756"/>
            <a:ext cx="4366638" cy="5667030"/>
          </a:xfrm>
          <a:prstGeom prst="rect">
            <a:avLst/>
          </a:prstGeom>
        </p:spPr>
      </p:pic>
      <p:pic>
        <p:nvPicPr>
          <p:cNvPr id="19" name="Picture 18">
            <a:extLst>
              <a:ext uri="{FF2B5EF4-FFF2-40B4-BE49-F238E27FC236}">
                <a16:creationId xmlns:a16="http://schemas.microsoft.com/office/drawing/2014/main" id="{EE0F4D75-DF17-5E1F-31DD-1EA4F9892F6B}"/>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9599640" y="2965550"/>
            <a:ext cx="2530059" cy="929721"/>
          </a:xfrm>
          <a:prstGeom prst="rect">
            <a:avLst/>
          </a:prstGeom>
        </p:spPr>
      </p:pic>
    </p:spTree>
    <p:extLst>
      <p:ext uri="{BB962C8B-B14F-4D97-AF65-F5344CB8AC3E}">
        <p14:creationId xmlns:p14="http://schemas.microsoft.com/office/powerpoint/2010/main" val="36040514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D88FB-81D3-3A5D-2407-75E9A496EC7B}"/>
              </a:ext>
            </a:extLst>
          </p:cNvPr>
          <p:cNvSpPr>
            <a:spLocks noGrp="1"/>
          </p:cNvSpPr>
          <p:nvPr>
            <p:ph type="ctrTitle"/>
          </p:nvPr>
        </p:nvSpPr>
        <p:spPr/>
        <p:txBody>
          <a:bodyPr/>
          <a:lstStyle/>
          <a:p>
            <a:r>
              <a:rPr lang="en-GB"/>
              <a:t>XGBOOST MODEL SHAP VALUE FOR EACH FEATURE LEVEL CODE</a:t>
            </a:r>
          </a:p>
        </p:txBody>
      </p:sp>
      <p:pic>
        <p:nvPicPr>
          <p:cNvPr id="5" name="Picture 4">
            <a:extLst>
              <a:ext uri="{FF2B5EF4-FFF2-40B4-BE49-F238E27FC236}">
                <a16:creationId xmlns:a16="http://schemas.microsoft.com/office/drawing/2014/main" id="{3220FE7A-2977-E609-D9E1-D10B0CF1BB84}"/>
              </a:ext>
            </a:extLst>
          </p:cNvPr>
          <p:cNvPicPr>
            <a:picLocks noChangeAspect="1"/>
          </p:cNvPicPr>
          <p:nvPr/>
        </p:nvPicPr>
        <p:blipFill>
          <a:blip r:embed="rId2"/>
          <a:stretch>
            <a:fillRect/>
          </a:stretch>
        </p:blipFill>
        <p:spPr>
          <a:xfrm>
            <a:off x="1487488" y="1772816"/>
            <a:ext cx="6837464" cy="4009343"/>
          </a:xfrm>
          <a:prstGeom prst="rect">
            <a:avLst/>
          </a:prstGeom>
        </p:spPr>
      </p:pic>
    </p:spTree>
    <p:extLst>
      <p:ext uri="{BB962C8B-B14F-4D97-AF65-F5344CB8AC3E}">
        <p14:creationId xmlns:p14="http://schemas.microsoft.com/office/powerpoint/2010/main" val="162287359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F6134-5B69-90FE-E084-E52070E691E6}"/>
              </a:ext>
            </a:extLst>
          </p:cNvPr>
          <p:cNvSpPr>
            <a:spLocks noGrp="1"/>
          </p:cNvSpPr>
          <p:nvPr>
            <p:ph type="ctrTitle"/>
          </p:nvPr>
        </p:nvSpPr>
        <p:spPr/>
        <p:txBody>
          <a:bodyPr/>
          <a:lstStyle/>
          <a:p>
            <a:r>
              <a:rPr lang="en-GB"/>
              <a:t>XGBOOST MODEL ROC CURVE CODE </a:t>
            </a:r>
          </a:p>
        </p:txBody>
      </p:sp>
      <p:pic>
        <p:nvPicPr>
          <p:cNvPr id="5" name="Picture 4">
            <a:extLst>
              <a:ext uri="{FF2B5EF4-FFF2-40B4-BE49-F238E27FC236}">
                <a16:creationId xmlns:a16="http://schemas.microsoft.com/office/drawing/2014/main" id="{ACFA373A-38EB-939F-6081-F672CFFB10CE}"/>
              </a:ext>
            </a:extLst>
          </p:cNvPr>
          <p:cNvPicPr>
            <a:picLocks noChangeAspect="1"/>
          </p:cNvPicPr>
          <p:nvPr/>
        </p:nvPicPr>
        <p:blipFill>
          <a:blip r:embed="rId2"/>
          <a:stretch>
            <a:fillRect/>
          </a:stretch>
        </p:blipFill>
        <p:spPr>
          <a:xfrm>
            <a:off x="1696039" y="1772816"/>
            <a:ext cx="6470283" cy="3955256"/>
          </a:xfrm>
          <a:prstGeom prst="rect">
            <a:avLst/>
          </a:prstGeom>
        </p:spPr>
      </p:pic>
    </p:spTree>
    <p:extLst>
      <p:ext uri="{BB962C8B-B14F-4D97-AF65-F5344CB8AC3E}">
        <p14:creationId xmlns:p14="http://schemas.microsoft.com/office/powerpoint/2010/main" val="171523552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2B425-1918-1B4D-E3D4-C620A3BB220D}"/>
              </a:ext>
            </a:extLst>
          </p:cNvPr>
          <p:cNvSpPr>
            <a:spLocks noGrp="1"/>
          </p:cNvSpPr>
          <p:nvPr>
            <p:ph type="ctrTitle"/>
          </p:nvPr>
        </p:nvSpPr>
        <p:spPr/>
        <p:txBody>
          <a:bodyPr/>
          <a:lstStyle/>
          <a:p>
            <a:r>
              <a:rPr lang="en-GB"/>
              <a:t>XGBOOST MODEL PR CURVE CODE</a:t>
            </a:r>
          </a:p>
        </p:txBody>
      </p:sp>
      <p:pic>
        <p:nvPicPr>
          <p:cNvPr id="5" name="Picture 4">
            <a:extLst>
              <a:ext uri="{FF2B5EF4-FFF2-40B4-BE49-F238E27FC236}">
                <a16:creationId xmlns:a16="http://schemas.microsoft.com/office/drawing/2014/main" id="{FEAFEE0C-CF28-32B8-BC70-2C45B2F8842F}"/>
              </a:ext>
            </a:extLst>
          </p:cNvPr>
          <p:cNvPicPr>
            <a:picLocks noChangeAspect="1"/>
          </p:cNvPicPr>
          <p:nvPr/>
        </p:nvPicPr>
        <p:blipFill>
          <a:blip r:embed="rId2"/>
          <a:stretch>
            <a:fillRect/>
          </a:stretch>
        </p:blipFill>
        <p:spPr>
          <a:xfrm>
            <a:off x="2063552" y="1772816"/>
            <a:ext cx="6380853" cy="4268057"/>
          </a:xfrm>
          <a:prstGeom prst="rect">
            <a:avLst/>
          </a:prstGeom>
        </p:spPr>
      </p:pic>
    </p:spTree>
    <p:extLst>
      <p:ext uri="{BB962C8B-B14F-4D97-AF65-F5344CB8AC3E}">
        <p14:creationId xmlns:p14="http://schemas.microsoft.com/office/powerpoint/2010/main" val="193975575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8D5797-596F-95F8-4867-3829313377E8}"/>
              </a:ext>
            </a:extLst>
          </p:cNvPr>
          <p:cNvSpPr>
            <a:spLocks noGrp="1"/>
          </p:cNvSpPr>
          <p:nvPr>
            <p:ph type="ctrTitle"/>
          </p:nvPr>
        </p:nvSpPr>
        <p:spPr/>
        <p:txBody>
          <a:bodyPr/>
          <a:lstStyle/>
          <a:p>
            <a:r>
              <a:rPr lang="en-GB"/>
              <a:t>XGBOOST ROC CURVE PER FOLD </a:t>
            </a:r>
          </a:p>
        </p:txBody>
      </p:sp>
      <p:pic>
        <p:nvPicPr>
          <p:cNvPr id="5" name="Picture 4">
            <a:extLst>
              <a:ext uri="{FF2B5EF4-FFF2-40B4-BE49-F238E27FC236}">
                <a16:creationId xmlns:a16="http://schemas.microsoft.com/office/drawing/2014/main" id="{F14A10A5-8462-1908-9530-25A6985AAD34}"/>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775520" y="1412776"/>
            <a:ext cx="4580017" cy="5235394"/>
          </a:xfrm>
          <a:prstGeom prst="rect">
            <a:avLst/>
          </a:prstGeom>
        </p:spPr>
      </p:pic>
      <p:pic>
        <p:nvPicPr>
          <p:cNvPr id="7" name="Picture 6">
            <a:extLst>
              <a:ext uri="{FF2B5EF4-FFF2-40B4-BE49-F238E27FC236}">
                <a16:creationId xmlns:a16="http://schemas.microsoft.com/office/drawing/2014/main" id="{7105D5B1-133C-6D70-639B-4AA312AF620B}"/>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6600056" y="4944741"/>
            <a:ext cx="4686706" cy="1432684"/>
          </a:xfrm>
          <a:prstGeom prst="rect">
            <a:avLst/>
          </a:prstGeom>
        </p:spPr>
      </p:pic>
    </p:spTree>
    <p:extLst>
      <p:ext uri="{BB962C8B-B14F-4D97-AF65-F5344CB8AC3E}">
        <p14:creationId xmlns:p14="http://schemas.microsoft.com/office/powerpoint/2010/main" val="164284600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763250-2507-67DE-F057-41F3ED4BE722}"/>
              </a:ext>
            </a:extLst>
          </p:cNvPr>
          <p:cNvSpPr>
            <a:spLocks noGrp="1"/>
          </p:cNvSpPr>
          <p:nvPr>
            <p:ph type="ctrTitle"/>
          </p:nvPr>
        </p:nvSpPr>
        <p:spPr/>
        <p:txBody>
          <a:bodyPr/>
          <a:lstStyle/>
          <a:p>
            <a:r>
              <a:rPr lang="en-GB"/>
              <a:t>XGBOOST CONFUSION MATRIX CODE</a:t>
            </a:r>
          </a:p>
        </p:txBody>
      </p:sp>
      <p:pic>
        <p:nvPicPr>
          <p:cNvPr id="5" name="Picture 4">
            <a:extLst>
              <a:ext uri="{FF2B5EF4-FFF2-40B4-BE49-F238E27FC236}">
                <a16:creationId xmlns:a16="http://schemas.microsoft.com/office/drawing/2014/main" id="{6EFA0A58-BE93-E723-D283-CA6C2EA748F5}"/>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3359696" y="1368300"/>
            <a:ext cx="4968552" cy="5372299"/>
          </a:xfrm>
          <a:prstGeom prst="rect">
            <a:avLst/>
          </a:prstGeom>
        </p:spPr>
      </p:pic>
    </p:spTree>
    <p:extLst>
      <p:ext uri="{BB962C8B-B14F-4D97-AF65-F5344CB8AC3E}">
        <p14:creationId xmlns:p14="http://schemas.microsoft.com/office/powerpoint/2010/main" val="423269982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3DEA56-7B82-7A1C-7BFB-C2512AB86B1D}"/>
              </a:ext>
            </a:extLst>
          </p:cNvPr>
          <p:cNvSpPr>
            <a:spLocks noGrp="1"/>
          </p:cNvSpPr>
          <p:nvPr>
            <p:ph type="ctrTitle"/>
          </p:nvPr>
        </p:nvSpPr>
        <p:spPr/>
        <p:txBody>
          <a:bodyPr/>
          <a:lstStyle/>
          <a:p>
            <a:r>
              <a:rPr lang="en-GB"/>
              <a:t>XGBOOST PERFORMANCE METRICS CODE</a:t>
            </a:r>
          </a:p>
        </p:txBody>
      </p:sp>
      <p:pic>
        <p:nvPicPr>
          <p:cNvPr id="5" name="Picture 4">
            <a:extLst>
              <a:ext uri="{FF2B5EF4-FFF2-40B4-BE49-F238E27FC236}">
                <a16:creationId xmlns:a16="http://schemas.microsoft.com/office/drawing/2014/main" id="{B7CAF277-EC2E-0D97-E6EE-47BC94DB18B4}"/>
              </a:ext>
            </a:extLst>
          </p:cNvPr>
          <p:cNvPicPr>
            <a:picLocks noChangeAspect="1"/>
          </p:cNvPicPr>
          <p:nvPr/>
        </p:nvPicPr>
        <p:blipFill>
          <a:blip r:embed="rId2"/>
          <a:stretch>
            <a:fillRect/>
          </a:stretch>
        </p:blipFill>
        <p:spPr>
          <a:xfrm>
            <a:off x="3359696" y="1844824"/>
            <a:ext cx="5091792" cy="4263149"/>
          </a:xfrm>
          <a:prstGeom prst="rect">
            <a:avLst/>
          </a:prstGeom>
        </p:spPr>
      </p:pic>
    </p:spTree>
    <p:extLst>
      <p:ext uri="{BB962C8B-B14F-4D97-AF65-F5344CB8AC3E}">
        <p14:creationId xmlns:p14="http://schemas.microsoft.com/office/powerpoint/2010/main" val="314438279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386F43-3A00-836C-5906-F6294C1D48E8}"/>
              </a:ext>
            </a:extLst>
          </p:cNvPr>
          <p:cNvSpPr>
            <a:spLocks noGrp="1"/>
          </p:cNvSpPr>
          <p:nvPr>
            <p:ph type="ctrTitle"/>
          </p:nvPr>
        </p:nvSpPr>
        <p:spPr/>
        <p:txBody>
          <a:bodyPr/>
          <a:lstStyle/>
          <a:p>
            <a:r>
              <a:rPr lang="en-GB" err="1"/>
              <a:t>Xgboost</a:t>
            </a:r>
            <a:r>
              <a:rPr lang="en-GB"/>
              <a:t> model feature importance code</a:t>
            </a:r>
          </a:p>
        </p:txBody>
      </p:sp>
      <p:pic>
        <p:nvPicPr>
          <p:cNvPr id="5" name="Picture 4">
            <a:extLst>
              <a:ext uri="{FF2B5EF4-FFF2-40B4-BE49-F238E27FC236}">
                <a16:creationId xmlns:a16="http://schemas.microsoft.com/office/drawing/2014/main" id="{1346D6F2-9CD9-3F62-30FD-382BA0A40FF6}"/>
              </a:ext>
            </a:extLst>
          </p:cNvPr>
          <p:cNvPicPr>
            <a:picLocks noChangeAspect="1"/>
          </p:cNvPicPr>
          <p:nvPr/>
        </p:nvPicPr>
        <p:blipFill>
          <a:blip r:embed="rId2"/>
          <a:stretch>
            <a:fillRect/>
          </a:stretch>
        </p:blipFill>
        <p:spPr>
          <a:xfrm>
            <a:off x="2782681" y="1628800"/>
            <a:ext cx="6489335" cy="4607749"/>
          </a:xfrm>
          <a:prstGeom prst="rect">
            <a:avLst/>
          </a:prstGeom>
        </p:spPr>
      </p:pic>
    </p:spTree>
    <p:extLst>
      <p:ext uri="{BB962C8B-B14F-4D97-AF65-F5344CB8AC3E}">
        <p14:creationId xmlns:p14="http://schemas.microsoft.com/office/powerpoint/2010/main" val="42704203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648EAF-A7F8-1C1A-D626-629E1E7F118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47C22BE-58E4-C40E-2642-E7B2CECDF279}"/>
              </a:ext>
            </a:extLst>
          </p:cNvPr>
          <p:cNvSpPr txBox="1">
            <a:spLocks/>
          </p:cNvSpPr>
          <p:nvPr/>
        </p:nvSpPr>
        <p:spPr>
          <a:xfrm>
            <a:off x="676655" y="494452"/>
            <a:ext cx="8595361" cy="542893"/>
          </a:xfrm>
          <a:prstGeom prst="rect">
            <a:avLst/>
          </a:prstGeom>
        </p:spPr>
        <p:txBody>
          <a:bodyPr anchor="ctr">
            <a:normAutofit/>
          </a:bodyPr>
          <a:lstStyle>
            <a:lvl1pPr algn="l" defTabSz="914400" rtl="0" eaLnBrk="1" latinLnBrk="0" hangingPunct="1">
              <a:lnSpc>
                <a:spcPct val="100000"/>
              </a:lnSpc>
              <a:spcBef>
                <a:spcPct val="0"/>
              </a:spcBef>
              <a:buNone/>
              <a:defRPr sz="2200" b="1" kern="1200" cap="all" spc="600" baseline="0">
                <a:solidFill>
                  <a:srgbClr val="25384A"/>
                </a:solidFill>
                <a:latin typeface="+mj-lt"/>
                <a:ea typeface="+mj-ea"/>
                <a:cs typeface="+mj-cs"/>
              </a:defRPr>
            </a:lvl1pPr>
          </a:lstStyle>
          <a:p>
            <a:pPr>
              <a:lnSpc>
                <a:spcPct val="90000"/>
              </a:lnSpc>
              <a:spcAft>
                <a:spcPts val="600"/>
              </a:spcAft>
            </a:pPr>
            <a:r>
              <a:rPr lang="en-US" sz="1500"/>
              <a:t>Exploratory data Analysis- DISTRIBUTION ANALYSIS</a:t>
            </a:r>
          </a:p>
        </p:txBody>
      </p:sp>
      <p:sp>
        <p:nvSpPr>
          <p:cNvPr id="10" name="TextBox 9">
            <a:extLst>
              <a:ext uri="{FF2B5EF4-FFF2-40B4-BE49-F238E27FC236}">
                <a16:creationId xmlns:a16="http://schemas.microsoft.com/office/drawing/2014/main" id="{96268C0D-408B-D6A7-5BAE-2147A5BD7340}"/>
              </a:ext>
            </a:extLst>
          </p:cNvPr>
          <p:cNvSpPr txBox="1"/>
          <p:nvPr/>
        </p:nvSpPr>
        <p:spPr>
          <a:xfrm>
            <a:off x="6231494" y="1031749"/>
            <a:ext cx="5858524"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a:cs typeface="Arial"/>
              </a:rPr>
              <a:t>Revenue division has more of false that shows class imbalance</a:t>
            </a:r>
          </a:p>
          <a:p>
            <a:endParaRPr lang="en-US" sz="1200">
              <a:cs typeface="Arial"/>
            </a:endParaRPr>
          </a:p>
          <a:p>
            <a:r>
              <a:rPr lang="en-US" sz="1200">
                <a:cs typeface="Arial"/>
              </a:rPr>
              <a:t>November and May has a peak in revenue suggesting seasonal hikes</a:t>
            </a:r>
          </a:p>
          <a:p>
            <a:endParaRPr lang="en-US" sz="1200">
              <a:cs typeface="Arial"/>
            </a:endParaRPr>
          </a:p>
          <a:p>
            <a:r>
              <a:rPr lang="en-US" sz="1200">
                <a:cs typeface="Arial"/>
              </a:rPr>
              <a:t>Region 1 has highest revenue followed by 3 </a:t>
            </a:r>
          </a:p>
          <a:p>
            <a:endParaRPr lang="en-US" sz="1200">
              <a:cs typeface="Arial"/>
            </a:endParaRPr>
          </a:p>
          <a:p>
            <a:r>
              <a:rPr lang="en-US" sz="1200">
                <a:cs typeface="Arial"/>
              </a:rPr>
              <a:t>Product related duration is higher than Informational and Administration as expected due to the website being a retail page </a:t>
            </a:r>
          </a:p>
        </p:txBody>
      </p:sp>
      <p:pic>
        <p:nvPicPr>
          <p:cNvPr id="4" name="Picture 3">
            <a:extLst>
              <a:ext uri="{FF2B5EF4-FFF2-40B4-BE49-F238E27FC236}">
                <a16:creationId xmlns:a16="http://schemas.microsoft.com/office/drawing/2014/main" id="{26D01FFA-4BD3-178B-E4A3-1DB8EF89F1C3}"/>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661" y="1027814"/>
            <a:ext cx="6081602" cy="4173279"/>
          </a:xfrm>
          <a:prstGeom prst="rect">
            <a:avLst/>
          </a:prstGeom>
        </p:spPr>
      </p:pic>
      <p:sp>
        <p:nvSpPr>
          <p:cNvPr id="5" name="TextBox 4">
            <a:extLst>
              <a:ext uri="{FF2B5EF4-FFF2-40B4-BE49-F238E27FC236}">
                <a16:creationId xmlns:a16="http://schemas.microsoft.com/office/drawing/2014/main" id="{AB814753-4862-1BBE-936B-2AB1047B5349}"/>
              </a:ext>
            </a:extLst>
          </p:cNvPr>
          <p:cNvSpPr txBox="1"/>
          <p:nvPr/>
        </p:nvSpPr>
        <p:spPr>
          <a:xfrm>
            <a:off x="172226" y="5490988"/>
            <a:ext cx="5602428"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a:ea typeface="+mn-lt"/>
                <a:cs typeface="+mn-lt"/>
              </a:rPr>
              <a:t>This set of boxplots visualises the distribution of key numeric features—such as page duration, bounce rate, exit rate, and page value—grouped by session revenue outcome (</a:t>
            </a:r>
            <a:r>
              <a:rPr lang="en-US" sz="1200">
                <a:latin typeface="Consolas"/>
                <a:cs typeface="Arial"/>
              </a:rPr>
              <a:t>Yes</a:t>
            </a:r>
            <a:r>
              <a:rPr lang="en-US" sz="1200">
                <a:ea typeface="+mn-lt"/>
                <a:cs typeface="+mn-lt"/>
              </a:rPr>
              <a:t> vs. </a:t>
            </a:r>
            <a:r>
              <a:rPr lang="en-US" sz="1200">
                <a:latin typeface="Consolas"/>
                <a:cs typeface="Arial"/>
              </a:rPr>
              <a:t>No</a:t>
            </a:r>
            <a:r>
              <a:rPr lang="en-US" sz="1200">
                <a:ea typeface="+mn-lt"/>
                <a:cs typeface="+mn-lt"/>
              </a:rPr>
              <a:t>). Notably, several variables show significant differences in spread and central tendency between converting and non-converting sessions. For instance, sessions that generated revenue tend to have higher values across engagement-related features, suggesting stronger user intent and interaction.</a:t>
            </a:r>
            <a:endParaRPr lang="en-US" sz="1200">
              <a:cs typeface="Arial"/>
            </a:endParaRPr>
          </a:p>
          <a:p>
            <a:endParaRPr lang="en-US" sz="1200">
              <a:cs typeface="Arial"/>
            </a:endParaRPr>
          </a:p>
        </p:txBody>
      </p:sp>
      <p:pic>
        <p:nvPicPr>
          <p:cNvPr id="8" name="Picture 7">
            <a:extLst>
              <a:ext uri="{FF2B5EF4-FFF2-40B4-BE49-F238E27FC236}">
                <a16:creationId xmlns:a16="http://schemas.microsoft.com/office/drawing/2014/main" id="{8991B784-37B2-78CB-15E7-CD20FBF0B178}"/>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6112060" y="3118883"/>
            <a:ext cx="6081602" cy="3615070"/>
          </a:xfrm>
          <a:prstGeom prst="rect">
            <a:avLst/>
          </a:prstGeom>
        </p:spPr>
      </p:pic>
    </p:spTree>
    <p:extLst>
      <p:ext uri="{BB962C8B-B14F-4D97-AF65-F5344CB8AC3E}">
        <p14:creationId xmlns:p14="http://schemas.microsoft.com/office/powerpoint/2010/main" val="14373053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57439C-E863-2465-7532-34CDBACA5CD5}"/>
              </a:ext>
            </a:extLst>
          </p:cNvPr>
          <p:cNvSpPr>
            <a:spLocks noGrp="1"/>
          </p:cNvSpPr>
          <p:nvPr>
            <p:ph type="ctrTitle"/>
          </p:nvPr>
        </p:nvSpPr>
        <p:spPr>
          <a:xfrm>
            <a:off x="676655" y="494452"/>
            <a:ext cx="9587733" cy="542893"/>
          </a:xfrm>
        </p:spPr>
        <p:txBody>
          <a:bodyPr lIns="91440" tIns="45720" rIns="91440" bIns="45720" anchor="ctr">
            <a:noAutofit/>
          </a:bodyPr>
          <a:lstStyle/>
          <a:p>
            <a:r>
              <a:rPr lang="en-US" sz="1500">
                <a:cs typeface="Arial"/>
              </a:rPr>
              <a:t>Exploratory data Analysis- DISTRIBUTION ANALYSIS</a:t>
            </a:r>
            <a:endParaRPr lang="en-US"/>
          </a:p>
        </p:txBody>
      </p:sp>
      <p:sp>
        <p:nvSpPr>
          <p:cNvPr id="8" name="TextBox 7">
            <a:extLst>
              <a:ext uri="{FF2B5EF4-FFF2-40B4-BE49-F238E27FC236}">
                <a16:creationId xmlns:a16="http://schemas.microsoft.com/office/drawing/2014/main" id="{4FE24573-8999-CD8D-2121-8278A89D6E1B}"/>
              </a:ext>
            </a:extLst>
          </p:cNvPr>
          <p:cNvSpPr txBox="1"/>
          <p:nvPr/>
        </p:nvSpPr>
        <p:spPr>
          <a:xfrm>
            <a:off x="8708203" y="1043873"/>
            <a:ext cx="3110080" cy="7386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a:ea typeface="+mn-lt"/>
                <a:cs typeface="+mn-lt"/>
              </a:rPr>
              <a:t>These plots compare distributions </a:t>
            </a:r>
            <a:r>
              <a:rPr lang="en-US" sz="1400" b="1">
                <a:ea typeface="+mn-lt"/>
                <a:cs typeface="+mn-lt"/>
              </a:rPr>
              <a:t>between sessions that did and did not result in revenue generation</a:t>
            </a:r>
            <a:endParaRPr lang="en-US" sz="1400">
              <a:cs typeface="Arial"/>
            </a:endParaRPr>
          </a:p>
        </p:txBody>
      </p:sp>
      <p:sp>
        <p:nvSpPr>
          <p:cNvPr id="9" name="TextBox 8">
            <a:extLst>
              <a:ext uri="{FF2B5EF4-FFF2-40B4-BE49-F238E27FC236}">
                <a16:creationId xmlns:a16="http://schemas.microsoft.com/office/drawing/2014/main" id="{A7A338EE-FBE8-6D2A-B160-AB879E12C2BE}"/>
              </a:ext>
            </a:extLst>
          </p:cNvPr>
          <p:cNvSpPr txBox="1"/>
          <p:nvPr/>
        </p:nvSpPr>
        <p:spPr>
          <a:xfrm>
            <a:off x="8609300" y="1933493"/>
            <a:ext cx="3577903" cy="504753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1400" b="1">
                <a:ea typeface="+mn-lt"/>
                <a:cs typeface="+mn-lt"/>
              </a:rPr>
              <a:t>Page Values</a:t>
            </a:r>
            <a:r>
              <a:rPr lang="en-US" sz="1400">
                <a:ea typeface="+mn-lt"/>
                <a:cs typeface="+mn-lt"/>
              </a:rPr>
              <a:t>:</a:t>
            </a:r>
          </a:p>
          <a:p>
            <a:r>
              <a:rPr lang="en-US" sz="1400">
                <a:ea typeface="+mn-lt"/>
                <a:cs typeface="+mn-lt"/>
              </a:rPr>
              <a:t>Revenue-generating sessions have a </a:t>
            </a:r>
            <a:r>
              <a:rPr lang="en-US" sz="1400" b="1">
                <a:ea typeface="+mn-lt"/>
                <a:cs typeface="+mn-lt"/>
              </a:rPr>
              <a:t>notably higher density</a:t>
            </a:r>
            <a:r>
              <a:rPr lang="en-US" sz="1400">
                <a:ea typeface="+mn-lt"/>
                <a:cs typeface="+mn-lt"/>
              </a:rPr>
              <a:t> at elevated Page Values. This confirms that </a:t>
            </a:r>
            <a:r>
              <a:rPr lang="en-US" sz="1400" b="1">
                <a:ea typeface="+mn-lt"/>
                <a:cs typeface="+mn-lt"/>
              </a:rPr>
              <a:t>higher page value correlates with revenue</a:t>
            </a:r>
            <a:r>
              <a:rPr lang="en-US" sz="1400">
                <a:ea typeface="+mn-lt"/>
                <a:cs typeface="+mn-lt"/>
              </a:rPr>
              <a:t>.</a:t>
            </a:r>
            <a:endParaRPr lang="en-US" sz="1400">
              <a:cs typeface="Arial"/>
            </a:endParaRPr>
          </a:p>
          <a:p>
            <a:endParaRPr lang="en-US" sz="1400">
              <a:ea typeface="+mn-lt"/>
              <a:cs typeface="+mn-lt"/>
            </a:endParaRPr>
          </a:p>
          <a:p>
            <a:pPr marL="285750" indent="-285750">
              <a:buFont typeface="Arial"/>
              <a:buChar char="•"/>
            </a:pPr>
            <a:r>
              <a:rPr lang="en-US" sz="1400" b="1">
                <a:ea typeface="+mn-lt"/>
                <a:cs typeface="+mn-lt"/>
              </a:rPr>
              <a:t>Exit Rate &amp; Bounce Rate</a:t>
            </a:r>
            <a:r>
              <a:rPr lang="en-US" sz="1400">
                <a:ea typeface="+mn-lt"/>
                <a:cs typeface="+mn-lt"/>
              </a:rPr>
              <a:t>:</a:t>
            </a:r>
            <a:endParaRPr lang="en-US" sz="1400">
              <a:cs typeface="Arial"/>
            </a:endParaRPr>
          </a:p>
          <a:p>
            <a:r>
              <a:rPr lang="en-US" sz="1400">
                <a:ea typeface="+mn-lt"/>
                <a:cs typeface="+mn-lt"/>
              </a:rPr>
              <a:t>Sessions without revenue tend to have </a:t>
            </a:r>
            <a:r>
              <a:rPr lang="en-US" sz="1400" b="1">
                <a:ea typeface="+mn-lt"/>
                <a:cs typeface="+mn-lt"/>
              </a:rPr>
              <a:t>higher bounce and exit rates</a:t>
            </a:r>
            <a:r>
              <a:rPr lang="en-US" sz="1400">
                <a:ea typeface="+mn-lt"/>
                <a:cs typeface="+mn-lt"/>
              </a:rPr>
              <a:t>.</a:t>
            </a:r>
            <a:endParaRPr lang="en-US" sz="1400">
              <a:cs typeface="Arial"/>
            </a:endParaRPr>
          </a:p>
          <a:p>
            <a:r>
              <a:rPr lang="en-US" sz="1400">
                <a:ea typeface="+mn-lt"/>
                <a:cs typeface="+mn-lt"/>
              </a:rPr>
              <a:t>Revenue sessions cluster more at </a:t>
            </a:r>
            <a:r>
              <a:rPr lang="en-US" sz="1400" b="1">
                <a:ea typeface="+mn-lt"/>
                <a:cs typeface="+mn-lt"/>
              </a:rPr>
              <a:t>lower bounce and exit rates</a:t>
            </a:r>
            <a:r>
              <a:rPr lang="en-US" sz="1400">
                <a:ea typeface="+mn-lt"/>
                <a:cs typeface="+mn-lt"/>
              </a:rPr>
              <a:t>, suggesting better engagement.</a:t>
            </a:r>
            <a:endParaRPr lang="en-US" sz="1400">
              <a:cs typeface="Arial"/>
            </a:endParaRPr>
          </a:p>
          <a:p>
            <a:endParaRPr lang="en-US" sz="1400">
              <a:ea typeface="+mn-lt"/>
              <a:cs typeface="+mn-lt"/>
            </a:endParaRPr>
          </a:p>
          <a:p>
            <a:pPr marL="285750" indent="-285750">
              <a:buFont typeface="Arial"/>
              <a:buChar char="•"/>
            </a:pPr>
            <a:r>
              <a:rPr lang="en-US" sz="1400" b="1">
                <a:ea typeface="+mn-lt"/>
                <a:cs typeface="+mn-lt"/>
              </a:rPr>
              <a:t>Administrative Pages &amp; Special Day Proximity</a:t>
            </a:r>
            <a:r>
              <a:rPr lang="en-US" sz="1400">
                <a:ea typeface="+mn-lt"/>
                <a:cs typeface="+mn-lt"/>
              </a:rPr>
              <a:t>:</a:t>
            </a:r>
            <a:endParaRPr lang="en-US" sz="1400">
              <a:cs typeface="Arial"/>
            </a:endParaRPr>
          </a:p>
          <a:p>
            <a:r>
              <a:rPr lang="en-US" sz="1400">
                <a:ea typeface="+mn-lt"/>
                <a:cs typeface="+mn-lt"/>
              </a:rPr>
              <a:t>Revenue sessions generally have a </a:t>
            </a:r>
            <a:r>
              <a:rPr lang="en-US" sz="1400" b="1">
                <a:ea typeface="+mn-lt"/>
                <a:cs typeface="+mn-lt"/>
              </a:rPr>
              <a:t>slightly higher density</a:t>
            </a:r>
            <a:r>
              <a:rPr lang="en-US" sz="1400">
                <a:ea typeface="+mn-lt"/>
                <a:cs typeface="+mn-lt"/>
              </a:rPr>
              <a:t> at low Administrative values.</a:t>
            </a:r>
            <a:endParaRPr lang="en-US" sz="1400">
              <a:cs typeface="Arial"/>
            </a:endParaRPr>
          </a:p>
          <a:p>
            <a:r>
              <a:rPr lang="en-US" sz="1400">
                <a:ea typeface="+mn-lt"/>
                <a:cs typeface="+mn-lt"/>
              </a:rPr>
              <a:t>Special Day shows almost </a:t>
            </a:r>
            <a:r>
              <a:rPr lang="en-US" sz="1400" b="1">
                <a:ea typeface="+mn-lt"/>
                <a:cs typeface="+mn-lt"/>
              </a:rPr>
              <a:t>no clear distinction</a:t>
            </a:r>
            <a:r>
              <a:rPr lang="en-US" sz="1400">
                <a:ea typeface="+mn-lt"/>
                <a:cs typeface="+mn-lt"/>
              </a:rPr>
              <a:t> between revenue and non-revenue sessions — this might not be a strong predictor.</a:t>
            </a:r>
            <a:endParaRPr lang="en-US" sz="1400">
              <a:cs typeface="Arial"/>
            </a:endParaRPr>
          </a:p>
          <a:p>
            <a:pPr algn="l"/>
            <a:endParaRPr lang="en-US" sz="1400">
              <a:cs typeface="Arial"/>
            </a:endParaRPr>
          </a:p>
        </p:txBody>
      </p:sp>
      <p:pic>
        <p:nvPicPr>
          <p:cNvPr id="3" name="Picture 2">
            <a:extLst>
              <a:ext uri="{FF2B5EF4-FFF2-40B4-BE49-F238E27FC236}">
                <a16:creationId xmlns:a16="http://schemas.microsoft.com/office/drawing/2014/main" id="{C72BCDCF-BFBC-8639-56E9-AE4D1F1F5753}"/>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06102" y="1272280"/>
            <a:ext cx="8507392" cy="5065792"/>
          </a:xfrm>
          <a:prstGeom prst="rect">
            <a:avLst/>
          </a:prstGeom>
        </p:spPr>
      </p:pic>
    </p:spTree>
    <p:extLst>
      <p:ext uri="{BB962C8B-B14F-4D97-AF65-F5344CB8AC3E}">
        <p14:creationId xmlns:p14="http://schemas.microsoft.com/office/powerpoint/2010/main" val="3992201784"/>
      </p:ext>
    </p:extLst>
  </p:cSld>
  <p:clrMapOvr>
    <a:masterClrMapping/>
  </p:clrMapOvr>
</p:sld>
</file>

<file path=ppt/theme/theme1.xml><?xml version="1.0" encoding="utf-8"?>
<a:theme xmlns:a="http://schemas.openxmlformats.org/drawingml/2006/main" name="Office Theme">
  <a:themeElements>
    <a:clrScheme name="University of Surrey">
      <a:dk1>
        <a:srgbClr val="243849"/>
      </a:dk1>
      <a:lt1>
        <a:srgbClr val="FEFFFE"/>
      </a:lt1>
      <a:dk2>
        <a:srgbClr val="253749"/>
      </a:dk2>
      <a:lt2>
        <a:srgbClr val="F1B43D"/>
      </a:lt2>
      <a:accent1>
        <a:srgbClr val="90199D"/>
      </a:accent1>
      <a:accent2>
        <a:srgbClr val="00A4B1"/>
      </a:accent2>
      <a:accent3>
        <a:srgbClr val="3559C3"/>
      </a:accent3>
      <a:accent4>
        <a:srgbClr val="349352"/>
      </a:accent4>
      <a:accent5>
        <a:srgbClr val="EF6180"/>
      </a:accent5>
      <a:accent6>
        <a:srgbClr val="CB323F"/>
      </a:accent6>
      <a:hlink>
        <a:srgbClr val="D47903"/>
      </a:hlink>
      <a:folHlink>
        <a:srgbClr val="871F45"/>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Metadata/LabelInfo.xml><?xml version="1.0" encoding="utf-8"?>
<clbl:labelList xmlns:clbl="http://schemas.microsoft.com/office/2020/mipLabelMetadata">
  <clbl:label id="{6b902693-1074-40aa-9e21-d89446a2ebb5}" enabled="0" method="" siteId="{6b902693-1074-40aa-9e21-d89446a2ebb5}" removed="1"/>
</clbl:labelList>
</file>

<file path=docProps/app.xml><?xml version="1.0" encoding="utf-8"?>
<Properties xmlns="http://schemas.openxmlformats.org/officeDocument/2006/extended-properties" xmlns:vt="http://schemas.openxmlformats.org/officeDocument/2006/docPropsVTypes">
  <TotalTime>90</TotalTime>
  <Words>7514</Words>
  <Application>Microsoft Office PowerPoint</Application>
  <PresentationFormat>Widescreen</PresentationFormat>
  <Paragraphs>612</Paragraphs>
  <Slides>77</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77</vt:i4>
      </vt:variant>
    </vt:vector>
  </HeadingPairs>
  <TitlesOfParts>
    <vt:vector size="86" baseType="lpstr">
      <vt:lpstr>Aptos</vt:lpstr>
      <vt:lpstr>Arial</vt:lpstr>
      <vt:lpstr>Calibri</vt:lpstr>
      <vt:lpstr>Cambria</vt:lpstr>
      <vt:lpstr>Consolas</vt:lpstr>
      <vt:lpstr>Gotham Bold</vt:lpstr>
      <vt:lpstr>Symbol</vt:lpstr>
      <vt:lpstr>Wingdings</vt:lpstr>
      <vt:lpstr>Office Theme</vt:lpstr>
      <vt:lpstr>Online shopping purchase intention </vt:lpstr>
      <vt:lpstr>Project AIM and Objectives</vt:lpstr>
      <vt:lpstr>PowerPoint Presentation</vt:lpstr>
      <vt:lpstr>Benefits of CRISP - DM</vt:lpstr>
      <vt:lpstr>PowerPoint Presentation</vt:lpstr>
      <vt:lpstr>PowerPoint Presentation</vt:lpstr>
      <vt:lpstr>PowerPoint Presentation</vt:lpstr>
      <vt:lpstr>PowerPoint Presentation</vt:lpstr>
      <vt:lpstr>Exploratory data Analysis- DISTRIBUTION ANALYSIS</vt:lpstr>
      <vt:lpstr>Exploratory data Analysis- DISTRIBUTIONANALYSIS</vt:lpstr>
      <vt:lpstr>PowerPoint Presentation</vt:lpstr>
      <vt:lpstr>PowerPoint Presentation</vt:lpstr>
      <vt:lpstr>PowerPoint Presentation</vt:lpstr>
      <vt:lpstr>PowerPoint Presentation</vt:lpstr>
      <vt:lpstr>PowerPoint Presentation</vt:lpstr>
      <vt:lpstr>PR CURVE COMPARISON</vt:lpstr>
      <vt:lpstr>PowerPoint Presentation</vt:lpstr>
      <vt:lpstr>PowerPoint Presentation</vt:lpstr>
      <vt:lpstr>Feature importance</vt:lpstr>
      <vt:lpstr>PowerPoint Presentation</vt:lpstr>
      <vt:lpstr>PowerPoint Presentation</vt:lpstr>
      <vt:lpstr>PowerPoint Presentation</vt:lpstr>
      <vt:lpstr>references</vt:lpstr>
      <vt:lpstr>REFERENCES</vt:lpstr>
      <vt:lpstr>APPENDICES</vt:lpstr>
      <vt:lpstr>APPENDIx A: Variable Inflation Factor (VIF) results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ALL THE PACKAGES USED FOR DATA CLEANING AND EXPLORATORY ANALYSIS</vt:lpstr>
      <vt:lpstr>DATA LOADING AND RENAMING CODE</vt:lpstr>
      <vt:lpstr>initial exploration CODE</vt:lpstr>
      <vt:lpstr>preprocessing steps CODE</vt:lpstr>
      <vt:lpstr>correlation matrix CODE </vt:lpstr>
      <vt:lpstr>PCA VisualiZation CODE(2D PLOT)</vt:lpstr>
      <vt:lpstr>PCA VISUALIZATION (3D PLOT)</vt:lpstr>
      <vt:lpstr>tsne visualisation CODE</vt:lpstr>
      <vt:lpstr>UMAP VISUALISATIONCODE</vt:lpstr>
      <vt:lpstr>BALANCING and scaling CODE</vt:lpstr>
      <vt:lpstr>VARIABLE INFLATION FACTOR CODE</vt:lpstr>
      <vt:lpstr>ALL THE PACKAGES USED FOR PREDICTIVE MODELlING</vt:lpstr>
      <vt:lpstr>LOGISTIC REGRESSION BASELINE MODEL CODE</vt:lpstr>
      <vt:lpstr>GLMNET (LASSO) MODEL CODE</vt:lpstr>
      <vt:lpstr>LOGISTIC REGRESSION MODEL WITH VARIABLES SELECTED BY LASSO &amp; STEPWISE MODEL CODE</vt:lpstr>
      <vt:lpstr>FINALPARSIMONIOUS MODEL (WITH STATISTICALLY SIGNIFICANT VARIABLES)CODE</vt:lpstr>
      <vt:lpstr>PARSIMONIOUS MODEL RESULTS </vt:lpstr>
      <vt:lpstr>FEATURE IMPORTANCE PLOT CODE (FINAL GLM MODEL)</vt:lpstr>
      <vt:lpstr>ROC CURVE CODE (FINAL GLM MODEL)</vt:lpstr>
      <vt:lpstr>ROC CURVE per fold CODE (FINAL GLM MODEL)</vt:lpstr>
      <vt:lpstr>PR CURVE CODE (FINAL GLM MODEL)</vt:lpstr>
      <vt:lpstr>CONFUSION MATRIX CODE (FINAL GLM MODEL)</vt:lpstr>
      <vt:lpstr>PERFORMANCE METRICS CODE (FINAL GLM MODEL)</vt:lpstr>
      <vt:lpstr>RANDOM FOREST TUNING PARAMETERS AND TRAINING CODE RANDOM FOREST</vt:lpstr>
      <vt:lpstr>RANDOM FOREST ROC CURVE CODE</vt:lpstr>
      <vt:lpstr>RANDOM FOREST ROC CURVE PER FOLD CODE</vt:lpstr>
      <vt:lpstr>Random forest confusion matrix code </vt:lpstr>
      <vt:lpstr>Random forest performance metrics code</vt:lpstr>
      <vt:lpstr>Random forest feature importance code</vt:lpstr>
      <vt:lpstr>XGBOOST MODEL TUNING PARAMETERS AND TRAINING CODE</vt:lpstr>
      <vt:lpstr>XGBOOST MODEL SHAP VALUE FOR EACH FEATURE LEVEL CODE</vt:lpstr>
      <vt:lpstr>XGBOOST MODEL ROC CURVE CODE </vt:lpstr>
      <vt:lpstr>XGBOOST MODEL PR CURVE CODE</vt:lpstr>
      <vt:lpstr>XGBOOST ROC CURVE PER FOLD </vt:lpstr>
      <vt:lpstr>XGBOOST CONFUSION MATRIX CODE</vt:lpstr>
      <vt:lpstr>XGBOOST PERFORMANCE METRICS CODE</vt:lpstr>
      <vt:lpstr>Xgboost model feature importance code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Nelson, Sophia M (PG/T - Surrey Business Schl)</cp:lastModifiedBy>
  <cp:revision>5</cp:revision>
  <dcterms:created xsi:type="dcterms:W3CDTF">2023-06-20T09:42:00Z</dcterms:created>
  <dcterms:modified xsi:type="dcterms:W3CDTF">2025-09-14T19:05:03Z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2DA2D2FE37BD485188606C4C67BD1C61_13</vt:lpwstr>
  </property>
  <property fmtid="{D5CDD505-2E9C-101B-9397-08002B2CF9AE}" pid="3" name="KSOProductBuildVer">
    <vt:lpwstr>2057-12.2.0.21936</vt:lpwstr>
  </property>
</Properties>
</file>