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8288000" cy="10287000"/>
  <p:notesSz cx="6858000" cy="9144000"/>
  <p:embeddedFontLst>
    <p:embeddedFont>
      <p:font typeface="Cooper Hewitt Bold" charset="1" panose="00000000000000000000"/>
      <p:regular r:id="rId28"/>
    </p:embeddedFont>
    <p:embeddedFont>
      <p:font typeface="DM Sans Bold" charset="1" panose="00000000000000000000"/>
      <p:regular r:id="rId29"/>
    </p:embeddedFont>
    <p:embeddedFont>
      <p:font typeface="DM Sans" charset="1" panose="00000000000000000000"/>
      <p:regular r:id="rId30"/>
    </p:embeddedFont>
    <p:embeddedFont>
      <p:font typeface="Angkor" charset="1" panose="02000500000000000000"/>
      <p:regular r:id="rId31"/>
    </p:embeddedFont>
    <p:embeddedFont>
      <p:font typeface="Gotham" charset="1" panose="00000000000000000000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.png" Type="http://schemas.openxmlformats.org/officeDocument/2006/relationships/image"/><Relationship Id="rId11" Target="../media/image2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Relationship Id="rId8" Target="../media/image25.png" Type="http://schemas.openxmlformats.org/officeDocument/2006/relationships/image"/><Relationship Id="rId9" Target="../media/image2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Relationship Id="rId6" Target="../media/image13.png" Type="http://schemas.openxmlformats.org/officeDocument/2006/relationships/image"/><Relationship Id="rId7" Target="../media/image1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22887" y="-4247682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69" y="0"/>
                </a:lnTo>
                <a:lnTo>
                  <a:pt x="19258069" y="19258069"/>
                </a:lnTo>
                <a:lnTo>
                  <a:pt x="0" y="192580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656359" y="2722843"/>
            <a:ext cx="3701593" cy="4723610"/>
          </a:xfrm>
          <a:custGeom>
            <a:avLst/>
            <a:gdLst/>
            <a:ahLst/>
            <a:cxnLst/>
            <a:rect r="r" b="b" t="t" l="l"/>
            <a:pathLst>
              <a:path h="4723610" w="3701593">
                <a:moveTo>
                  <a:pt x="0" y="0"/>
                </a:moveTo>
                <a:lnTo>
                  <a:pt x="3701593" y="0"/>
                </a:lnTo>
                <a:lnTo>
                  <a:pt x="3701593" y="4723610"/>
                </a:lnTo>
                <a:lnTo>
                  <a:pt x="0" y="47236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894058" y="5677432"/>
            <a:ext cx="3718302" cy="2393234"/>
          </a:xfrm>
          <a:custGeom>
            <a:avLst/>
            <a:gdLst/>
            <a:ahLst/>
            <a:cxnLst/>
            <a:rect r="r" b="b" t="t" l="l"/>
            <a:pathLst>
              <a:path h="2393234" w="3718302">
                <a:moveTo>
                  <a:pt x="0" y="0"/>
                </a:moveTo>
                <a:lnTo>
                  <a:pt x="3718302" y="0"/>
                </a:lnTo>
                <a:lnTo>
                  <a:pt x="3718302" y="2393234"/>
                </a:lnTo>
                <a:lnTo>
                  <a:pt x="0" y="23932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815131" y="3965816"/>
            <a:ext cx="2882196" cy="3943304"/>
          </a:xfrm>
          <a:custGeom>
            <a:avLst/>
            <a:gdLst/>
            <a:ahLst/>
            <a:cxnLst/>
            <a:rect r="r" b="b" t="t" l="l"/>
            <a:pathLst>
              <a:path h="3943304" w="2882196">
                <a:moveTo>
                  <a:pt x="0" y="0"/>
                </a:moveTo>
                <a:lnTo>
                  <a:pt x="2882196" y="0"/>
                </a:lnTo>
                <a:lnTo>
                  <a:pt x="2882196" y="3943304"/>
                </a:lnTo>
                <a:lnTo>
                  <a:pt x="0" y="394330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94776" y="4079542"/>
            <a:ext cx="9664557" cy="23083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77"/>
              </a:lnSpc>
            </a:pPr>
            <a:r>
              <a:rPr lang="en-US" sz="6126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FILE AND DIRECTORY MANAGEMENT PROGRAM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31008" y="6816899"/>
            <a:ext cx="5530847" cy="481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Lecturer: Chea Chandara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733425"/>
            <a:ext cx="11889787" cy="2276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COUNT THE NUMBER OF FILE IN A GIVEN DIRECTORY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4938971"/>
            <a:ext cx="2626060" cy="884918"/>
            <a:chOff x="0" y="0"/>
            <a:chExt cx="691637" cy="23306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91637" cy="233065"/>
            </a:xfrm>
            <a:custGeom>
              <a:avLst/>
              <a:gdLst/>
              <a:ahLst/>
              <a:cxnLst/>
              <a:rect r="r" b="b" t="t" l="l"/>
              <a:pathLst>
                <a:path h="233065" w="691637">
                  <a:moveTo>
                    <a:pt x="116532" y="0"/>
                  </a:moveTo>
                  <a:lnTo>
                    <a:pt x="575105" y="0"/>
                  </a:lnTo>
                  <a:cubicBezTo>
                    <a:pt x="639464" y="0"/>
                    <a:pt x="691637" y="52173"/>
                    <a:pt x="691637" y="116532"/>
                  </a:cubicBezTo>
                  <a:lnTo>
                    <a:pt x="691637" y="116532"/>
                  </a:lnTo>
                  <a:cubicBezTo>
                    <a:pt x="691637" y="180891"/>
                    <a:pt x="639464" y="233065"/>
                    <a:pt x="575105" y="233065"/>
                  </a:cubicBezTo>
                  <a:lnTo>
                    <a:pt x="116532" y="233065"/>
                  </a:lnTo>
                  <a:cubicBezTo>
                    <a:pt x="52173" y="233065"/>
                    <a:pt x="0" y="180891"/>
                    <a:pt x="0" y="116532"/>
                  </a:cubicBezTo>
                  <a:lnTo>
                    <a:pt x="0" y="116532"/>
                  </a:lnTo>
                  <a:cubicBezTo>
                    <a:pt x="0" y="52173"/>
                    <a:pt x="52173" y="0"/>
                    <a:pt x="116532" y="0"/>
                  </a:cubicBezTo>
                  <a:close/>
                </a:path>
              </a:pathLst>
            </a:custGeom>
            <a:solidFill>
              <a:srgbClr val="DDA2A2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28575"/>
              <a:ext cx="691637" cy="2616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231F20"/>
                  </a:solidFill>
                  <a:latin typeface="Gotham"/>
                  <a:ea typeface="Gotham"/>
                  <a:cs typeface="Gotham"/>
                  <a:sym typeface="Gotham"/>
                </a:rPr>
                <a:t>Enter the directory path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4664410" y="4948496"/>
            <a:ext cx="2626060" cy="884918"/>
            <a:chOff x="0" y="0"/>
            <a:chExt cx="691637" cy="23306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91637" cy="233065"/>
            </a:xfrm>
            <a:custGeom>
              <a:avLst/>
              <a:gdLst/>
              <a:ahLst/>
              <a:cxnLst/>
              <a:rect r="r" b="b" t="t" l="l"/>
              <a:pathLst>
                <a:path h="233065" w="691637">
                  <a:moveTo>
                    <a:pt x="116532" y="0"/>
                  </a:moveTo>
                  <a:lnTo>
                    <a:pt x="575105" y="0"/>
                  </a:lnTo>
                  <a:cubicBezTo>
                    <a:pt x="639464" y="0"/>
                    <a:pt x="691637" y="52173"/>
                    <a:pt x="691637" y="116532"/>
                  </a:cubicBezTo>
                  <a:lnTo>
                    <a:pt x="691637" y="116532"/>
                  </a:lnTo>
                  <a:cubicBezTo>
                    <a:pt x="691637" y="180891"/>
                    <a:pt x="639464" y="233065"/>
                    <a:pt x="575105" y="233065"/>
                  </a:cubicBezTo>
                  <a:lnTo>
                    <a:pt x="116532" y="233065"/>
                  </a:lnTo>
                  <a:cubicBezTo>
                    <a:pt x="52173" y="233065"/>
                    <a:pt x="0" y="180891"/>
                    <a:pt x="0" y="116532"/>
                  </a:cubicBezTo>
                  <a:lnTo>
                    <a:pt x="0" y="116532"/>
                  </a:lnTo>
                  <a:cubicBezTo>
                    <a:pt x="0" y="52173"/>
                    <a:pt x="52173" y="0"/>
                    <a:pt x="116532" y="0"/>
                  </a:cubicBezTo>
                  <a:close/>
                </a:path>
              </a:pathLst>
            </a:custGeom>
            <a:solidFill>
              <a:srgbClr val="DDA2A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691637" cy="2616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231F20"/>
                  </a:solidFill>
                  <a:latin typeface="Gotham"/>
                  <a:ea typeface="Gotham"/>
                  <a:cs typeface="Gotham"/>
                  <a:sym typeface="Gotham"/>
                </a:rPr>
                <a:t>Check if the Path Exists</a:t>
              </a:r>
            </a:p>
          </p:txBody>
        </p:sp>
      </p:grpSp>
      <p:sp>
        <p:nvSpPr>
          <p:cNvPr name="AutoShape 10" id="10"/>
          <p:cNvSpPr/>
          <p:nvPr/>
        </p:nvSpPr>
        <p:spPr>
          <a:xfrm>
            <a:off x="3654400" y="5390955"/>
            <a:ext cx="101000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1" id="11"/>
          <p:cNvGrpSpPr/>
          <p:nvPr/>
        </p:nvGrpSpPr>
        <p:grpSpPr>
          <a:xfrm rot="0">
            <a:off x="8300479" y="3718538"/>
            <a:ext cx="2626060" cy="884918"/>
            <a:chOff x="0" y="0"/>
            <a:chExt cx="691637" cy="23306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91637" cy="233065"/>
            </a:xfrm>
            <a:custGeom>
              <a:avLst/>
              <a:gdLst/>
              <a:ahLst/>
              <a:cxnLst/>
              <a:rect r="r" b="b" t="t" l="l"/>
              <a:pathLst>
                <a:path h="233065" w="691637">
                  <a:moveTo>
                    <a:pt x="116532" y="0"/>
                  </a:moveTo>
                  <a:lnTo>
                    <a:pt x="575105" y="0"/>
                  </a:lnTo>
                  <a:cubicBezTo>
                    <a:pt x="639464" y="0"/>
                    <a:pt x="691637" y="52173"/>
                    <a:pt x="691637" y="116532"/>
                  </a:cubicBezTo>
                  <a:lnTo>
                    <a:pt x="691637" y="116532"/>
                  </a:lnTo>
                  <a:cubicBezTo>
                    <a:pt x="691637" y="180891"/>
                    <a:pt x="639464" y="233065"/>
                    <a:pt x="575105" y="233065"/>
                  </a:cubicBezTo>
                  <a:lnTo>
                    <a:pt x="116532" y="233065"/>
                  </a:lnTo>
                  <a:cubicBezTo>
                    <a:pt x="52173" y="233065"/>
                    <a:pt x="0" y="180891"/>
                    <a:pt x="0" y="116532"/>
                  </a:cubicBezTo>
                  <a:lnTo>
                    <a:pt x="0" y="116532"/>
                  </a:lnTo>
                  <a:cubicBezTo>
                    <a:pt x="0" y="52173"/>
                    <a:pt x="52173" y="0"/>
                    <a:pt x="116532" y="0"/>
                  </a:cubicBezTo>
                  <a:close/>
                </a:path>
              </a:pathLst>
            </a:custGeom>
            <a:solidFill>
              <a:srgbClr val="DDA2A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691637" cy="2616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231F20"/>
                  </a:solidFill>
                  <a:latin typeface="Gotham"/>
                  <a:ea typeface="Gotham"/>
                  <a:cs typeface="Gotham"/>
                  <a:sym typeface="Gotham"/>
                </a:rPr>
                <a:t>If the path exists</a:t>
              </a:r>
            </a:p>
          </p:txBody>
        </p:sp>
      </p:grpSp>
      <p:sp>
        <p:nvSpPr>
          <p:cNvPr name="AutoShape 14" id="14"/>
          <p:cNvSpPr/>
          <p:nvPr/>
        </p:nvSpPr>
        <p:spPr>
          <a:xfrm flipV="true">
            <a:off x="7290470" y="4216973"/>
            <a:ext cx="1010009" cy="117398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5" id="15"/>
          <p:cNvGrpSpPr/>
          <p:nvPr/>
        </p:nvGrpSpPr>
        <p:grpSpPr>
          <a:xfrm rot="0">
            <a:off x="15290186" y="3774514"/>
            <a:ext cx="2626060" cy="884918"/>
            <a:chOff x="0" y="0"/>
            <a:chExt cx="691637" cy="23306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91637" cy="233065"/>
            </a:xfrm>
            <a:custGeom>
              <a:avLst/>
              <a:gdLst/>
              <a:ahLst/>
              <a:cxnLst/>
              <a:rect r="r" b="b" t="t" l="l"/>
              <a:pathLst>
                <a:path h="233065" w="691637">
                  <a:moveTo>
                    <a:pt x="116532" y="0"/>
                  </a:moveTo>
                  <a:lnTo>
                    <a:pt x="575105" y="0"/>
                  </a:lnTo>
                  <a:cubicBezTo>
                    <a:pt x="639464" y="0"/>
                    <a:pt x="691637" y="52173"/>
                    <a:pt x="691637" y="116532"/>
                  </a:cubicBezTo>
                  <a:lnTo>
                    <a:pt x="691637" y="116532"/>
                  </a:lnTo>
                  <a:cubicBezTo>
                    <a:pt x="691637" y="180891"/>
                    <a:pt x="639464" y="233065"/>
                    <a:pt x="575105" y="233065"/>
                  </a:cubicBezTo>
                  <a:lnTo>
                    <a:pt x="116532" y="233065"/>
                  </a:lnTo>
                  <a:cubicBezTo>
                    <a:pt x="52173" y="233065"/>
                    <a:pt x="0" y="180891"/>
                    <a:pt x="0" y="116532"/>
                  </a:cubicBezTo>
                  <a:lnTo>
                    <a:pt x="0" y="116532"/>
                  </a:lnTo>
                  <a:cubicBezTo>
                    <a:pt x="0" y="52173"/>
                    <a:pt x="52173" y="0"/>
                    <a:pt x="116532" y="0"/>
                  </a:cubicBezTo>
                  <a:close/>
                </a:path>
              </a:pathLst>
            </a:custGeom>
            <a:solidFill>
              <a:srgbClr val="DDA2A2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28575"/>
              <a:ext cx="691637" cy="2616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231F20"/>
                  </a:solidFill>
                  <a:latin typeface="Gotham"/>
                  <a:ea typeface="Gotham"/>
                  <a:cs typeface="Gotham"/>
                  <a:sym typeface="Gotham"/>
                </a:rPr>
                <a:t>Print the result</a:t>
              </a:r>
            </a:p>
          </p:txBody>
        </p:sp>
      </p:grpSp>
      <p:sp>
        <p:nvSpPr>
          <p:cNvPr name="AutoShape 18" id="18"/>
          <p:cNvSpPr/>
          <p:nvPr/>
        </p:nvSpPr>
        <p:spPr>
          <a:xfrm>
            <a:off x="10926179" y="4216973"/>
            <a:ext cx="101000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9" id="19"/>
          <p:cNvGrpSpPr/>
          <p:nvPr/>
        </p:nvGrpSpPr>
        <p:grpSpPr>
          <a:xfrm rot="0">
            <a:off x="8300120" y="6309664"/>
            <a:ext cx="2626060" cy="884918"/>
            <a:chOff x="0" y="0"/>
            <a:chExt cx="691637" cy="233065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91637" cy="233065"/>
            </a:xfrm>
            <a:custGeom>
              <a:avLst/>
              <a:gdLst/>
              <a:ahLst/>
              <a:cxnLst/>
              <a:rect r="r" b="b" t="t" l="l"/>
              <a:pathLst>
                <a:path h="233065" w="691637">
                  <a:moveTo>
                    <a:pt x="116532" y="0"/>
                  </a:moveTo>
                  <a:lnTo>
                    <a:pt x="575105" y="0"/>
                  </a:lnTo>
                  <a:cubicBezTo>
                    <a:pt x="639464" y="0"/>
                    <a:pt x="691637" y="52173"/>
                    <a:pt x="691637" y="116532"/>
                  </a:cubicBezTo>
                  <a:lnTo>
                    <a:pt x="691637" y="116532"/>
                  </a:lnTo>
                  <a:cubicBezTo>
                    <a:pt x="691637" y="180891"/>
                    <a:pt x="639464" y="233065"/>
                    <a:pt x="575105" y="233065"/>
                  </a:cubicBezTo>
                  <a:lnTo>
                    <a:pt x="116532" y="233065"/>
                  </a:lnTo>
                  <a:cubicBezTo>
                    <a:pt x="52173" y="233065"/>
                    <a:pt x="0" y="180891"/>
                    <a:pt x="0" y="116532"/>
                  </a:cubicBezTo>
                  <a:lnTo>
                    <a:pt x="0" y="116532"/>
                  </a:lnTo>
                  <a:cubicBezTo>
                    <a:pt x="0" y="52173"/>
                    <a:pt x="52173" y="0"/>
                    <a:pt x="116532" y="0"/>
                  </a:cubicBezTo>
                  <a:close/>
                </a:path>
              </a:pathLst>
            </a:custGeom>
            <a:solidFill>
              <a:srgbClr val="DDA2A2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28575"/>
              <a:ext cx="691637" cy="2616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231F20"/>
                  </a:solidFill>
                  <a:latin typeface="Gotham"/>
                  <a:ea typeface="Gotham"/>
                  <a:cs typeface="Gotham"/>
                  <a:sym typeface="Gotham"/>
                </a:rPr>
                <a:t>If the path not exists</a:t>
              </a:r>
            </a:p>
          </p:txBody>
        </p:sp>
      </p:grpSp>
      <p:sp>
        <p:nvSpPr>
          <p:cNvPr name="AutoShape 22" id="22"/>
          <p:cNvSpPr/>
          <p:nvPr/>
        </p:nvSpPr>
        <p:spPr>
          <a:xfrm>
            <a:off x="7290470" y="5390955"/>
            <a:ext cx="1009650" cy="141714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3" id="23"/>
          <p:cNvGrpSpPr/>
          <p:nvPr/>
        </p:nvGrpSpPr>
        <p:grpSpPr>
          <a:xfrm rot="0">
            <a:off x="11936548" y="6309664"/>
            <a:ext cx="2626060" cy="884918"/>
            <a:chOff x="0" y="0"/>
            <a:chExt cx="691637" cy="233065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91637" cy="233065"/>
            </a:xfrm>
            <a:custGeom>
              <a:avLst/>
              <a:gdLst/>
              <a:ahLst/>
              <a:cxnLst/>
              <a:rect r="r" b="b" t="t" l="l"/>
              <a:pathLst>
                <a:path h="233065" w="691637">
                  <a:moveTo>
                    <a:pt x="116532" y="0"/>
                  </a:moveTo>
                  <a:lnTo>
                    <a:pt x="575105" y="0"/>
                  </a:lnTo>
                  <a:cubicBezTo>
                    <a:pt x="639464" y="0"/>
                    <a:pt x="691637" y="52173"/>
                    <a:pt x="691637" y="116532"/>
                  </a:cubicBezTo>
                  <a:lnTo>
                    <a:pt x="691637" y="116532"/>
                  </a:lnTo>
                  <a:cubicBezTo>
                    <a:pt x="691637" y="180891"/>
                    <a:pt x="639464" y="233065"/>
                    <a:pt x="575105" y="233065"/>
                  </a:cubicBezTo>
                  <a:lnTo>
                    <a:pt x="116532" y="233065"/>
                  </a:lnTo>
                  <a:cubicBezTo>
                    <a:pt x="52173" y="233065"/>
                    <a:pt x="0" y="180891"/>
                    <a:pt x="0" y="116532"/>
                  </a:cubicBezTo>
                  <a:lnTo>
                    <a:pt x="0" y="116532"/>
                  </a:lnTo>
                  <a:cubicBezTo>
                    <a:pt x="0" y="52173"/>
                    <a:pt x="52173" y="0"/>
                    <a:pt x="116532" y="0"/>
                  </a:cubicBezTo>
                  <a:close/>
                </a:path>
              </a:pathLst>
            </a:custGeom>
            <a:solidFill>
              <a:srgbClr val="DDA2A2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28575"/>
              <a:ext cx="691637" cy="2616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231F20"/>
                  </a:solidFill>
                  <a:latin typeface="Gotham"/>
                  <a:ea typeface="Gotham"/>
                  <a:cs typeface="Gotham"/>
                  <a:sym typeface="Gotham"/>
                </a:rPr>
                <a:t>Print the Error message</a:t>
              </a:r>
            </a:p>
          </p:txBody>
        </p:sp>
      </p:grpSp>
      <p:sp>
        <p:nvSpPr>
          <p:cNvPr name="AutoShape 26" id="26"/>
          <p:cNvSpPr/>
          <p:nvPr/>
        </p:nvSpPr>
        <p:spPr>
          <a:xfrm>
            <a:off x="10926539" y="6808098"/>
            <a:ext cx="101000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7" id="27"/>
          <p:cNvGrpSpPr/>
          <p:nvPr/>
        </p:nvGrpSpPr>
        <p:grpSpPr>
          <a:xfrm rot="0">
            <a:off x="11936189" y="3774514"/>
            <a:ext cx="2626060" cy="884918"/>
            <a:chOff x="0" y="0"/>
            <a:chExt cx="691637" cy="233065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91637" cy="233065"/>
            </a:xfrm>
            <a:custGeom>
              <a:avLst/>
              <a:gdLst/>
              <a:ahLst/>
              <a:cxnLst/>
              <a:rect r="r" b="b" t="t" l="l"/>
              <a:pathLst>
                <a:path h="233065" w="691637">
                  <a:moveTo>
                    <a:pt x="116532" y="0"/>
                  </a:moveTo>
                  <a:lnTo>
                    <a:pt x="575105" y="0"/>
                  </a:lnTo>
                  <a:cubicBezTo>
                    <a:pt x="639464" y="0"/>
                    <a:pt x="691637" y="52173"/>
                    <a:pt x="691637" y="116532"/>
                  </a:cubicBezTo>
                  <a:lnTo>
                    <a:pt x="691637" y="116532"/>
                  </a:lnTo>
                  <a:cubicBezTo>
                    <a:pt x="691637" y="180891"/>
                    <a:pt x="639464" y="233065"/>
                    <a:pt x="575105" y="233065"/>
                  </a:cubicBezTo>
                  <a:lnTo>
                    <a:pt x="116532" y="233065"/>
                  </a:lnTo>
                  <a:cubicBezTo>
                    <a:pt x="52173" y="233065"/>
                    <a:pt x="0" y="180891"/>
                    <a:pt x="0" y="116532"/>
                  </a:cubicBezTo>
                  <a:lnTo>
                    <a:pt x="0" y="116532"/>
                  </a:lnTo>
                  <a:cubicBezTo>
                    <a:pt x="0" y="52173"/>
                    <a:pt x="52173" y="0"/>
                    <a:pt x="116532" y="0"/>
                  </a:cubicBezTo>
                  <a:close/>
                </a:path>
              </a:pathLst>
            </a:custGeom>
            <a:solidFill>
              <a:srgbClr val="DDA2A2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28575"/>
              <a:ext cx="691637" cy="2616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231F20"/>
                  </a:solidFill>
                  <a:latin typeface="Gotham"/>
                  <a:ea typeface="Gotham"/>
                  <a:cs typeface="Gotham"/>
                  <a:sym typeface="Gotham"/>
                </a:rPr>
                <a:t>Count the file in directory path</a:t>
              </a:r>
            </a:p>
          </p:txBody>
        </p:sp>
      </p:grpSp>
      <p:sp>
        <p:nvSpPr>
          <p:cNvPr name="AutoShape 30" id="30"/>
          <p:cNvSpPr/>
          <p:nvPr/>
        </p:nvSpPr>
        <p:spPr>
          <a:xfrm flipV="true">
            <a:off x="14546039" y="4216973"/>
            <a:ext cx="744148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14914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69" y="0"/>
                </a:lnTo>
                <a:lnTo>
                  <a:pt x="19258069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733425"/>
            <a:ext cx="3493542" cy="120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LOG FILE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82792" y="3717500"/>
            <a:ext cx="3385359" cy="1140783"/>
            <a:chOff x="0" y="0"/>
            <a:chExt cx="691637" cy="23306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91637" cy="233065"/>
            </a:xfrm>
            <a:custGeom>
              <a:avLst/>
              <a:gdLst/>
              <a:ahLst/>
              <a:cxnLst/>
              <a:rect r="r" b="b" t="t" l="l"/>
              <a:pathLst>
                <a:path h="233065" w="691637">
                  <a:moveTo>
                    <a:pt x="116532" y="0"/>
                  </a:moveTo>
                  <a:lnTo>
                    <a:pt x="575105" y="0"/>
                  </a:lnTo>
                  <a:cubicBezTo>
                    <a:pt x="639464" y="0"/>
                    <a:pt x="691637" y="52173"/>
                    <a:pt x="691637" y="116532"/>
                  </a:cubicBezTo>
                  <a:lnTo>
                    <a:pt x="691637" y="116532"/>
                  </a:lnTo>
                  <a:cubicBezTo>
                    <a:pt x="691637" y="180891"/>
                    <a:pt x="639464" y="233065"/>
                    <a:pt x="575105" y="233065"/>
                  </a:cubicBezTo>
                  <a:lnTo>
                    <a:pt x="116532" y="233065"/>
                  </a:lnTo>
                  <a:cubicBezTo>
                    <a:pt x="52173" y="233065"/>
                    <a:pt x="0" y="180891"/>
                    <a:pt x="0" y="116532"/>
                  </a:cubicBezTo>
                  <a:lnTo>
                    <a:pt x="0" y="116532"/>
                  </a:lnTo>
                  <a:cubicBezTo>
                    <a:pt x="0" y="52173"/>
                    <a:pt x="52173" y="0"/>
                    <a:pt x="116532" y="0"/>
                  </a:cubicBezTo>
                  <a:close/>
                </a:path>
              </a:pathLst>
            </a:custGeom>
            <a:solidFill>
              <a:srgbClr val="DDA2A2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28575"/>
              <a:ext cx="691637" cy="2616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231F20"/>
                  </a:solidFill>
                  <a:latin typeface="Gotham"/>
                  <a:ea typeface="Gotham"/>
                  <a:cs typeface="Gotham"/>
                  <a:sym typeface="Gotham"/>
                </a:rPr>
                <a:t>Define log file path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5391000" y="3717500"/>
            <a:ext cx="3385359" cy="1140783"/>
            <a:chOff x="0" y="0"/>
            <a:chExt cx="691637" cy="23306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91637" cy="233065"/>
            </a:xfrm>
            <a:custGeom>
              <a:avLst/>
              <a:gdLst/>
              <a:ahLst/>
              <a:cxnLst/>
              <a:rect r="r" b="b" t="t" l="l"/>
              <a:pathLst>
                <a:path h="233065" w="691637">
                  <a:moveTo>
                    <a:pt x="116532" y="0"/>
                  </a:moveTo>
                  <a:lnTo>
                    <a:pt x="575105" y="0"/>
                  </a:lnTo>
                  <a:cubicBezTo>
                    <a:pt x="639464" y="0"/>
                    <a:pt x="691637" y="52173"/>
                    <a:pt x="691637" y="116532"/>
                  </a:cubicBezTo>
                  <a:lnTo>
                    <a:pt x="691637" y="116532"/>
                  </a:lnTo>
                  <a:cubicBezTo>
                    <a:pt x="691637" y="180891"/>
                    <a:pt x="639464" y="233065"/>
                    <a:pt x="575105" y="233065"/>
                  </a:cubicBezTo>
                  <a:lnTo>
                    <a:pt x="116532" y="233065"/>
                  </a:lnTo>
                  <a:cubicBezTo>
                    <a:pt x="52173" y="233065"/>
                    <a:pt x="0" y="180891"/>
                    <a:pt x="0" y="116532"/>
                  </a:cubicBezTo>
                  <a:lnTo>
                    <a:pt x="0" y="116532"/>
                  </a:lnTo>
                  <a:cubicBezTo>
                    <a:pt x="0" y="52173"/>
                    <a:pt x="52173" y="0"/>
                    <a:pt x="116532" y="0"/>
                  </a:cubicBezTo>
                  <a:close/>
                </a:path>
              </a:pathLst>
            </a:custGeom>
            <a:solidFill>
              <a:srgbClr val="DDA2A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691637" cy="2616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231F20"/>
                  </a:solidFill>
                  <a:latin typeface="Gotham"/>
                  <a:ea typeface="Gotham"/>
                  <a:cs typeface="Gotham"/>
                  <a:sym typeface="Gotham"/>
                </a:rPr>
                <a:t>Store Input Message</a:t>
              </a:r>
            </a:p>
          </p:txBody>
        </p:sp>
      </p:grpSp>
      <p:sp>
        <p:nvSpPr>
          <p:cNvPr name="AutoShape 10" id="10"/>
          <p:cNvSpPr/>
          <p:nvPr/>
        </p:nvSpPr>
        <p:spPr>
          <a:xfrm>
            <a:off x="4449100" y="4287892"/>
            <a:ext cx="941900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1" id="11"/>
          <p:cNvGrpSpPr/>
          <p:nvPr/>
        </p:nvGrpSpPr>
        <p:grpSpPr>
          <a:xfrm rot="0">
            <a:off x="8776359" y="3717500"/>
            <a:ext cx="4327258" cy="1140783"/>
            <a:chOff x="0" y="0"/>
            <a:chExt cx="5769678" cy="1521044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1255866" y="0"/>
              <a:ext cx="4513812" cy="1521044"/>
              <a:chOff x="0" y="0"/>
              <a:chExt cx="691637" cy="233065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691637" cy="233065"/>
              </a:xfrm>
              <a:custGeom>
                <a:avLst/>
                <a:gdLst/>
                <a:ahLst/>
                <a:cxnLst/>
                <a:rect r="r" b="b" t="t" l="l"/>
                <a:pathLst>
                  <a:path h="233065" w="691637">
                    <a:moveTo>
                      <a:pt x="116532" y="0"/>
                    </a:moveTo>
                    <a:lnTo>
                      <a:pt x="575105" y="0"/>
                    </a:lnTo>
                    <a:cubicBezTo>
                      <a:pt x="639464" y="0"/>
                      <a:pt x="691637" y="52173"/>
                      <a:pt x="691637" y="116532"/>
                    </a:cubicBezTo>
                    <a:lnTo>
                      <a:pt x="691637" y="116532"/>
                    </a:lnTo>
                    <a:cubicBezTo>
                      <a:pt x="691637" y="180891"/>
                      <a:pt x="639464" y="233065"/>
                      <a:pt x="575105" y="233065"/>
                    </a:cubicBezTo>
                    <a:lnTo>
                      <a:pt x="116532" y="233065"/>
                    </a:lnTo>
                    <a:cubicBezTo>
                      <a:pt x="52173" y="233065"/>
                      <a:pt x="0" y="180891"/>
                      <a:pt x="0" y="116532"/>
                    </a:cubicBezTo>
                    <a:lnTo>
                      <a:pt x="0" y="116532"/>
                    </a:lnTo>
                    <a:cubicBezTo>
                      <a:pt x="0" y="52173"/>
                      <a:pt x="52173" y="0"/>
                      <a:pt x="116532" y="0"/>
                    </a:cubicBezTo>
                    <a:close/>
                  </a:path>
                </a:pathLst>
              </a:custGeom>
              <a:solidFill>
                <a:srgbClr val="DDA2A2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28575"/>
                <a:ext cx="691637" cy="26164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380"/>
                  </a:lnSpc>
                </a:pPr>
                <a:r>
                  <a:rPr lang="en-US" sz="1700">
                    <a:solidFill>
                      <a:srgbClr val="231F20"/>
                    </a:solidFill>
                    <a:latin typeface="Gotham"/>
                    <a:ea typeface="Gotham"/>
                    <a:cs typeface="Gotham"/>
                    <a:sym typeface="Gotham"/>
                  </a:rPr>
                  <a:t>Get Current Timestamp</a:t>
                </a:r>
              </a:p>
            </p:txBody>
          </p:sp>
        </p:grpSp>
        <p:sp>
          <p:nvSpPr>
            <p:cNvPr name="AutoShape 15" id="15"/>
            <p:cNvSpPr/>
            <p:nvPr/>
          </p:nvSpPr>
          <p:spPr>
            <a:xfrm>
              <a:off x="0" y="792272"/>
              <a:ext cx="1255866" cy="0"/>
            </a:xfrm>
            <a:prstGeom prst="line">
              <a:avLst/>
            </a:prstGeom>
            <a:ln cap="flat" w="635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</p:grpSp>
      <p:grpSp>
        <p:nvGrpSpPr>
          <p:cNvPr name="Group 16" id="16"/>
          <p:cNvGrpSpPr/>
          <p:nvPr/>
        </p:nvGrpSpPr>
        <p:grpSpPr>
          <a:xfrm rot="0">
            <a:off x="13103617" y="3717500"/>
            <a:ext cx="4327258" cy="1140783"/>
            <a:chOff x="0" y="0"/>
            <a:chExt cx="5769678" cy="1521044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1255866" y="0"/>
              <a:ext cx="4513812" cy="1521044"/>
              <a:chOff x="0" y="0"/>
              <a:chExt cx="691637" cy="233065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691637" cy="233065"/>
              </a:xfrm>
              <a:custGeom>
                <a:avLst/>
                <a:gdLst/>
                <a:ahLst/>
                <a:cxnLst/>
                <a:rect r="r" b="b" t="t" l="l"/>
                <a:pathLst>
                  <a:path h="233065" w="691637">
                    <a:moveTo>
                      <a:pt x="116532" y="0"/>
                    </a:moveTo>
                    <a:lnTo>
                      <a:pt x="575105" y="0"/>
                    </a:lnTo>
                    <a:cubicBezTo>
                      <a:pt x="639464" y="0"/>
                      <a:pt x="691637" y="52173"/>
                      <a:pt x="691637" y="116532"/>
                    </a:cubicBezTo>
                    <a:lnTo>
                      <a:pt x="691637" y="116532"/>
                    </a:lnTo>
                    <a:cubicBezTo>
                      <a:pt x="691637" y="180891"/>
                      <a:pt x="639464" y="233065"/>
                      <a:pt x="575105" y="233065"/>
                    </a:cubicBezTo>
                    <a:lnTo>
                      <a:pt x="116532" y="233065"/>
                    </a:lnTo>
                    <a:cubicBezTo>
                      <a:pt x="52173" y="233065"/>
                      <a:pt x="0" y="180891"/>
                      <a:pt x="0" y="116532"/>
                    </a:cubicBezTo>
                    <a:lnTo>
                      <a:pt x="0" y="116532"/>
                    </a:lnTo>
                    <a:cubicBezTo>
                      <a:pt x="0" y="52173"/>
                      <a:pt x="52173" y="0"/>
                      <a:pt x="116532" y="0"/>
                    </a:cubicBezTo>
                    <a:close/>
                  </a:path>
                </a:pathLst>
              </a:custGeom>
              <a:solidFill>
                <a:srgbClr val="DDA2A2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28575"/>
                <a:ext cx="691637" cy="26164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380"/>
                  </a:lnSpc>
                </a:pPr>
                <a:r>
                  <a:rPr lang="en-US" sz="1700">
                    <a:solidFill>
                      <a:srgbClr val="231F20"/>
                    </a:solidFill>
                    <a:latin typeface="Gotham"/>
                    <a:ea typeface="Gotham"/>
                    <a:cs typeface="Gotham"/>
                    <a:sym typeface="Gotham"/>
                  </a:rPr>
                  <a:t>Get Current User</a:t>
                </a:r>
              </a:p>
            </p:txBody>
          </p:sp>
        </p:grpSp>
        <p:sp>
          <p:nvSpPr>
            <p:cNvPr name="AutoShape 20" id="20"/>
            <p:cNvSpPr/>
            <p:nvPr/>
          </p:nvSpPr>
          <p:spPr>
            <a:xfrm>
              <a:off x="0" y="792272"/>
              <a:ext cx="1255866" cy="0"/>
            </a:xfrm>
            <a:prstGeom prst="line">
              <a:avLst/>
            </a:prstGeom>
            <a:ln cap="flat" w="635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</p:grpSp>
      <p:grpSp>
        <p:nvGrpSpPr>
          <p:cNvPr name="Group 21" id="21"/>
          <p:cNvGrpSpPr/>
          <p:nvPr/>
        </p:nvGrpSpPr>
        <p:grpSpPr>
          <a:xfrm rot="0">
            <a:off x="10843921" y="5310543"/>
            <a:ext cx="3385359" cy="1140783"/>
            <a:chOff x="0" y="0"/>
            <a:chExt cx="691637" cy="233065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691637" cy="233065"/>
            </a:xfrm>
            <a:custGeom>
              <a:avLst/>
              <a:gdLst/>
              <a:ahLst/>
              <a:cxnLst/>
              <a:rect r="r" b="b" t="t" l="l"/>
              <a:pathLst>
                <a:path h="233065" w="691637">
                  <a:moveTo>
                    <a:pt x="116532" y="0"/>
                  </a:moveTo>
                  <a:lnTo>
                    <a:pt x="575105" y="0"/>
                  </a:lnTo>
                  <a:cubicBezTo>
                    <a:pt x="639464" y="0"/>
                    <a:pt x="691637" y="52173"/>
                    <a:pt x="691637" y="116532"/>
                  </a:cubicBezTo>
                  <a:lnTo>
                    <a:pt x="691637" y="116532"/>
                  </a:lnTo>
                  <a:cubicBezTo>
                    <a:pt x="691637" y="180891"/>
                    <a:pt x="639464" y="233065"/>
                    <a:pt x="575105" y="233065"/>
                  </a:cubicBezTo>
                  <a:lnTo>
                    <a:pt x="116532" y="233065"/>
                  </a:lnTo>
                  <a:cubicBezTo>
                    <a:pt x="52173" y="233065"/>
                    <a:pt x="0" y="180891"/>
                    <a:pt x="0" y="116532"/>
                  </a:cubicBezTo>
                  <a:lnTo>
                    <a:pt x="0" y="116532"/>
                  </a:lnTo>
                  <a:cubicBezTo>
                    <a:pt x="0" y="52173"/>
                    <a:pt x="52173" y="0"/>
                    <a:pt x="116532" y="0"/>
                  </a:cubicBezTo>
                  <a:close/>
                </a:path>
              </a:pathLst>
            </a:custGeom>
            <a:solidFill>
              <a:srgbClr val="DDA2A2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28575"/>
              <a:ext cx="691637" cy="2616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231F20"/>
                  </a:solidFill>
                  <a:latin typeface="Gotham"/>
                  <a:ea typeface="Gotham"/>
                  <a:cs typeface="Gotham"/>
                  <a:sym typeface="Gotham"/>
                </a:rPr>
                <a:t>Call in another feature</a:t>
              </a:r>
            </a:p>
          </p:txBody>
        </p:sp>
      </p:grpSp>
      <p:sp>
        <p:nvSpPr>
          <p:cNvPr name="AutoShape 24" id="24"/>
          <p:cNvSpPr/>
          <p:nvPr/>
        </p:nvSpPr>
        <p:spPr>
          <a:xfrm flipH="true">
            <a:off x="14229280" y="4287892"/>
            <a:ext cx="3201596" cy="1593043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5" id="25"/>
          <p:cNvGrpSpPr/>
          <p:nvPr/>
        </p:nvGrpSpPr>
        <p:grpSpPr>
          <a:xfrm rot="0">
            <a:off x="6028762" y="5310543"/>
            <a:ext cx="3385359" cy="1140783"/>
            <a:chOff x="0" y="0"/>
            <a:chExt cx="691637" cy="233065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91637" cy="233065"/>
            </a:xfrm>
            <a:custGeom>
              <a:avLst/>
              <a:gdLst/>
              <a:ahLst/>
              <a:cxnLst/>
              <a:rect r="r" b="b" t="t" l="l"/>
              <a:pathLst>
                <a:path h="233065" w="691637">
                  <a:moveTo>
                    <a:pt x="116532" y="0"/>
                  </a:moveTo>
                  <a:lnTo>
                    <a:pt x="575105" y="0"/>
                  </a:lnTo>
                  <a:cubicBezTo>
                    <a:pt x="639464" y="0"/>
                    <a:pt x="691637" y="52173"/>
                    <a:pt x="691637" y="116532"/>
                  </a:cubicBezTo>
                  <a:lnTo>
                    <a:pt x="691637" y="116532"/>
                  </a:lnTo>
                  <a:cubicBezTo>
                    <a:pt x="691637" y="180891"/>
                    <a:pt x="639464" y="233065"/>
                    <a:pt x="575105" y="233065"/>
                  </a:cubicBezTo>
                  <a:lnTo>
                    <a:pt x="116532" y="233065"/>
                  </a:lnTo>
                  <a:cubicBezTo>
                    <a:pt x="52173" y="233065"/>
                    <a:pt x="0" y="180891"/>
                    <a:pt x="0" y="116532"/>
                  </a:cubicBezTo>
                  <a:lnTo>
                    <a:pt x="0" y="116532"/>
                  </a:lnTo>
                  <a:cubicBezTo>
                    <a:pt x="0" y="52173"/>
                    <a:pt x="52173" y="0"/>
                    <a:pt x="116532" y="0"/>
                  </a:cubicBezTo>
                  <a:close/>
                </a:path>
              </a:pathLst>
            </a:custGeom>
            <a:solidFill>
              <a:srgbClr val="DDA2A2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28575"/>
              <a:ext cx="691637" cy="2616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231F20"/>
                  </a:solidFill>
                  <a:latin typeface="Gotham"/>
                  <a:ea typeface="Gotham"/>
                  <a:cs typeface="Gotham"/>
                  <a:sym typeface="Gotham"/>
                </a:rPr>
                <a:t>Append Log Entry to File</a:t>
              </a:r>
            </a:p>
          </p:txBody>
        </p:sp>
      </p:grpSp>
      <p:sp>
        <p:nvSpPr>
          <p:cNvPr name="AutoShape 28" id="28"/>
          <p:cNvSpPr/>
          <p:nvPr/>
        </p:nvSpPr>
        <p:spPr>
          <a:xfrm flipH="true">
            <a:off x="9414120" y="5880934"/>
            <a:ext cx="1429800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34744" y="3193697"/>
            <a:ext cx="2626060" cy="884918"/>
            <a:chOff x="0" y="0"/>
            <a:chExt cx="691637" cy="2330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91637" cy="233065"/>
            </a:xfrm>
            <a:custGeom>
              <a:avLst/>
              <a:gdLst/>
              <a:ahLst/>
              <a:cxnLst/>
              <a:rect r="r" b="b" t="t" l="l"/>
              <a:pathLst>
                <a:path h="233065" w="691637">
                  <a:moveTo>
                    <a:pt x="116532" y="0"/>
                  </a:moveTo>
                  <a:lnTo>
                    <a:pt x="575105" y="0"/>
                  </a:lnTo>
                  <a:cubicBezTo>
                    <a:pt x="639464" y="0"/>
                    <a:pt x="691637" y="52173"/>
                    <a:pt x="691637" y="116532"/>
                  </a:cubicBezTo>
                  <a:lnTo>
                    <a:pt x="691637" y="116532"/>
                  </a:lnTo>
                  <a:cubicBezTo>
                    <a:pt x="691637" y="180891"/>
                    <a:pt x="639464" y="233065"/>
                    <a:pt x="575105" y="233065"/>
                  </a:cubicBezTo>
                  <a:lnTo>
                    <a:pt x="116532" y="233065"/>
                  </a:lnTo>
                  <a:cubicBezTo>
                    <a:pt x="52173" y="233065"/>
                    <a:pt x="0" y="180891"/>
                    <a:pt x="0" y="116532"/>
                  </a:cubicBezTo>
                  <a:lnTo>
                    <a:pt x="0" y="116532"/>
                  </a:lnTo>
                  <a:cubicBezTo>
                    <a:pt x="0" y="52173"/>
                    <a:pt x="52173" y="0"/>
                    <a:pt x="116532" y="0"/>
                  </a:cubicBezTo>
                  <a:close/>
                </a:path>
              </a:pathLst>
            </a:custGeom>
            <a:solidFill>
              <a:srgbClr val="DDA2A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691637" cy="2616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231F20"/>
                  </a:solidFill>
                  <a:latin typeface="Gotham"/>
                  <a:ea typeface="Gotham"/>
                  <a:cs typeface="Gotham"/>
                  <a:sym typeface="Gotham"/>
                </a:rPr>
                <a:t>Enter the directory or file path to compress</a:t>
              </a:r>
            </a:p>
          </p:txBody>
        </p:sp>
      </p:grpSp>
      <p:sp>
        <p:nvSpPr>
          <p:cNvPr name="AutoShape 6" id="6"/>
          <p:cNvSpPr/>
          <p:nvPr/>
        </p:nvSpPr>
        <p:spPr>
          <a:xfrm>
            <a:off x="3960804" y="3663556"/>
            <a:ext cx="100965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7" id="7"/>
          <p:cNvGrpSpPr/>
          <p:nvPr/>
        </p:nvGrpSpPr>
        <p:grpSpPr>
          <a:xfrm rot="0">
            <a:off x="4970454" y="3221097"/>
            <a:ext cx="2626060" cy="884918"/>
            <a:chOff x="0" y="0"/>
            <a:chExt cx="691637" cy="23306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91637" cy="233065"/>
            </a:xfrm>
            <a:custGeom>
              <a:avLst/>
              <a:gdLst/>
              <a:ahLst/>
              <a:cxnLst/>
              <a:rect r="r" b="b" t="t" l="l"/>
              <a:pathLst>
                <a:path h="233065" w="691637">
                  <a:moveTo>
                    <a:pt x="116532" y="0"/>
                  </a:moveTo>
                  <a:lnTo>
                    <a:pt x="575105" y="0"/>
                  </a:lnTo>
                  <a:cubicBezTo>
                    <a:pt x="639464" y="0"/>
                    <a:pt x="691637" y="52173"/>
                    <a:pt x="691637" y="116532"/>
                  </a:cubicBezTo>
                  <a:lnTo>
                    <a:pt x="691637" y="116532"/>
                  </a:lnTo>
                  <a:cubicBezTo>
                    <a:pt x="691637" y="180891"/>
                    <a:pt x="639464" y="233065"/>
                    <a:pt x="575105" y="233065"/>
                  </a:cubicBezTo>
                  <a:lnTo>
                    <a:pt x="116532" y="233065"/>
                  </a:lnTo>
                  <a:cubicBezTo>
                    <a:pt x="52173" y="233065"/>
                    <a:pt x="0" y="180891"/>
                    <a:pt x="0" y="116532"/>
                  </a:cubicBezTo>
                  <a:lnTo>
                    <a:pt x="0" y="116532"/>
                  </a:lnTo>
                  <a:cubicBezTo>
                    <a:pt x="0" y="52173"/>
                    <a:pt x="52173" y="0"/>
                    <a:pt x="116532" y="0"/>
                  </a:cubicBezTo>
                  <a:close/>
                </a:path>
              </a:pathLst>
            </a:custGeom>
            <a:solidFill>
              <a:srgbClr val="DDA2A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691637" cy="2616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231F20"/>
                  </a:solidFill>
                  <a:latin typeface="Gotham"/>
                  <a:ea typeface="Gotham"/>
                  <a:cs typeface="Gotham"/>
                  <a:sym typeface="Gotham"/>
                </a:rPr>
                <a:t>Enter the path to store the archive </a:t>
              </a:r>
            </a:p>
          </p:txBody>
        </p:sp>
      </p:grpSp>
      <p:sp>
        <p:nvSpPr>
          <p:cNvPr name="AutoShape 10" id="10"/>
          <p:cNvSpPr/>
          <p:nvPr/>
        </p:nvSpPr>
        <p:spPr>
          <a:xfrm flipV="true">
            <a:off x="7597149" y="3655195"/>
            <a:ext cx="821049" cy="2740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1" id="11"/>
          <p:cNvGrpSpPr/>
          <p:nvPr/>
        </p:nvGrpSpPr>
        <p:grpSpPr>
          <a:xfrm rot="0">
            <a:off x="8448253" y="3212736"/>
            <a:ext cx="2626060" cy="884918"/>
            <a:chOff x="0" y="0"/>
            <a:chExt cx="691637" cy="23306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91637" cy="233065"/>
            </a:xfrm>
            <a:custGeom>
              <a:avLst/>
              <a:gdLst/>
              <a:ahLst/>
              <a:cxnLst/>
              <a:rect r="r" b="b" t="t" l="l"/>
              <a:pathLst>
                <a:path h="233065" w="691637">
                  <a:moveTo>
                    <a:pt x="116532" y="0"/>
                  </a:moveTo>
                  <a:lnTo>
                    <a:pt x="575105" y="0"/>
                  </a:lnTo>
                  <a:cubicBezTo>
                    <a:pt x="639464" y="0"/>
                    <a:pt x="691637" y="52173"/>
                    <a:pt x="691637" y="116532"/>
                  </a:cubicBezTo>
                  <a:lnTo>
                    <a:pt x="691637" y="116532"/>
                  </a:lnTo>
                  <a:cubicBezTo>
                    <a:pt x="691637" y="180891"/>
                    <a:pt x="639464" y="233065"/>
                    <a:pt x="575105" y="233065"/>
                  </a:cubicBezTo>
                  <a:lnTo>
                    <a:pt x="116532" y="233065"/>
                  </a:lnTo>
                  <a:cubicBezTo>
                    <a:pt x="52173" y="233065"/>
                    <a:pt x="0" y="180891"/>
                    <a:pt x="0" y="116532"/>
                  </a:cubicBezTo>
                  <a:lnTo>
                    <a:pt x="0" y="116532"/>
                  </a:lnTo>
                  <a:cubicBezTo>
                    <a:pt x="0" y="52173"/>
                    <a:pt x="52173" y="0"/>
                    <a:pt x="116532" y="0"/>
                  </a:cubicBezTo>
                  <a:close/>
                </a:path>
              </a:pathLst>
            </a:custGeom>
            <a:solidFill>
              <a:srgbClr val="DDA2A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691637" cy="2616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231F20"/>
                  </a:solidFill>
                  <a:latin typeface="Gotham"/>
                  <a:ea typeface="Gotham"/>
                  <a:cs typeface="Gotham"/>
                  <a:sym typeface="Gotham"/>
                </a:rPr>
                <a:t>Check if user input the file or not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290525" y="1806297"/>
            <a:ext cx="2626060" cy="884918"/>
            <a:chOff x="0" y="0"/>
            <a:chExt cx="691637" cy="23306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91637" cy="233065"/>
            </a:xfrm>
            <a:custGeom>
              <a:avLst/>
              <a:gdLst/>
              <a:ahLst/>
              <a:cxnLst/>
              <a:rect r="r" b="b" t="t" l="l"/>
              <a:pathLst>
                <a:path h="233065" w="691637">
                  <a:moveTo>
                    <a:pt x="116532" y="0"/>
                  </a:moveTo>
                  <a:lnTo>
                    <a:pt x="575105" y="0"/>
                  </a:lnTo>
                  <a:cubicBezTo>
                    <a:pt x="639464" y="0"/>
                    <a:pt x="691637" y="52173"/>
                    <a:pt x="691637" y="116532"/>
                  </a:cubicBezTo>
                  <a:lnTo>
                    <a:pt x="691637" y="116532"/>
                  </a:lnTo>
                  <a:cubicBezTo>
                    <a:pt x="691637" y="180891"/>
                    <a:pt x="639464" y="233065"/>
                    <a:pt x="575105" y="233065"/>
                  </a:cubicBezTo>
                  <a:lnTo>
                    <a:pt x="116532" y="233065"/>
                  </a:lnTo>
                  <a:cubicBezTo>
                    <a:pt x="52173" y="233065"/>
                    <a:pt x="0" y="180891"/>
                    <a:pt x="0" y="116532"/>
                  </a:cubicBezTo>
                  <a:lnTo>
                    <a:pt x="0" y="116532"/>
                  </a:lnTo>
                  <a:cubicBezTo>
                    <a:pt x="0" y="52173"/>
                    <a:pt x="52173" y="0"/>
                    <a:pt x="116532" y="0"/>
                  </a:cubicBezTo>
                  <a:close/>
                </a:path>
              </a:pathLst>
            </a:custGeom>
            <a:solidFill>
              <a:srgbClr val="DDA2A2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691637" cy="2616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231F20"/>
                  </a:solidFill>
                  <a:latin typeface="Gotham"/>
                  <a:ea typeface="Gotham"/>
                  <a:cs typeface="Gotham"/>
                  <a:sym typeface="Gotham"/>
                </a:rPr>
                <a:t>End program</a:t>
              </a:r>
            </a:p>
          </p:txBody>
        </p:sp>
      </p:grpSp>
      <p:sp>
        <p:nvSpPr>
          <p:cNvPr name="AutoShape 17" id="17"/>
          <p:cNvSpPr/>
          <p:nvPr/>
        </p:nvSpPr>
        <p:spPr>
          <a:xfrm flipV="true">
            <a:off x="10871273" y="2641570"/>
            <a:ext cx="658076" cy="62987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8" id="18"/>
          <p:cNvSpPr/>
          <p:nvPr/>
        </p:nvSpPr>
        <p:spPr>
          <a:xfrm flipV="true">
            <a:off x="11048292" y="3641853"/>
            <a:ext cx="910545" cy="2668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9" id="19"/>
          <p:cNvGrpSpPr/>
          <p:nvPr/>
        </p:nvGrpSpPr>
        <p:grpSpPr>
          <a:xfrm rot="0">
            <a:off x="11928474" y="3193697"/>
            <a:ext cx="2626060" cy="884918"/>
            <a:chOff x="0" y="0"/>
            <a:chExt cx="691637" cy="233065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91637" cy="233065"/>
            </a:xfrm>
            <a:custGeom>
              <a:avLst/>
              <a:gdLst/>
              <a:ahLst/>
              <a:cxnLst/>
              <a:rect r="r" b="b" t="t" l="l"/>
              <a:pathLst>
                <a:path h="233065" w="691637">
                  <a:moveTo>
                    <a:pt x="116532" y="0"/>
                  </a:moveTo>
                  <a:lnTo>
                    <a:pt x="575105" y="0"/>
                  </a:lnTo>
                  <a:cubicBezTo>
                    <a:pt x="639464" y="0"/>
                    <a:pt x="691637" y="52173"/>
                    <a:pt x="691637" y="116532"/>
                  </a:cubicBezTo>
                  <a:lnTo>
                    <a:pt x="691637" y="116532"/>
                  </a:lnTo>
                  <a:cubicBezTo>
                    <a:pt x="691637" y="180891"/>
                    <a:pt x="639464" y="233065"/>
                    <a:pt x="575105" y="233065"/>
                  </a:cubicBezTo>
                  <a:lnTo>
                    <a:pt x="116532" y="233065"/>
                  </a:lnTo>
                  <a:cubicBezTo>
                    <a:pt x="52173" y="233065"/>
                    <a:pt x="0" y="180891"/>
                    <a:pt x="0" y="116532"/>
                  </a:cubicBezTo>
                  <a:lnTo>
                    <a:pt x="0" y="116532"/>
                  </a:lnTo>
                  <a:cubicBezTo>
                    <a:pt x="0" y="52173"/>
                    <a:pt x="52173" y="0"/>
                    <a:pt x="116532" y="0"/>
                  </a:cubicBezTo>
                  <a:close/>
                </a:path>
              </a:pathLst>
            </a:custGeom>
            <a:solidFill>
              <a:srgbClr val="DDA2A2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28575"/>
              <a:ext cx="691637" cy="2616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231F20"/>
                  </a:solidFill>
                  <a:latin typeface="Gotham"/>
                  <a:ea typeface="Gotham"/>
                  <a:cs typeface="Gotham"/>
                  <a:sym typeface="Gotham"/>
                </a:rPr>
                <a:t>Check if the destination provide</a:t>
              </a:r>
            </a:p>
          </p:txBody>
        </p:sp>
      </p:grpSp>
      <p:sp>
        <p:nvSpPr>
          <p:cNvPr name="AutoShape 22" id="22"/>
          <p:cNvSpPr/>
          <p:nvPr/>
        </p:nvSpPr>
        <p:spPr>
          <a:xfrm>
            <a:off x="12422284" y="4078614"/>
            <a:ext cx="35421" cy="72198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3" id="23"/>
          <p:cNvGrpSpPr/>
          <p:nvPr/>
        </p:nvGrpSpPr>
        <p:grpSpPr>
          <a:xfrm rot="0">
            <a:off x="10494965" y="4800604"/>
            <a:ext cx="2626060" cy="884918"/>
            <a:chOff x="0" y="0"/>
            <a:chExt cx="691637" cy="233065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91637" cy="233065"/>
            </a:xfrm>
            <a:custGeom>
              <a:avLst/>
              <a:gdLst/>
              <a:ahLst/>
              <a:cxnLst/>
              <a:rect r="r" b="b" t="t" l="l"/>
              <a:pathLst>
                <a:path h="233065" w="691637">
                  <a:moveTo>
                    <a:pt x="116532" y="0"/>
                  </a:moveTo>
                  <a:lnTo>
                    <a:pt x="575105" y="0"/>
                  </a:lnTo>
                  <a:cubicBezTo>
                    <a:pt x="639464" y="0"/>
                    <a:pt x="691637" y="52173"/>
                    <a:pt x="691637" y="116532"/>
                  </a:cubicBezTo>
                  <a:lnTo>
                    <a:pt x="691637" y="116532"/>
                  </a:lnTo>
                  <a:cubicBezTo>
                    <a:pt x="691637" y="180891"/>
                    <a:pt x="639464" y="233065"/>
                    <a:pt x="575105" y="233065"/>
                  </a:cubicBezTo>
                  <a:lnTo>
                    <a:pt x="116532" y="233065"/>
                  </a:lnTo>
                  <a:cubicBezTo>
                    <a:pt x="52173" y="233065"/>
                    <a:pt x="0" y="180891"/>
                    <a:pt x="0" y="116532"/>
                  </a:cubicBezTo>
                  <a:lnTo>
                    <a:pt x="0" y="116532"/>
                  </a:lnTo>
                  <a:cubicBezTo>
                    <a:pt x="0" y="52173"/>
                    <a:pt x="52173" y="0"/>
                    <a:pt x="116532" y="0"/>
                  </a:cubicBezTo>
                  <a:close/>
                </a:path>
              </a:pathLst>
            </a:custGeom>
            <a:solidFill>
              <a:srgbClr val="DDA2A2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28575"/>
              <a:ext cx="691637" cy="2616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231F20"/>
                  </a:solidFill>
                  <a:latin typeface="Gotham"/>
                  <a:ea typeface="Gotham"/>
                  <a:cs typeface="Gotham"/>
                  <a:sym typeface="Gotham"/>
                </a:rPr>
                <a:t>destination equal to current directory</a:t>
              </a:r>
            </a:p>
          </p:txBody>
        </p:sp>
      </p:grpSp>
      <p:sp>
        <p:nvSpPr>
          <p:cNvPr name="AutoShape 26" id="26"/>
          <p:cNvSpPr/>
          <p:nvPr/>
        </p:nvSpPr>
        <p:spPr>
          <a:xfrm>
            <a:off x="14554534" y="3636156"/>
            <a:ext cx="117294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7" id="27"/>
          <p:cNvSpPr/>
          <p:nvPr/>
        </p:nvSpPr>
        <p:spPr>
          <a:xfrm>
            <a:off x="15727482" y="3655195"/>
            <a:ext cx="0" cy="319231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8" id="28"/>
          <p:cNvSpPr/>
          <p:nvPr/>
        </p:nvSpPr>
        <p:spPr>
          <a:xfrm>
            <a:off x="9761283" y="6847512"/>
            <a:ext cx="596619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9" id="29"/>
          <p:cNvSpPr/>
          <p:nvPr/>
        </p:nvSpPr>
        <p:spPr>
          <a:xfrm flipH="true" flipV="true">
            <a:off x="9667669" y="6349930"/>
            <a:ext cx="118113" cy="49758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0" id="30"/>
          <p:cNvSpPr/>
          <p:nvPr/>
        </p:nvSpPr>
        <p:spPr>
          <a:xfrm flipH="true">
            <a:off x="9622703" y="5124450"/>
            <a:ext cx="138580" cy="57461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1" id="31"/>
          <p:cNvSpPr/>
          <p:nvPr/>
        </p:nvSpPr>
        <p:spPr>
          <a:xfrm flipV="true">
            <a:off x="9761283" y="5124450"/>
            <a:ext cx="733682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2" id="32"/>
          <p:cNvGrpSpPr/>
          <p:nvPr/>
        </p:nvGrpSpPr>
        <p:grpSpPr>
          <a:xfrm rot="0">
            <a:off x="7135223" y="5553044"/>
            <a:ext cx="2626060" cy="995921"/>
            <a:chOff x="0" y="0"/>
            <a:chExt cx="691637" cy="2623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91637" cy="262300"/>
            </a:xfrm>
            <a:custGeom>
              <a:avLst/>
              <a:gdLst/>
              <a:ahLst/>
              <a:cxnLst/>
              <a:rect r="r" b="b" t="t" l="l"/>
              <a:pathLst>
                <a:path h="262300" w="691637">
                  <a:moveTo>
                    <a:pt x="131150" y="0"/>
                  </a:moveTo>
                  <a:lnTo>
                    <a:pt x="560487" y="0"/>
                  </a:lnTo>
                  <a:cubicBezTo>
                    <a:pt x="632919" y="0"/>
                    <a:pt x="691637" y="58718"/>
                    <a:pt x="691637" y="131150"/>
                  </a:cubicBezTo>
                  <a:lnTo>
                    <a:pt x="691637" y="131150"/>
                  </a:lnTo>
                  <a:cubicBezTo>
                    <a:pt x="691637" y="203582"/>
                    <a:pt x="632919" y="262300"/>
                    <a:pt x="560487" y="262300"/>
                  </a:cubicBezTo>
                  <a:lnTo>
                    <a:pt x="131150" y="262300"/>
                  </a:lnTo>
                  <a:cubicBezTo>
                    <a:pt x="58718" y="262300"/>
                    <a:pt x="0" y="203582"/>
                    <a:pt x="0" y="131150"/>
                  </a:cubicBezTo>
                  <a:lnTo>
                    <a:pt x="0" y="131150"/>
                  </a:lnTo>
                  <a:cubicBezTo>
                    <a:pt x="0" y="58718"/>
                    <a:pt x="58718" y="0"/>
                    <a:pt x="131150" y="0"/>
                  </a:cubicBezTo>
                  <a:close/>
                </a:path>
              </a:pathLst>
            </a:custGeom>
            <a:solidFill>
              <a:srgbClr val="DDA2A2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28575"/>
              <a:ext cx="691637" cy="290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231F20"/>
                  </a:solidFill>
                  <a:latin typeface="Gotham"/>
                  <a:ea typeface="Gotham"/>
                  <a:cs typeface="Gotham"/>
                  <a:sym typeface="Gotham"/>
                </a:rPr>
                <a:t>Check if file or directory to compress exist or not</a:t>
              </a:r>
            </a:p>
          </p:txBody>
        </p:sp>
      </p:grpSp>
      <p:sp>
        <p:nvSpPr>
          <p:cNvPr name="AutoShape 35" id="35"/>
          <p:cNvSpPr/>
          <p:nvPr/>
        </p:nvSpPr>
        <p:spPr>
          <a:xfrm flipH="true" flipV="true">
            <a:off x="8448253" y="5124450"/>
            <a:ext cx="24499" cy="4335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6" id="36"/>
          <p:cNvGrpSpPr/>
          <p:nvPr/>
        </p:nvGrpSpPr>
        <p:grpSpPr>
          <a:xfrm rot="0">
            <a:off x="7159722" y="4239532"/>
            <a:ext cx="2626060" cy="884918"/>
            <a:chOff x="0" y="0"/>
            <a:chExt cx="691637" cy="23306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691637" cy="233065"/>
            </a:xfrm>
            <a:custGeom>
              <a:avLst/>
              <a:gdLst/>
              <a:ahLst/>
              <a:cxnLst/>
              <a:rect r="r" b="b" t="t" l="l"/>
              <a:pathLst>
                <a:path h="233065" w="691637">
                  <a:moveTo>
                    <a:pt x="116532" y="0"/>
                  </a:moveTo>
                  <a:lnTo>
                    <a:pt x="575105" y="0"/>
                  </a:lnTo>
                  <a:cubicBezTo>
                    <a:pt x="639464" y="0"/>
                    <a:pt x="691637" y="52173"/>
                    <a:pt x="691637" y="116532"/>
                  </a:cubicBezTo>
                  <a:lnTo>
                    <a:pt x="691637" y="116532"/>
                  </a:lnTo>
                  <a:cubicBezTo>
                    <a:pt x="691637" y="180891"/>
                    <a:pt x="639464" y="233065"/>
                    <a:pt x="575105" y="233065"/>
                  </a:cubicBezTo>
                  <a:lnTo>
                    <a:pt x="116532" y="233065"/>
                  </a:lnTo>
                  <a:cubicBezTo>
                    <a:pt x="52173" y="233065"/>
                    <a:pt x="0" y="180891"/>
                    <a:pt x="0" y="116532"/>
                  </a:cubicBezTo>
                  <a:lnTo>
                    <a:pt x="0" y="116532"/>
                  </a:lnTo>
                  <a:cubicBezTo>
                    <a:pt x="0" y="52173"/>
                    <a:pt x="52173" y="0"/>
                    <a:pt x="116532" y="0"/>
                  </a:cubicBezTo>
                  <a:close/>
                </a:path>
              </a:pathLst>
            </a:custGeom>
            <a:solidFill>
              <a:srgbClr val="DDA2A2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28575"/>
              <a:ext cx="691637" cy="2616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231F20"/>
                  </a:solidFill>
                  <a:latin typeface="Gotham"/>
                  <a:ea typeface="Gotham"/>
                  <a:cs typeface="Gotham"/>
                  <a:sym typeface="Gotham"/>
                </a:rPr>
                <a:t>End program</a:t>
              </a:r>
            </a:p>
          </p:txBody>
        </p:sp>
      </p:grpSp>
      <p:sp>
        <p:nvSpPr>
          <p:cNvPr name="AutoShape 39" id="39"/>
          <p:cNvSpPr/>
          <p:nvPr/>
        </p:nvSpPr>
        <p:spPr>
          <a:xfrm flipH="true">
            <a:off x="6283484" y="6051005"/>
            <a:ext cx="85174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40" id="40"/>
          <p:cNvGrpSpPr/>
          <p:nvPr/>
        </p:nvGrpSpPr>
        <p:grpSpPr>
          <a:xfrm rot="0">
            <a:off x="3657424" y="5558000"/>
            <a:ext cx="2626060" cy="995921"/>
            <a:chOff x="0" y="0"/>
            <a:chExt cx="691637" cy="2623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691637" cy="262300"/>
            </a:xfrm>
            <a:custGeom>
              <a:avLst/>
              <a:gdLst/>
              <a:ahLst/>
              <a:cxnLst/>
              <a:rect r="r" b="b" t="t" l="l"/>
              <a:pathLst>
                <a:path h="262300" w="691637">
                  <a:moveTo>
                    <a:pt x="131150" y="0"/>
                  </a:moveTo>
                  <a:lnTo>
                    <a:pt x="560487" y="0"/>
                  </a:lnTo>
                  <a:cubicBezTo>
                    <a:pt x="632919" y="0"/>
                    <a:pt x="691637" y="58718"/>
                    <a:pt x="691637" y="131150"/>
                  </a:cubicBezTo>
                  <a:lnTo>
                    <a:pt x="691637" y="131150"/>
                  </a:lnTo>
                  <a:cubicBezTo>
                    <a:pt x="691637" y="203582"/>
                    <a:pt x="632919" y="262300"/>
                    <a:pt x="560487" y="262300"/>
                  </a:cubicBezTo>
                  <a:lnTo>
                    <a:pt x="131150" y="262300"/>
                  </a:lnTo>
                  <a:cubicBezTo>
                    <a:pt x="58718" y="262300"/>
                    <a:pt x="0" y="203582"/>
                    <a:pt x="0" y="131150"/>
                  </a:cubicBezTo>
                  <a:lnTo>
                    <a:pt x="0" y="131150"/>
                  </a:lnTo>
                  <a:cubicBezTo>
                    <a:pt x="0" y="58718"/>
                    <a:pt x="58718" y="0"/>
                    <a:pt x="131150" y="0"/>
                  </a:cubicBezTo>
                  <a:close/>
                </a:path>
              </a:pathLst>
            </a:custGeom>
            <a:solidFill>
              <a:srgbClr val="DDA2A2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28575"/>
              <a:ext cx="691637" cy="290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231F20"/>
                  </a:solidFill>
                  <a:latin typeface="Gotham"/>
                  <a:ea typeface="Gotham"/>
                  <a:cs typeface="Gotham"/>
                  <a:sym typeface="Gotham"/>
                </a:rPr>
                <a:t>Display menu to choose type to compress</a:t>
              </a:r>
            </a:p>
          </p:txBody>
        </p:sp>
      </p:grpSp>
      <p:sp>
        <p:nvSpPr>
          <p:cNvPr name="TextBox 43" id="43"/>
          <p:cNvSpPr txBox="true"/>
          <p:nvPr/>
        </p:nvSpPr>
        <p:spPr>
          <a:xfrm rot="0">
            <a:off x="1028700" y="733425"/>
            <a:ext cx="5758330" cy="120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COMPRESS FILE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0276062" y="2593945"/>
            <a:ext cx="798251" cy="405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231F20"/>
                </a:solidFill>
                <a:latin typeface="Angkor"/>
                <a:ea typeface="Angkor"/>
                <a:cs typeface="Angkor"/>
                <a:sym typeface="Angkor"/>
              </a:rPr>
              <a:t>No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1130223" y="3146072"/>
            <a:ext cx="798251" cy="405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231F20"/>
                </a:solidFill>
                <a:latin typeface="Angkor"/>
                <a:ea typeface="Angkor"/>
                <a:cs typeface="Angkor"/>
                <a:sym typeface="Angkor"/>
              </a:rPr>
              <a:t>Yes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1290525" y="4328164"/>
            <a:ext cx="798251" cy="405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231F20"/>
                </a:solidFill>
                <a:latin typeface="Angkor"/>
                <a:ea typeface="Angkor"/>
                <a:cs typeface="Angkor"/>
                <a:sym typeface="Angkor"/>
              </a:rPr>
              <a:t>No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4726759" y="3146072"/>
            <a:ext cx="798251" cy="405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231F20"/>
                </a:solidFill>
                <a:latin typeface="Angkor"/>
                <a:ea typeface="Angkor"/>
                <a:cs typeface="Angkor"/>
                <a:sym typeface="Angkor"/>
              </a:rPr>
              <a:t>Yes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7596514" y="5095875"/>
            <a:ext cx="798251" cy="405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231F20"/>
                </a:solidFill>
                <a:latin typeface="Angkor"/>
                <a:ea typeface="Angkor"/>
                <a:cs typeface="Angkor"/>
                <a:sym typeface="Angkor"/>
              </a:rPr>
              <a:t>No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6387904" y="5651439"/>
            <a:ext cx="798251" cy="405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231F20"/>
                </a:solidFill>
                <a:latin typeface="Angkor"/>
                <a:ea typeface="Angkor"/>
                <a:cs typeface="Angkor"/>
                <a:sym typeface="Angkor"/>
              </a:rPr>
              <a:t>Yes</a:t>
            </a:r>
          </a:p>
        </p:txBody>
      </p:sp>
      <p:sp>
        <p:nvSpPr>
          <p:cNvPr name="AutoShape 50" id="50"/>
          <p:cNvSpPr/>
          <p:nvPr/>
        </p:nvSpPr>
        <p:spPr>
          <a:xfrm flipH="true">
            <a:off x="2805684" y="6031955"/>
            <a:ext cx="85174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51" id="51"/>
          <p:cNvGrpSpPr/>
          <p:nvPr/>
        </p:nvGrpSpPr>
        <p:grpSpPr>
          <a:xfrm rot="0">
            <a:off x="904706" y="5553044"/>
            <a:ext cx="1900979" cy="884918"/>
            <a:chOff x="0" y="0"/>
            <a:chExt cx="500669" cy="233065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500669" cy="233065"/>
            </a:xfrm>
            <a:custGeom>
              <a:avLst/>
              <a:gdLst/>
              <a:ahLst/>
              <a:cxnLst/>
              <a:rect r="r" b="b" t="t" l="l"/>
              <a:pathLst>
                <a:path h="233065" w="500669">
                  <a:moveTo>
                    <a:pt x="116532" y="0"/>
                  </a:moveTo>
                  <a:lnTo>
                    <a:pt x="384137" y="0"/>
                  </a:lnTo>
                  <a:cubicBezTo>
                    <a:pt x="448496" y="0"/>
                    <a:pt x="500669" y="52173"/>
                    <a:pt x="500669" y="116532"/>
                  </a:cubicBezTo>
                  <a:lnTo>
                    <a:pt x="500669" y="116532"/>
                  </a:lnTo>
                  <a:cubicBezTo>
                    <a:pt x="500669" y="180891"/>
                    <a:pt x="448496" y="233065"/>
                    <a:pt x="384137" y="233065"/>
                  </a:cubicBezTo>
                  <a:lnTo>
                    <a:pt x="116532" y="233065"/>
                  </a:lnTo>
                  <a:cubicBezTo>
                    <a:pt x="52173" y="233065"/>
                    <a:pt x="0" y="180891"/>
                    <a:pt x="0" y="116532"/>
                  </a:cubicBezTo>
                  <a:lnTo>
                    <a:pt x="0" y="116532"/>
                  </a:lnTo>
                  <a:cubicBezTo>
                    <a:pt x="0" y="52173"/>
                    <a:pt x="52173" y="0"/>
                    <a:pt x="116532" y="0"/>
                  </a:cubicBezTo>
                  <a:close/>
                </a:path>
              </a:pathLst>
            </a:custGeom>
            <a:solidFill>
              <a:srgbClr val="DDA2A2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28575"/>
              <a:ext cx="500669" cy="2616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231F20"/>
                  </a:solidFill>
                  <a:latin typeface="Gotham"/>
                  <a:ea typeface="Gotham"/>
                  <a:cs typeface="Gotham"/>
                  <a:sym typeface="Gotham"/>
                </a:rPr>
                <a:t>zip</a:t>
              </a:r>
            </a:p>
          </p:txBody>
        </p:sp>
      </p:grpSp>
      <p:sp>
        <p:nvSpPr>
          <p:cNvPr name="AutoShape 54" id="54"/>
          <p:cNvSpPr/>
          <p:nvPr/>
        </p:nvSpPr>
        <p:spPr>
          <a:xfrm flipH="true">
            <a:off x="1855195" y="6437962"/>
            <a:ext cx="0" cy="257168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55" id="55"/>
          <p:cNvGrpSpPr/>
          <p:nvPr/>
        </p:nvGrpSpPr>
        <p:grpSpPr>
          <a:xfrm rot="0">
            <a:off x="542165" y="9029700"/>
            <a:ext cx="2626060" cy="884918"/>
            <a:chOff x="0" y="0"/>
            <a:chExt cx="691637" cy="233065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691637" cy="233065"/>
            </a:xfrm>
            <a:custGeom>
              <a:avLst/>
              <a:gdLst/>
              <a:ahLst/>
              <a:cxnLst/>
              <a:rect r="r" b="b" t="t" l="l"/>
              <a:pathLst>
                <a:path h="233065" w="691637">
                  <a:moveTo>
                    <a:pt x="116532" y="0"/>
                  </a:moveTo>
                  <a:lnTo>
                    <a:pt x="575105" y="0"/>
                  </a:lnTo>
                  <a:cubicBezTo>
                    <a:pt x="639464" y="0"/>
                    <a:pt x="691637" y="52173"/>
                    <a:pt x="691637" y="116532"/>
                  </a:cubicBezTo>
                  <a:lnTo>
                    <a:pt x="691637" y="116532"/>
                  </a:lnTo>
                  <a:cubicBezTo>
                    <a:pt x="691637" y="180891"/>
                    <a:pt x="639464" y="233065"/>
                    <a:pt x="575105" y="233065"/>
                  </a:cubicBezTo>
                  <a:lnTo>
                    <a:pt x="116532" y="233065"/>
                  </a:lnTo>
                  <a:cubicBezTo>
                    <a:pt x="52173" y="233065"/>
                    <a:pt x="0" y="180891"/>
                    <a:pt x="0" y="116532"/>
                  </a:cubicBezTo>
                  <a:lnTo>
                    <a:pt x="0" y="116532"/>
                  </a:lnTo>
                  <a:cubicBezTo>
                    <a:pt x="0" y="52173"/>
                    <a:pt x="52173" y="0"/>
                    <a:pt x="116532" y="0"/>
                  </a:cubicBezTo>
                  <a:close/>
                </a:path>
              </a:pathLst>
            </a:custGeom>
            <a:solidFill>
              <a:srgbClr val="DDA2A2"/>
            </a:solidFill>
          </p:spPr>
        </p:sp>
        <p:sp>
          <p:nvSpPr>
            <p:cNvPr name="TextBox 57" id="57"/>
            <p:cNvSpPr txBox="true"/>
            <p:nvPr/>
          </p:nvSpPr>
          <p:spPr>
            <a:xfrm>
              <a:off x="0" y="-28575"/>
              <a:ext cx="691637" cy="2616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231F20"/>
                  </a:solidFill>
                  <a:latin typeface="Gotham"/>
                  <a:ea typeface="Gotham"/>
                  <a:cs typeface="Gotham"/>
                  <a:sym typeface="Gotham"/>
                </a:rPr>
                <a:t>compress file into zip</a:t>
              </a:r>
            </a:p>
          </p:txBody>
        </p:sp>
      </p:grpSp>
      <p:grpSp>
        <p:nvGrpSpPr>
          <p:cNvPr name="Group 58" id="58"/>
          <p:cNvGrpSpPr/>
          <p:nvPr/>
        </p:nvGrpSpPr>
        <p:grpSpPr>
          <a:xfrm rot="0">
            <a:off x="3322984" y="9029700"/>
            <a:ext cx="2626060" cy="884918"/>
            <a:chOff x="0" y="0"/>
            <a:chExt cx="691637" cy="233065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691637" cy="233065"/>
            </a:xfrm>
            <a:custGeom>
              <a:avLst/>
              <a:gdLst/>
              <a:ahLst/>
              <a:cxnLst/>
              <a:rect r="r" b="b" t="t" l="l"/>
              <a:pathLst>
                <a:path h="233065" w="691637">
                  <a:moveTo>
                    <a:pt x="116532" y="0"/>
                  </a:moveTo>
                  <a:lnTo>
                    <a:pt x="575105" y="0"/>
                  </a:lnTo>
                  <a:cubicBezTo>
                    <a:pt x="639464" y="0"/>
                    <a:pt x="691637" y="52173"/>
                    <a:pt x="691637" y="116532"/>
                  </a:cubicBezTo>
                  <a:lnTo>
                    <a:pt x="691637" y="116532"/>
                  </a:lnTo>
                  <a:cubicBezTo>
                    <a:pt x="691637" y="180891"/>
                    <a:pt x="639464" y="233065"/>
                    <a:pt x="575105" y="233065"/>
                  </a:cubicBezTo>
                  <a:lnTo>
                    <a:pt x="116532" y="233065"/>
                  </a:lnTo>
                  <a:cubicBezTo>
                    <a:pt x="52173" y="233065"/>
                    <a:pt x="0" y="180891"/>
                    <a:pt x="0" y="116532"/>
                  </a:cubicBezTo>
                  <a:lnTo>
                    <a:pt x="0" y="116532"/>
                  </a:lnTo>
                  <a:cubicBezTo>
                    <a:pt x="0" y="52173"/>
                    <a:pt x="52173" y="0"/>
                    <a:pt x="116532" y="0"/>
                  </a:cubicBezTo>
                  <a:close/>
                </a:path>
              </a:pathLst>
            </a:custGeom>
            <a:solidFill>
              <a:srgbClr val="DDA2A2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28575"/>
              <a:ext cx="691637" cy="2616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231F20"/>
                  </a:solidFill>
                  <a:latin typeface="Gotham"/>
                  <a:ea typeface="Gotham"/>
                  <a:cs typeface="Gotham"/>
                  <a:sym typeface="Gotham"/>
                </a:rPr>
                <a:t>compress file into tar.gz</a:t>
              </a:r>
            </a:p>
          </p:txBody>
        </p:sp>
      </p:grpSp>
      <p:grpSp>
        <p:nvGrpSpPr>
          <p:cNvPr name="Group 61" id="61"/>
          <p:cNvGrpSpPr/>
          <p:nvPr/>
        </p:nvGrpSpPr>
        <p:grpSpPr>
          <a:xfrm rot="0">
            <a:off x="3322984" y="7349352"/>
            <a:ext cx="1900979" cy="884918"/>
            <a:chOff x="0" y="0"/>
            <a:chExt cx="500669" cy="233065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500669" cy="233065"/>
            </a:xfrm>
            <a:custGeom>
              <a:avLst/>
              <a:gdLst/>
              <a:ahLst/>
              <a:cxnLst/>
              <a:rect r="r" b="b" t="t" l="l"/>
              <a:pathLst>
                <a:path h="233065" w="500669">
                  <a:moveTo>
                    <a:pt x="116532" y="0"/>
                  </a:moveTo>
                  <a:lnTo>
                    <a:pt x="384137" y="0"/>
                  </a:lnTo>
                  <a:cubicBezTo>
                    <a:pt x="448496" y="0"/>
                    <a:pt x="500669" y="52173"/>
                    <a:pt x="500669" y="116532"/>
                  </a:cubicBezTo>
                  <a:lnTo>
                    <a:pt x="500669" y="116532"/>
                  </a:lnTo>
                  <a:cubicBezTo>
                    <a:pt x="500669" y="180891"/>
                    <a:pt x="448496" y="233065"/>
                    <a:pt x="384137" y="233065"/>
                  </a:cubicBezTo>
                  <a:lnTo>
                    <a:pt x="116532" y="233065"/>
                  </a:lnTo>
                  <a:cubicBezTo>
                    <a:pt x="52173" y="233065"/>
                    <a:pt x="0" y="180891"/>
                    <a:pt x="0" y="116532"/>
                  </a:cubicBezTo>
                  <a:lnTo>
                    <a:pt x="0" y="116532"/>
                  </a:lnTo>
                  <a:cubicBezTo>
                    <a:pt x="0" y="52173"/>
                    <a:pt x="52173" y="0"/>
                    <a:pt x="116532" y="0"/>
                  </a:cubicBezTo>
                  <a:close/>
                </a:path>
              </a:pathLst>
            </a:custGeom>
            <a:solidFill>
              <a:srgbClr val="DDA2A2"/>
            </a:solidFill>
          </p:spPr>
        </p:sp>
        <p:sp>
          <p:nvSpPr>
            <p:cNvPr name="TextBox 63" id="63"/>
            <p:cNvSpPr txBox="true"/>
            <p:nvPr/>
          </p:nvSpPr>
          <p:spPr>
            <a:xfrm>
              <a:off x="0" y="-28575"/>
              <a:ext cx="500669" cy="2616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231F20"/>
                  </a:solidFill>
                  <a:latin typeface="Gotham"/>
                  <a:ea typeface="Gotham"/>
                  <a:cs typeface="Gotham"/>
                  <a:sym typeface="Gotham"/>
                </a:rPr>
                <a:t>tar.gz</a:t>
              </a:r>
            </a:p>
          </p:txBody>
        </p:sp>
      </p:grpSp>
      <p:sp>
        <p:nvSpPr>
          <p:cNvPr name="AutoShape 64" id="64"/>
          <p:cNvSpPr/>
          <p:nvPr/>
        </p:nvSpPr>
        <p:spPr>
          <a:xfrm>
            <a:off x="4273474" y="6582613"/>
            <a:ext cx="0" cy="76673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5" id="65"/>
          <p:cNvSpPr/>
          <p:nvPr/>
        </p:nvSpPr>
        <p:spPr>
          <a:xfrm>
            <a:off x="4273474" y="8234269"/>
            <a:ext cx="54472" cy="79543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66" id="66"/>
          <p:cNvGrpSpPr/>
          <p:nvPr/>
        </p:nvGrpSpPr>
        <p:grpSpPr>
          <a:xfrm rot="0">
            <a:off x="6101444" y="8966654"/>
            <a:ext cx="2626060" cy="884918"/>
            <a:chOff x="0" y="0"/>
            <a:chExt cx="691637" cy="233065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691637" cy="233065"/>
            </a:xfrm>
            <a:custGeom>
              <a:avLst/>
              <a:gdLst/>
              <a:ahLst/>
              <a:cxnLst/>
              <a:rect r="r" b="b" t="t" l="l"/>
              <a:pathLst>
                <a:path h="233065" w="691637">
                  <a:moveTo>
                    <a:pt x="116532" y="0"/>
                  </a:moveTo>
                  <a:lnTo>
                    <a:pt x="575105" y="0"/>
                  </a:lnTo>
                  <a:cubicBezTo>
                    <a:pt x="639464" y="0"/>
                    <a:pt x="691637" y="52173"/>
                    <a:pt x="691637" y="116532"/>
                  </a:cubicBezTo>
                  <a:lnTo>
                    <a:pt x="691637" y="116532"/>
                  </a:lnTo>
                  <a:cubicBezTo>
                    <a:pt x="691637" y="180891"/>
                    <a:pt x="639464" y="233065"/>
                    <a:pt x="575105" y="233065"/>
                  </a:cubicBezTo>
                  <a:lnTo>
                    <a:pt x="116532" y="233065"/>
                  </a:lnTo>
                  <a:cubicBezTo>
                    <a:pt x="52173" y="233065"/>
                    <a:pt x="0" y="180891"/>
                    <a:pt x="0" y="116532"/>
                  </a:cubicBezTo>
                  <a:lnTo>
                    <a:pt x="0" y="116532"/>
                  </a:lnTo>
                  <a:cubicBezTo>
                    <a:pt x="0" y="52173"/>
                    <a:pt x="52173" y="0"/>
                    <a:pt x="116532" y="0"/>
                  </a:cubicBezTo>
                  <a:close/>
                </a:path>
              </a:pathLst>
            </a:custGeom>
            <a:solidFill>
              <a:srgbClr val="DDA2A2"/>
            </a:solidFill>
          </p:spPr>
        </p:sp>
        <p:sp>
          <p:nvSpPr>
            <p:cNvPr name="TextBox 68" id="68"/>
            <p:cNvSpPr txBox="true"/>
            <p:nvPr/>
          </p:nvSpPr>
          <p:spPr>
            <a:xfrm>
              <a:off x="0" y="-28575"/>
              <a:ext cx="691637" cy="2616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231F20"/>
                  </a:solidFill>
                  <a:latin typeface="Gotham"/>
                  <a:ea typeface="Gotham"/>
                  <a:cs typeface="Gotham"/>
                  <a:sym typeface="Gotham"/>
                </a:rPr>
                <a:t>compress file into tar.bz2</a:t>
              </a:r>
            </a:p>
          </p:txBody>
        </p:sp>
      </p:grpSp>
      <p:grpSp>
        <p:nvGrpSpPr>
          <p:cNvPr name="Group 69" id="69"/>
          <p:cNvGrpSpPr/>
          <p:nvPr/>
        </p:nvGrpSpPr>
        <p:grpSpPr>
          <a:xfrm rot="0">
            <a:off x="5695535" y="7315704"/>
            <a:ext cx="1900979" cy="884918"/>
            <a:chOff x="0" y="0"/>
            <a:chExt cx="500669" cy="233065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0" y="0"/>
              <a:ext cx="500669" cy="233065"/>
            </a:xfrm>
            <a:custGeom>
              <a:avLst/>
              <a:gdLst/>
              <a:ahLst/>
              <a:cxnLst/>
              <a:rect r="r" b="b" t="t" l="l"/>
              <a:pathLst>
                <a:path h="233065" w="500669">
                  <a:moveTo>
                    <a:pt x="116532" y="0"/>
                  </a:moveTo>
                  <a:lnTo>
                    <a:pt x="384137" y="0"/>
                  </a:lnTo>
                  <a:cubicBezTo>
                    <a:pt x="448496" y="0"/>
                    <a:pt x="500669" y="52173"/>
                    <a:pt x="500669" y="116532"/>
                  </a:cubicBezTo>
                  <a:lnTo>
                    <a:pt x="500669" y="116532"/>
                  </a:lnTo>
                  <a:cubicBezTo>
                    <a:pt x="500669" y="180891"/>
                    <a:pt x="448496" y="233065"/>
                    <a:pt x="384137" y="233065"/>
                  </a:cubicBezTo>
                  <a:lnTo>
                    <a:pt x="116532" y="233065"/>
                  </a:lnTo>
                  <a:cubicBezTo>
                    <a:pt x="52173" y="233065"/>
                    <a:pt x="0" y="180891"/>
                    <a:pt x="0" y="116532"/>
                  </a:cubicBezTo>
                  <a:lnTo>
                    <a:pt x="0" y="116532"/>
                  </a:lnTo>
                  <a:cubicBezTo>
                    <a:pt x="0" y="52173"/>
                    <a:pt x="52173" y="0"/>
                    <a:pt x="116532" y="0"/>
                  </a:cubicBezTo>
                  <a:close/>
                </a:path>
              </a:pathLst>
            </a:custGeom>
            <a:solidFill>
              <a:srgbClr val="DDA2A2"/>
            </a:solidFill>
          </p:spPr>
        </p:sp>
        <p:sp>
          <p:nvSpPr>
            <p:cNvPr name="TextBox 71" id="71"/>
            <p:cNvSpPr txBox="true"/>
            <p:nvPr/>
          </p:nvSpPr>
          <p:spPr>
            <a:xfrm>
              <a:off x="0" y="-28575"/>
              <a:ext cx="500669" cy="2616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231F20"/>
                  </a:solidFill>
                  <a:latin typeface="Gotham"/>
                  <a:ea typeface="Gotham"/>
                  <a:cs typeface="Gotham"/>
                  <a:sym typeface="Gotham"/>
                </a:rPr>
                <a:t>tar.bz2</a:t>
              </a:r>
            </a:p>
          </p:txBody>
        </p:sp>
      </p:grpSp>
      <p:sp>
        <p:nvSpPr>
          <p:cNvPr name="AutoShape 72" id="72"/>
          <p:cNvSpPr/>
          <p:nvPr/>
        </p:nvSpPr>
        <p:spPr>
          <a:xfrm>
            <a:off x="5322520" y="6553921"/>
            <a:ext cx="443937" cy="9639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3" id="73"/>
          <p:cNvSpPr/>
          <p:nvPr/>
        </p:nvSpPr>
        <p:spPr>
          <a:xfrm>
            <a:off x="6646024" y="8200622"/>
            <a:ext cx="460382" cy="76603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74" id="74"/>
          <p:cNvGrpSpPr/>
          <p:nvPr/>
        </p:nvGrpSpPr>
        <p:grpSpPr>
          <a:xfrm rot="0">
            <a:off x="9075552" y="9010114"/>
            <a:ext cx="2626060" cy="884918"/>
            <a:chOff x="0" y="0"/>
            <a:chExt cx="691637" cy="233065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691637" cy="233065"/>
            </a:xfrm>
            <a:custGeom>
              <a:avLst/>
              <a:gdLst/>
              <a:ahLst/>
              <a:cxnLst/>
              <a:rect r="r" b="b" t="t" l="l"/>
              <a:pathLst>
                <a:path h="233065" w="691637">
                  <a:moveTo>
                    <a:pt x="116532" y="0"/>
                  </a:moveTo>
                  <a:lnTo>
                    <a:pt x="575105" y="0"/>
                  </a:lnTo>
                  <a:cubicBezTo>
                    <a:pt x="639464" y="0"/>
                    <a:pt x="691637" y="52173"/>
                    <a:pt x="691637" y="116532"/>
                  </a:cubicBezTo>
                  <a:lnTo>
                    <a:pt x="691637" y="116532"/>
                  </a:lnTo>
                  <a:cubicBezTo>
                    <a:pt x="691637" y="180891"/>
                    <a:pt x="639464" y="233065"/>
                    <a:pt x="575105" y="233065"/>
                  </a:cubicBezTo>
                  <a:lnTo>
                    <a:pt x="116532" y="233065"/>
                  </a:lnTo>
                  <a:cubicBezTo>
                    <a:pt x="52173" y="233065"/>
                    <a:pt x="0" y="180891"/>
                    <a:pt x="0" y="116532"/>
                  </a:cubicBezTo>
                  <a:lnTo>
                    <a:pt x="0" y="116532"/>
                  </a:lnTo>
                  <a:cubicBezTo>
                    <a:pt x="0" y="52173"/>
                    <a:pt x="52173" y="0"/>
                    <a:pt x="116532" y="0"/>
                  </a:cubicBezTo>
                  <a:close/>
                </a:path>
              </a:pathLst>
            </a:custGeom>
            <a:solidFill>
              <a:srgbClr val="DDA2A2"/>
            </a:solidFill>
          </p:spPr>
        </p:sp>
        <p:sp>
          <p:nvSpPr>
            <p:cNvPr name="TextBox 76" id="76"/>
            <p:cNvSpPr txBox="true"/>
            <p:nvPr/>
          </p:nvSpPr>
          <p:spPr>
            <a:xfrm>
              <a:off x="0" y="-28575"/>
              <a:ext cx="691637" cy="2616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231F20"/>
                  </a:solidFill>
                  <a:latin typeface="Gotham"/>
                  <a:ea typeface="Gotham"/>
                  <a:cs typeface="Gotham"/>
                  <a:sym typeface="Gotham"/>
                </a:rPr>
                <a:t>compress file into tar.xz</a:t>
              </a:r>
            </a:p>
          </p:txBody>
        </p:sp>
      </p:grpSp>
      <p:grpSp>
        <p:nvGrpSpPr>
          <p:cNvPr name="Group 77" id="77"/>
          <p:cNvGrpSpPr/>
          <p:nvPr/>
        </p:nvGrpSpPr>
        <p:grpSpPr>
          <a:xfrm rot="0">
            <a:off x="8669643" y="7359165"/>
            <a:ext cx="1900979" cy="884918"/>
            <a:chOff x="0" y="0"/>
            <a:chExt cx="500669" cy="233065"/>
          </a:xfrm>
        </p:grpSpPr>
        <p:sp>
          <p:nvSpPr>
            <p:cNvPr name="Freeform 78" id="78"/>
            <p:cNvSpPr/>
            <p:nvPr/>
          </p:nvSpPr>
          <p:spPr>
            <a:xfrm flipH="false" flipV="false" rot="0">
              <a:off x="0" y="0"/>
              <a:ext cx="500669" cy="233065"/>
            </a:xfrm>
            <a:custGeom>
              <a:avLst/>
              <a:gdLst/>
              <a:ahLst/>
              <a:cxnLst/>
              <a:rect r="r" b="b" t="t" l="l"/>
              <a:pathLst>
                <a:path h="233065" w="500669">
                  <a:moveTo>
                    <a:pt x="116532" y="0"/>
                  </a:moveTo>
                  <a:lnTo>
                    <a:pt x="384137" y="0"/>
                  </a:lnTo>
                  <a:cubicBezTo>
                    <a:pt x="448496" y="0"/>
                    <a:pt x="500669" y="52173"/>
                    <a:pt x="500669" y="116532"/>
                  </a:cubicBezTo>
                  <a:lnTo>
                    <a:pt x="500669" y="116532"/>
                  </a:lnTo>
                  <a:cubicBezTo>
                    <a:pt x="500669" y="180891"/>
                    <a:pt x="448496" y="233065"/>
                    <a:pt x="384137" y="233065"/>
                  </a:cubicBezTo>
                  <a:lnTo>
                    <a:pt x="116532" y="233065"/>
                  </a:lnTo>
                  <a:cubicBezTo>
                    <a:pt x="52173" y="233065"/>
                    <a:pt x="0" y="180891"/>
                    <a:pt x="0" y="116532"/>
                  </a:cubicBezTo>
                  <a:lnTo>
                    <a:pt x="0" y="116532"/>
                  </a:lnTo>
                  <a:cubicBezTo>
                    <a:pt x="0" y="52173"/>
                    <a:pt x="52173" y="0"/>
                    <a:pt x="116532" y="0"/>
                  </a:cubicBezTo>
                  <a:close/>
                </a:path>
              </a:pathLst>
            </a:custGeom>
            <a:solidFill>
              <a:srgbClr val="DDA2A2"/>
            </a:solidFill>
          </p:spPr>
        </p:sp>
        <p:sp>
          <p:nvSpPr>
            <p:cNvPr name="TextBox 79" id="79"/>
            <p:cNvSpPr txBox="true"/>
            <p:nvPr/>
          </p:nvSpPr>
          <p:spPr>
            <a:xfrm>
              <a:off x="0" y="-28575"/>
              <a:ext cx="500669" cy="2616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231F20"/>
                  </a:solidFill>
                  <a:latin typeface="Gotham"/>
                  <a:ea typeface="Gotham"/>
                  <a:cs typeface="Gotham"/>
                  <a:sym typeface="Gotham"/>
                </a:rPr>
                <a:t>tar.xz</a:t>
              </a:r>
            </a:p>
          </p:txBody>
        </p:sp>
      </p:grpSp>
      <p:sp>
        <p:nvSpPr>
          <p:cNvPr name="AutoShape 80" id="80"/>
          <p:cNvSpPr/>
          <p:nvPr/>
        </p:nvSpPr>
        <p:spPr>
          <a:xfrm>
            <a:off x="9620132" y="8244082"/>
            <a:ext cx="22312" cy="76603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81" id="81"/>
          <p:cNvSpPr/>
          <p:nvPr/>
        </p:nvSpPr>
        <p:spPr>
          <a:xfrm>
            <a:off x="6118747" y="6377415"/>
            <a:ext cx="2592910" cy="123602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14914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69" y="0"/>
                </a:lnTo>
                <a:lnTo>
                  <a:pt x="19258069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733425"/>
            <a:ext cx="11889787" cy="2276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DISPLAY DISK USAGE OF A GIVEN DIRECTORY. 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763008" y="5938795"/>
            <a:ext cx="3385359" cy="1140783"/>
            <a:chOff x="0" y="0"/>
            <a:chExt cx="691637" cy="23306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91637" cy="233065"/>
            </a:xfrm>
            <a:custGeom>
              <a:avLst/>
              <a:gdLst/>
              <a:ahLst/>
              <a:cxnLst/>
              <a:rect r="r" b="b" t="t" l="l"/>
              <a:pathLst>
                <a:path h="233065" w="691637">
                  <a:moveTo>
                    <a:pt x="116532" y="0"/>
                  </a:moveTo>
                  <a:lnTo>
                    <a:pt x="575105" y="0"/>
                  </a:lnTo>
                  <a:cubicBezTo>
                    <a:pt x="639464" y="0"/>
                    <a:pt x="691637" y="52173"/>
                    <a:pt x="691637" y="116532"/>
                  </a:cubicBezTo>
                  <a:lnTo>
                    <a:pt x="691637" y="116532"/>
                  </a:lnTo>
                  <a:cubicBezTo>
                    <a:pt x="691637" y="180891"/>
                    <a:pt x="639464" y="233065"/>
                    <a:pt x="575105" y="233065"/>
                  </a:cubicBezTo>
                  <a:lnTo>
                    <a:pt x="116532" y="233065"/>
                  </a:lnTo>
                  <a:cubicBezTo>
                    <a:pt x="52173" y="233065"/>
                    <a:pt x="0" y="180891"/>
                    <a:pt x="0" y="116532"/>
                  </a:cubicBezTo>
                  <a:lnTo>
                    <a:pt x="0" y="116532"/>
                  </a:lnTo>
                  <a:cubicBezTo>
                    <a:pt x="0" y="52173"/>
                    <a:pt x="52173" y="0"/>
                    <a:pt x="116532" y="0"/>
                  </a:cubicBezTo>
                  <a:close/>
                </a:path>
              </a:pathLst>
            </a:custGeom>
            <a:solidFill>
              <a:srgbClr val="DDA2A2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28575"/>
              <a:ext cx="691637" cy="2616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231F20"/>
                  </a:solidFill>
                  <a:latin typeface="Gotham"/>
                  <a:ea typeface="Gotham"/>
                  <a:cs typeface="Gotham"/>
                  <a:sym typeface="Gotham"/>
                </a:rPr>
                <a:t>Enter the directory path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5628009" y="3741313"/>
            <a:ext cx="3385359" cy="1140783"/>
            <a:chOff x="0" y="0"/>
            <a:chExt cx="691637" cy="23306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91637" cy="233065"/>
            </a:xfrm>
            <a:custGeom>
              <a:avLst/>
              <a:gdLst/>
              <a:ahLst/>
              <a:cxnLst/>
              <a:rect r="r" b="b" t="t" l="l"/>
              <a:pathLst>
                <a:path h="233065" w="691637">
                  <a:moveTo>
                    <a:pt x="116532" y="0"/>
                  </a:moveTo>
                  <a:lnTo>
                    <a:pt x="575105" y="0"/>
                  </a:lnTo>
                  <a:cubicBezTo>
                    <a:pt x="639464" y="0"/>
                    <a:pt x="691637" y="52173"/>
                    <a:pt x="691637" y="116532"/>
                  </a:cubicBezTo>
                  <a:lnTo>
                    <a:pt x="691637" y="116532"/>
                  </a:lnTo>
                  <a:cubicBezTo>
                    <a:pt x="691637" y="180891"/>
                    <a:pt x="639464" y="233065"/>
                    <a:pt x="575105" y="233065"/>
                  </a:cubicBezTo>
                  <a:lnTo>
                    <a:pt x="116532" y="233065"/>
                  </a:lnTo>
                  <a:cubicBezTo>
                    <a:pt x="52173" y="233065"/>
                    <a:pt x="0" y="180891"/>
                    <a:pt x="0" y="116532"/>
                  </a:cubicBezTo>
                  <a:lnTo>
                    <a:pt x="0" y="116532"/>
                  </a:lnTo>
                  <a:cubicBezTo>
                    <a:pt x="0" y="52173"/>
                    <a:pt x="52173" y="0"/>
                    <a:pt x="116532" y="0"/>
                  </a:cubicBezTo>
                  <a:close/>
                </a:path>
              </a:pathLst>
            </a:custGeom>
            <a:solidFill>
              <a:srgbClr val="DDA2A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691637" cy="2616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231F20"/>
                  </a:solidFill>
                  <a:latin typeface="Gotham"/>
                  <a:ea typeface="Gotham"/>
                  <a:cs typeface="Gotham"/>
                  <a:sym typeface="Gotham"/>
                </a:rPr>
                <a:t>Check: if the path is a directory/exists</a:t>
              </a:r>
            </a:p>
          </p:txBody>
        </p:sp>
      </p:grpSp>
      <p:sp>
        <p:nvSpPr>
          <p:cNvPr name="AutoShape 10" id="10"/>
          <p:cNvSpPr/>
          <p:nvPr/>
        </p:nvSpPr>
        <p:spPr>
          <a:xfrm flipV="true">
            <a:off x="4147903" y="4311704"/>
            <a:ext cx="1480106" cy="2209761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1" id="11"/>
          <p:cNvGrpSpPr/>
          <p:nvPr/>
        </p:nvGrpSpPr>
        <p:grpSpPr>
          <a:xfrm rot="0">
            <a:off x="9955268" y="3741313"/>
            <a:ext cx="3385359" cy="1140783"/>
            <a:chOff x="0" y="0"/>
            <a:chExt cx="691637" cy="23306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91637" cy="233065"/>
            </a:xfrm>
            <a:custGeom>
              <a:avLst/>
              <a:gdLst/>
              <a:ahLst/>
              <a:cxnLst/>
              <a:rect r="r" b="b" t="t" l="l"/>
              <a:pathLst>
                <a:path h="233065" w="691637">
                  <a:moveTo>
                    <a:pt x="116532" y="0"/>
                  </a:moveTo>
                  <a:lnTo>
                    <a:pt x="575105" y="0"/>
                  </a:lnTo>
                  <a:cubicBezTo>
                    <a:pt x="639464" y="0"/>
                    <a:pt x="691637" y="52173"/>
                    <a:pt x="691637" y="116532"/>
                  </a:cubicBezTo>
                  <a:lnTo>
                    <a:pt x="691637" y="116532"/>
                  </a:lnTo>
                  <a:cubicBezTo>
                    <a:pt x="691637" y="180891"/>
                    <a:pt x="639464" y="233065"/>
                    <a:pt x="575105" y="233065"/>
                  </a:cubicBezTo>
                  <a:lnTo>
                    <a:pt x="116532" y="233065"/>
                  </a:lnTo>
                  <a:cubicBezTo>
                    <a:pt x="52173" y="233065"/>
                    <a:pt x="0" y="180891"/>
                    <a:pt x="0" y="116532"/>
                  </a:cubicBezTo>
                  <a:lnTo>
                    <a:pt x="0" y="116532"/>
                  </a:lnTo>
                  <a:cubicBezTo>
                    <a:pt x="0" y="52173"/>
                    <a:pt x="52173" y="0"/>
                    <a:pt x="116532" y="0"/>
                  </a:cubicBezTo>
                  <a:close/>
                </a:path>
              </a:pathLst>
            </a:custGeom>
            <a:solidFill>
              <a:srgbClr val="DDA2A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691637" cy="2616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231F20"/>
                  </a:solidFill>
                  <a:latin typeface="Gotham"/>
                  <a:ea typeface="Gotham"/>
                  <a:cs typeface="Gotham"/>
                  <a:sym typeface="Gotham"/>
                </a:rPr>
                <a:t>disk usage checking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5628009" y="7888917"/>
            <a:ext cx="3385359" cy="1140783"/>
            <a:chOff x="0" y="0"/>
            <a:chExt cx="691637" cy="23306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91637" cy="233065"/>
            </a:xfrm>
            <a:custGeom>
              <a:avLst/>
              <a:gdLst/>
              <a:ahLst/>
              <a:cxnLst/>
              <a:rect r="r" b="b" t="t" l="l"/>
              <a:pathLst>
                <a:path h="233065" w="691637">
                  <a:moveTo>
                    <a:pt x="116532" y="0"/>
                  </a:moveTo>
                  <a:lnTo>
                    <a:pt x="575105" y="0"/>
                  </a:lnTo>
                  <a:cubicBezTo>
                    <a:pt x="639464" y="0"/>
                    <a:pt x="691637" y="52173"/>
                    <a:pt x="691637" y="116532"/>
                  </a:cubicBezTo>
                  <a:lnTo>
                    <a:pt x="691637" y="116532"/>
                  </a:lnTo>
                  <a:cubicBezTo>
                    <a:pt x="691637" y="180891"/>
                    <a:pt x="639464" y="233065"/>
                    <a:pt x="575105" y="233065"/>
                  </a:cubicBezTo>
                  <a:lnTo>
                    <a:pt x="116532" y="233065"/>
                  </a:lnTo>
                  <a:cubicBezTo>
                    <a:pt x="52173" y="233065"/>
                    <a:pt x="0" y="180891"/>
                    <a:pt x="0" y="116532"/>
                  </a:cubicBezTo>
                  <a:lnTo>
                    <a:pt x="0" y="116532"/>
                  </a:lnTo>
                  <a:cubicBezTo>
                    <a:pt x="0" y="52173"/>
                    <a:pt x="52173" y="0"/>
                    <a:pt x="116532" y="0"/>
                  </a:cubicBezTo>
                  <a:close/>
                </a:path>
              </a:pathLst>
            </a:custGeom>
            <a:solidFill>
              <a:srgbClr val="DDA2A2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691637" cy="2616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231F20"/>
                  </a:solidFill>
                  <a:latin typeface="Gotham"/>
                  <a:ea typeface="Gotham"/>
                  <a:cs typeface="Gotham"/>
                  <a:sym typeface="Gotham"/>
                </a:rPr>
                <a:t>Check:  if the path is not a directory/not exists</a:t>
              </a:r>
            </a:p>
          </p:txBody>
        </p:sp>
      </p:grpSp>
      <p:sp>
        <p:nvSpPr>
          <p:cNvPr name="AutoShape 17" id="17"/>
          <p:cNvSpPr/>
          <p:nvPr/>
        </p:nvSpPr>
        <p:spPr>
          <a:xfrm>
            <a:off x="9013368" y="4287892"/>
            <a:ext cx="941900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8" id="18"/>
          <p:cNvSpPr/>
          <p:nvPr/>
        </p:nvSpPr>
        <p:spPr>
          <a:xfrm>
            <a:off x="4148366" y="6509186"/>
            <a:ext cx="1479643" cy="1950123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9" id="19"/>
          <p:cNvGrpSpPr/>
          <p:nvPr/>
        </p:nvGrpSpPr>
        <p:grpSpPr>
          <a:xfrm rot="0">
            <a:off x="9955268" y="7888917"/>
            <a:ext cx="3385359" cy="1140783"/>
            <a:chOff x="0" y="0"/>
            <a:chExt cx="691637" cy="233065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91637" cy="233065"/>
            </a:xfrm>
            <a:custGeom>
              <a:avLst/>
              <a:gdLst/>
              <a:ahLst/>
              <a:cxnLst/>
              <a:rect r="r" b="b" t="t" l="l"/>
              <a:pathLst>
                <a:path h="233065" w="691637">
                  <a:moveTo>
                    <a:pt x="116532" y="0"/>
                  </a:moveTo>
                  <a:lnTo>
                    <a:pt x="575105" y="0"/>
                  </a:lnTo>
                  <a:cubicBezTo>
                    <a:pt x="639464" y="0"/>
                    <a:pt x="691637" y="52173"/>
                    <a:pt x="691637" y="116532"/>
                  </a:cubicBezTo>
                  <a:lnTo>
                    <a:pt x="691637" y="116532"/>
                  </a:lnTo>
                  <a:cubicBezTo>
                    <a:pt x="691637" y="180891"/>
                    <a:pt x="639464" y="233065"/>
                    <a:pt x="575105" y="233065"/>
                  </a:cubicBezTo>
                  <a:lnTo>
                    <a:pt x="116532" y="233065"/>
                  </a:lnTo>
                  <a:cubicBezTo>
                    <a:pt x="52173" y="233065"/>
                    <a:pt x="0" y="180891"/>
                    <a:pt x="0" y="116532"/>
                  </a:cubicBezTo>
                  <a:lnTo>
                    <a:pt x="0" y="116532"/>
                  </a:lnTo>
                  <a:cubicBezTo>
                    <a:pt x="0" y="52173"/>
                    <a:pt x="52173" y="0"/>
                    <a:pt x="116532" y="0"/>
                  </a:cubicBezTo>
                  <a:close/>
                </a:path>
              </a:pathLst>
            </a:custGeom>
            <a:solidFill>
              <a:srgbClr val="DDA2A2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28575"/>
              <a:ext cx="691637" cy="2616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231F20"/>
                  </a:solidFill>
                  <a:latin typeface="Gotham"/>
                  <a:ea typeface="Gotham"/>
                  <a:cs typeface="Gotham"/>
                  <a:sym typeface="Gotham"/>
                </a:rPr>
                <a:t>Print Error: Directory does </a:t>
              </a:r>
            </a:p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231F20"/>
                  </a:solidFill>
                  <a:latin typeface="Gotham"/>
                  <a:ea typeface="Gotham"/>
                  <a:cs typeface="Gotham"/>
                  <a:sym typeface="Gotham"/>
                </a:rPr>
                <a:t>not exist!</a:t>
              </a:r>
            </a:p>
          </p:txBody>
        </p:sp>
      </p:grpSp>
      <p:sp>
        <p:nvSpPr>
          <p:cNvPr name="AutoShape 22" id="22"/>
          <p:cNvSpPr/>
          <p:nvPr/>
        </p:nvSpPr>
        <p:spPr>
          <a:xfrm>
            <a:off x="9013368" y="8435496"/>
            <a:ext cx="941900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3" id="23"/>
          <p:cNvGrpSpPr/>
          <p:nvPr/>
        </p:nvGrpSpPr>
        <p:grpSpPr>
          <a:xfrm rot="0">
            <a:off x="13955466" y="4693726"/>
            <a:ext cx="3385359" cy="1427762"/>
            <a:chOff x="0" y="0"/>
            <a:chExt cx="691637" cy="291695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91637" cy="291695"/>
            </a:xfrm>
            <a:custGeom>
              <a:avLst/>
              <a:gdLst/>
              <a:ahLst/>
              <a:cxnLst/>
              <a:rect r="r" b="b" t="t" l="l"/>
              <a:pathLst>
                <a:path h="291695" w="691637">
                  <a:moveTo>
                    <a:pt x="116631" y="0"/>
                  </a:moveTo>
                  <a:lnTo>
                    <a:pt x="575006" y="0"/>
                  </a:lnTo>
                  <a:cubicBezTo>
                    <a:pt x="639420" y="0"/>
                    <a:pt x="691637" y="52218"/>
                    <a:pt x="691637" y="116631"/>
                  </a:cubicBezTo>
                  <a:lnTo>
                    <a:pt x="691637" y="175064"/>
                  </a:lnTo>
                  <a:cubicBezTo>
                    <a:pt x="691637" y="239478"/>
                    <a:pt x="639420" y="291695"/>
                    <a:pt x="575006" y="291695"/>
                  </a:cubicBezTo>
                  <a:lnTo>
                    <a:pt x="116631" y="291695"/>
                  </a:lnTo>
                  <a:cubicBezTo>
                    <a:pt x="52218" y="291695"/>
                    <a:pt x="0" y="239478"/>
                    <a:pt x="0" y="175064"/>
                  </a:cubicBezTo>
                  <a:lnTo>
                    <a:pt x="0" y="116631"/>
                  </a:lnTo>
                  <a:cubicBezTo>
                    <a:pt x="0" y="52218"/>
                    <a:pt x="52218" y="0"/>
                    <a:pt x="116631" y="0"/>
                  </a:cubicBezTo>
                  <a:close/>
                </a:path>
              </a:pathLst>
            </a:custGeom>
            <a:solidFill>
              <a:srgbClr val="DDA2A2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28575"/>
              <a:ext cx="691637" cy="3202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231F20"/>
                  </a:solidFill>
                  <a:latin typeface="Gotham"/>
                  <a:ea typeface="Gotham"/>
                  <a:cs typeface="Gotham"/>
                  <a:sym typeface="Gotham"/>
                </a:rPr>
                <a:t>Displays disk usage of all files and directories inside the given directory.</a:t>
              </a:r>
            </a:p>
          </p:txBody>
        </p:sp>
      </p:grpSp>
      <p:sp>
        <p:nvSpPr>
          <p:cNvPr name="AutoShape 26" id="26"/>
          <p:cNvSpPr/>
          <p:nvPr/>
        </p:nvSpPr>
        <p:spPr>
          <a:xfrm>
            <a:off x="13363734" y="4305412"/>
            <a:ext cx="591733" cy="88491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7" id="27"/>
          <p:cNvSpPr/>
          <p:nvPr/>
        </p:nvSpPr>
        <p:spPr>
          <a:xfrm flipV="true">
            <a:off x="13363884" y="3419758"/>
            <a:ext cx="591733" cy="88491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8" id="28"/>
          <p:cNvGrpSpPr/>
          <p:nvPr/>
        </p:nvGrpSpPr>
        <p:grpSpPr>
          <a:xfrm rot="0">
            <a:off x="13955617" y="3009899"/>
            <a:ext cx="2626060" cy="884918"/>
            <a:chOff x="0" y="0"/>
            <a:chExt cx="691637" cy="23306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91637" cy="233065"/>
            </a:xfrm>
            <a:custGeom>
              <a:avLst/>
              <a:gdLst/>
              <a:ahLst/>
              <a:cxnLst/>
              <a:rect r="r" b="b" t="t" l="l"/>
              <a:pathLst>
                <a:path h="233065" w="691637">
                  <a:moveTo>
                    <a:pt x="116532" y="0"/>
                  </a:moveTo>
                  <a:lnTo>
                    <a:pt x="575105" y="0"/>
                  </a:lnTo>
                  <a:cubicBezTo>
                    <a:pt x="639464" y="0"/>
                    <a:pt x="691637" y="52173"/>
                    <a:pt x="691637" y="116532"/>
                  </a:cubicBezTo>
                  <a:lnTo>
                    <a:pt x="691637" y="116532"/>
                  </a:lnTo>
                  <a:cubicBezTo>
                    <a:pt x="691637" y="180891"/>
                    <a:pt x="639464" y="233065"/>
                    <a:pt x="575105" y="233065"/>
                  </a:cubicBezTo>
                  <a:lnTo>
                    <a:pt x="116532" y="233065"/>
                  </a:lnTo>
                  <a:cubicBezTo>
                    <a:pt x="52173" y="233065"/>
                    <a:pt x="0" y="180891"/>
                    <a:pt x="0" y="116532"/>
                  </a:cubicBezTo>
                  <a:lnTo>
                    <a:pt x="0" y="116532"/>
                  </a:lnTo>
                  <a:cubicBezTo>
                    <a:pt x="0" y="52173"/>
                    <a:pt x="52173" y="0"/>
                    <a:pt x="116532" y="0"/>
                  </a:cubicBezTo>
                  <a:close/>
                </a:path>
              </a:pathLst>
            </a:custGeom>
            <a:solidFill>
              <a:srgbClr val="DDA2A2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28575"/>
              <a:ext cx="691637" cy="2616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231F20"/>
                  </a:solidFill>
                  <a:latin typeface="Gotham"/>
                  <a:ea typeface="Gotham"/>
                  <a:cs typeface="Gotham"/>
                  <a:sym typeface="Gotham"/>
                </a:rPr>
                <a:t>Log Activity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4259492" y="7969225"/>
            <a:ext cx="2626060" cy="884918"/>
            <a:chOff x="0" y="0"/>
            <a:chExt cx="691637" cy="233065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691637" cy="233065"/>
            </a:xfrm>
            <a:custGeom>
              <a:avLst/>
              <a:gdLst/>
              <a:ahLst/>
              <a:cxnLst/>
              <a:rect r="r" b="b" t="t" l="l"/>
              <a:pathLst>
                <a:path h="233065" w="691637">
                  <a:moveTo>
                    <a:pt x="116532" y="0"/>
                  </a:moveTo>
                  <a:lnTo>
                    <a:pt x="575105" y="0"/>
                  </a:lnTo>
                  <a:cubicBezTo>
                    <a:pt x="639464" y="0"/>
                    <a:pt x="691637" y="52173"/>
                    <a:pt x="691637" y="116532"/>
                  </a:cubicBezTo>
                  <a:lnTo>
                    <a:pt x="691637" y="116532"/>
                  </a:lnTo>
                  <a:cubicBezTo>
                    <a:pt x="691637" y="180891"/>
                    <a:pt x="639464" y="233065"/>
                    <a:pt x="575105" y="233065"/>
                  </a:cubicBezTo>
                  <a:lnTo>
                    <a:pt x="116532" y="233065"/>
                  </a:lnTo>
                  <a:cubicBezTo>
                    <a:pt x="52173" y="233065"/>
                    <a:pt x="0" y="180891"/>
                    <a:pt x="0" y="116532"/>
                  </a:cubicBezTo>
                  <a:lnTo>
                    <a:pt x="0" y="116532"/>
                  </a:lnTo>
                  <a:cubicBezTo>
                    <a:pt x="0" y="52173"/>
                    <a:pt x="52173" y="0"/>
                    <a:pt x="116532" y="0"/>
                  </a:cubicBezTo>
                  <a:close/>
                </a:path>
              </a:pathLst>
            </a:custGeom>
            <a:solidFill>
              <a:srgbClr val="DDA2A2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28575"/>
              <a:ext cx="691637" cy="2616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231F20"/>
                  </a:solidFill>
                  <a:latin typeface="Gotham"/>
                  <a:ea typeface="Gotham"/>
                  <a:cs typeface="Gotham"/>
                  <a:sym typeface="Gotham"/>
                </a:rPr>
                <a:t>Log Activity</a:t>
              </a:r>
            </a:p>
          </p:txBody>
        </p:sp>
      </p:grpSp>
      <p:sp>
        <p:nvSpPr>
          <p:cNvPr name="AutoShape 34" id="34"/>
          <p:cNvSpPr/>
          <p:nvPr/>
        </p:nvSpPr>
        <p:spPr>
          <a:xfrm>
            <a:off x="13317593" y="8411684"/>
            <a:ext cx="941900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733425"/>
            <a:ext cx="10516675" cy="2276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SEARCH FILE BY A NAME OR EXTENSION IN A DIRECTORY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4994500"/>
            <a:ext cx="2626060" cy="884918"/>
            <a:chOff x="0" y="0"/>
            <a:chExt cx="691637" cy="23306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91637" cy="233065"/>
            </a:xfrm>
            <a:custGeom>
              <a:avLst/>
              <a:gdLst/>
              <a:ahLst/>
              <a:cxnLst/>
              <a:rect r="r" b="b" t="t" l="l"/>
              <a:pathLst>
                <a:path h="233065" w="691637">
                  <a:moveTo>
                    <a:pt x="116532" y="0"/>
                  </a:moveTo>
                  <a:lnTo>
                    <a:pt x="575105" y="0"/>
                  </a:lnTo>
                  <a:cubicBezTo>
                    <a:pt x="639464" y="0"/>
                    <a:pt x="691637" y="52173"/>
                    <a:pt x="691637" y="116532"/>
                  </a:cubicBezTo>
                  <a:lnTo>
                    <a:pt x="691637" y="116532"/>
                  </a:lnTo>
                  <a:cubicBezTo>
                    <a:pt x="691637" y="180891"/>
                    <a:pt x="639464" y="233065"/>
                    <a:pt x="575105" y="233065"/>
                  </a:cubicBezTo>
                  <a:lnTo>
                    <a:pt x="116532" y="233065"/>
                  </a:lnTo>
                  <a:cubicBezTo>
                    <a:pt x="52173" y="233065"/>
                    <a:pt x="0" y="180891"/>
                    <a:pt x="0" y="116532"/>
                  </a:cubicBezTo>
                  <a:lnTo>
                    <a:pt x="0" y="116532"/>
                  </a:lnTo>
                  <a:cubicBezTo>
                    <a:pt x="0" y="52173"/>
                    <a:pt x="52173" y="0"/>
                    <a:pt x="116532" y="0"/>
                  </a:cubicBezTo>
                  <a:close/>
                </a:path>
              </a:pathLst>
            </a:custGeom>
            <a:solidFill>
              <a:srgbClr val="DDA2A2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28575"/>
              <a:ext cx="691637" cy="2616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231F20"/>
                  </a:solidFill>
                  <a:latin typeface="Gotham"/>
                  <a:ea typeface="Gotham"/>
                  <a:cs typeface="Gotham"/>
                  <a:sym typeface="Gotham"/>
                </a:rPr>
                <a:t>Prompt for Directory Path</a:t>
              </a:r>
            </a:p>
          </p:txBody>
        </p:sp>
      </p:grpSp>
      <p:sp>
        <p:nvSpPr>
          <p:cNvPr name="AutoShape 7" id="7"/>
          <p:cNvSpPr/>
          <p:nvPr/>
        </p:nvSpPr>
        <p:spPr>
          <a:xfrm>
            <a:off x="3654760" y="5464359"/>
            <a:ext cx="100965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8" id="8"/>
          <p:cNvGrpSpPr/>
          <p:nvPr/>
        </p:nvGrpSpPr>
        <p:grpSpPr>
          <a:xfrm rot="0">
            <a:off x="4664410" y="5021901"/>
            <a:ext cx="2626060" cy="884918"/>
            <a:chOff x="0" y="0"/>
            <a:chExt cx="691637" cy="23306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91637" cy="233065"/>
            </a:xfrm>
            <a:custGeom>
              <a:avLst/>
              <a:gdLst/>
              <a:ahLst/>
              <a:cxnLst/>
              <a:rect r="r" b="b" t="t" l="l"/>
              <a:pathLst>
                <a:path h="233065" w="691637">
                  <a:moveTo>
                    <a:pt x="116532" y="0"/>
                  </a:moveTo>
                  <a:lnTo>
                    <a:pt x="575105" y="0"/>
                  </a:lnTo>
                  <a:cubicBezTo>
                    <a:pt x="639464" y="0"/>
                    <a:pt x="691637" y="52173"/>
                    <a:pt x="691637" y="116532"/>
                  </a:cubicBezTo>
                  <a:lnTo>
                    <a:pt x="691637" y="116532"/>
                  </a:lnTo>
                  <a:cubicBezTo>
                    <a:pt x="691637" y="180891"/>
                    <a:pt x="639464" y="233065"/>
                    <a:pt x="575105" y="233065"/>
                  </a:cubicBezTo>
                  <a:lnTo>
                    <a:pt x="116532" y="233065"/>
                  </a:lnTo>
                  <a:cubicBezTo>
                    <a:pt x="52173" y="233065"/>
                    <a:pt x="0" y="180891"/>
                    <a:pt x="0" y="116532"/>
                  </a:cubicBezTo>
                  <a:lnTo>
                    <a:pt x="0" y="116532"/>
                  </a:lnTo>
                  <a:cubicBezTo>
                    <a:pt x="0" y="52173"/>
                    <a:pt x="52173" y="0"/>
                    <a:pt x="116532" y="0"/>
                  </a:cubicBezTo>
                  <a:close/>
                </a:path>
              </a:pathLst>
            </a:custGeom>
            <a:solidFill>
              <a:srgbClr val="DDA2A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691637" cy="2616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231F20"/>
                  </a:solidFill>
                  <a:latin typeface="Gotham"/>
                  <a:ea typeface="Gotham"/>
                  <a:cs typeface="Gotham"/>
                  <a:sym typeface="Gotham"/>
                </a:rPr>
                <a:t>Prompt for File Pattern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8300120" y="5031426"/>
            <a:ext cx="2626060" cy="884918"/>
            <a:chOff x="0" y="0"/>
            <a:chExt cx="691637" cy="23306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91637" cy="233065"/>
            </a:xfrm>
            <a:custGeom>
              <a:avLst/>
              <a:gdLst/>
              <a:ahLst/>
              <a:cxnLst/>
              <a:rect r="r" b="b" t="t" l="l"/>
              <a:pathLst>
                <a:path h="233065" w="691637">
                  <a:moveTo>
                    <a:pt x="116532" y="0"/>
                  </a:moveTo>
                  <a:lnTo>
                    <a:pt x="575105" y="0"/>
                  </a:lnTo>
                  <a:cubicBezTo>
                    <a:pt x="639464" y="0"/>
                    <a:pt x="691637" y="52173"/>
                    <a:pt x="691637" y="116532"/>
                  </a:cubicBezTo>
                  <a:lnTo>
                    <a:pt x="691637" y="116532"/>
                  </a:lnTo>
                  <a:cubicBezTo>
                    <a:pt x="691637" y="180891"/>
                    <a:pt x="639464" y="233065"/>
                    <a:pt x="575105" y="233065"/>
                  </a:cubicBezTo>
                  <a:lnTo>
                    <a:pt x="116532" y="233065"/>
                  </a:lnTo>
                  <a:cubicBezTo>
                    <a:pt x="52173" y="233065"/>
                    <a:pt x="0" y="180891"/>
                    <a:pt x="0" y="116532"/>
                  </a:cubicBezTo>
                  <a:lnTo>
                    <a:pt x="0" y="116532"/>
                  </a:lnTo>
                  <a:cubicBezTo>
                    <a:pt x="0" y="52173"/>
                    <a:pt x="52173" y="0"/>
                    <a:pt x="116532" y="0"/>
                  </a:cubicBezTo>
                  <a:close/>
                </a:path>
              </a:pathLst>
            </a:custGeom>
            <a:solidFill>
              <a:srgbClr val="DDA2A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691637" cy="2616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231F20"/>
                  </a:solidFill>
                  <a:latin typeface="Gotham"/>
                  <a:ea typeface="Gotham"/>
                  <a:cs typeface="Gotham"/>
                  <a:sym typeface="Gotham"/>
                </a:rPr>
                <a:t>Check Directory Exists</a:t>
              </a:r>
            </a:p>
          </p:txBody>
        </p:sp>
      </p:grpSp>
      <p:sp>
        <p:nvSpPr>
          <p:cNvPr name="AutoShape 14" id="14"/>
          <p:cNvSpPr/>
          <p:nvPr/>
        </p:nvSpPr>
        <p:spPr>
          <a:xfrm>
            <a:off x="7290110" y="5473884"/>
            <a:ext cx="101000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5" id="15"/>
          <p:cNvGrpSpPr/>
          <p:nvPr/>
        </p:nvGrpSpPr>
        <p:grpSpPr>
          <a:xfrm rot="0">
            <a:off x="11545375" y="6403683"/>
            <a:ext cx="2626060" cy="884918"/>
            <a:chOff x="0" y="0"/>
            <a:chExt cx="691637" cy="23306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91637" cy="233065"/>
            </a:xfrm>
            <a:custGeom>
              <a:avLst/>
              <a:gdLst/>
              <a:ahLst/>
              <a:cxnLst/>
              <a:rect r="r" b="b" t="t" l="l"/>
              <a:pathLst>
                <a:path h="233065" w="691637">
                  <a:moveTo>
                    <a:pt x="116532" y="0"/>
                  </a:moveTo>
                  <a:lnTo>
                    <a:pt x="575105" y="0"/>
                  </a:lnTo>
                  <a:cubicBezTo>
                    <a:pt x="639464" y="0"/>
                    <a:pt x="691637" y="52173"/>
                    <a:pt x="691637" y="116532"/>
                  </a:cubicBezTo>
                  <a:lnTo>
                    <a:pt x="691637" y="116532"/>
                  </a:lnTo>
                  <a:cubicBezTo>
                    <a:pt x="691637" y="180891"/>
                    <a:pt x="639464" y="233065"/>
                    <a:pt x="575105" y="233065"/>
                  </a:cubicBezTo>
                  <a:lnTo>
                    <a:pt x="116532" y="233065"/>
                  </a:lnTo>
                  <a:cubicBezTo>
                    <a:pt x="52173" y="233065"/>
                    <a:pt x="0" y="180891"/>
                    <a:pt x="0" y="116532"/>
                  </a:cubicBezTo>
                  <a:lnTo>
                    <a:pt x="0" y="116532"/>
                  </a:lnTo>
                  <a:cubicBezTo>
                    <a:pt x="0" y="52173"/>
                    <a:pt x="52173" y="0"/>
                    <a:pt x="116532" y="0"/>
                  </a:cubicBezTo>
                  <a:close/>
                </a:path>
              </a:pathLst>
            </a:custGeom>
            <a:solidFill>
              <a:srgbClr val="DDA2A2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28575"/>
              <a:ext cx="691637" cy="2616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231F20"/>
                  </a:solidFill>
                  <a:latin typeface="Gotham"/>
                  <a:ea typeface="Gotham"/>
                  <a:cs typeface="Gotham"/>
                  <a:sym typeface="Gotham"/>
                </a:rPr>
                <a:t>Display Error Massage</a:t>
              </a:r>
            </a:p>
          </p:txBody>
        </p:sp>
      </p:grpSp>
      <p:sp>
        <p:nvSpPr>
          <p:cNvPr name="AutoShape 18" id="18"/>
          <p:cNvSpPr/>
          <p:nvPr/>
        </p:nvSpPr>
        <p:spPr>
          <a:xfrm flipV="true">
            <a:off x="10926179" y="4173391"/>
            <a:ext cx="619195" cy="130049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9" id="19"/>
          <p:cNvGrpSpPr/>
          <p:nvPr/>
        </p:nvGrpSpPr>
        <p:grpSpPr>
          <a:xfrm rot="0">
            <a:off x="11545375" y="3730932"/>
            <a:ext cx="2626060" cy="884918"/>
            <a:chOff x="0" y="0"/>
            <a:chExt cx="691637" cy="233065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91637" cy="233065"/>
            </a:xfrm>
            <a:custGeom>
              <a:avLst/>
              <a:gdLst/>
              <a:ahLst/>
              <a:cxnLst/>
              <a:rect r="r" b="b" t="t" l="l"/>
              <a:pathLst>
                <a:path h="233065" w="691637">
                  <a:moveTo>
                    <a:pt x="116532" y="0"/>
                  </a:moveTo>
                  <a:lnTo>
                    <a:pt x="575105" y="0"/>
                  </a:lnTo>
                  <a:cubicBezTo>
                    <a:pt x="639464" y="0"/>
                    <a:pt x="691637" y="52173"/>
                    <a:pt x="691637" y="116532"/>
                  </a:cubicBezTo>
                  <a:lnTo>
                    <a:pt x="691637" y="116532"/>
                  </a:lnTo>
                  <a:cubicBezTo>
                    <a:pt x="691637" y="180891"/>
                    <a:pt x="639464" y="233065"/>
                    <a:pt x="575105" y="233065"/>
                  </a:cubicBezTo>
                  <a:lnTo>
                    <a:pt x="116532" y="233065"/>
                  </a:lnTo>
                  <a:cubicBezTo>
                    <a:pt x="52173" y="233065"/>
                    <a:pt x="0" y="180891"/>
                    <a:pt x="0" y="116532"/>
                  </a:cubicBezTo>
                  <a:lnTo>
                    <a:pt x="0" y="116532"/>
                  </a:lnTo>
                  <a:cubicBezTo>
                    <a:pt x="0" y="52173"/>
                    <a:pt x="52173" y="0"/>
                    <a:pt x="116532" y="0"/>
                  </a:cubicBezTo>
                  <a:close/>
                </a:path>
              </a:pathLst>
            </a:custGeom>
            <a:solidFill>
              <a:srgbClr val="DDA2A2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28575"/>
              <a:ext cx="691637" cy="2616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231F20"/>
                  </a:solidFill>
                  <a:latin typeface="Gotham"/>
                  <a:ea typeface="Gotham"/>
                  <a:cs typeface="Gotham"/>
                  <a:sym typeface="Gotham"/>
                </a:rPr>
                <a:t>Search for Files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4763167" y="4615850"/>
            <a:ext cx="2626060" cy="884918"/>
            <a:chOff x="0" y="0"/>
            <a:chExt cx="691637" cy="23306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91637" cy="233065"/>
            </a:xfrm>
            <a:custGeom>
              <a:avLst/>
              <a:gdLst/>
              <a:ahLst/>
              <a:cxnLst/>
              <a:rect r="r" b="b" t="t" l="l"/>
              <a:pathLst>
                <a:path h="233065" w="691637">
                  <a:moveTo>
                    <a:pt x="116532" y="0"/>
                  </a:moveTo>
                  <a:lnTo>
                    <a:pt x="575105" y="0"/>
                  </a:lnTo>
                  <a:cubicBezTo>
                    <a:pt x="639464" y="0"/>
                    <a:pt x="691637" y="52173"/>
                    <a:pt x="691637" y="116532"/>
                  </a:cubicBezTo>
                  <a:lnTo>
                    <a:pt x="691637" y="116532"/>
                  </a:lnTo>
                  <a:cubicBezTo>
                    <a:pt x="691637" y="180891"/>
                    <a:pt x="639464" y="233065"/>
                    <a:pt x="575105" y="233065"/>
                  </a:cubicBezTo>
                  <a:lnTo>
                    <a:pt x="116532" y="233065"/>
                  </a:lnTo>
                  <a:cubicBezTo>
                    <a:pt x="52173" y="233065"/>
                    <a:pt x="0" y="180891"/>
                    <a:pt x="0" y="116532"/>
                  </a:cubicBezTo>
                  <a:lnTo>
                    <a:pt x="0" y="116532"/>
                  </a:lnTo>
                  <a:cubicBezTo>
                    <a:pt x="0" y="52173"/>
                    <a:pt x="52173" y="0"/>
                    <a:pt x="116532" y="0"/>
                  </a:cubicBezTo>
                  <a:close/>
                </a:path>
              </a:pathLst>
            </a:custGeom>
            <a:solidFill>
              <a:srgbClr val="DDA2A2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28575"/>
              <a:ext cx="691637" cy="2616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231F20"/>
                  </a:solidFill>
                  <a:latin typeface="Gotham"/>
                  <a:ea typeface="Gotham"/>
                  <a:cs typeface="Gotham"/>
                  <a:sym typeface="Gotham"/>
                </a:rPr>
                <a:t>Display Results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4763167" y="2846014"/>
            <a:ext cx="2626060" cy="884918"/>
            <a:chOff x="0" y="0"/>
            <a:chExt cx="691637" cy="233065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91637" cy="233065"/>
            </a:xfrm>
            <a:custGeom>
              <a:avLst/>
              <a:gdLst/>
              <a:ahLst/>
              <a:cxnLst/>
              <a:rect r="r" b="b" t="t" l="l"/>
              <a:pathLst>
                <a:path h="233065" w="691637">
                  <a:moveTo>
                    <a:pt x="116532" y="0"/>
                  </a:moveTo>
                  <a:lnTo>
                    <a:pt x="575105" y="0"/>
                  </a:lnTo>
                  <a:cubicBezTo>
                    <a:pt x="639464" y="0"/>
                    <a:pt x="691637" y="52173"/>
                    <a:pt x="691637" y="116532"/>
                  </a:cubicBezTo>
                  <a:lnTo>
                    <a:pt x="691637" y="116532"/>
                  </a:lnTo>
                  <a:cubicBezTo>
                    <a:pt x="691637" y="180891"/>
                    <a:pt x="639464" y="233065"/>
                    <a:pt x="575105" y="233065"/>
                  </a:cubicBezTo>
                  <a:lnTo>
                    <a:pt x="116532" y="233065"/>
                  </a:lnTo>
                  <a:cubicBezTo>
                    <a:pt x="52173" y="233065"/>
                    <a:pt x="0" y="180891"/>
                    <a:pt x="0" y="116532"/>
                  </a:cubicBezTo>
                  <a:lnTo>
                    <a:pt x="0" y="116532"/>
                  </a:lnTo>
                  <a:cubicBezTo>
                    <a:pt x="0" y="52173"/>
                    <a:pt x="52173" y="0"/>
                    <a:pt x="116532" y="0"/>
                  </a:cubicBezTo>
                  <a:close/>
                </a:path>
              </a:pathLst>
            </a:custGeom>
            <a:solidFill>
              <a:srgbClr val="DDA2A2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28575"/>
              <a:ext cx="691637" cy="2616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231F20"/>
                  </a:solidFill>
                  <a:latin typeface="Gotham"/>
                  <a:ea typeface="Gotham"/>
                  <a:cs typeface="Gotham"/>
                  <a:sym typeface="Gotham"/>
                </a:rPr>
                <a:t>Log Activity</a:t>
              </a:r>
            </a:p>
          </p:txBody>
        </p:sp>
      </p:grpSp>
      <p:sp>
        <p:nvSpPr>
          <p:cNvPr name="AutoShape 28" id="28"/>
          <p:cNvSpPr/>
          <p:nvPr/>
        </p:nvSpPr>
        <p:spPr>
          <a:xfrm>
            <a:off x="10926179" y="5473884"/>
            <a:ext cx="619195" cy="137225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9" id="29"/>
          <p:cNvGrpSpPr/>
          <p:nvPr/>
        </p:nvGrpSpPr>
        <p:grpSpPr>
          <a:xfrm rot="0">
            <a:off x="11545375" y="8136325"/>
            <a:ext cx="2626060" cy="884918"/>
            <a:chOff x="0" y="0"/>
            <a:chExt cx="691637" cy="233065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691637" cy="233065"/>
            </a:xfrm>
            <a:custGeom>
              <a:avLst/>
              <a:gdLst/>
              <a:ahLst/>
              <a:cxnLst/>
              <a:rect r="r" b="b" t="t" l="l"/>
              <a:pathLst>
                <a:path h="233065" w="691637">
                  <a:moveTo>
                    <a:pt x="116532" y="0"/>
                  </a:moveTo>
                  <a:lnTo>
                    <a:pt x="575105" y="0"/>
                  </a:lnTo>
                  <a:cubicBezTo>
                    <a:pt x="639464" y="0"/>
                    <a:pt x="691637" y="52173"/>
                    <a:pt x="691637" y="116532"/>
                  </a:cubicBezTo>
                  <a:lnTo>
                    <a:pt x="691637" y="116532"/>
                  </a:lnTo>
                  <a:cubicBezTo>
                    <a:pt x="691637" y="180891"/>
                    <a:pt x="639464" y="233065"/>
                    <a:pt x="575105" y="233065"/>
                  </a:cubicBezTo>
                  <a:lnTo>
                    <a:pt x="116532" y="233065"/>
                  </a:lnTo>
                  <a:cubicBezTo>
                    <a:pt x="52173" y="233065"/>
                    <a:pt x="0" y="180891"/>
                    <a:pt x="0" y="116532"/>
                  </a:cubicBezTo>
                  <a:lnTo>
                    <a:pt x="0" y="116532"/>
                  </a:lnTo>
                  <a:cubicBezTo>
                    <a:pt x="0" y="52173"/>
                    <a:pt x="52173" y="0"/>
                    <a:pt x="116532" y="0"/>
                  </a:cubicBezTo>
                  <a:close/>
                </a:path>
              </a:pathLst>
            </a:custGeom>
            <a:solidFill>
              <a:srgbClr val="DDA2A2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28575"/>
              <a:ext cx="691637" cy="2616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231F20"/>
                  </a:solidFill>
                  <a:latin typeface="Gotham"/>
                  <a:ea typeface="Gotham"/>
                  <a:cs typeface="Gotham"/>
                  <a:sym typeface="Gotham"/>
                </a:rPr>
                <a:t>Log Activity</a:t>
              </a:r>
            </a:p>
          </p:txBody>
        </p:sp>
      </p:grpSp>
      <p:sp>
        <p:nvSpPr>
          <p:cNvPr name="AutoShape 32" id="32"/>
          <p:cNvSpPr/>
          <p:nvPr/>
        </p:nvSpPr>
        <p:spPr>
          <a:xfrm>
            <a:off x="12858404" y="7288600"/>
            <a:ext cx="0" cy="84772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3" id="33"/>
          <p:cNvSpPr/>
          <p:nvPr/>
        </p:nvSpPr>
        <p:spPr>
          <a:xfrm flipV="true">
            <a:off x="14171434" y="3288473"/>
            <a:ext cx="591733" cy="88491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4" id="34"/>
          <p:cNvSpPr/>
          <p:nvPr/>
        </p:nvSpPr>
        <p:spPr>
          <a:xfrm>
            <a:off x="14171434" y="4173391"/>
            <a:ext cx="591733" cy="88491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5" id="35"/>
          <p:cNvSpPr txBox="true"/>
          <p:nvPr/>
        </p:nvSpPr>
        <p:spPr>
          <a:xfrm rot="0">
            <a:off x="10386135" y="4210085"/>
            <a:ext cx="798251" cy="405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231F20"/>
                </a:solidFill>
                <a:latin typeface="Angkor"/>
                <a:ea typeface="Angkor"/>
                <a:cs typeface="Angkor"/>
                <a:sym typeface="Angkor"/>
              </a:rPr>
              <a:t>Yes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0386135" y="6176988"/>
            <a:ext cx="798251" cy="405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231F20"/>
                </a:solidFill>
                <a:latin typeface="Angkor"/>
                <a:ea typeface="Angkor"/>
                <a:cs typeface="Angkor"/>
                <a:sym typeface="Angkor"/>
              </a:rPr>
              <a:t>No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735729" y="4391025"/>
            <a:ext cx="4816542" cy="120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CHALLENGES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632089" y="4554880"/>
            <a:ext cx="1177240" cy="1177240"/>
          </a:xfrm>
          <a:custGeom>
            <a:avLst/>
            <a:gdLst/>
            <a:ahLst/>
            <a:cxnLst/>
            <a:rect r="r" b="b" t="t" l="l"/>
            <a:pathLst>
              <a:path h="1177240" w="1177240">
                <a:moveTo>
                  <a:pt x="0" y="0"/>
                </a:moveTo>
                <a:lnTo>
                  <a:pt x="1177240" y="0"/>
                </a:lnTo>
                <a:lnTo>
                  <a:pt x="1177240" y="1177240"/>
                </a:lnTo>
                <a:lnTo>
                  <a:pt x="0" y="11772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555380" y="4554880"/>
            <a:ext cx="1177240" cy="1177240"/>
          </a:xfrm>
          <a:custGeom>
            <a:avLst/>
            <a:gdLst/>
            <a:ahLst/>
            <a:cxnLst/>
            <a:rect r="r" b="b" t="t" l="l"/>
            <a:pathLst>
              <a:path h="1177240" w="1177240">
                <a:moveTo>
                  <a:pt x="0" y="0"/>
                </a:moveTo>
                <a:lnTo>
                  <a:pt x="1177240" y="0"/>
                </a:lnTo>
                <a:lnTo>
                  <a:pt x="1177240" y="1177240"/>
                </a:lnTo>
                <a:lnTo>
                  <a:pt x="0" y="11772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309389" y="4554880"/>
            <a:ext cx="1211005" cy="1211005"/>
          </a:xfrm>
          <a:custGeom>
            <a:avLst/>
            <a:gdLst/>
            <a:ahLst/>
            <a:cxnLst/>
            <a:rect r="r" b="b" t="t" l="l"/>
            <a:pathLst>
              <a:path h="1211005" w="1211005">
                <a:moveTo>
                  <a:pt x="0" y="0"/>
                </a:moveTo>
                <a:lnTo>
                  <a:pt x="1211005" y="0"/>
                </a:lnTo>
                <a:lnTo>
                  <a:pt x="1211005" y="1211005"/>
                </a:lnTo>
                <a:lnTo>
                  <a:pt x="0" y="121100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55075" y="733425"/>
            <a:ext cx="7072639" cy="120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DIFFICULTIES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726647" y="6237597"/>
            <a:ext cx="5305746" cy="481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Lack of practice in Bash script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20236" y="6237597"/>
            <a:ext cx="5305746" cy="481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Prevent errors from user inputs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262018" y="6237597"/>
            <a:ext cx="5305746" cy="976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Complicated syntax of Bash script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55075" y="733425"/>
            <a:ext cx="7072639" cy="120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SOLUTIONS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2835305" y="4502036"/>
            <a:ext cx="1177240" cy="1177240"/>
          </a:xfrm>
          <a:custGeom>
            <a:avLst/>
            <a:gdLst/>
            <a:ahLst/>
            <a:cxnLst/>
            <a:rect r="r" b="b" t="t" l="l"/>
            <a:pathLst>
              <a:path h="1177240" w="1177240">
                <a:moveTo>
                  <a:pt x="0" y="0"/>
                </a:moveTo>
                <a:lnTo>
                  <a:pt x="1177240" y="0"/>
                </a:lnTo>
                <a:lnTo>
                  <a:pt x="1177240" y="1177240"/>
                </a:lnTo>
                <a:lnTo>
                  <a:pt x="0" y="11772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26460" y="6210017"/>
            <a:ext cx="5080646" cy="976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Add error message to the invalid input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8729697" y="4502036"/>
            <a:ext cx="1177240" cy="1177240"/>
          </a:xfrm>
          <a:custGeom>
            <a:avLst/>
            <a:gdLst/>
            <a:ahLst/>
            <a:cxnLst/>
            <a:rect r="r" b="b" t="t" l="l"/>
            <a:pathLst>
              <a:path h="1177240" w="1177240">
                <a:moveTo>
                  <a:pt x="0" y="0"/>
                </a:moveTo>
                <a:lnTo>
                  <a:pt x="1177239" y="0"/>
                </a:lnTo>
                <a:lnTo>
                  <a:pt x="1177239" y="1177240"/>
                </a:lnTo>
                <a:lnTo>
                  <a:pt x="0" y="11772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913054" y="6210017"/>
            <a:ext cx="4810525" cy="976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Learn more about Bash script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4450775" y="4537998"/>
            <a:ext cx="1211005" cy="1211005"/>
          </a:xfrm>
          <a:custGeom>
            <a:avLst/>
            <a:gdLst/>
            <a:ahLst/>
            <a:cxnLst/>
            <a:rect r="r" b="b" t="t" l="l"/>
            <a:pathLst>
              <a:path h="1211005" w="1211005">
                <a:moveTo>
                  <a:pt x="0" y="0"/>
                </a:moveTo>
                <a:lnTo>
                  <a:pt x="1211005" y="0"/>
                </a:lnTo>
                <a:lnTo>
                  <a:pt x="1211005" y="1211004"/>
                </a:lnTo>
                <a:lnTo>
                  <a:pt x="0" y="121100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2651015" y="6210017"/>
            <a:ext cx="4810525" cy="976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Learn more syntax of Bash script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735729" y="4391025"/>
            <a:ext cx="4816542" cy="120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CONCLUSION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55075" y="733425"/>
            <a:ext cx="7072639" cy="120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EXPERIENCES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3206381" y="3945272"/>
            <a:ext cx="1177240" cy="1177240"/>
          </a:xfrm>
          <a:custGeom>
            <a:avLst/>
            <a:gdLst/>
            <a:ahLst/>
            <a:cxnLst/>
            <a:rect r="r" b="b" t="t" l="l"/>
            <a:pathLst>
              <a:path h="1177240" w="1177240">
                <a:moveTo>
                  <a:pt x="0" y="0"/>
                </a:moveTo>
                <a:lnTo>
                  <a:pt x="1177239" y="0"/>
                </a:lnTo>
                <a:lnTo>
                  <a:pt x="1177239" y="1177239"/>
                </a:lnTo>
                <a:lnTo>
                  <a:pt x="0" y="11772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9577" y="5803121"/>
            <a:ext cx="5530847" cy="976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Have a better knowledge in file and directory management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9144000" y="3928389"/>
            <a:ext cx="1177240" cy="1177240"/>
          </a:xfrm>
          <a:custGeom>
            <a:avLst/>
            <a:gdLst/>
            <a:ahLst/>
            <a:cxnLst/>
            <a:rect r="r" b="b" t="t" l="l"/>
            <a:pathLst>
              <a:path h="1177240" w="1177240">
                <a:moveTo>
                  <a:pt x="0" y="0"/>
                </a:moveTo>
                <a:lnTo>
                  <a:pt x="1177240" y="0"/>
                </a:lnTo>
                <a:lnTo>
                  <a:pt x="1177240" y="1177240"/>
                </a:lnTo>
                <a:lnTo>
                  <a:pt x="0" y="11772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793081" y="5803121"/>
            <a:ext cx="5530847" cy="481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Learn scripting in bash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4716506" y="3911506"/>
            <a:ext cx="1211005" cy="1211005"/>
          </a:xfrm>
          <a:custGeom>
            <a:avLst/>
            <a:gdLst/>
            <a:ahLst/>
            <a:cxnLst/>
            <a:rect r="r" b="b" t="t" l="l"/>
            <a:pathLst>
              <a:path h="1211005" w="1211005">
                <a:moveTo>
                  <a:pt x="0" y="0"/>
                </a:moveTo>
                <a:lnTo>
                  <a:pt x="1211005" y="0"/>
                </a:lnTo>
                <a:lnTo>
                  <a:pt x="1211005" y="1211005"/>
                </a:lnTo>
                <a:lnTo>
                  <a:pt x="0" y="121100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2556585" y="5803121"/>
            <a:ext cx="5530847" cy="481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Using git on VM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48936" y="460078"/>
            <a:ext cx="6229778" cy="120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TEAM MEMBERS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48936" y="1929894"/>
            <a:ext cx="14282624" cy="7328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029016" indent="-514508" lvl="1">
              <a:lnSpc>
                <a:spcPts val="11915"/>
              </a:lnSpc>
              <a:buFont typeface="Arial"/>
              <a:buChar char="•"/>
            </a:pPr>
            <a:r>
              <a:rPr lang="en-US" sz="476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Sophal Chanrat</a:t>
            </a:r>
          </a:p>
          <a:p>
            <a:pPr algn="just" marL="1029016" indent="-514508" lvl="1">
              <a:lnSpc>
                <a:spcPts val="11915"/>
              </a:lnSpc>
              <a:buFont typeface="Arial"/>
              <a:buChar char="•"/>
            </a:pPr>
            <a:r>
              <a:rPr lang="en-US" sz="476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Te Chhenghab</a:t>
            </a:r>
          </a:p>
          <a:p>
            <a:pPr algn="just" marL="1029016" indent="-514508" lvl="1">
              <a:lnSpc>
                <a:spcPts val="11915"/>
              </a:lnSpc>
              <a:buFont typeface="Arial"/>
              <a:buChar char="•"/>
            </a:pPr>
            <a:r>
              <a:rPr lang="en-US" sz="476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Sithav Seavthean</a:t>
            </a:r>
          </a:p>
          <a:p>
            <a:pPr algn="just" marL="1029016" indent="-514508" lvl="1">
              <a:lnSpc>
                <a:spcPts val="11915"/>
              </a:lnSpc>
              <a:buFont typeface="Arial"/>
              <a:buChar char="•"/>
            </a:pPr>
            <a:r>
              <a:rPr lang="en-US" sz="476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Sar Sovannita</a:t>
            </a:r>
          </a:p>
          <a:p>
            <a:pPr algn="just" marL="1029016" indent="-514508" lvl="1">
              <a:lnSpc>
                <a:spcPts val="11915"/>
              </a:lnSpc>
              <a:buFont typeface="Arial"/>
              <a:buChar char="•"/>
            </a:pPr>
            <a:r>
              <a:rPr lang="en-US" sz="476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Tang Sonika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55075" y="733425"/>
            <a:ext cx="7072639" cy="120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IMPROVEMENTS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2592010" y="3956130"/>
            <a:ext cx="1177240" cy="1177240"/>
          </a:xfrm>
          <a:custGeom>
            <a:avLst/>
            <a:gdLst/>
            <a:ahLst/>
            <a:cxnLst/>
            <a:rect r="r" b="b" t="t" l="l"/>
            <a:pathLst>
              <a:path h="1177240" w="1177240">
                <a:moveTo>
                  <a:pt x="0" y="0"/>
                </a:moveTo>
                <a:lnTo>
                  <a:pt x="1177239" y="0"/>
                </a:lnTo>
                <a:lnTo>
                  <a:pt x="1177239" y="1177240"/>
                </a:lnTo>
                <a:lnTo>
                  <a:pt x="0" y="11772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15206" y="5813980"/>
            <a:ext cx="5530847" cy="481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Make it more user friendly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8846221" y="3956130"/>
            <a:ext cx="1177240" cy="1177240"/>
          </a:xfrm>
          <a:custGeom>
            <a:avLst/>
            <a:gdLst/>
            <a:ahLst/>
            <a:cxnLst/>
            <a:rect r="r" b="b" t="t" l="l"/>
            <a:pathLst>
              <a:path h="1177240" w="1177240">
                <a:moveTo>
                  <a:pt x="0" y="0"/>
                </a:moveTo>
                <a:lnTo>
                  <a:pt x="1177240" y="0"/>
                </a:lnTo>
                <a:lnTo>
                  <a:pt x="1177240" y="1177240"/>
                </a:lnTo>
                <a:lnTo>
                  <a:pt x="0" y="11772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669417" y="5849539"/>
            <a:ext cx="5530847" cy="481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Improve error handling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4723924" y="3922365"/>
            <a:ext cx="1211005" cy="1211005"/>
          </a:xfrm>
          <a:custGeom>
            <a:avLst/>
            <a:gdLst/>
            <a:ahLst/>
            <a:cxnLst/>
            <a:rect r="r" b="b" t="t" l="l"/>
            <a:pathLst>
              <a:path h="1211005" w="1211005">
                <a:moveTo>
                  <a:pt x="0" y="0"/>
                </a:moveTo>
                <a:lnTo>
                  <a:pt x="1211005" y="0"/>
                </a:lnTo>
                <a:lnTo>
                  <a:pt x="1211005" y="1211005"/>
                </a:lnTo>
                <a:lnTo>
                  <a:pt x="0" y="121100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2564003" y="5813980"/>
            <a:ext cx="5530847" cy="481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Implement GUI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939865" y="4391025"/>
            <a:ext cx="2408271" cy="120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DEMO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33983" y="3152569"/>
            <a:ext cx="16420035" cy="387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108"/>
              </a:lnSpc>
            </a:pPr>
            <a:r>
              <a:rPr lang="en-US" b="true" sz="19362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THANK YOU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1354446">
            <a:off x="15843106" y="2606653"/>
            <a:ext cx="1497033" cy="2339114"/>
          </a:xfrm>
          <a:custGeom>
            <a:avLst/>
            <a:gdLst/>
            <a:ahLst/>
            <a:cxnLst/>
            <a:rect r="r" b="b" t="t" l="l"/>
            <a:pathLst>
              <a:path h="2339114" w="1497033">
                <a:moveTo>
                  <a:pt x="0" y="0"/>
                </a:moveTo>
                <a:lnTo>
                  <a:pt x="1497033" y="0"/>
                </a:lnTo>
                <a:lnTo>
                  <a:pt x="1497033" y="2339115"/>
                </a:lnTo>
                <a:lnTo>
                  <a:pt x="0" y="23391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885027">
            <a:off x="5092713" y="2195823"/>
            <a:ext cx="2206219" cy="1740908"/>
          </a:xfrm>
          <a:custGeom>
            <a:avLst/>
            <a:gdLst/>
            <a:ahLst/>
            <a:cxnLst/>
            <a:rect r="r" b="b" t="t" l="l"/>
            <a:pathLst>
              <a:path h="1740908" w="2206219">
                <a:moveTo>
                  <a:pt x="0" y="0"/>
                </a:moveTo>
                <a:lnTo>
                  <a:pt x="2206220" y="0"/>
                </a:lnTo>
                <a:lnTo>
                  <a:pt x="2206220" y="1740908"/>
                </a:lnTo>
                <a:lnTo>
                  <a:pt x="0" y="17409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91839" y="8205407"/>
            <a:ext cx="4202073" cy="2521244"/>
          </a:xfrm>
          <a:custGeom>
            <a:avLst/>
            <a:gdLst/>
            <a:ahLst/>
            <a:cxnLst/>
            <a:rect r="r" b="b" t="t" l="l"/>
            <a:pathLst>
              <a:path h="2521244" w="4202073">
                <a:moveTo>
                  <a:pt x="0" y="0"/>
                </a:moveTo>
                <a:lnTo>
                  <a:pt x="4202074" y="0"/>
                </a:lnTo>
                <a:lnTo>
                  <a:pt x="4202074" y="2521245"/>
                </a:lnTo>
                <a:lnTo>
                  <a:pt x="0" y="252124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839221">
            <a:off x="9785300" y="7617346"/>
            <a:ext cx="1170380" cy="2030628"/>
          </a:xfrm>
          <a:custGeom>
            <a:avLst/>
            <a:gdLst/>
            <a:ahLst/>
            <a:cxnLst/>
            <a:rect r="r" b="b" t="t" l="l"/>
            <a:pathLst>
              <a:path h="2030628" w="1170380">
                <a:moveTo>
                  <a:pt x="0" y="0"/>
                </a:moveTo>
                <a:lnTo>
                  <a:pt x="1170381" y="0"/>
                </a:lnTo>
                <a:lnTo>
                  <a:pt x="1170381" y="2030628"/>
                </a:lnTo>
                <a:lnTo>
                  <a:pt x="0" y="203062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304890" y="4391025"/>
            <a:ext cx="5678219" cy="120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INTRODUCTION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78901" y="3738187"/>
            <a:ext cx="4218682" cy="120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OVERVIEW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78901" y="5064183"/>
            <a:ext cx="8442327" cy="1189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19"/>
              </a:lnSpc>
            </a:pPr>
            <a:r>
              <a:rPr lang="en-US" sz="22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File and Directory Management System allows users to efficiently manage files and directories on their system through a menu-driven interface. 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2120666" y="1876113"/>
            <a:ext cx="4132897" cy="6143495"/>
          </a:xfrm>
          <a:custGeom>
            <a:avLst/>
            <a:gdLst/>
            <a:ahLst/>
            <a:cxnLst/>
            <a:rect r="r" b="b" t="t" l="l"/>
            <a:pathLst>
              <a:path h="6143495" w="4132897">
                <a:moveTo>
                  <a:pt x="0" y="0"/>
                </a:moveTo>
                <a:lnTo>
                  <a:pt x="4132897" y="0"/>
                </a:lnTo>
                <a:lnTo>
                  <a:pt x="4132897" y="6143496"/>
                </a:lnTo>
                <a:lnTo>
                  <a:pt x="0" y="61434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343434"/>
                </a:solidFill>
                <a:latin typeface="Angkor"/>
                <a:ea typeface="Angkor"/>
                <a:cs typeface="Angkor"/>
                <a:sym typeface="Angkor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78391" y="733425"/>
            <a:ext cx="3776208" cy="120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FEATURES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155745"/>
            <a:ext cx="11402362" cy="6081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15" indent="-302257" lvl="1">
              <a:lnSpc>
                <a:spcPts val="6999"/>
              </a:lnSpc>
              <a:buAutoNum type="arabicPeriod" startAt="1"/>
            </a:pPr>
            <a:r>
              <a:rPr lang="en-US" sz="27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 List all files and directories</a:t>
            </a:r>
          </a:p>
          <a:p>
            <a:pPr algn="just" marL="604515" indent="-302257" lvl="1">
              <a:lnSpc>
                <a:spcPts val="6999"/>
              </a:lnSpc>
              <a:buAutoNum type="arabicPeriod" startAt="1"/>
            </a:pPr>
            <a:r>
              <a:rPr lang="en-US" sz="27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 Back up files and directories</a:t>
            </a:r>
          </a:p>
          <a:p>
            <a:pPr algn="just" marL="604515" indent="-302257" lvl="1">
              <a:lnSpc>
                <a:spcPts val="6999"/>
              </a:lnSpc>
              <a:buAutoNum type="arabicPeriod" startAt="1"/>
            </a:pPr>
            <a:r>
              <a:rPr lang="en-US" sz="27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 Count number of files in a directory</a:t>
            </a:r>
          </a:p>
          <a:p>
            <a:pPr algn="just" marL="604515" indent="-302257" lvl="1">
              <a:lnSpc>
                <a:spcPts val="6999"/>
              </a:lnSpc>
              <a:buAutoNum type="arabicPeriod" startAt="1"/>
            </a:pPr>
            <a:r>
              <a:rPr lang="en-US" sz="27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 Display disk usage in a directory</a:t>
            </a:r>
          </a:p>
          <a:p>
            <a:pPr algn="just" marL="604515" indent="-302257" lvl="1">
              <a:lnSpc>
                <a:spcPts val="6999"/>
              </a:lnSpc>
              <a:buAutoNum type="arabicPeriod" startAt="1"/>
            </a:pPr>
            <a:r>
              <a:rPr lang="en-US" sz="27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 Search file by a name or extension in a directory</a:t>
            </a:r>
          </a:p>
          <a:p>
            <a:pPr algn="just" marL="604515" indent="-302257" lvl="1">
              <a:lnSpc>
                <a:spcPts val="6999"/>
              </a:lnSpc>
              <a:buAutoNum type="arabicPeriod" startAt="1"/>
            </a:pPr>
            <a:r>
              <a:rPr lang="en-US" sz="27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 Compress file and directory </a:t>
            </a:r>
          </a:p>
          <a:p>
            <a:pPr algn="just" marL="604515" indent="-302257" lvl="1">
              <a:lnSpc>
                <a:spcPts val="6999"/>
              </a:lnSpc>
              <a:buAutoNum type="arabicPeriod" startAt="1"/>
            </a:pPr>
            <a:r>
              <a:rPr lang="en-US" sz="27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 Log action of users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343434"/>
                </a:solidFill>
                <a:latin typeface="Angkor"/>
                <a:ea typeface="Angkor"/>
                <a:cs typeface="Angkor"/>
                <a:sym typeface="Angkor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696489" y="4391025"/>
            <a:ext cx="6895023" cy="120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IMPLEMENTATION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48989" y="2768317"/>
            <a:ext cx="4384161" cy="4384161"/>
          </a:xfrm>
          <a:custGeom>
            <a:avLst/>
            <a:gdLst/>
            <a:ahLst/>
            <a:cxnLst/>
            <a:rect r="r" b="b" t="t" l="l"/>
            <a:pathLst>
              <a:path h="4384161" w="4384161">
                <a:moveTo>
                  <a:pt x="0" y="0"/>
                </a:moveTo>
                <a:lnTo>
                  <a:pt x="4384161" y="0"/>
                </a:lnTo>
                <a:lnTo>
                  <a:pt x="4384161" y="4384160"/>
                </a:lnTo>
                <a:lnTo>
                  <a:pt x="0" y="43841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145261" y="3376682"/>
            <a:ext cx="3533636" cy="3533636"/>
          </a:xfrm>
          <a:custGeom>
            <a:avLst/>
            <a:gdLst/>
            <a:ahLst/>
            <a:cxnLst/>
            <a:rect r="r" b="b" t="t" l="l"/>
            <a:pathLst>
              <a:path h="3533636" w="3533636">
                <a:moveTo>
                  <a:pt x="0" y="0"/>
                </a:moveTo>
                <a:lnTo>
                  <a:pt x="3533636" y="0"/>
                </a:lnTo>
                <a:lnTo>
                  <a:pt x="3533636" y="3533636"/>
                </a:lnTo>
                <a:lnTo>
                  <a:pt x="0" y="353363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782739" y="3300702"/>
            <a:ext cx="3685597" cy="3685597"/>
          </a:xfrm>
          <a:custGeom>
            <a:avLst/>
            <a:gdLst/>
            <a:ahLst/>
            <a:cxnLst/>
            <a:rect r="r" b="b" t="t" l="l"/>
            <a:pathLst>
              <a:path h="3685597" w="3685597">
                <a:moveTo>
                  <a:pt x="0" y="0"/>
                </a:moveTo>
                <a:lnTo>
                  <a:pt x="3685597" y="0"/>
                </a:lnTo>
                <a:lnTo>
                  <a:pt x="3685597" y="3685596"/>
                </a:lnTo>
                <a:lnTo>
                  <a:pt x="0" y="368559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087800" y="3437936"/>
            <a:ext cx="3943480" cy="3548362"/>
          </a:xfrm>
          <a:custGeom>
            <a:avLst/>
            <a:gdLst/>
            <a:ahLst/>
            <a:cxnLst/>
            <a:rect r="r" b="b" t="t" l="l"/>
            <a:pathLst>
              <a:path h="3548362" w="3943480">
                <a:moveTo>
                  <a:pt x="0" y="0"/>
                </a:moveTo>
                <a:lnTo>
                  <a:pt x="3943479" y="0"/>
                </a:lnTo>
                <a:lnTo>
                  <a:pt x="3943479" y="3548362"/>
                </a:lnTo>
                <a:lnTo>
                  <a:pt x="0" y="354836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23348" r="0" b="-25045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054915"/>
            <a:ext cx="8754039" cy="120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LANGUAGE AND TOOLS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17231" y="8336279"/>
            <a:ext cx="2047676" cy="481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Bash script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74314" y="7367914"/>
            <a:ext cx="2733511" cy="712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879"/>
              </a:lnSpc>
            </a:pPr>
            <a:r>
              <a:rPr lang="en-US" sz="4199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Language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145261" y="7367914"/>
            <a:ext cx="3552087" cy="712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879"/>
              </a:lnSpc>
            </a:pPr>
            <a:r>
              <a:rPr lang="en-US" sz="4199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Collaboration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239528" y="8336279"/>
            <a:ext cx="2047676" cy="481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Github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221163" y="7367914"/>
            <a:ext cx="808749" cy="712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879"/>
              </a:lnSpc>
            </a:pPr>
            <a:r>
              <a:rPr lang="en-US" sz="4199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OS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998188" y="8318511"/>
            <a:ext cx="1254699" cy="481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Ubuntu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386218" y="7367914"/>
            <a:ext cx="3194128" cy="712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879"/>
              </a:lnSpc>
            </a:pPr>
            <a:r>
              <a:rPr lang="en-US" sz="4199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Text editor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5534466" y="8318511"/>
            <a:ext cx="897631" cy="481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Nano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14914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69" y="0"/>
                </a:lnTo>
                <a:lnTo>
                  <a:pt x="19258069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733425"/>
            <a:ext cx="10516675" cy="120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LIST FILES AND DIRECTORIES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763008" y="5938795"/>
            <a:ext cx="3385359" cy="1140783"/>
            <a:chOff x="0" y="0"/>
            <a:chExt cx="691637" cy="23306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91637" cy="233065"/>
            </a:xfrm>
            <a:custGeom>
              <a:avLst/>
              <a:gdLst/>
              <a:ahLst/>
              <a:cxnLst/>
              <a:rect r="r" b="b" t="t" l="l"/>
              <a:pathLst>
                <a:path h="233065" w="691637">
                  <a:moveTo>
                    <a:pt x="116532" y="0"/>
                  </a:moveTo>
                  <a:lnTo>
                    <a:pt x="575105" y="0"/>
                  </a:lnTo>
                  <a:cubicBezTo>
                    <a:pt x="639464" y="0"/>
                    <a:pt x="691637" y="52173"/>
                    <a:pt x="691637" y="116532"/>
                  </a:cubicBezTo>
                  <a:lnTo>
                    <a:pt x="691637" y="116532"/>
                  </a:lnTo>
                  <a:cubicBezTo>
                    <a:pt x="691637" y="180891"/>
                    <a:pt x="639464" y="233065"/>
                    <a:pt x="575105" y="233065"/>
                  </a:cubicBezTo>
                  <a:lnTo>
                    <a:pt x="116532" y="233065"/>
                  </a:lnTo>
                  <a:cubicBezTo>
                    <a:pt x="52173" y="233065"/>
                    <a:pt x="0" y="180891"/>
                    <a:pt x="0" y="116532"/>
                  </a:cubicBezTo>
                  <a:lnTo>
                    <a:pt x="0" y="116532"/>
                  </a:lnTo>
                  <a:cubicBezTo>
                    <a:pt x="0" y="52173"/>
                    <a:pt x="52173" y="0"/>
                    <a:pt x="116532" y="0"/>
                  </a:cubicBezTo>
                  <a:close/>
                </a:path>
              </a:pathLst>
            </a:custGeom>
            <a:solidFill>
              <a:srgbClr val="DDA2A2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28575"/>
              <a:ext cx="691637" cy="2616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000000"/>
                  </a:solidFill>
                  <a:latin typeface="Gotham"/>
                  <a:ea typeface="Gotham"/>
                  <a:cs typeface="Gotham"/>
                  <a:sym typeface="Gotham"/>
                </a:rPr>
                <a:t>Enter the directory path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5628009" y="3741313"/>
            <a:ext cx="3385359" cy="1140783"/>
            <a:chOff x="0" y="0"/>
            <a:chExt cx="691637" cy="23306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91637" cy="233065"/>
            </a:xfrm>
            <a:custGeom>
              <a:avLst/>
              <a:gdLst/>
              <a:ahLst/>
              <a:cxnLst/>
              <a:rect r="r" b="b" t="t" l="l"/>
              <a:pathLst>
                <a:path h="233065" w="691637">
                  <a:moveTo>
                    <a:pt x="116532" y="0"/>
                  </a:moveTo>
                  <a:lnTo>
                    <a:pt x="575105" y="0"/>
                  </a:lnTo>
                  <a:cubicBezTo>
                    <a:pt x="639464" y="0"/>
                    <a:pt x="691637" y="52173"/>
                    <a:pt x="691637" y="116532"/>
                  </a:cubicBezTo>
                  <a:lnTo>
                    <a:pt x="691637" y="116532"/>
                  </a:lnTo>
                  <a:cubicBezTo>
                    <a:pt x="691637" y="180891"/>
                    <a:pt x="639464" y="233065"/>
                    <a:pt x="575105" y="233065"/>
                  </a:cubicBezTo>
                  <a:lnTo>
                    <a:pt x="116532" y="233065"/>
                  </a:lnTo>
                  <a:cubicBezTo>
                    <a:pt x="52173" y="233065"/>
                    <a:pt x="0" y="180891"/>
                    <a:pt x="0" y="116532"/>
                  </a:cubicBezTo>
                  <a:lnTo>
                    <a:pt x="0" y="116532"/>
                  </a:lnTo>
                  <a:cubicBezTo>
                    <a:pt x="0" y="52173"/>
                    <a:pt x="52173" y="0"/>
                    <a:pt x="116532" y="0"/>
                  </a:cubicBezTo>
                  <a:close/>
                </a:path>
              </a:pathLst>
            </a:custGeom>
            <a:solidFill>
              <a:srgbClr val="DDA2A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691637" cy="2616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343434"/>
                  </a:solidFill>
                  <a:latin typeface="Gotham"/>
                  <a:ea typeface="Gotham"/>
                  <a:cs typeface="Gotham"/>
                  <a:sym typeface="Gotham"/>
                </a:rPr>
                <a:t>Check if the path exists</a:t>
              </a:r>
            </a:p>
          </p:txBody>
        </p:sp>
      </p:grpSp>
      <p:sp>
        <p:nvSpPr>
          <p:cNvPr name="AutoShape 10" id="10"/>
          <p:cNvSpPr/>
          <p:nvPr/>
        </p:nvSpPr>
        <p:spPr>
          <a:xfrm flipV="true">
            <a:off x="4147903" y="4311704"/>
            <a:ext cx="1480106" cy="2209761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1" id="11"/>
          <p:cNvGrpSpPr/>
          <p:nvPr/>
        </p:nvGrpSpPr>
        <p:grpSpPr>
          <a:xfrm rot="0">
            <a:off x="9955268" y="3741313"/>
            <a:ext cx="3385359" cy="1140783"/>
            <a:chOff x="0" y="0"/>
            <a:chExt cx="691637" cy="23306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91637" cy="233065"/>
            </a:xfrm>
            <a:custGeom>
              <a:avLst/>
              <a:gdLst/>
              <a:ahLst/>
              <a:cxnLst/>
              <a:rect r="r" b="b" t="t" l="l"/>
              <a:pathLst>
                <a:path h="233065" w="691637">
                  <a:moveTo>
                    <a:pt x="116532" y="0"/>
                  </a:moveTo>
                  <a:lnTo>
                    <a:pt x="575105" y="0"/>
                  </a:lnTo>
                  <a:cubicBezTo>
                    <a:pt x="639464" y="0"/>
                    <a:pt x="691637" y="52173"/>
                    <a:pt x="691637" y="116532"/>
                  </a:cubicBezTo>
                  <a:lnTo>
                    <a:pt x="691637" y="116532"/>
                  </a:lnTo>
                  <a:cubicBezTo>
                    <a:pt x="691637" y="180891"/>
                    <a:pt x="639464" y="233065"/>
                    <a:pt x="575105" y="233065"/>
                  </a:cubicBezTo>
                  <a:lnTo>
                    <a:pt x="116532" y="233065"/>
                  </a:lnTo>
                  <a:cubicBezTo>
                    <a:pt x="52173" y="233065"/>
                    <a:pt x="0" y="180891"/>
                    <a:pt x="0" y="116532"/>
                  </a:cubicBezTo>
                  <a:lnTo>
                    <a:pt x="0" y="116532"/>
                  </a:lnTo>
                  <a:cubicBezTo>
                    <a:pt x="0" y="52173"/>
                    <a:pt x="52173" y="0"/>
                    <a:pt x="116532" y="0"/>
                  </a:cubicBezTo>
                  <a:close/>
                </a:path>
              </a:pathLst>
            </a:custGeom>
            <a:solidFill>
              <a:srgbClr val="DDA2A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691637" cy="2616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343434"/>
                  </a:solidFill>
                  <a:latin typeface="Gotham"/>
                  <a:ea typeface="Gotham"/>
                  <a:cs typeface="Gotham"/>
                  <a:sym typeface="Gotham"/>
                </a:rPr>
                <a:t>Loop through directory contents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4139634" y="2458241"/>
            <a:ext cx="3385359" cy="1140783"/>
            <a:chOff x="0" y="0"/>
            <a:chExt cx="691637" cy="23306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91637" cy="233065"/>
            </a:xfrm>
            <a:custGeom>
              <a:avLst/>
              <a:gdLst/>
              <a:ahLst/>
              <a:cxnLst/>
              <a:rect r="r" b="b" t="t" l="l"/>
              <a:pathLst>
                <a:path h="233065" w="691637">
                  <a:moveTo>
                    <a:pt x="116532" y="0"/>
                  </a:moveTo>
                  <a:lnTo>
                    <a:pt x="575105" y="0"/>
                  </a:lnTo>
                  <a:cubicBezTo>
                    <a:pt x="639464" y="0"/>
                    <a:pt x="691637" y="52173"/>
                    <a:pt x="691637" y="116532"/>
                  </a:cubicBezTo>
                  <a:lnTo>
                    <a:pt x="691637" y="116532"/>
                  </a:lnTo>
                  <a:cubicBezTo>
                    <a:pt x="691637" y="180891"/>
                    <a:pt x="639464" y="233065"/>
                    <a:pt x="575105" y="233065"/>
                  </a:cubicBezTo>
                  <a:lnTo>
                    <a:pt x="116532" y="233065"/>
                  </a:lnTo>
                  <a:cubicBezTo>
                    <a:pt x="52173" y="233065"/>
                    <a:pt x="0" y="180891"/>
                    <a:pt x="0" y="116532"/>
                  </a:cubicBezTo>
                  <a:lnTo>
                    <a:pt x="0" y="116532"/>
                  </a:lnTo>
                  <a:cubicBezTo>
                    <a:pt x="0" y="52173"/>
                    <a:pt x="52173" y="0"/>
                    <a:pt x="116532" y="0"/>
                  </a:cubicBezTo>
                  <a:close/>
                </a:path>
              </a:pathLst>
            </a:custGeom>
            <a:solidFill>
              <a:srgbClr val="DDA2A2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691637" cy="2616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343434"/>
                  </a:solidFill>
                  <a:latin typeface="Gotham"/>
                  <a:ea typeface="Gotham"/>
                  <a:cs typeface="Gotham"/>
                  <a:sym typeface="Gotham"/>
                </a:rPr>
                <a:t>Check if it is directory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4139634" y="4032060"/>
            <a:ext cx="3385359" cy="1140783"/>
            <a:chOff x="0" y="0"/>
            <a:chExt cx="691637" cy="23306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91637" cy="233065"/>
            </a:xfrm>
            <a:custGeom>
              <a:avLst/>
              <a:gdLst/>
              <a:ahLst/>
              <a:cxnLst/>
              <a:rect r="r" b="b" t="t" l="l"/>
              <a:pathLst>
                <a:path h="233065" w="691637">
                  <a:moveTo>
                    <a:pt x="116532" y="0"/>
                  </a:moveTo>
                  <a:lnTo>
                    <a:pt x="575105" y="0"/>
                  </a:lnTo>
                  <a:cubicBezTo>
                    <a:pt x="639464" y="0"/>
                    <a:pt x="691637" y="52173"/>
                    <a:pt x="691637" y="116532"/>
                  </a:cubicBezTo>
                  <a:lnTo>
                    <a:pt x="691637" y="116532"/>
                  </a:lnTo>
                  <a:cubicBezTo>
                    <a:pt x="691637" y="180891"/>
                    <a:pt x="639464" y="233065"/>
                    <a:pt x="575105" y="233065"/>
                  </a:cubicBezTo>
                  <a:lnTo>
                    <a:pt x="116532" y="233065"/>
                  </a:lnTo>
                  <a:cubicBezTo>
                    <a:pt x="52173" y="233065"/>
                    <a:pt x="0" y="180891"/>
                    <a:pt x="0" y="116532"/>
                  </a:cubicBezTo>
                  <a:lnTo>
                    <a:pt x="0" y="116532"/>
                  </a:lnTo>
                  <a:cubicBezTo>
                    <a:pt x="0" y="52173"/>
                    <a:pt x="52173" y="0"/>
                    <a:pt x="116532" y="0"/>
                  </a:cubicBezTo>
                  <a:close/>
                </a:path>
              </a:pathLst>
            </a:custGeom>
            <a:solidFill>
              <a:srgbClr val="DDA2A2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28575"/>
              <a:ext cx="691637" cy="2616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343434"/>
                  </a:solidFill>
                  <a:latin typeface="Gotham"/>
                  <a:ea typeface="Gotham"/>
                  <a:cs typeface="Gotham"/>
                  <a:sym typeface="Gotham"/>
                </a:rPr>
                <a:t>Check if it is file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4139634" y="5601468"/>
            <a:ext cx="3385359" cy="1140783"/>
            <a:chOff x="0" y="0"/>
            <a:chExt cx="691637" cy="23306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91637" cy="233065"/>
            </a:xfrm>
            <a:custGeom>
              <a:avLst/>
              <a:gdLst/>
              <a:ahLst/>
              <a:cxnLst/>
              <a:rect r="r" b="b" t="t" l="l"/>
              <a:pathLst>
                <a:path h="233065" w="691637">
                  <a:moveTo>
                    <a:pt x="116532" y="0"/>
                  </a:moveTo>
                  <a:lnTo>
                    <a:pt x="575105" y="0"/>
                  </a:lnTo>
                  <a:cubicBezTo>
                    <a:pt x="639464" y="0"/>
                    <a:pt x="691637" y="52173"/>
                    <a:pt x="691637" y="116532"/>
                  </a:cubicBezTo>
                  <a:lnTo>
                    <a:pt x="691637" y="116532"/>
                  </a:lnTo>
                  <a:cubicBezTo>
                    <a:pt x="691637" y="180891"/>
                    <a:pt x="639464" y="233065"/>
                    <a:pt x="575105" y="233065"/>
                  </a:cubicBezTo>
                  <a:lnTo>
                    <a:pt x="116532" y="233065"/>
                  </a:lnTo>
                  <a:cubicBezTo>
                    <a:pt x="52173" y="233065"/>
                    <a:pt x="0" y="180891"/>
                    <a:pt x="0" y="116532"/>
                  </a:cubicBezTo>
                  <a:lnTo>
                    <a:pt x="0" y="116532"/>
                  </a:lnTo>
                  <a:cubicBezTo>
                    <a:pt x="0" y="52173"/>
                    <a:pt x="52173" y="0"/>
                    <a:pt x="116532" y="0"/>
                  </a:cubicBezTo>
                  <a:close/>
                </a:path>
              </a:pathLst>
            </a:custGeom>
            <a:solidFill>
              <a:srgbClr val="DDA2A2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28575"/>
              <a:ext cx="691637" cy="2616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231F20"/>
                  </a:solidFill>
                  <a:latin typeface="Gotham"/>
                  <a:ea typeface="Gotham"/>
                  <a:cs typeface="Gotham"/>
                  <a:sym typeface="Gotham"/>
                </a:rPr>
                <a:t>Check if it is excutable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5628009" y="7888917"/>
            <a:ext cx="3385359" cy="1140783"/>
            <a:chOff x="0" y="0"/>
            <a:chExt cx="691637" cy="233065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91637" cy="233065"/>
            </a:xfrm>
            <a:custGeom>
              <a:avLst/>
              <a:gdLst/>
              <a:ahLst/>
              <a:cxnLst/>
              <a:rect r="r" b="b" t="t" l="l"/>
              <a:pathLst>
                <a:path h="233065" w="691637">
                  <a:moveTo>
                    <a:pt x="116532" y="0"/>
                  </a:moveTo>
                  <a:lnTo>
                    <a:pt x="575105" y="0"/>
                  </a:lnTo>
                  <a:cubicBezTo>
                    <a:pt x="639464" y="0"/>
                    <a:pt x="691637" y="52173"/>
                    <a:pt x="691637" y="116532"/>
                  </a:cubicBezTo>
                  <a:lnTo>
                    <a:pt x="691637" y="116532"/>
                  </a:lnTo>
                  <a:cubicBezTo>
                    <a:pt x="691637" y="180891"/>
                    <a:pt x="639464" y="233065"/>
                    <a:pt x="575105" y="233065"/>
                  </a:cubicBezTo>
                  <a:lnTo>
                    <a:pt x="116532" y="233065"/>
                  </a:lnTo>
                  <a:cubicBezTo>
                    <a:pt x="52173" y="233065"/>
                    <a:pt x="0" y="180891"/>
                    <a:pt x="0" y="116532"/>
                  </a:cubicBezTo>
                  <a:lnTo>
                    <a:pt x="0" y="116532"/>
                  </a:lnTo>
                  <a:cubicBezTo>
                    <a:pt x="0" y="52173"/>
                    <a:pt x="52173" y="0"/>
                    <a:pt x="116532" y="0"/>
                  </a:cubicBezTo>
                  <a:close/>
                </a:path>
              </a:pathLst>
            </a:custGeom>
            <a:solidFill>
              <a:srgbClr val="DDA2A2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28575"/>
              <a:ext cx="691637" cy="2616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343434"/>
                  </a:solidFill>
                  <a:latin typeface="Gotham"/>
                  <a:ea typeface="Gotham"/>
                  <a:cs typeface="Gotham"/>
                  <a:sym typeface="Gotham"/>
                </a:rPr>
                <a:t>Check if the path not exists</a:t>
              </a:r>
            </a:p>
          </p:txBody>
        </p:sp>
      </p:grpSp>
      <p:sp>
        <p:nvSpPr>
          <p:cNvPr name="AutoShape 26" id="26"/>
          <p:cNvSpPr/>
          <p:nvPr/>
        </p:nvSpPr>
        <p:spPr>
          <a:xfrm>
            <a:off x="9013368" y="4287892"/>
            <a:ext cx="941900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7" id="27"/>
          <p:cNvSpPr/>
          <p:nvPr/>
        </p:nvSpPr>
        <p:spPr>
          <a:xfrm flipV="true">
            <a:off x="13340626" y="3028632"/>
            <a:ext cx="799007" cy="1283072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8" id="28"/>
          <p:cNvSpPr/>
          <p:nvPr/>
        </p:nvSpPr>
        <p:spPr>
          <a:xfrm>
            <a:off x="13340626" y="4311704"/>
            <a:ext cx="799007" cy="290747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9" id="29"/>
          <p:cNvSpPr/>
          <p:nvPr/>
        </p:nvSpPr>
        <p:spPr>
          <a:xfrm>
            <a:off x="13340626" y="4311704"/>
            <a:ext cx="799007" cy="1860155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0" id="30"/>
          <p:cNvSpPr/>
          <p:nvPr/>
        </p:nvSpPr>
        <p:spPr>
          <a:xfrm>
            <a:off x="4148366" y="6509186"/>
            <a:ext cx="1479643" cy="1950123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1" id="31"/>
          <p:cNvGrpSpPr/>
          <p:nvPr/>
        </p:nvGrpSpPr>
        <p:grpSpPr>
          <a:xfrm rot="0">
            <a:off x="9955268" y="7888917"/>
            <a:ext cx="3385359" cy="1140783"/>
            <a:chOff x="0" y="0"/>
            <a:chExt cx="691637" cy="233065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691637" cy="233065"/>
            </a:xfrm>
            <a:custGeom>
              <a:avLst/>
              <a:gdLst/>
              <a:ahLst/>
              <a:cxnLst/>
              <a:rect r="r" b="b" t="t" l="l"/>
              <a:pathLst>
                <a:path h="233065" w="691637">
                  <a:moveTo>
                    <a:pt x="116532" y="0"/>
                  </a:moveTo>
                  <a:lnTo>
                    <a:pt x="575105" y="0"/>
                  </a:lnTo>
                  <a:cubicBezTo>
                    <a:pt x="639464" y="0"/>
                    <a:pt x="691637" y="52173"/>
                    <a:pt x="691637" y="116532"/>
                  </a:cubicBezTo>
                  <a:lnTo>
                    <a:pt x="691637" y="116532"/>
                  </a:lnTo>
                  <a:cubicBezTo>
                    <a:pt x="691637" y="180891"/>
                    <a:pt x="639464" y="233065"/>
                    <a:pt x="575105" y="233065"/>
                  </a:cubicBezTo>
                  <a:lnTo>
                    <a:pt x="116532" y="233065"/>
                  </a:lnTo>
                  <a:cubicBezTo>
                    <a:pt x="52173" y="233065"/>
                    <a:pt x="0" y="180891"/>
                    <a:pt x="0" y="116532"/>
                  </a:cubicBezTo>
                  <a:lnTo>
                    <a:pt x="0" y="116532"/>
                  </a:lnTo>
                  <a:cubicBezTo>
                    <a:pt x="0" y="52173"/>
                    <a:pt x="52173" y="0"/>
                    <a:pt x="116532" y="0"/>
                  </a:cubicBezTo>
                  <a:close/>
                </a:path>
              </a:pathLst>
            </a:custGeom>
            <a:solidFill>
              <a:srgbClr val="DDA2A2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28575"/>
              <a:ext cx="691637" cy="2616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231F20"/>
                  </a:solidFill>
                  <a:latin typeface="Gotham"/>
                  <a:ea typeface="Gotham"/>
                  <a:cs typeface="Gotham"/>
                  <a:sym typeface="Gotham"/>
                </a:rPr>
                <a:t>Print directory not exist</a:t>
              </a:r>
            </a:p>
          </p:txBody>
        </p:sp>
      </p:grpSp>
      <p:sp>
        <p:nvSpPr>
          <p:cNvPr name="AutoShape 34" id="34"/>
          <p:cNvSpPr/>
          <p:nvPr/>
        </p:nvSpPr>
        <p:spPr>
          <a:xfrm>
            <a:off x="9013368" y="8435496"/>
            <a:ext cx="941900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14914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69" y="0"/>
                </a:lnTo>
                <a:lnTo>
                  <a:pt x="19258069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733425"/>
            <a:ext cx="3493542" cy="120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BACKUP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763008" y="5938795"/>
            <a:ext cx="3385359" cy="1140783"/>
            <a:chOff x="0" y="0"/>
            <a:chExt cx="691637" cy="23306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91637" cy="233065"/>
            </a:xfrm>
            <a:custGeom>
              <a:avLst/>
              <a:gdLst/>
              <a:ahLst/>
              <a:cxnLst/>
              <a:rect r="r" b="b" t="t" l="l"/>
              <a:pathLst>
                <a:path h="233065" w="691637">
                  <a:moveTo>
                    <a:pt x="116532" y="0"/>
                  </a:moveTo>
                  <a:lnTo>
                    <a:pt x="575105" y="0"/>
                  </a:lnTo>
                  <a:cubicBezTo>
                    <a:pt x="639464" y="0"/>
                    <a:pt x="691637" y="52173"/>
                    <a:pt x="691637" y="116532"/>
                  </a:cubicBezTo>
                  <a:lnTo>
                    <a:pt x="691637" y="116532"/>
                  </a:lnTo>
                  <a:cubicBezTo>
                    <a:pt x="691637" y="180891"/>
                    <a:pt x="639464" y="233065"/>
                    <a:pt x="575105" y="233065"/>
                  </a:cubicBezTo>
                  <a:lnTo>
                    <a:pt x="116532" y="233065"/>
                  </a:lnTo>
                  <a:cubicBezTo>
                    <a:pt x="52173" y="233065"/>
                    <a:pt x="0" y="180891"/>
                    <a:pt x="0" y="116532"/>
                  </a:cubicBezTo>
                  <a:lnTo>
                    <a:pt x="0" y="116532"/>
                  </a:lnTo>
                  <a:cubicBezTo>
                    <a:pt x="0" y="52173"/>
                    <a:pt x="52173" y="0"/>
                    <a:pt x="116532" y="0"/>
                  </a:cubicBezTo>
                  <a:close/>
                </a:path>
              </a:pathLst>
            </a:custGeom>
            <a:solidFill>
              <a:srgbClr val="DDA2A2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28575"/>
              <a:ext cx="691637" cy="2616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231F20"/>
                  </a:solidFill>
                  <a:latin typeface="Gotham"/>
                  <a:ea typeface="Gotham"/>
                  <a:cs typeface="Gotham"/>
                  <a:sym typeface="Gotham"/>
                </a:rPr>
                <a:t>Enter source path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5628009" y="3741313"/>
            <a:ext cx="3385359" cy="1140783"/>
            <a:chOff x="0" y="0"/>
            <a:chExt cx="691637" cy="23306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91637" cy="233065"/>
            </a:xfrm>
            <a:custGeom>
              <a:avLst/>
              <a:gdLst/>
              <a:ahLst/>
              <a:cxnLst/>
              <a:rect r="r" b="b" t="t" l="l"/>
              <a:pathLst>
                <a:path h="233065" w="691637">
                  <a:moveTo>
                    <a:pt x="116532" y="0"/>
                  </a:moveTo>
                  <a:lnTo>
                    <a:pt x="575105" y="0"/>
                  </a:lnTo>
                  <a:cubicBezTo>
                    <a:pt x="639464" y="0"/>
                    <a:pt x="691637" y="52173"/>
                    <a:pt x="691637" y="116532"/>
                  </a:cubicBezTo>
                  <a:lnTo>
                    <a:pt x="691637" y="116532"/>
                  </a:lnTo>
                  <a:cubicBezTo>
                    <a:pt x="691637" y="180891"/>
                    <a:pt x="639464" y="233065"/>
                    <a:pt x="575105" y="233065"/>
                  </a:cubicBezTo>
                  <a:lnTo>
                    <a:pt x="116532" y="233065"/>
                  </a:lnTo>
                  <a:cubicBezTo>
                    <a:pt x="52173" y="233065"/>
                    <a:pt x="0" y="180891"/>
                    <a:pt x="0" y="116532"/>
                  </a:cubicBezTo>
                  <a:lnTo>
                    <a:pt x="0" y="116532"/>
                  </a:lnTo>
                  <a:cubicBezTo>
                    <a:pt x="0" y="52173"/>
                    <a:pt x="52173" y="0"/>
                    <a:pt x="116532" y="0"/>
                  </a:cubicBezTo>
                  <a:close/>
                </a:path>
              </a:pathLst>
            </a:custGeom>
            <a:solidFill>
              <a:srgbClr val="DDA2A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691637" cy="2616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231F20"/>
                  </a:solidFill>
                  <a:latin typeface="Gotham"/>
                  <a:ea typeface="Gotham"/>
                  <a:cs typeface="Gotham"/>
                  <a:sym typeface="Gotham"/>
                </a:rPr>
                <a:t>Check if the path exists</a:t>
              </a:r>
            </a:p>
          </p:txBody>
        </p:sp>
      </p:grpSp>
      <p:sp>
        <p:nvSpPr>
          <p:cNvPr name="AutoShape 10" id="10"/>
          <p:cNvSpPr/>
          <p:nvPr/>
        </p:nvSpPr>
        <p:spPr>
          <a:xfrm flipV="true">
            <a:off x="4147903" y="4311704"/>
            <a:ext cx="1480106" cy="2209761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1" id="11"/>
          <p:cNvGrpSpPr/>
          <p:nvPr/>
        </p:nvGrpSpPr>
        <p:grpSpPr>
          <a:xfrm rot="0">
            <a:off x="9955268" y="3741313"/>
            <a:ext cx="3385359" cy="1140783"/>
            <a:chOff x="0" y="0"/>
            <a:chExt cx="691637" cy="23306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91637" cy="233065"/>
            </a:xfrm>
            <a:custGeom>
              <a:avLst/>
              <a:gdLst/>
              <a:ahLst/>
              <a:cxnLst/>
              <a:rect r="r" b="b" t="t" l="l"/>
              <a:pathLst>
                <a:path h="233065" w="691637">
                  <a:moveTo>
                    <a:pt x="116532" y="0"/>
                  </a:moveTo>
                  <a:lnTo>
                    <a:pt x="575105" y="0"/>
                  </a:lnTo>
                  <a:cubicBezTo>
                    <a:pt x="639464" y="0"/>
                    <a:pt x="691637" y="52173"/>
                    <a:pt x="691637" y="116532"/>
                  </a:cubicBezTo>
                  <a:lnTo>
                    <a:pt x="691637" y="116532"/>
                  </a:lnTo>
                  <a:cubicBezTo>
                    <a:pt x="691637" y="180891"/>
                    <a:pt x="639464" y="233065"/>
                    <a:pt x="575105" y="233065"/>
                  </a:cubicBezTo>
                  <a:lnTo>
                    <a:pt x="116532" y="233065"/>
                  </a:lnTo>
                  <a:cubicBezTo>
                    <a:pt x="52173" y="233065"/>
                    <a:pt x="0" y="180891"/>
                    <a:pt x="0" y="116532"/>
                  </a:cubicBezTo>
                  <a:lnTo>
                    <a:pt x="0" y="116532"/>
                  </a:lnTo>
                  <a:cubicBezTo>
                    <a:pt x="0" y="52173"/>
                    <a:pt x="52173" y="0"/>
                    <a:pt x="116532" y="0"/>
                  </a:cubicBezTo>
                  <a:close/>
                </a:path>
              </a:pathLst>
            </a:custGeom>
            <a:solidFill>
              <a:srgbClr val="DDA2A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691637" cy="2616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231F20"/>
                  </a:solidFill>
                  <a:latin typeface="Gotham"/>
                  <a:ea typeface="Gotham"/>
                  <a:cs typeface="Gotham"/>
                  <a:sym typeface="Gotham"/>
                </a:rPr>
                <a:t>Enter destination path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5628009" y="7888917"/>
            <a:ext cx="3385359" cy="1140783"/>
            <a:chOff x="0" y="0"/>
            <a:chExt cx="691637" cy="23306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91637" cy="233065"/>
            </a:xfrm>
            <a:custGeom>
              <a:avLst/>
              <a:gdLst/>
              <a:ahLst/>
              <a:cxnLst/>
              <a:rect r="r" b="b" t="t" l="l"/>
              <a:pathLst>
                <a:path h="233065" w="691637">
                  <a:moveTo>
                    <a:pt x="116532" y="0"/>
                  </a:moveTo>
                  <a:lnTo>
                    <a:pt x="575105" y="0"/>
                  </a:lnTo>
                  <a:cubicBezTo>
                    <a:pt x="639464" y="0"/>
                    <a:pt x="691637" y="52173"/>
                    <a:pt x="691637" y="116532"/>
                  </a:cubicBezTo>
                  <a:lnTo>
                    <a:pt x="691637" y="116532"/>
                  </a:lnTo>
                  <a:cubicBezTo>
                    <a:pt x="691637" y="180891"/>
                    <a:pt x="639464" y="233065"/>
                    <a:pt x="575105" y="233065"/>
                  </a:cubicBezTo>
                  <a:lnTo>
                    <a:pt x="116532" y="233065"/>
                  </a:lnTo>
                  <a:cubicBezTo>
                    <a:pt x="52173" y="233065"/>
                    <a:pt x="0" y="180891"/>
                    <a:pt x="0" y="116532"/>
                  </a:cubicBezTo>
                  <a:lnTo>
                    <a:pt x="0" y="116532"/>
                  </a:lnTo>
                  <a:cubicBezTo>
                    <a:pt x="0" y="52173"/>
                    <a:pt x="52173" y="0"/>
                    <a:pt x="116532" y="0"/>
                  </a:cubicBezTo>
                  <a:close/>
                </a:path>
              </a:pathLst>
            </a:custGeom>
            <a:solidFill>
              <a:srgbClr val="DDA2A2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691637" cy="2616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231F20"/>
                  </a:solidFill>
                  <a:latin typeface="Gotham"/>
                  <a:ea typeface="Gotham"/>
                  <a:cs typeface="Gotham"/>
                  <a:sym typeface="Gotham"/>
                </a:rPr>
                <a:t>Check if the path not exists</a:t>
              </a:r>
            </a:p>
          </p:txBody>
        </p:sp>
      </p:grpSp>
      <p:sp>
        <p:nvSpPr>
          <p:cNvPr name="AutoShape 17" id="17"/>
          <p:cNvSpPr/>
          <p:nvPr/>
        </p:nvSpPr>
        <p:spPr>
          <a:xfrm>
            <a:off x="9013368" y="4287892"/>
            <a:ext cx="941900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8" id="18"/>
          <p:cNvSpPr/>
          <p:nvPr/>
        </p:nvSpPr>
        <p:spPr>
          <a:xfrm>
            <a:off x="4148366" y="6509186"/>
            <a:ext cx="1479643" cy="1950123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9" id="19"/>
          <p:cNvGrpSpPr/>
          <p:nvPr/>
        </p:nvGrpSpPr>
        <p:grpSpPr>
          <a:xfrm rot="0">
            <a:off x="14283601" y="2600530"/>
            <a:ext cx="3385359" cy="1140783"/>
            <a:chOff x="0" y="0"/>
            <a:chExt cx="691637" cy="233065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91637" cy="233065"/>
            </a:xfrm>
            <a:custGeom>
              <a:avLst/>
              <a:gdLst/>
              <a:ahLst/>
              <a:cxnLst/>
              <a:rect r="r" b="b" t="t" l="l"/>
              <a:pathLst>
                <a:path h="233065" w="691637">
                  <a:moveTo>
                    <a:pt x="116532" y="0"/>
                  </a:moveTo>
                  <a:lnTo>
                    <a:pt x="575105" y="0"/>
                  </a:lnTo>
                  <a:cubicBezTo>
                    <a:pt x="639464" y="0"/>
                    <a:pt x="691637" y="52173"/>
                    <a:pt x="691637" y="116532"/>
                  </a:cubicBezTo>
                  <a:lnTo>
                    <a:pt x="691637" y="116532"/>
                  </a:lnTo>
                  <a:cubicBezTo>
                    <a:pt x="691637" y="180891"/>
                    <a:pt x="639464" y="233065"/>
                    <a:pt x="575105" y="233065"/>
                  </a:cubicBezTo>
                  <a:lnTo>
                    <a:pt x="116532" y="233065"/>
                  </a:lnTo>
                  <a:cubicBezTo>
                    <a:pt x="52173" y="233065"/>
                    <a:pt x="0" y="180891"/>
                    <a:pt x="0" y="116532"/>
                  </a:cubicBezTo>
                  <a:lnTo>
                    <a:pt x="0" y="116532"/>
                  </a:lnTo>
                  <a:cubicBezTo>
                    <a:pt x="0" y="52173"/>
                    <a:pt x="52173" y="0"/>
                    <a:pt x="116532" y="0"/>
                  </a:cubicBezTo>
                  <a:close/>
                </a:path>
              </a:pathLst>
            </a:custGeom>
            <a:solidFill>
              <a:srgbClr val="DDA2A2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28575"/>
              <a:ext cx="691637" cy="2616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231F20"/>
                  </a:solidFill>
                  <a:latin typeface="Gotham"/>
                  <a:ea typeface="Gotham"/>
                  <a:cs typeface="Gotham"/>
                  <a:sym typeface="Gotham"/>
                </a:rPr>
                <a:t>Copy the source to destination</a:t>
              </a:r>
            </a:p>
          </p:txBody>
        </p:sp>
      </p:grpSp>
      <p:sp>
        <p:nvSpPr>
          <p:cNvPr name="AutoShape 22" id="22"/>
          <p:cNvSpPr/>
          <p:nvPr/>
        </p:nvSpPr>
        <p:spPr>
          <a:xfrm>
            <a:off x="9013368" y="8435496"/>
            <a:ext cx="941900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3" id="23"/>
          <p:cNvSpPr/>
          <p:nvPr/>
        </p:nvSpPr>
        <p:spPr>
          <a:xfrm flipV="true">
            <a:off x="13317593" y="3170922"/>
            <a:ext cx="966009" cy="1140783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4" id="24"/>
          <p:cNvGrpSpPr/>
          <p:nvPr/>
        </p:nvGrpSpPr>
        <p:grpSpPr>
          <a:xfrm rot="0">
            <a:off x="14283601" y="4573109"/>
            <a:ext cx="3385359" cy="1140783"/>
            <a:chOff x="0" y="0"/>
            <a:chExt cx="691637" cy="23306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91637" cy="233065"/>
            </a:xfrm>
            <a:custGeom>
              <a:avLst/>
              <a:gdLst/>
              <a:ahLst/>
              <a:cxnLst/>
              <a:rect r="r" b="b" t="t" l="l"/>
              <a:pathLst>
                <a:path h="233065" w="691637">
                  <a:moveTo>
                    <a:pt x="116532" y="0"/>
                  </a:moveTo>
                  <a:lnTo>
                    <a:pt x="575105" y="0"/>
                  </a:lnTo>
                  <a:cubicBezTo>
                    <a:pt x="639464" y="0"/>
                    <a:pt x="691637" y="52173"/>
                    <a:pt x="691637" y="116532"/>
                  </a:cubicBezTo>
                  <a:lnTo>
                    <a:pt x="691637" y="116532"/>
                  </a:lnTo>
                  <a:cubicBezTo>
                    <a:pt x="691637" y="180891"/>
                    <a:pt x="639464" y="233065"/>
                    <a:pt x="575105" y="233065"/>
                  </a:cubicBezTo>
                  <a:lnTo>
                    <a:pt x="116532" y="233065"/>
                  </a:lnTo>
                  <a:cubicBezTo>
                    <a:pt x="52173" y="233065"/>
                    <a:pt x="0" y="180891"/>
                    <a:pt x="0" y="116532"/>
                  </a:cubicBezTo>
                  <a:lnTo>
                    <a:pt x="0" y="116532"/>
                  </a:lnTo>
                  <a:cubicBezTo>
                    <a:pt x="0" y="52173"/>
                    <a:pt x="52173" y="0"/>
                    <a:pt x="116532" y="0"/>
                  </a:cubicBezTo>
                  <a:close/>
                </a:path>
              </a:pathLst>
            </a:custGeom>
            <a:solidFill>
              <a:srgbClr val="DDA2A2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28575"/>
              <a:ext cx="691637" cy="2616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231F20"/>
                  </a:solidFill>
                  <a:latin typeface="Gotham"/>
                  <a:ea typeface="Gotham"/>
                  <a:cs typeface="Gotham"/>
                  <a:sym typeface="Gotham"/>
                </a:rPr>
                <a:t>Destination not exits create one</a:t>
              </a:r>
            </a:p>
          </p:txBody>
        </p:sp>
      </p:grpSp>
      <p:sp>
        <p:nvSpPr>
          <p:cNvPr name="AutoShape 27" id="27"/>
          <p:cNvSpPr/>
          <p:nvPr/>
        </p:nvSpPr>
        <p:spPr>
          <a:xfrm>
            <a:off x="13340626" y="4311704"/>
            <a:ext cx="942975" cy="831796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8" id="28"/>
          <p:cNvGrpSpPr/>
          <p:nvPr/>
        </p:nvGrpSpPr>
        <p:grpSpPr>
          <a:xfrm rot="0">
            <a:off x="9932234" y="7888917"/>
            <a:ext cx="3385359" cy="1140783"/>
            <a:chOff x="0" y="0"/>
            <a:chExt cx="691637" cy="23306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91637" cy="233065"/>
            </a:xfrm>
            <a:custGeom>
              <a:avLst/>
              <a:gdLst/>
              <a:ahLst/>
              <a:cxnLst/>
              <a:rect r="r" b="b" t="t" l="l"/>
              <a:pathLst>
                <a:path h="233065" w="691637">
                  <a:moveTo>
                    <a:pt x="116532" y="0"/>
                  </a:moveTo>
                  <a:lnTo>
                    <a:pt x="575105" y="0"/>
                  </a:lnTo>
                  <a:cubicBezTo>
                    <a:pt x="639464" y="0"/>
                    <a:pt x="691637" y="52173"/>
                    <a:pt x="691637" y="116532"/>
                  </a:cubicBezTo>
                  <a:lnTo>
                    <a:pt x="691637" y="116532"/>
                  </a:lnTo>
                  <a:cubicBezTo>
                    <a:pt x="691637" y="180891"/>
                    <a:pt x="639464" y="233065"/>
                    <a:pt x="575105" y="233065"/>
                  </a:cubicBezTo>
                  <a:lnTo>
                    <a:pt x="116532" y="233065"/>
                  </a:lnTo>
                  <a:cubicBezTo>
                    <a:pt x="52173" y="233065"/>
                    <a:pt x="0" y="180891"/>
                    <a:pt x="0" y="116532"/>
                  </a:cubicBezTo>
                  <a:lnTo>
                    <a:pt x="0" y="116532"/>
                  </a:lnTo>
                  <a:cubicBezTo>
                    <a:pt x="0" y="52173"/>
                    <a:pt x="52173" y="0"/>
                    <a:pt x="116532" y="0"/>
                  </a:cubicBezTo>
                  <a:close/>
                </a:path>
              </a:pathLst>
            </a:custGeom>
            <a:solidFill>
              <a:srgbClr val="DDA2A2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28575"/>
              <a:ext cx="691637" cy="2616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231F20"/>
                  </a:solidFill>
                  <a:latin typeface="Gotham"/>
                  <a:ea typeface="Gotham"/>
                  <a:cs typeface="Gotham"/>
                  <a:sym typeface="Gotham"/>
                </a:rPr>
                <a:t>Print path not exist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DAGjR5jnn0Q</dc:identifier>
  <dcterms:modified xsi:type="dcterms:W3CDTF">2011-08-01T06:04:30Z</dcterms:modified>
  <cp:revision>1</cp:revision>
  <dc:title>OS project presentation</dc:title>
</cp:coreProperties>
</file>