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2A194A-871E-4642-993D-B8EF89961E7C}">
  <a:tblStyle styleId="{F12A194A-871E-4642-993D-B8EF89961E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regular.fntdata"/><Relationship Id="rId25" Type="http://schemas.openxmlformats.org/officeDocument/2006/relationships/slide" Target="slides/slide19.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2af7b1990_4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2af7b199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2af7b1990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2af7b1990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2af7b1990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2af7b1990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2af7b1990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2af7b1990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2af7b1990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2af7b1990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2af7b1990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2af7b1990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2af7b1990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2af7b1990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2af7b1990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2af7b1990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2af7b1990_4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2af7b1990_4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62af7b1990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62af7b1990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2af7b1990_4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2af7b1990_4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2af7b1990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2af7b199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2af7b1990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2af7b1990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2af7b1990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2af7b1990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2af7b1990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2af7b1990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2af7b1990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2af7b1990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2af7b1990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2af7b1990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2af7b1990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2af7b1990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2af7b1990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2af7b1990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inloop.github.io/sqlite-viewer/"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Angelia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1800"/>
              <a:t>Charlie-Louis-Laurence-Sophana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1600">
                <a:solidFill>
                  <a:schemeClr val="accent4"/>
                </a:solidFill>
                <a:highlight>
                  <a:srgbClr val="FFFFFF"/>
                </a:highlight>
              </a:rPr>
              <a:t>2-Analyse et représentation graphique </a:t>
            </a:r>
            <a:endParaRPr sz="1600">
              <a:solidFill>
                <a:schemeClr val="accent4"/>
              </a:solidFill>
              <a:highlight>
                <a:srgbClr val="FFFFFF"/>
              </a:highlight>
            </a:endParaRPr>
          </a:p>
          <a:p>
            <a:pPr indent="0" lvl="0" marL="0" rtl="0" algn="l">
              <a:spcBef>
                <a:spcPts val="0"/>
              </a:spcBef>
              <a:spcAft>
                <a:spcPts val="0"/>
              </a:spcAft>
              <a:buNone/>
            </a:pPr>
            <a:r>
              <a:t/>
            </a:r>
            <a:endParaRPr/>
          </a:p>
        </p:txBody>
      </p:sp>
      <p:sp>
        <p:nvSpPr>
          <p:cNvPr id="130" name="Google Shape;130;p22"/>
          <p:cNvSpPr txBox="1"/>
          <p:nvPr>
            <p:ph idx="1" type="body"/>
          </p:nvPr>
        </p:nvSpPr>
        <p:spPr>
          <a:xfrm>
            <a:off x="311700" y="834425"/>
            <a:ext cx="8520600" cy="500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sz="1500"/>
          </a:p>
        </p:txBody>
      </p:sp>
      <p:pic>
        <p:nvPicPr>
          <p:cNvPr id="131" name="Google Shape;131;p22"/>
          <p:cNvPicPr preferRelativeResize="0"/>
          <p:nvPr/>
        </p:nvPicPr>
        <p:blipFill>
          <a:blip r:embed="rId3">
            <a:alphaModFix/>
          </a:blip>
          <a:stretch>
            <a:fillRect/>
          </a:stretch>
        </p:blipFill>
        <p:spPr>
          <a:xfrm>
            <a:off x="71425" y="1450663"/>
            <a:ext cx="9001125"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1600">
                <a:solidFill>
                  <a:schemeClr val="accent4"/>
                </a:solidFill>
                <a:highlight>
                  <a:srgbClr val="FFFFFF"/>
                </a:highlight>
              </a:rPr>
              <a:t>2-Analyse et représentation graphique </a:t>
            </a:r>
            <a:endParaRPr sz="1600">
              <a:solidFill>
                <a:schemeClr val="accent4"/>
              </a:solidFill>
              <a:highlight>
                <a:srgbClr val="FFFFFF"/>
              </a:highlight>
            </a:endParaRPr>
          </a:p>
          <a:p>
            <a:pPr indent="0" lvl="0" marL="0" rtl="0" algn="ctr">
              <a:spcBef>
                <a:spcPts val="0"/>
              </a:spcBef>
              <a:spcAft>
                <a:spcPts val="0"/>
              </a:spcAft>
              <a:buNone/>
            </a:pPr>
            <a:r>
              <a:rPr lang="fr" sz="1600">
                <a:solidFill>
                  <a:schemeClr val="accent4"/>
                </a:solidFill>
                <a:highlight>
                  <a:srgbClr val="FFFFFF"/>
                </a:highlight>
              </a:rPr>
              <a:t>Méthodologie </a:t>
            </a:r>
            <a:endParaRPr sz="1600">
              <a:solidFill>
                <a:schemeClr val="accent4"/>
              </a:solidFill>
              <a:highlight>
                <a:srgbClr val="FFFFFF"/>
              </a:highlight>
            </a:endParaRPr>
          </a:p>
          <a:p>
            <a:pPr indent="0" lvl="0" marL="0" rtl="0" algn="l">
              <a:spcBef>
                <a:spcPts val="0"/>
              </a:spcBef>
              <a:spcAft>
                <a:spcPts val="0"/>
              </a:spcAft>
              <a:buNone/>
            </a:pPr>
            <a:r>
              <a:t/>
            </a:r>
            <a:endParaRPr/>
          </a:p>
        </p:txBody>
      </p:sp>
      <p:sp>
        <p:nvSpPr>
          <p:cNvPr id="137" name="Google Shape;13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fr"/>
              <a:t>Moyennes des variables de la table “chansons”, sur le top 50 par popularité, classé par années </a:t>
            </a:r>
            <a:endParaRPr/>
          </a:p>
          <a:p>
            <a:pPr indent="-342900" lvl="0" marL="457200" rtl="0" algn="just">
              <a:lnSpc>
                <a:spcPct val="150000"/>
              </a:lnSpc>
              <a:spcBef>
                <a:spcPts val="0"/>
              </a:spcBef>
              <a:spcAft>
                <a:spcPts val="0"/>
              </a:spcAft>
              <a:buSzPts val="1800"/>
              <a:buChar char="●"/>
            </a:pPr>
            <a:r>
              <a:rPr lang="fr"/>
              <a:t>Volonté de limiter la démarche sur la période 2015 - 2021</a:t>
            </a:r>
            <a:endParaRPr/>
          </a:p>
          <a:p>
            <a:pPr indent="-342900" lvl="0" marL="457200" rtl="0" algn="just">
              <a:lnSpc>
                <a:spcPct val="150000"/>
              </a:lnSpc>
              <a:spcBef>
                <a:spcPts val="0"/>
              </a:spcBef>
              <a:spcAft>
                <a:spcPts val="0"/>
              </a:spcAft>
              <a:buSzPts val="1800"/>
              <a:buChar char="●"/>
            </a:pPr>
            <a:r>
              <a:rPr lang="fr"/>
              <a:t>Courbe de visualisation de la moyenne par années pour chaque paramètres </a:t>
            </a:r>
            <a:endParaRPr/>
          </a:p>
          <a:p>
            <a:pPr indent="-342900" lvl="0" marL="457200" rtl="0" algn="just">
              <a:lnSpc>
                <a:spcPct val="150000"/>
              </a:lnSpc>
              <a:spcBef>
                <a:spcPts val="0"/>
              </a:spcBef>
              <a:spcAft>
                <a:spcPts val="0"/>
              </a:spcAft>
              <a:buSzPts val="1800"/>
              <a:buChar char="●"/>
            </a:pPr>
            <a:r>
              <a:rPr lang="fr"/>
              <a:t>Comparer ses données dans une matrice de corrélation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4"/>
          <p:cNvPicPr preferRelativeResize="0"/>
          <p:nvPr/>
        </p:nvPicPr>
        <p:blipFill>
          <a:blip r:embed="rId3">
            <a:alphaModFix/>
          </a:blip>
          <a:stretch>
            <a:fillRect/>
          </a:stretch>
        </p:blipFill>
        <p:spPr>
          <a:xfrm>
            <a:off x="1209850" y="0"/>
            <a:ext cx="6724301" cy="5043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1600">
                <a:solidFill>
                  <a:schemeClr val="accent4"/>
                </a:solidFill>
                <a:highlight>
                  <a:schemeClr val="lt1"/>
                </a:highlight>
              </a:rPr>
              <a:t>2-Analyse et représentation graphique </a:t>
            </a:r>
            <a:endParaRPr sz="1600">
              <a:solidFill>
                <a:schemeClr val="accent4"/>
              </a:solidFill>
              <a:highlight>
                <a:schemeClr val="lt1"/>
              </a:highlight>
            </a:endParaRPr>
          </a:p>
        </p:txBody>
      </p:sp>
      <p:sp>
        <p:nvSpPr>
          <p:cNvPr id="150" name="Google Shape;150;p25"/>
          <p:cNvSpPr txBox="1"/>
          <p:nvPr>
            <p:ph idx="1" type="body"/>
          </p:nvPr>
        </p:nvSpPr>
        <p:spPr>
          <a:xfrm>
            <a:off x="311700" y="1266325"/>
            <a:ext cx="2464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Moyenne de l’intensité par année (en DB)</a:t>
            </a:r>
            <a:endParaRPr/>
          </a:p>
        </p:txBody>
      </p:sp>
      <p:pic>
        <p:nvPicPr>
          <p:cNvPr id="151" name="Google Shape;151;p25"/>
          <p:cNvPicPr preferRelativeResize="0"/>
          <p:nvPr/>
        </p:nvPicPr>
        <p:blipFill>
          <a:blip r:embed="rId3">
            <a:alphaModFix/>
          </a:blip>
          <a:stretch>
            <a:fillRect/>
          </a:stretch>
        </p:blipFill>
        <p:spPr>
          <a:xfrm>
            <a:off x="2595463" y="97050"/>
            <a:ext cx="6745775" cy="5046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6"/>
          <p:cNvPicPr preferRelativeResize="0"/>
          <p:nvPr/>
        </p:nvPicPr>
        <p:blipFill>
          <a:blip r:embed="rId3">
            <a:alphaModFix/>
          </a:blip>
          <a:stretch>
            <a:fillRect/>
          </a:stretch>
        </p:blipFill>
        <p:spPr>
          <a:xfrm>
            <a:off x="1206388" y="0"/>
            <a:ext cx="6731226" cy="5048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7"/>
          <p:cNvPicPr preferRelativeResize="0"/>
          <p:nvPr/>
        </p:nvPicPr>
        <p:blipFill>
          <a:blip r:embed="rId3">
            <a:alphaModFix/>
          </a:blip>
          <a:stretch>
            <a:fillRect/>
          </a:stretch>
        </p:blipFill>
        <p:spPr>
          <a:xfrm>
            <a:off x="1208125" y="-12"/>
            <a:ext cx="6727750" cy="504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rotWithShape="1">
          <a:blip r:embed="rId3">
            <a:alphaModFix/>
          </a:blip>
          <a:srcRect b="6122" l="1146" r="0" t="8604"/>
          <a:stretch/>
        </p:blipFill>
        <p:spPr>
          <a:xfrm>
            <a:off x="118325" y="0"/>
            <a:ext cx="8925749" cy="5045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1600">
                <a:solidFill>
                  <a:schemeClr val="accent4"/>
                </a:solidFill>
                <a:highlight>
                  <a:schemeClr val="lt1"/>
                </a:highlight>
              </a:rPr>
              <a:t>2-Analyse et représentation graphique </a:t>
            </a:r>
            <a:endParaRPr sz="1600">
              <a:solidFill>
                <a:schemeClr val="accent4"/>
              </a:solidFill>
              <a:highlight>
                <a:schemeClr val="lt1"/>
              </a:highlight>
            </a:endParaRPr>
          </a:p>
          <a:p>
            <a:pPr indent="0" lvl="0" marL="0" rtl="0" algn="ctr">
              <a:spcBef>
                <a:spcPts val="0"/>
              </a:spcBef>
              <a:spcAft>
                <a:spcPts val="0"/>
              </a:spcAft>
              <a:buNone/>
            </a:pPr>
            <a:r>
              <a:rPr lang="fr" sz="1600">
                <a:solidFill>
                  <a:schemeClr val="accent4"/>
                </a:solidFill>
                <a:highlight>
                  <a:schemeClr val="lt1"/>
                </a:highlight>
              </a:rPr>
              <a:t>Améliorations</a:t>
            </a:r>
            <a:endParaRPr sz="1600">
              <a:solidFill>
                <a:schemeClr val="accent4"/>
              </a:solidFill>
              <a:highlight>
                <a:schemeClr val="lt1"/>
              </a:highlight>
            </a:endParaRPr>
          </a:p>
        </p:txBody>
      </p:sp>
      <p:sp>
        <p:nvSpPr>
          <p:cNvPr id="176" name="Google Shape;17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Étudier</a:t>
            </a:r>
            <a:r>
              <a:rPr lang="fr"/>
              <a:t> la </a:t>
            </a:r>
            <a:r>
              <a:rPr lang="fr"/>
              <a:t>dispersion</a:t>
            </a:r>
            <a:r>
              <a:rPr lang="fr"/>
              <a:t> </a:t>
            </a:r>
            <a:endParaRPr/>
          </a:p>
          <a:p>
            <a:pPr indent="-342900" lvl="0" marL="457200" rtl="0" algn="l">
              <a:spcBef>
                <a:spcPts val="0"/>
              </a:spcBef>
              <a:spcAft>
                <a:spcPts val="0"/>
              </a:spcAft>
              <a:buSzPts val="1800"/>
              <a:buChar char="●"/>
            </a:pPr>
            <a:r>
              <a:rPr lang="fr"/>
              <a:t>Nettoyer les données incohérentes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ex. L’intensité (en DB)</a:t>
            </a:r>
            <a:endParaRPr/>
          </a:p>
          <a:p>
            <a:pPr indent="0" lvl="0" marL="0" rtl="0" algn="l">
              <a:spcBef>
                <a:spcPts val="1200"/>
              </a:spcBef>
              <a:spcAft>
                <a:spcPts val="1200"/>
              </a:spcAft>
              <a:buNone/>
            </a:pPr>
            <a:r>
              <a:t/>
            </a:r>
            <a:endParaRPr/>
          </a:p>
        </p:txBody>
      </p:sp>
      <p:pic>
        <p:nvPicPr>
          <p:cNvPr id="177" name="Google Shape;177;p29"/>
          <p:cNvPicPr preferRelativeResize="0"/>
          <p:nvPr/>
        </p:nvPicPr>
        <p:blipFill>
          <a:blip r:embed="rId3">
            <a:alphaModFix/>
          </a:blip>
          <a:stretch>
            <a:fillRect/>
          </a:stretch>
        </p:blipFill>
        <p:spPr>
          <a:xfrm>
            <a:off x="4247200" y="0"/>
            <a:ext cx="428625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Conclusion</a:t>
            </a:r>
            <a:endParaRPr/>
          </a:p>
        </p:txBody>
      </p:sp>
      <p:sp>
        <p:nvSpPr>
          <p:cNvPr id="183" name="Google Shape;18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fr"/>
              <a:t>Avec plus de temps, nous voulions </a:t>
            </a:r>
            <a:r>
              <a:rPr lang="fr"/>
              <a:t>corréler</a:t>
            </a:r>
            <a:r>
              <a:rPr lang="fr"/>
              <a:t> toutes les données sorties par chaque membre du groupe pour créer un </a:t>
            </a:r>
            <a:r>
              <a:rPr lang="fr"/>
              <a:t>algorithme</a:t>
            </a:r>
            <a:r>
              <a:rPr lang="fr"/>
              <a:t> pouvant analyser les meilleurs titres </a:t>
            </a:r>
            <a:r>
              <a:rPr lang="fr"/>
              <a:t>susceptibles d’être classés dans le top 50.</a:t>
            </a:r>
            <a:endParaRPr/>
          </a:p>
          <a:p>
            <a:pPr indent="-342900" lvl="0" marL="457200" rtl="0" algn="just">
              <a:spcBef>
                <a:spcPts val="0"/>
              </a:spcBef>
              <a:spcAft>
                <a:spcPts val="0"/>
              </a:spcAft>
              <a:buSzPts val="1800"/>
              <a:buChar char="●"/>
            </a:pPr>
            <a:r>
              <a:rPr lang="fr"/>
              <a:t>Quelques hypothèses ; la </a:t>
            </a:r>
            <a:r>
              <a:rPr b="1" lang="fr"/>
              <a:t>trap</a:t>
            </a:r>
            <a:r>
              <a:rPr b="1" lang="fr"/>
              <a:t> latino</a:t>
            </a:r>
            <a:r>
              <a:rPr lang="fr"/>
              <a:t>, </a:t>
            </a:r>
            <a:r>
              <a:rPr lang="fr"/>
              <a:t>genre musical qui pourrait figurer dans un top 50, </a:t>
            </a:r>
            <a:endParaRPr/>
          </a:p>
          <a:p>
            <a:pPr indent="-342900" lvl="0" marL="457200" rtl="0" algn="just">
              <a:spcBef>
                <a:spcPts val="0"/>
              </a:spcBef>
              <a:spcAft>
                <a:spcPts val="0"/>
              </a:spcAft>
              <a:buSzPts val="1800"/>
              <a:buChar char="●"/>
            </a:pPr>
            <a:r>
              <a:rPr lang="fr"/>
              <a:t>Importance de le </a:t>
            </a:r>
            <a:r>
              <a:rPr b="1" lang="fr"/>
              <a:t>danceability</a:t>
            </a:r>
            <a:r>
              <a:rPr lang="fr"/>
              <a:t> (ex)</a:t>
            </a:r>
            <a:endParaRPr b="1"/>
          </a:p>
          <a:p>
            <a:pPr indent="-342900" lvl="0" marL="457200" rtl="0" algn="just">
              <a:spcBef>
                <a:spcPts val="0"/>
              </a:spcBef>
              <a:spcAft>
                <a:spcPts val="0"/>
              </a:spcAft>
              <a:buSzPts val="1800"/>
              <a:buChar char="●"/>
            </a:pPr>
            <a:r>
              <a:rPr lang="fr"/>
              <a:t>La matrice de corrélation -&gt; régression linéaire</a:t>
            </a:r>
            <a:endParaRPr/>
          </a:p>
          <a:p>
            <a:pPr indent="-342900" lvl="0" marL="457200" rtl="0" algn="just">
              <a:spcBef>
                <a:spcPts val="0"/>
              </a:spcBef>
              <a:spcAft>
                <a:spcPts val="0"/>
              </a:spcAft>
              <a:buSzPts val="1800"/>
              <a:buChar char="●"/>
            </a:pPr>
            <a:r>
              <a:rPr lang="fr"/>
              <a:t>Nettoyage des données via plusieurs </a:t>
            </a:r>
            <a:r>
              <a:rPr lang="fr"/>
              <a:t>visualisations</a:t>
            </a:r>
            <a:r>
              <a:rPr lang="fr"/>
              <a:t> graphiques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Bibliographie</a:t>
            </a:r>
            <a:r>
              <a:rPr lang="fr"/>
              <a:t> </a:t>
            </a:r>
            <a:endParaRPr/>
          </a:p>
        </p:txBody>
      </p:sp>
      <p:sp>
        <p:nvSpPr>
          <p:cNvPr id="189" name="Google Shape;189;p31"/>
          <p:cNvSpPr txBox="1"/>
          <p:nvPr>
            <p:ph idx="1" type="body"/>
          </p:nvPr>
        </p:nvSpPr>
        <p:spPr>
          <a:xfrm>
            <a:off x="311700" y="1266325"/>
            <a:ext cx="8520600" cy="3302700"/>
          </a:xfrm>
          <a:prstGeom prst="rect">
            <a:avLst/>
          </a:prstGeom>
        </p:spPr>
        <p:txBody>
          <a:bodyPr anchorCtr="0" anchor="ctr" bIns="91425" lIns="91425" spcFirstLastPara="1" rIns="91425" wrap="square" tIns="91425">
            <a:normAutofit/>
          </a:bodyPr>
          <a:lstStyle/>
          <a:p>
            <a:pPr indent="-323850" lvl="0" marL="457200" rtl="0" algn="just">
              <a:lnSpc>
                <a:spcPct val="150000"/>
              </a:lnSpc>
              <a:spcBef>
                <a:spcPts val="0"/>
              </a:spcBef>
              <a:spcAft>
                <a:spcPts val="0"/>
              </a:spcAft>
              <a:buSzPts val="1500"/>
              <a:buChar char="●"/>
            </a:pPr>
            <a:r>
              <a:rPr lang="fr" sz="1500">
                <a:solidFill>
                  <a:srgbClr val="222222"/>
                </a:solidFill>
                <a:highlight>
                  <a:srgbClr val="FFFFFF"/>
                </a:highlight>
                <a:latin typeface="Arial"/>
                <a:ea typeface="Arial"/>
                <a:cs typeface="Arial"/>
                <a:sym typeface="Arial"/>
              </a:rPr>
              <a:t>Ni, Y., Santos-Rodriguez, R., Mcvicar, M., &amp; De Bie, T. (2011, December). Hit song science once again a science. In </a:t>
            </a:r>
            <a:r>
              <a:rPr i="1" lang="fr" sz="1500">
                <a:solidFill>
                  <a:srgbClr val="222222"/>
                </a:solidFill>
                <a:highlight>
                  <a:srgbClr val="FFFFFF"/>
                </a:highlight>
                <a:latin typeface="Arial"/>
                <a:ea typeface="Arial"/>
                <a:cs typeface="Arial"/>
                <a:sym typeface="Arial"/>
              </a:rPr>
              <a:t>4th International Workshop on Machine Learning and Music</a:t>
            </a:r>
            <a:r>
              <a:rPr lang="fr"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indent="-323850" lvl="0" marL="457200" rtl="0" algn="just">
              <a:lnSpc>
                <a:spcPct val="150000"/>
              </a:lnSpc>
              <a:spcBef>
                <a:spcPts val="0"/>
              </a:spcBef>
              <a:spcAft>
                <a:spcPts val="0"/>
              </a:spcAft>
              <a:buClr>
                <a:srgbClr val="222222"/>
              </a:buClr>
              <a:buSzPts val="1500"/>
              <a:buFont typeface="Arial"/>
              <a:buChar char="●"/>
            </a:pPr>
            <a:r>
              <a:rPr lang="fr" sz="1500">
                <a:solidFill>
                  <a:srgbClr val="222222"/>
                </a:solidFill>
                <a:highlight>
                  <a:srgbClr val="FFFFFF"/>
                </a:highlight>
                <a:latin typeface="Arial"/>
                <a:ea typeface="Arial"/>
                <a:cs typeface="Arial"/>
                <a:sym typeface="Arial"/>
              </a:rPr>
              <a:t>Reiman, M., &amp; Örnell, P. (2018). Predicting hit songs with machine learning.</a:t>
            </a:r>
            <a:endParaRPr sz="1500">
              <a:solidFill>
                <a:srgbClr val="222222"/>
              </a:solidFill>
              <a:highlight>
                <a:srgbClr val="FFFFFF"/>
              </a:highlight>
              <a:latin typeface="Arial"/>
              <a:ea typeface="Arial"/>
              <a:cs typeface="Arial"/>
              <a:sym typeface="Arial"/>
            </a:endParaRPr>
          </a:p>
          <a:p>
            <a:pPr indent="-323850" lvl="0" marL="457200" rtl="0" algn="just">
              <a:lnSpc>
                <a:spcPct val="150000"/>
              </a:lnSpc>
              <a:spcBef>
                <a:spcPts val="0"/>
              </a:spcBef>
              <a:spcAft>
                <a:spcPts val="0"/>
              </a:spcAft>
              <a:buClr>
                <a:srgbClr val="222222"/>
              </a:buClr>
              <a:buSzPts val="1500"/>
              <a:buFont typeface="Arial"/>
              <a:buChar char="●"/>
            </a:pPr>
            <a:r>
              <a:rPr lang="fr" sz="1500">
                <a:solidFill>
                  <a:srgbClr val="222222"/>
                </a:solidFill>
                <a:highlight>
                  <a:srgbClr val="FFFFFF"/>
                </a:highlight>
                <a:latin typeface="Arial"/>
                <a:ea typeface="Arial"/>
                <a:cs typeface="Arial"/>
                <a:sym typeface="Arial"/>
              </a:rPr>
              <a:t>Borg, N., &amp; Hokkanen, G. (2011). What makes for a hit pop song? What makes for a pop song. </a:t>
            </a:r>
            <a:r>
              <a:rPr i="1" lang="fr" sz="1500">
                <a:solidFill>
                  <a:srgbClr val="222222"/>
                </a:solidFill>
                <a:highlight>
                  <a:srgbClr val="FFFFFF"/>
                </a:highlight>
                <a:latin typeface="Arial"/>
                <a:ea typeface="Arial"/>
                <a:cs typeface="Arial"/>
                <a:sym typeface="Arial"/>
              </a:rPr>
              <a:t>Unpublished Thesis, Stanford University, California, USA</a:t>
            </a:r>
            <a:r>
              <a:rPr lang="fr"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indent="-323850" lvl="0" marL="457200" rtl="0" algn="just">
              <a:lnSpc>
                <a:spcPct val="150000"/>
              </a:lnSpc>
              <a:spcBef>
                <a:spcPts val="0"/>
              </a:spcBef>
              <a:spcAft>
                <a:spcPts val="0"/>
              </a:spcAft>
              <a:buClr>
                <a:srgbClr val="222222"/>
              </a:buClr>
              <a:buSzPts val="1500"/>
              <a:buFont typeface="Arial"/>
              <a:buChar char="●"/>
            </a:pPr>
            <a:r>
              <a:rPr lang="fr" sz="1500">
                <a:solidFill>
                  <a:srgbClr val="222222"/>
                </a:solidFill>
                <a:highlight>
                  <a:srgbClr val="FFFFFF"/>
                </a:highlight>
                <a:latin typeface="Arial"/>
                <a:ea typeface="Arial"/>
                <a:cs typeface="Arial"/>
                <a:sym typeface="Arial"/>
              </a:rPr>
              <a:t>Bertin-Mahieux, T., Ellis, D. P., Whitman, B., &amp; Lamere, P. (2011). The million song dataset.</a:t>
            </a:r>
            <a:endParaRPr sz="150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1600">
                <a:solidFill>
                  <a:schemeClr val="accent4"/>
                </a:solidFill>
                <a:highlight>
                  <a:srgbClr val="FFFFFF"/>
                </a:highlight>
              </a:rPr>
              <a:t>1-Insérer les données de la section "ressource" et  "Source_data" dans une base SQLite</a:t>
            </a:r>
            <a:endParaRPr sz="1600">
              <a:solidFill>
                <a:schemeClr val="accent4"/>
              </a:solidFill>
            </a:endParaRPr>
          </a:p>
        </p:txBody>
      </p:sp>
      <p:sp>
        <p:nvSpPr>
          <p:cNvPr id="73" name="Google Shape;73;p14"/>
          <p:cNvSpPr txBox="1"/>
          <p:nvPr>
            <p:ph idx="1" type="body"/>
          </p:nvPr>
        </p:nvSpPr>
        <p:spPr>
          <a:xfrm>
            <a:off x="311700" y="1266325"/>
            <a:ext cx="38874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t>Le fichier </a:t>
            </a:r>
            <a:r>
              <a:rPr lang="fr"/>
              <a:t>Ressources.7z contient déjà une base de données SQLITE qui se nomme Sources_data.db. Le site SQLITE Viewer </a:t>
            </a:r>
            <a:r>
              <a:rPr lang="fr"/>
              <a:t>permet</a:t>
            </a:r>
            <a:r>
              <a:rPr lang="fr"/>
              <a:t> de visualiser la BDD: </a:t>
            </a:r>
            <a:endParaRPr/>
          </a:p>
          <a:p>
            <a:pPr indent="0" lvl="0" marL="0" rtl="0" algn="l">
              <a:spcBef>
                <a:spcPts val="1200"/>
              </a:spcBef>
              <a:spcAft>
                <a:spcPts val="0"/>
              </a:spcAft>
              <a:buNone/>
            </a:pPr>
            <a:r>
              <a:rPr lang="fr" u="sng">
                <a:solidFill>
                  <a:schemeClr val="hlink"/>
                </a:solidFill>
                <a:hlinkClick r:id="rId3"/>
              </a:rPr>
              <a:t>https://inloop.github.io/sqlite-viewer/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Cette base de données contient 6 tables: artistes, chansons, donnees_o, par_annees_o, par_artistes_o, par_genres_o</a:t>
            </a:r>
            <a:endParaRPr/>
          </a:p>
          <a:p>
            <a:pPr indent="0" lvl="0" marL="0" rtl="0" algn="l">
              <a:spcBef>
                <a:spcPts val="1200"/>
              </a:spcBef>
              <a:spcAft>
                <a:spcPts val="1200"/>
              </a:spcAft>
              <a:buNone/>
            </a:pPr>
            <a:r>
              <a:rPr lang="fr"/>
              <a:t> </a:t>
            </a:r>
            <a:endParaRPr/>
          </a:p>
        </p:txBody>
      </p:sp>
      <p:pic>
        <p:nvPicPr>
          <p:cNvPr id="74" name="Google Shape;74;p14"/>
          <p:cNvPicPr preferRelativeResize="0"/>
          <p:nvPr/>
        </p:nvPicPr>
        <p:blipFill>
          <a:blip r:embed="rId4">
            <a:alphaModFix/>
          </a:blip>
          <a:stretch>
            <a:fillRect/>
          </a:stretch>
        </p:blipFill>
        <p:spPr>
          <a:xfrm>
            <a:off x="4199100" y="1439300"/>
            <a:ext cx="4640099" cy="243111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424025"/>
            <a:ext cx="8520600" cy="4145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fr"/>
              <a:t>Pour exploiter et visualiser les données en Python, nous devrons commencer par installer le module SQLITE via cette commande:</a:t>
            </a:r>
            <a:endParaRPr/>
          </a:p>
          <a:p>
            <a:pPr indent="0" lvl="0" marL="0" rtl="0" algn="just">
              <a:spcBef>
                <a:spcPts val="1200"/>
              </a:spcBef>
              <a:spcAft>
                <a:spcPts val="0"/>
              </a:spcAft>
              <a:buNone/>
            </a:pPr>
            <a:r>
              <a:rPr b="1" i="1" lang="fr" sz="1600"/>
              <a:t>&gt; </a:t>
            </a:r>
            <a:r>
              <a:rPr b="1" i="1" lang="fr" sz="1600"/>
              <a:t>conda install -c anaconda sqlite</a:t>
            </a:r>
            <a:endParaRPr b="1" i="1" sz="1600"/>
          </a:p>
          <a:p>
            <a:pPr indent="0" lvl="0" marL="0" rtl="0" algn="just">
              <a:spcBef>
                <a:spcPts val="1200"/>
              </a:spcBef>
              <a:spcAft>
                <a:spcPts val="0"/>
              </a:spcAft>
              <a:buNone/>
            </a:pPr>
            <a:r>
              <a:rPr lang="fr"/>
              <a:t>En début d’un fichier, importer le module pour pouvoir l’utiliser</a:t>
            </a:r>
            <a:endParaRPr/>
          </a:p>
          <a:p>
            <a:pPr indent="0" lvl="0" marL="0" rtl="0" algn="l">
              <a:lnSpc>
                <a:spcPct val="135714"/>
              </a:lnSpc>
              <a:spcBef>
                <a:spcPts val="1200"/>
              </a:spcBef>
              <a:spcAft>
                <a:spcPts val="0"/>
              </a:spcAft>
              <a:buNone/>
            </a:pPr>
            <a:r>
              <a:rPr lang="fr" sz="1050">
                <a:solidFill>
                  <a:srgbClr val="C586C0"/>
                </a:solidFill>
                <a:highlight>
                  <a:srgbClr val="1E1E1E"/>
                </a:highlight>
                <a:latin typeface="Courier New"/>
                <a:ea typeface="Courier New"/>
                <a:cs typeface="Courier New"/>
                <a:sym typeface="Courier New"/>
              </a:rPr>
              <a:t>import</a:t>
            </a:r>
            <a:r>
              <a:rPr lang="fr" sz="1050">
                <a:solidFill>
                  <a:srgbClr val="D4D4D4"/>
                </a:solidFill>
                <a:highlight>
                  <a:srgbClr val="1E1E1E"/>
                </a:highlight>
                <a:latin typeface="Courier New"/>
                <a:ea typeface="Courier New"/>
                <a:cs typeface="Courier New"/>
                <a:sym typeface="Courier New"/>
              </a:rPr>
              <a:t> </a:t>
            </a:r>
            <a:r>
              <a:rPr lang="fr" sz="1050">
                <a:solidFill>
                  <a:srgbClr val="4EC9B0"/>
                </a:solidFill>
                <a:highlight>
                  <a:srgbClr val="1E1E1E"/>
                </a:highlight>
                <a:latin typeface="Courier New"/>
                <a:ea typeface="Courier New"/>
                <a:cs typeface="Courier New"/>
                <a:sym typeface="Courier New"/>
              </a:rPr>
              <a:t>sqlite3</a:t>
            </a:r>
            <a:endParaRPr sz="105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9CDCFE"/>
                </a:solidFill>
                <a:highlight>
                  <a:srgbClr val="1E1E1E"/>
                </a:highlight>
                <a:latin typeface="Courier New"/>
                <a:ea typeface="Courier New"/>
                <a:cs typeface="Courier New"/>
                <a:sym typeface="Courier New"/>
              </a:rPr>
              <a:t>con</a:t>
            </a:r>
            <a:r>
              <a:rPr lang="fr" sz="1050">
                <a:solidFill>
                  <a:srgbClr val="D4D4D4"/>
                </a:solidFill>
                <a:highlight>
                  <a:srgbClr val="1E1E1E"/>
                </a:highlight>
                <a:latin typeface="Courier New"/>
                <a:ea typeface="Courier New"/>
                <a:cs typeface="Courier New"/>
                <a:sym typeface="Courier New"/>
              </a:rPr>
              <a:t> = </a:t>
            </a:r>
            <a:r>
              <a:rPr lang="fr" sz="1050">
                <a:solidFill>
                  <a:srgbClr val="4EC9B0"/>
                </a:solidFill>
                <a:highlight>
                  <a:srgbClr val="1E1E1E"/>
                </a:highlight>
                <a:latin typeface="Courier New"/>
                <a:ea typeface="Courier New"/>
                <a:cs typeface="Courier New"/>
                <a:sym typeface="Courier New"/>
              </a:rPr>
              <a:t>sqlite3</a:t>
            </a:r>
            <a:r>
              <a:rPr lang="fr" sz="1050">
                <a:solidFill>
                  <a:srgbClr val="D4D4D4"/>
                </a:solidFill>
                <a:highlight>
                  <a:srgbClr val="1E1E1E"/>
                </a:highlight>
                <a:latin typeface="Courier New"/>
                <a:ea typeface="Courier New"/>
                <a:cs typeface="Courier New"/>
                <a:sym typeface="Courier New"/>
              </a:rPr>
              <a:t>.</a:t>
            </a:r>
            <a:r>
              <a:rPr lang="fr" sz="1050">
                <a:solidFill>
                  <a:srgbClr val="DCDCAA"/>
                </a:solidFill>
                <a:highlight>
                  <a:srgbClr val="1E1E1E"/>
                </a:highlight>
                <a:latin typeface="Courier New"/>
                <a:ea typeface="Courier New"/>
                <a:cs typeface="Courier New"/>
                <a:sym typeface="Courier New"/>
              </a:rPr>
              <a:t>connect</a:t>
            </a:r>
            <a:r>
              <a:rPr lang="fr" sz="1050">
                <a:solidFill>
                  <a:srgbClr val="D4D4D4"/>
                </a:solidFill>
                <a:highlight>
                  <a:srgbClr val="1E1E1E"/>
                </a:highlight>
                <a:latin typeface="Courier New"/>
                <a:ea typeface="Courier New"/>
                <a:cs typeface="Courier New"/>
                <a:sym typeface="Courier New"/>
              </a:rPr>
              <a:t>(</a:t>
            </a:r>
            <a:r>
              <a:rPr lang="fr" sz="1050">
                <a:solidFill>
                  <a:srgbClr val="CE9178"/>
                </a:solidFill>
                <a:highlight>
                  <a:srgbClr val="1E1E1E"/>
                </a:highlight>
                <a:latin typeface="Courier New"/>
                <a:ea typeface="Courier New"/>
                <a:cs typeface="Courier New"/>
                <a:sym typeface="Courier New"/>
              </a:rPr>
              <a:t>'db\Sources_data.db'</a:t>
            </a:r>
            <a:r>
              <a:rPr lang="fr"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9CDCFE"/>
                </a:solidFill>
                <a:highlight>
                  <a:srgbClr val="1E1E1E"/>
                </a:highlight>
                <a:latin typeface="Courier New"/>
                <a:ea typeface="Courier New"/>
                <a:cs typeface="Courier New"/>
                <a:sym typeface="Courier New"/>
              </a:rPr>
              <a:t>cur</a:t>
            </a:r>
            <a:r>
              <a:rPr lang="fr" sz="1050">
                <a:solidFill>
                  <a:srgbClr val="D4D4D4"/>
                </a:solidFill>
                <a:highlight>
                  <a:srgbClr val="1E1E1E"/>
                </a:highlight>
                <a:latin typeface="Courier New"/>
                <a:ea typeface="Courier New"/>
                <a:cs typeface="Courier New"/>
                <a:sym typeface="Courier New"/>
              </a:rPr>
              <a:t> = </a:t>
            </a:r>
            <a:r>
              <a:rPr lang="fr" sz="1050">
                <a:solidFill>
                  <a:srgbClr val="9CDCFE"/>
                </a:solidFill>
                <a:highlight>
                  <a:srgbClr val="1E1E1E"/>
                </a:highlight>
                <a:latin typeface="Courier New"/>
                <a:ea typeface="Courier New"/>
                <a:cs typeface="Courier New"/>
                <a:sym typeface="Courier New"/>
              </a:rPr>
              <a:t>con</a:t>
            </a:r>
            <a:r>
              <a:rPr lang="fr" sz="1050">
                <a:solidFill>
                  <a:srgbClr val="D4D4D4"/>
                </a:solidFill>
                <a:highlight>
                  <a:srgbClr val="1E1E1E"/>
                </a:highlight>
                <a:latin typeface="Courier New"/>
                <a:ea typeface="Courier New"/>
                <a:cs typeface="Courier New"/>
                <a:sym typeface="Courier New"/>
              </a:rPr>
              <a:t>.</a:t>
            </a:r>
            <a:r>
              <a:rPr lang="fr" sz="1050">
                <a:solidFill>
                  <a:srgbClr val="DCDCAA"/>
                </a:solidFill>
                <a:highlight>
                  <a:srgbClr val="1E1E1E"/>
                </a:highlight>
                <a:latin typeface="Courier New"/>
                <a:ea typeface="Courier New"/>
                <a:cs typeface="Courier New"/>
                <a:sym typeface="Courier New"/>
              </a:rPr>
              <a:t>cursor</a:t>
            </a:r>
            <a:r>
              <a:rPr lang="fr"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4EC9B0"/>
                </a:solidFill>
                <a:highlight>
                  <a:srgbClr val="1E1E1E"/>
                </a:highlight>
                <a:latin typeface="Courier New"/>
                <a:ea typeface="Courier New"/>
                <a:cs typeface="Courier New"/>
                <a:sym typeface="Courier New"/>
              </a:rPr>
              <a:t>#exemple</a:t>
            </a:r>
            <a:endParaRPr sz="105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9CDCFE"/>
                </a:solidFill>
                <a:highlight>
                  <a:srgbClr val="1E1E1E"/>
                </a:highlight>
                <a:latin typeface="Courier New"/>
                <a:ea typeface="Courier New"/>
                <a:cs typeface="Courier New"/>
                <a:sym typeface="Courier New"/>
              </a:rPr>
              <a:t>request</a:t>
            </a:r>
            <a:r>
              <a:rPr lang="fr" sz="1050">
                <a:solidFill>
                  <a:srgbClr val="D4D4D4"/>
                </a:solidFill>
                <a:highlight>
                  <a:srgbClr val="1E1E1E"/>
                </a:highlight>
                <a:latin typeface="Courier New"/>
                <a:ea typeface="Courier New"/>
                <a:cs typeface="Courier New"/>
                <a:sym typeface="Courier New"/>
              </a:rPr>
              <a:t> = </a:t>
            </a:r>
            <a:r>
              <a:rPr lang="fr" sz="1050">
                <a:solidFill>
                  <a:srgbClr val="CE9178"/>
                </a:solidFill>
                <a:highlight>
                  <a:srgbClr val="1E1E1E"/>
                </a:highlight>
                <a:latin typeface="Courier New"/>
                <a:ea typeface="Courier New"/>
                <a:cs typeface="Courier New"/>
                <a:sym typeface="Courier New"/>
              </a:rPr>
              <a:t>"SELECT genre, COUNT(song) as nb_song, date FROM songs_genres GROUP BY genre ORDER BY nb_song DESC"</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9CDCFE"/>
                </a:solidFill>
                <a:highlight>
                  <a:srgbClr val="1E1E1E"/>
                </a:highlight>
                <a:latin typeface="Courier New"/>
                <a:ea typeface="Courier New"/>
                <a:cs typeface="Courier New"/>
                <a:sym typeface="Courier New"/>
              </a:rPr>
              <a:t>cur</a:t>
            </a:r>
            <a:r>
              <a:rPr lang="fr" sz="1050">
                <a:solidFill>
                  <a:srgbClr val="D4D4D4"/>
                </a:solidFill>
                <a:highlight>
                  <a:srgbClr val="1E1E1E"/>
                </a:highlight>
                <a:latin typeface="Courier New"/>
                <a:ea typeface="Courier New"/>
                <a:cs typeface="Courier New"/>
                <a:sym typeface="Courier New"/>
              </a:rPr>
              <a:t>.</a:t>
            </a:r>
            <a:r>
              <a:rPr lang="fr" sz="1050">
                <a:solidFill>
                  <a:srgbClr val="DCDCAA"/>
                </a:solidFill>
                <a:highlight>
                  <a:srgbClr val="1E1E1E"/>
                </a:highlight>
                <a:latin typeface="Courier New"/>
                <a:ea typeface="Courier New"/>
                <a:cs typeface="Courier New"/>
                <a:sym typeface="Courier New"/>
              </a:rPr>
              <a:t>execute</a:t>
            </a:r>
            <a:r>
              <a:rPr lang="fr" sz="1050">
                <a:solidFill>
                  <a:srgbClr val="D4D4D4"/>
                </a:solidFill>
                <a:highlight>
                  <a:srgbClr val="1E1E1E"/>
                </a:highlight>
                <a:latin typeface="Courier New"/>
                <a:ea typeface="Courier New"/>
                <a:cs typeface="Courier New"/>
                <a:sym typeface="Courier New"/>
              </a:rPr>
              <a:t>(</a:t>
            </a:r>
            <a:r>
              <a:rPr lang="fr" sz="1050">
                <a:solidFill>
                  <a:srgbClr val="9CDCFE"/>
                </a:solidFill>
                <a:highlight>
                  <a:srgbClr val="1E1E1E"/>
                </a:highlight>
                <a:latin typeface="Courier New"/>
                <a:ea typeface="Courier New"/>
                <a:cs typeface="Courier New"/>
                <a:sym typeface="Courier New"/>
              </a:rPr>
              <a:t>request</a:t>
            </a:r>
            <a:r>
              <a:rPr lang="fr"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9CDCFE"/>
                </a:solidFill>
                <a:highlight>
                  <a:srgbClr val="1E1E1E"/>
                </a:highlight>
                <a:latin typeface="Courier New"/>
                <a:ea typeface="Courier New"/>
                <a:cs typeface="Courier New"/>
                <a:sym typeface="Courier New"/>
              </a:rPr>
              <a:t>songs</a:t>
            </a:r>
            <a:r>
              <a:rPr lang="fr" sz="1050">
                <a:solidFill>
                  <a:srgbClr val="D4D4D4"/>
                </a:solidFill>
                <a:highlight>
                  <a:srgbClr val="1E1E1E"/>
                </a:highlight>
                <a:latin typeface="Courier New"/>
                <a:ea typeface="Courier New"/>
                <a:cs typeface="Courier New"/>
                <a:sym typeface="Courier New"/>
              </a:rPr>
              <a:t> = </a:t>
            </a:r>
            <a:r>
              <a:rPr lang="fr" sz="1050">
                <a:solidFill>
                  <a:srgbClr val="9CDCFE"/>
                </a:solidFill>
                <a:highlight>
                  <a:srgbClr val="1E1E1E"/>
                </a:highlight>
                <a:latin typeface="Courier New"/>
                <a:ea typeface="Courier New"/>
                <a:cs typeface="Courier New"/>
                <a:sym typeface="Courier New"/>
              </a:rPr>
              <a:t>cur</a:t>
            </a:r>
            <a:r>
              <a:rPr lang="fr" sz="1050">
                <a:solidFill>
                  <a:srgbClr val="D4D4D4"/>
                </a:solidFill>
                <a:highlight>
                  <a:srgbClr val="1E1E1E"/>
                </a:highlight>
                <a:latin typeface="Courier New"/>
                <a:ea typeface="Courier New"/>
                <a:cs typeface="Courier New"/>
                <a:sym typeface="Courier New"/>
              </a:rPr>
              <a:t>.</a:t>
            </a:r>
            <a:r>
              <a:rPr lang="fr" sz="1050">
                <a:solidFill>
                  <a:srgbClr val="DCDCAA"/>
                </a:solidFill>
                <a:highlight>
                  <a:srgbClr val="1E1E1E"/>
                </a:highlight>
                <a:latin typeface="Courier New"/>
                <a:ea typeface="Courier New"/>
                <a:cs typeface="Courier New"/>
                <a:sym typeface="Courier New"/>
              </a:rPr>
              <a:t>fetchall</a:t>
            </a:r>
            <a:r>
              <a:rPr lang="fr"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4EC9B0"/>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191525" y="332175"/>
            <a:ext cx="8616600" cy="43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Or, les données n’étaient pas joignables telles quelles.</a:t>
            </a:r>
            <a:endParaRPr/>
          </a:p>
          <a:p>
            <a:pPr indent="0" lvl="0" marL="0" rtl="0" algn="l">
              <a:spcBef>
                <a:spcPts val="1200"/>
              </a:spcBef>
              <a:spcAft>
                <a:spcPts val="0"/>
              </a:spcAft>
              <a:buNone/>
            </a:pPr>
            <a:r>
              <a:rPr lang="fr"/>
              <a:t>Il a fallu “tricher” via une boucle python pour créer une table de jointure entre artistes et chansons</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774246" y="1981125"/>
            <a:ext cx="7287177" cy="2508726"/>
          </a:xfrm>
          <a:prstGeom prst="rect">
            <a:avLst/>
          </a:prstGeom>
          <a:noFill/>
          <a:ln>
            <a:noFill/>
          </a:ln>
        </p:spPr>
      </p:pic>
      <p:pic>
        <p:nvPicPr>
          <p:cNvPr id="86" name="Google Shape;86;p16"/>
          <p:cNvPicPr preferRelativeResize="0"/>
          <p:nvPr/>
        </p:nvPicPr>
        <p:blipFill>
          <a:blip r:embed="rId4">
            <a:alphaModFix/>
          </a:blip>
          <a:stretch>
            <a:fillRect/>
          </a:stretch>
        </p:blipFill>
        <p:spPr>
          <a:xfrm>
            <a:off x="599361" y="-7256"/>
            <a:ext cx="7636952"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1600">
                <a:solidFill>
                  <a:schemeClr val="accent4"/>
                </a:solidFill>
                <a:highlight>
                  <a:srgbClr val="FFFFFF"/>
                </a:highlight>
              </a:rPr>
              <a:t>2-Analyse et </a:t>
            </a:r>
            <a:r>
              <a:rPr lang="fr" sz="1600">
                <a:solidFill>
                  <a:schemeClr val="accent4"/>
                </a:solidFill>
                <a:highlight>
                  <a:srgbClr val="FFFFFF"/>
                </a:highlight>
              </a:rPr>
              <a:t>représentation</a:t>
            </a:r>
            <a:r>
              <a:rPr lang="fr" sz="1600">
                <a:solidFill>
                  <a:schemeClr val="accent4"/>
                </a:solidFill>
                <a:highlight>
                  <a:srgbClr val="FFFFFF"/>
                </a:highlight>
              </a:rPr>
              <a:t> graphique </a:t>
            </a:r>
            <a:endParaRPr sz="1600">
              <a:solidFill>
                <a:schemeClr val="accent4"/>
              </a:solidFill>
              <a:highlight>
                <a:srgbClr val="FFFFFF"/>
              </a:highlight>
            </a:endParaRPr>
          </a:p>
          <a:p>
            <a:pPr indent="0" lvl="0" marL="0" rtl="0" algn="ctr">
              <a:spcBef>
                <a:spcPts val="0"/>
              </a:spcBef>
              <a:spcAft>
                <a:spcPts val="0"/>
              </a:spcAft>
              <a:buNone/>
            </a:pPr>
            <a:r>
              <a:rPr lang="fr" sz="1600">
                <a:solidFill>
                  <a:schemeClr val="accent4"/>
                </a:solidFill>
                <a:highlight>
                  <a:srgbClr val="FFFFFF"/>
                </a:highlight>
              </a:rPr>
              <a:t>recherche bibliographique</a:t>
            </a:r>
            <a:endParaRPr sz="1600">
              <a:solidFill>
                <a:schemeClr val="accent4"/>
              </a:solidFill>
              <a:highlight>
                <a:srgbClr val="FFFFFF"/>
              </a:highlight>
            </a:endParaRPr>
          </a:p>
        </p:txBody>
      </p:sp>
      <p:sp>
        <p:nvSpPr>
          <p:cNvPr id="92" name="Google Shape;92;p17"/>
          <p:cNvSpPr txBox="1"/>
          <p:nvPr>
            <p:ph idx="1" type="body"/>
          </p:nvPr>
        </p:nvSpPr>
        <p:spPr>
          <a:xfrm>
            <a:off x="311700" y="1276725"/>
            <a:ext cx="8520600" cy="33027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fr" sz="1900">
                <a:solidFill>
                  <a:srgbClr val="666666"/>
                </a:solidFill>
              </a:rPr>
              <a:t>Importance de l’analyse par année dans la littérature :</a:t>
            </a:r>
            <a:r>
              <a:rPr lang="fr" sz="1900">
                <a:solidFill>
                  <a:srgbClr val="000000"/>
                </a:solidFill>
              </a:rPr>
              <a:t> “</a:t>
            </a:r>
            <a:r>
              <a:rPr i="1" lang="fr" sz="1900">
                <a:solidFill>
                  <a:srgbClr val="012D42"/>
                </a:solidFill>
                <a:highlight>
                  <a:srgbClr val="FFFFFF"/>
                </a:highlight>
              </a:rPr>
              <a:t>Time Signature Binary and Harmonic Simplicity features”, “</a:t>
            </a:r>
            <a:r>
              <a:rPr i="1" lang="fr" sz="1900">
                <a:solidFill>
                  <a:srgbClr val="111111"/>
                </a:solidFill>
                <a:highlight>
                  <a:srgbClr val="FFFFFF"/>
                </a:highlight>
              </a:rPr>
              <a:t>The Million Song Dataset”</a:t>
            </a:r>
            <a:endParaRPr i="1" sz="1900">
              <a:solidFill>
                <a:srgbClr val="000000"/>
              </a:solidFill>
            </a:endParaRPr>
          </a:p>
          <a:p>
            <a:pPr indent="0" lvl="0" marL="457200" rtl="0" algn="just">
              <a:spcBef>
                <a:spcPts val="1200"/>
              </a:spcBef>
              <a:spcAft>
                <a:spcPts val="0"/>
              </a:spcAft>
              <a:buNone/>
            </a:pPr>
            <a:r>
              <a:t/>
            </a:r>
            <a:endParaRPr sz="1900"/>
          </a:p>
          <a:p>
            <a:pPr indent="0" lvl="0" marL="457200" rtl="0" algn="just">
              <a:spcBef>
                <a:spcPts val="1200"/>
              </a:spcBef>
              <a:spcAft>
                <a:spcPts val="0"/>
              </a:spcAft>
              <a:buNone/>
            </a:pPr>
            <a:r>
              <a:t/>
            </a:r>
            <a:endParaRPr/>
          </a:p>
          <a:p>
            <a:pPr indent="0" lvl="0" marL="457200" rtl="0" algn="l">
              <a:spcBef>
                <a:spcPts val="1200"/>
              </a:spcBef>
              <a:spcAft>
                <a:spcPts val="1200"/>
              </a:spcAft>
              <a:buNone/>
            </a:pPr>
            <a:r>
              <a:t/>
            </a:r>
            <a:endParaRPr/>
          </a:p>
        </p:txBody>
      </p:sp>
      <p:graphicFrame>
        <p:nvGraphicFramePr>
          <p:cNvPr id="93" name="Google Shape;93;p17"/>
          <p:cNvGraphicFramePr/>
          <p:nvPr/>
        </p:nvGraphicFramePr>
        <p:xfrm>
          <a:off x="952500" y="2356575"/>
          <a:ext cx="3000000" cy="3000000"/>
        </p:xfrm>
        <a:graphic>
          <a:graphicData uri="http://schemas.openxmlformats.org/drawingml/2006/table">
            <a:tbl>
              <a:tblPr>
                <a:noFill/>
                <a:tableStyleId>{F12A194A-871E-4642-993D-B8EF89961E7C}</a:tableStyleId>
              </a:tblPr>
              <a:tblGrid>
                <a:gridCol w="1710775"/>
                <a:gridCol w="5528225"/>
              </a:tblGrid>
              <a:tr h="381000">
                <a:tc>
                  <a:txBody>
                    <a:bodyPr/>
                    <a:lstStyle/>
                    <a:p>
                      <a:pPr indent="0" lvl="0" marL="0" rtl="0" algn="l">
                        <a:spcBef>
                          <a:spcPts val="0"/>
                        </a:spcBef>
                        <a:spcAft>
                          <a:spcPts val="0"/>
                        </a:spcAft>
                        <a:buNone/>
                      </a:pPr>
                      <a:r>
                        <a:rPr lang="fr"/>
                        <a:t>Intensité</a:t>
                      </a:r>
                      <a:endParaRPr/>
                    </a:p>
                  </a:txBody>
                  <a:tcPr marT="91425" marB="91425" marR="91425" marL="91425"/>
                </a:tc>
                <a:tc>
                  <a:txBody>
                    <a:bodyPr/>
                    <a:lstStyle/>
                    <a:p>
                      <a:pPr indent="0" lvl="0" marL="0" rtl="0" algn="l">
                        <a:spcBef>
                          <a:spcPts val="0"/>
                        </a:spcBef>
                        <a:spcAft>
                          <a:spcPts val="0"/>
                        </a:spcAft>
                        <a:buNone/>
                      </a:pPr>
                      <a:r>
                        <a:rPr lang="fr"/>
                        <a:t>en db</a:t>
                      </a:r>
                      <a:endParaRPr/>
                    </a:p>
                    <a:p>
                      <a:pPr indent="0" lvl="0" marL="0" rtl="0" algn="l">
                        <a:spcBef>
                          <a:spcPts val="0"/>
                        </a:spcBef>
                        <a:spcAft>
                          <a:spcPts val="0"/>
                        </a:spcAft>
                        <a:buNone/>
                      </a:pPr>
                      <a:r>
                        <a:rPr lang="fr"/>
                        <a:t>-&gt; moy sur tout le son </a:t>
                      </a:r>
                      <a:endParaRPr/>
                    </a:p>
                    <a:p>
                      <a:pPr indent="0" lvl="0" marL="0" rtl="0" algn="l">
                        <a:spcBef>
                          <a:spcPts val="0"/>
                        </a:spcBef>
                        <a:spcAft>
                          <a:spcPts val="0"/>
                        </a:spcAft>
                        <a:buNone/>
                      </a:pPr>
                      <a:r>
                        <a:rPr lang="fr"/>
                        <a:t>-&gt; de -60 à 0 db. </a:t>
                      </a:r>
                      <a:endParaRPr/>
                    </a:p>
                  </a:txBody>
                  <a:tcPr marT="91425" marB="91425" marR="91425" marL="91425"/>
                </a:tc>
              </a:tr>
              <a:tr h="381000">
                <a:tc>
                  <a:txBody>
                    <a:bodyPr/>
                    <a:lstStyle/>
                    <a:p>
                      <a:pPr indent="0" lvl="0" marL="0" rtl="0" algn="l">
                        <a:spcBef>
                          <a:spcPts val="0"/>
                        </a:spcBef>
                        <a:spcAft>
                          <a:spcPts val="0"/>
                        </a:spcAft>
                        <a:buNone/>
                      </a:pPr>
                      <a:r>
                        <a:rPr lang="fr"/>
                        <a:t>Discours</a:t>
                      </a:r>
                      <a:endParaRPr/>
                    </a:p>
                  </a:txBody>
                  <a:tcPr marT="91425" marB="91425" marR="91425" marL="91425"/>
                </a:tc>
                <a:tc>
                  <a:txBody>
                    <a:bodyPr/>
                    <a:lstStyle/>
                    <a:p>
                      <a:pPr indent="0" lvl="0" marL="0" rtl="0" algn="l">
                        <a:spcBef>
                          <a:spcPts val="0"/>
                        </a:spcBef>
                        <a:spcAft>
                          <a:spcPts val="0"/>
                        </a:spcAft>
                        <a:buNone/>
                      </a:pPr>
                      <a:r>
                        <a:rPr lang="fr"/>
                        <a:t>quantité de mots dans une chanson. (de 0 à 1) </a:t>
                      </a:r>
                      <a:endParaRPr/>
                    </a:p>
                    <a:p>
                      <a:pPr indent="0" lvl="0" marL="0" rtl="0" algn="l">
                        <a:spcBef>
                          <a:spcPts val="0"/>
                        </a:spcBef>
                        <a:spcAft>
                          <a:spcPts val="0"/>
                        </a:spcAft>
                        <a:buNone/>
                      </a:pPr>
                      <a:r>
                        <a:rPr lang="fr"/>
                        <a:t>-&gt; entre 0.33 et 0.66 : musique et mots, </a:t>
                      </a:r>
                      <a:endParaRPr/>
                    </a:p>
                    <a:p>
                      <a:pPr indent="0" lvl="0" marL="0" rtl="0" algn="l">
                        <a:spcBef>
                          <a:spcPts val="0"/>
                        </a:spcBef>
                        <a:spcAft>
                          <a:spcPts val="0"/>
                        </a:spcAft>
                        <a:buNone/>
                      </a:pPr>
                      <a:r>
                        <a:rPr lang="fr"/>
                        <a:t>-&gt; en dessous de 0.33 : sans mots</a:t>
                      </a:r>
                      <a:endParaRPr/>
                    </a:p>
                  </a:txBody>
                  <a:tcPr marT="91425" marB="91425" marR="91425" marL="91425"/>
                </a:tc>
              </a:tr>
              <a:tr h="381000">
                <a:tc>
                  <a:txBody>
                    <a:bodyPr/>
                    <a:lstStyle/>
                    <a:p>
                      <a:pPr indent="0" lvl="0" marL="0" rtl="0" algn="l">
                        <a:spcBef>
                          <a:spcPts val="0"/>
                        </a:spcBef>
                        <a:spcAft>
                          <a:spcPts val="0"/>
                        </a:spcAft>
                        <a:buNone/>
                      </a:pPr>
                      <a:r>
                        <a:rPr lang="fr"/>
                        <a:t>Dansabilité</a:t>
                      </a:r>
                      <a:endParaRPr/>
                    </a:p>
                  </a:txBody>
                  <a:tcPr marT="91425" marB="91425" marR="91425" marL="91425"/>
                </a:tc>
                <a:tc>
                  <a:txBody>
                    <a:bodyPr/>
                    <a:lstStyle/>
                    <a:p>
                      <a:pPr indent="0" lvl="0" marL="0" rtl="0" algn="l">
                        <a:spcBef>
                          <a:spcPts val="0"/>
                        </a:spcBef>
                        <a:spcAft>
                          <a:spcPts val="0"/>
                        </a:spcAft>
                        <a:buNone/>
                      </a:pPr>
                      <a:r>
                        <a:rPr lang="fr"/>
                        <a:t>combo de : tempo, rhythm stability, beat strength, and overall regularity. </a:t>
                      </a:r>
                      <a:endParaRPr/>
                    </a:p>
                    <a:p>
                      <a:pPr indent="0" lvl="0" marL="0" rtl="0" algn="l">
                        <a:spcBef>
                          <a:spcPts val="0"/>
                        </a:spcBef>
                        <a:spcAft>
                          <a:spcPts val="0"/>
                        </a:spcAft>
                        <a:buNone/>
                      </a:pPr>
                      <a:r>
                        <a:rPr lang="fr"/>
                        <a:t>-&gt; du moins dansable (0.0 ) au plus dansable 1.0.</a:t>
                      </a:r>
                      <a:endParaRPr/>
                    </a:p>
                  </a:txBody>
                  <a:tcPr marT="91425" marB="91425" marR="91425" marL="91425"/>
                </a:tc>
              </a:tr>
            </a:tbl>
          </a:graphicData>
        </a:graphic>
      </p:graphicFrame>
      <p:sp>
        <p:nvSpPr>
          <p:cNvPr id="94" name="Google Shape;94;p17"/>
          <p:cNvSpPr txBox="1"/>
          <p:nvPr/>
        </p:nvSpPr>
        <p:spPr>
          <a:xfrm>
            <a:off x="4390050" y="4825375"/>
            <a:ext cx="4711500" cy="338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i="1" lang="fr" sz="1000">
                <a:solidFill>
                  <a:srgbClr val="222222"/>
                </a:solidFill>
                <a:highlight>
                  <a:srgbClr val="FFFFFF"/>
                </a:highlight>
              </a:rPr>
              <a:t>Reiman, M., &amp; Örnell, P. (2018). Predicting hit songs with machine learning</a:t>
            </a:r>
            <a:r>
              <a:rPr lang="fr" sz="1000">
                <a:solidFill>
                  <a:srgbClr val="222222"/>
                </a:solidFill>
                <a:highlight>
                  <a:srgbClr val="FFFFFF"/>
                </a:highlight>
              </a:rPr>
              <a:t>.</a:t>
            </a:r>
            <a:endParaRPr sz="9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1600">
                <a:solidFill>
                  <a:schemeClr val="accent4"/>
                </a:solidFill>
                <a:highlight>
                  <a:srgbClr val="FFFFFF"/>
                </a:highlight>
              </a:rPr>
              <a:t>2-Analyse et représentation graphique </a:t>
            </a:r>
            <a:endParaRPr sz="1600">
              <a:solidFill>
                <a:schemeClr val="accent4"/>
              </a:solidFill>
              <a:highlight>
                <a:srgbClr val="FFFFFF"/>
              </a:highlight>
            </a:endParaRPr>
          </a:p>
          <a:p>
            <a:pPr indent="0" lvl="0" marL="0" rtl="0" algn="ctr">
              <a:spcBef>
                <a:spcPts val="0"/>
              </a:spcBef>
              <a:spcAft>
                <a:spcPts val="0"/>
              </a:spcAft>
              <a:buNone/>
            </a:pPr>
            <a:r>
              <a:rPr lang="fr" sz="1600">
                <a:solidFill>
                  <a:schemeClr val="accent4"/>
                </a:solidFill>
                <a:highlight>
                  <a:srgbClr val="FFFFFF"/>
                </a:highlight>
              </a:rPr>
              <a:t>Démarche </a:t>
            </a:r>
            <a:endParaRPr sz="1600">
              <a:solidFill>
                <a:schemeClr val="accent4"/>
              </a:solidFill>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fr"/>
              <a:t>Importance de visualiser les données pour une meilleure analyse et représentation </a:t>
            </a:r>
            <a:endParaRPr/>
          </a:p>
          <a:p>
            <a:pPr indent="-342900" lvl="0" marL="457200" rtl="0" algn="just">
              <a:spcBef>
                <a:spcPts val="0"/>
              </a:spcBef>
              <a:spcAft>
                <a:spcPts val="0"/>
              </a:spcAft>
              <a:buSzPts val="1800"/>
              <a:buChar char="●"/>
            </a:pPr>
            <a:r>
              <a:rPr lang="fr"/>
              <a:t>Utilisation des librairies matplotlib et seaborn afin d’obtenir des visuels</a:t>
            </a:r>
            <a:endParaRPr/>
          </a:p>
          <a:p>
            <a:pPr indent="-342900" lvl="0" marL="457200" rtl="0" algn="just">
              <a:spcBef>
                <a:spcPts val="0"/>
              </a:spcBef>
              <a:spcAft>
                <a:spcPts val="0"/>
              </a:spcAft>
              <a:buSzPts val="1800"/>
              <a:buChar char="●"/>
            </a:pPr>
            <a:r>
              <a:rPr lang="fr"/>
              <a:t>Mise en relation des données récupérées</a:t>
            </a:r>
            <a:endParaRPr/>
          </a:p>
        </p:txBody>
      </p:sp>
      <p:pic>
        <p:nvPicPr>
          <p:cNvPr id="101" name="Google Shape;101;p18"/>
          <p:cNvPicPr preferRelativeResize="0"/>
          <p:nvPr/>
        </p:nvPicPr>
        <p:blipFill>
          <a:blip r:embed="rId3">
            <a:alphaModFix/>
          </a:blip>
          <a:stretch>
            <a:fillRect/>
          </a:stretch>
        </p:blipFill>
        <p:spPr>
          <a:xfrm>
            <a:off x="831225" y="3349825"/>
            <a:ext cx="2857500" cy="1219200"/>
          </a:xfrm>
          <a:prstGeom prst="rect">
            <a:avLst/>
          </a:prstGeom>
          <a:noFill/>
          <a:ln>
            <a:noFill/>
          </a:ln>
        </p:spPr>
      </p:pic>
      <p:pic>
        <p:nvPicPr>
          <p:cNvPr id="102" name="Google Shape;102;p18"/>
          <p:cNvPicPr preferRelativeResize="0"/>
          <p:nvPr/>
        </p:nvPicPr>
        <p:blipFill>
          <a:blip r:embed="rId4">
            <a:alphaModFix/>
          </a:blip>
          <a:stretch>
            <a:fillRect/>
          </a:stretch>
        </p:blipFill>
        <p:spPr>
          <a:xfrm>
            <a:off x="5998450" y="2675150"/>
            <a:ext cx="2376650" cy="1893875"/>
          </a:xfrm>
          <a:prstGeom prst="rect">
            <a:avLst/>
          </a:prstGeom>
          <a:noFill/>
          <a:ln>
            <a:noFill/>
          </a:ln>
        </p:spPr>
      </p:pic>
      <p:pic>
        <p:nvPicPr>
          <p:cNvPr id="103" name="Google Shape;103;p18"/>
          <p:cNvPicPr preferRelativeResize="0"/>
          <p:nvPr/>
        </p:nvPicPr>
        <p:blipFill>
          <a:blip r:embed="rId5">
            <a:alphaModFix/>
          </a:blip>
          <a:stretch>
            <a:fillRect/>
          </a:stretch>
        </p:blipFill>
        <p:spPr>
          <a:xfrm>
            <a:off x="3792650" y="2878250"/>
            <a:ext cx="1944875" cy="194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1600">
                <a:solidFill>
                  <a:schemeClr val="accent4"/>
                </a:solidFill>
                <a:highlight>
                  <a:srgbClr val="FFFFFF"/>
                </a:highlight>
              </a:rPr>
              <a:t>2-Analyse et représentation graphique </a:t>
            </a:r>
            <a:endParaRPr sz="1600">
              <a:solidFill>
                <a:schemeClr val="accent4"/>
              </a:solidFill>
              <a:highlight>
                <a:srgbClr val="FFFFFF"/>
              </a:highlight>
            </a:endParaRPr>
          </a:p>
          <a:p>
            <a:pPr indent="0" lvl="0" marL="0" rtl="0" algn="ctr">
              <a:spcBef>
                <a:spcPts val="0"/>
              </a:spcBef>
              <a:spcAft>
                <a:spcPts val="0"/>
              </a:spcAft>
              <a:buNone/>
            </a:pPr>
            <a:r>
              <a:rPr lang="fr" sz="1600">
                <a:solidFill>
                  <a:schemeClr val="accent4"/>
                </a:solidFill>
                <a:highlight>
                  <a:srgbClr val="FFFFFF"/>
                </a:highlight>
              </a:rPr>
              <a:t>Méthodologie </a:t>
            </a:r>
            <a:endParaRPr sz="1600">
              <a:solidFill>
                <a:schemeClr val="accent4"/>
              </a:solidFill>
              <a:highlight>
                <a:srgbClr val="FFFFFF"/>
              </a:highlight>
            </a:endParaRPr>
          </a:p>
          <a:p>
            <a:pPr indent="0" lvl="0" marL="0" rtl="0" algn="l">
              <a:spcBef>
                <a:spcPts val="0"/>
              </a:spcBef>
              <a:spcAft>
                <a:spcPts val="0"/>
              </a:spcAft>
              <a:buNone/>
            </a:pPr>
            <a:r>
              <a:t/>
            </a:r>
            <a:endParaRPr/>
          </a:p>
        </p:txBody>
      </p:sp>
      <p:sp>
        <p:nvSpPr>
          <p:cNvPr id="109" name="Google Shape;109;p19"/>
          <p:cNvSpPr txBox="1"/>
          <p:nvPr>
            <p:ph idx="1" type="body"/>
          </p:nvPr>
        </p:nvSpPr>
        <p:spPr>
          <a:xfrm>
            <a:off x="311700" y="1266325"/>
            <a:ext cx="8520600" cy="78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Représenter le nombre de chaque genre de toutes les chansons basé sur les 50 artistes les plus populaires (de 1979 à 2021)</a:t>
            </a:r>
            <a:endParaRPr/>
          </a:p>
        </p:txBody>
      </p:sp>
      <p:sp>
        <p:nvSpPr>
          <p:cNvPr id="110" name="Google Shape;110;p19"/>
          <p:cNvSpPr txBox="1"/>
          <p:nvPr>
            <p:ph idx="1" type="body"/>
          </p:nvPr>
        </p:nvSpPr>
        <p:spPr>
          <a:xfrm>
            <a:off x="235500" y="2256925"/>
            <a:ext cx="8520600" cy="2345400"/>
          </a:xfrm>
          <a:prstGeom prst="rect">
            <a:avLst/>
          </a:prstGeom>
        </p:spPr>
        <p:txBody>
          <a:bodyPr anchorCtr="0" anchor="t" bIns="91425" lIns="91425" spcFirstLastPara="1" rIns="91425" wrap="square" tIns="91425">
            <a:normAutofit fontScale="62500"/>
          </a:bodyPr>
          <a:lstStyle/>
          <a:p>
            <a:pPr indent="-300037" lvl="0" marL="457200" rtl="0" algn="just">
              <a:spcBef>
                <a:spcPts val="0"/>
              </a:spcBef>
              <a:spcAft>
                <a:spcPts val="0"/>
              </a:spcAft>
              <a:buSzPct val="100000"/>
              <a:buChar char="●"/>
            </a:pPr>
            <a:r>
              <a:rPr lang="fr"/>
              <a:t>[('hoerspiel', 3856), ('pop', 2593), ('trap latino', 2055), ('reggaeton', 1977), ('latin', 1977), ('rap', 1549), ('post-teen pop', 1485), ('dance pop', 949), ('pop rap', 915), ('canadian pop', 768), ('hip hop', 755), ('reggaeton colombiano', 754), ('tropical', 604), ('latin hip hop', 604), ('trap', 422), ('melodic rap', 343), ('chicago rap', 330), ('toronto rap', 275), ('k-pop boy group', 275), ('k-pop', 275), ('canadian hip hop', 275), ('detroit hip hop', 251), ('puerto rican pop', 246), ('uk pop', 233), ('pop rock', 212), ('pop dance', 184), ('edm', 184), ('big room', 184), ('atl hip hop', 184), ('new orleans rap', 180), ('urban contemporary', 168), ('barbadian pop', 168), ('r&amp;b', 157), ('brooklyn drill', 152), ('trap boricua', 137), ('reggaeton flow', 137), ('queens hip hop', 128), ('hip pop', 128), ('canadian contemporary r&amp;b', 114), ('atl trap', 114), ('australian pop', 98), ('australian dance', 98), ('talent show', 97), ('boy band', 97), ('slap house', 93), ('nyc rap', 84), ('southern hip hop', 70), ('north carolina hip hop', 63), ('philly rap', 58), ('dfw rap', 54), ('miami hip hop', 49), ('gangster rap', 49), ('emo rap', 49), ('colombian pop', 47), ('alternative r&amp;b', 46), ('electropop', 40), ('australian hip hop', 27)]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1600">
                <a:solidFill>
                  <a:schemeClr val="accent4"/>
                </a:solidFill>
                <a:highlight>
                  <a:srgbClr val="FFFFFF"/>
                </a:highlight>
              </a:rPr>
              <a:t>2-Analyse et représentation graphique </a:t>
            </a:r>
            <a:endParaRPr sz="1600">
              <a:solidFill>
                <a:schemeClr val="accent4"/>
              </a:solidFill>
              <a:highlight>
                <a:srgbClr val="FFFFFF"/>
              </a:highlight>
            </a:endParaRPr>
          </a:p>
          <a:p>
            <a:pPr indent="0" lvl="0" marL="0" rtl="0" algn="ctr">
              <a:spcBef>
                <a:spcPts val="0"/>
              </a:spcBef>
              <a:spcAft>
                <a:spcPts val="0"/>
              </a:spcAft>
              <a:buNone/>
            </a:pPr>
            <a:r>
              <a:rPr lang="fr" sz="1600">
                <a:solidFill>
                  <a:schemeClr val="accent4"/>
                </a:solidFill>
                <a:highlight>
                  <a:srgbClr val="FFFFFF"/>
                </a:highlight>
              </a:rPr>
              <a:t>Méthodologie </a:t>
            </a:r>
            <a:endParaRPr sz="1600">
              <a:solidFill>
                <a:schemeClr val="accent4"/>
              </a:solidFill>
              <a:highlight>
                <a:srgbClr val="FFFFFF"/>
              </a:highlight>
            </a:endParaRPr>
          </a:p>
          <a:p>
            <a:pPr indent="0" lvl="0" marL="0" rtl="0" algn="l">
              <a:spcBef>
                <a:spcPts val="0"/>
              </a:spcBef>
              <a:spcAft>
                <a:spcPts val="0"/>
              </a:spcAft>
              <a:buNone/>
            </a:pPr>
            <a:r>
              <a:t/>
            </a:r>
            <a:endParaRPr/>
          </a:p>
        </p:txBody>
      </p:sp>
      <p:sp>
        <p:nvSpPr>
          <p:cNvPr id="116" name="Google Shape;116;p20"/>
          <p:cNvSpPr txBox="1"/>
          <p:nvPr>
            <p:ph idx="1" type="body"/>
          </p:nvPr>
        </p:nvSpPr>
        <p:spPr>
          <a:xfrm>
            <a:off x="311700" y="1266325"/>
            <a:ext cx="8520600" cy="707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fr" sz="1500"/>
              <a:t>Représenter le nombre de chaque genre de toutes les chansons basé sur les 50 artistes les plus populaires pour les années 2015 à 2021</a:t>
            </a:r>
            <a:endParaRPr sz="1500"/>
          </a:p>
        </p:txBody>
      </p:sp>
      <p:sp>
        <p:nvSpPr>
          <p:cNvPr id="117" name="Google Shape;117;p20"/>
          <p:cNvSpPr txBox="1"/>
          <p:nvPr>
            <p:ph idx="1" type="body"/>
          </p:nvPr>
        </p:nvSpPr>
        <p:spPr>
          <a:xfrm>
            <a:off x="235500" y="1894925"/>
            <a:ext cx="8520600" cy="3086100"/>
          </a:xfrm>
          <a:prstGeom prst="rect">
            <a:avLst/>
          </a:prstGeom>
        </p:spPr>
        <p:txBody>
          <a:bodyPr anchorCtr="0" anchor="t" bIns="91425" lIns="91425" spcFirstLastPara="1" rIns="91425" wrap="square" tIns="91425">
            <a:normAutofit fontScale="25000" lnSpcReduction="10000"/>
          </a:bodyPr>
          <a:lstStyle/>
          <a:p>
            <a:pPr indent="0" lvl="0" marL="0" rtl="0" algn="just">
              <a:lnSpc>
                <a:spcPct val="100000"/>
              </a:lnSpc>
              <a:spcBef>
                <a:spcPts val="0"/>
              </a:spcBef>
              <a:spcAft>
                <a:spcPts val="0"/>
              </a:spcAft>
              <a:buNone/>
            </a:pPr>
            <a:r>
              <a:rPr lang="fr" sz="3307"/>
              <a:t>2015</a:t>
            </a:r>
            <a:endParaRPr sz="3307"/>
          </a:p>
          <a:p>
            <a:pPr indent="0" lvl="0" marL="0" rtl="0" algn="just">
              <a:lnSpc>
                <a:spcPct val="100000"/>
              </a:lnSpc>
              <a:spcBef>
                <a:spcPts val="0"/>
              </a:spcBef>
              <a:spcAft>
                <a:spcPts val="0"/>
              </a:spcAft>
              <a:buNone/>
            </a:pPr>
            <a:r>
              <a:rPr lang="fr" sz="3307"/>
              <a:t>[('pop', 155), ('rap', 95), ('pop rap', 80), ('canadian pop', 73), ('post-teen pop', 70), ('reggaeton', 49), ('latin', 49), ('dance pop', 49), ('k-pop boy group', 40), ('k-pop', 40), ('hip hop', 39), ('trap latino', 32), ('trap', 32), ('toronto rap', 27), ('canadian hip hop', 27), ('tropical', 26), ('latin hip hop', 26), ('atl hip hop', 25), ('reggaeton colombiano', 21), ('uk pop', 20), ('southern hip hop', 19), ('canadian contemporary r&amp;b', 19), ('pop rock', 18), ('talent show', 17), ('boy band', 17), ('r&amp;b', 16), ('slap house', 12), ('melodic rap', 9), ('queens hip hop', 8), ('hip pop', 8), ('urban contemporary', 6), ('pop dance', 6), ('gangster rap', 6), ('edm', 6), ('chicago rap', 6), ('big room', 6), ('barbadian pop', 6), ('australian pop', 6), ('australian dance', 6), ('atl trap', 6), ('new orleans rap', 4), ('philly rap', 3), ('puerto rican pop', 2), ('detroit hip hop', 2)]</a:t>
            </a:r>
            <a:endParaRPr sz="3307"/>
          </a:p>
          <a:p>
            <a:pPr indent="0" lvl="0" marL="0" rtl="0" algn="just">
              <a:lnSpc>
                <a:spcPct val="100000"/>
              </a:lnSpc>
              <a:spcBef>
                <a:spcPts val="0"/>
              </a:spcBef>
              <a:spcAft>
                <a:spcPts val="0"/>
              </a:spcAft>
              <a:buNone/>
            </a:pPr>
            <a:r>
              <a:t/>
            </a:r>
            <a:endParaRPr sz="3307"/>
          </a:p>
          <a:p>
            <a:pPr indent="0" lvl="0" marL="0" rtl="0" algn="just">
              <a:lnSpc>
                <a:spcPct val="100000"/>
              </a:lnSpc>
              <a:spcBef>
                <a:spcPts val="0"/>
              </a:spcBef>
              <a:spcAft>
                <a:spcPts val="0"/>
              </a:spcAft>
              <a:buNone/>
            </a:pPr>
            <a:r>
              <a:rPr lang="fr" sz="3307"/>
              <a:t>2016</a:t>
            </a:r>
            <a:endParaRPr sz="3307"/>
          </a:p>
          <a:p>
            <a:pPr indent="0" lvl="0" marL="0" rtl="0" algn="just">
              <a:lnSpc>
                <a:spcPct val="100000"/>
              </a:lnSpc>
              <a:spcBef>
                <a:spcPts val="0"/>
              </a:spcBef>
              <a:spcAft>
                <a:spcPts val="0"/>
              </a:spcAft>
              <a:buNone/>
            </a:pPr>
            <a:r>
              <a:rPr lang="fr" sz="3307"/>
              <a:t>[('pop', 120), ('rap', 118), ('reggaeton', 94), ('latin', 94), ('trap latino', 88), ('dance pop', 65), ('canadian pop', 65), ('pop rap', 63), ('post-teen pop', 60), ('k-pop boy group', 59), ('k-pop', 59), ('hip hop', 43), ('toronto rap', 32), ('canadian hip hop', 32), ('trap',</a:t>
            </a:r>
            <a:endParaRPr sz="3307"/>
          </a:p>
          <a:p>
            <a:pPr indent="0" lvl="0" marL="0" rtl="0" algn="just">
              <a:lnSpc>
                <a:spcPct val="100000"/>
              </a:lnSpc>
              <a:spcBef>
                <a:spcPts val="0"/>
              </a:spcBef>
              <a:spcAft>
                <a:spcPts val="0"/>
              </a:spcAft>
              <a:buNone/>
            </a:pPr>
            <a:r>
              <a:rPr lang="fr" sz="3307"/>
              <a:t>30), ('tropical', 29), ('latin hip hop', 29), ('melodic rap', 27), ('trap boricua', 24), ('reggaeton flow', 24), ('australian pop', 24), ('australian dance', 24), ('canadian contemporary r&amp;b', 22), ('chicago rap', 20), ('slap house', 19), ('reggaeton colombiano', 18), ('puerto</a:t>
            </a:r>
            <a:endParaRPr sz="3307"/>
          </a:p>
          <a:p>
            <a:pPr indent="0" lvl="0" marL="0" rtl="0" algn="just">
              <a:lnSpc>
                <a:spcPct val="100000"/>
              </a:lnSpc>
              <a:spcBef>
                <a:spcPts val="0"/>
              </a:spcBef>
              <a:spcAft>
                <a:spcPts val="0"/>
              </a:spcAft>
              <a:buNone/>
            </a:pPr>
            <a:r>
              <a:rPr lang="fr" sz="3307"/>
              <a:t>rican pop', 17), ('atl hip hop', 16), ('urban contemporary', 14), ('dfw rap', 14), ('barbadian pop', 14), ('southern hip hop', 11), ('philly rap', 8), ('uk pop', 6), ('queens hip hop', 6), ('new orleans rap', 6), ('hip pop', 6), ('gangster rap', 5), ('atl trap', 5), ('r&amp;b', 3), ('pop dance', 3), ('edm', 3), ('big room', 3), ('electropop', 2)]</a:t>
            </a:r>
            <a:endParaRPr sz="3307"/>
          </a:p>
          <a:p>
            <a:pPr indent="0" lvl="0" marL="0" rtl="0" algn="just">
              <a:lnSpc>
                <a:spcPct val="100000"/>
              </a:lnSpc>
              <a:spcBef>
                <a:spcPts val="0"/>
              </a:spcBef>
              <a:spcAft>
                <a:spcPts val="0"/>
              </a:spcAft>
              <a:buNone/>
            </a:pPr>
            <a:r>
              <a:t/>
            </a:r>
            <a:endParaRPr sz="3307"/>
          </a:p>
          <a:p>
            <a:pPr indent="0" lvl="0" marL="0" rtl="0" algn="just">
              <a:lnSpc>
                <a:spcPct val="100000"/>
              </a:lnSpc>
              <a:spcBef>
                <a:spcPts val="0"/>
              </a:spcBef>
              <a:spcAft>
                <a:spcPts val="0"/>
              </a:spcAft>
              <a:buNone/>
            </a:pPr>
            <a:r>
              <a:rPr lang="fr" sz="3307"/>
              <a:t>&gt;&gt;&gt; 2018 -&gt; [('reggaeton', 151), ('latin', 151), ('trap latino', 149), …………..]</a:t>
            </a:r>
            <a:endParaRPr sz="3307"/>
          </a:p>
          <a:p>
            <a:pPr indent="0" lvl="0" marL="0" rtl="0" algn="just">
              <a:lnSpc>
                <a:spcPct val="100000"/>
              </a:lnSpc>
              <a:spcBef>
                <a:spcPts val="0"/>
              </a:spcBef>
              <a:spcAft>
                <a:spcPts val="0"/>
              </a:spcAft>
              <a:buNone/>
            </a:pPr>
            <a:r>
              <a:rPr lang="fr" sz="3307"/>
              <a:t>&gt;&gt;&gt; 2019 - 2021 -&gt; [('trap latino', 195), ('reggaeton', 164), ('latin', 164), ('pop', 136), ………..]</a:t>
            </a:r>
            <a:endParaRPr sz="3307"/>
          </a:p>
          <a:p>
            <a:pPr indent="0" lvl="0" marL="0" rtl="0" algn="just">
              <a:lnSpc>
                <a:spcPct val="100000"/>
              </a:lnSpc>
              <a:spcBef>
                <a:spcPts val="0"/>
              </a:spcBef>
              <a:spcAft>
                <a:spcPts val="0"/>
              </a:spcAft>
              <a:buNone/>
            </a:pPr>
            <a:r>
              <a:t/>
            </a:r>
            <a:endParaRPr sz="3307"/>
          </a:p>
          <a:p>
            <a:pPr indent="0" lvl="0" marL="0" rtl="0" algn="just">
              <a:lnSpc>
                <a:spcPct val="100000"/>
              </a:lnSpc>
              <a:spcBef>
                <a:spcPts val="0"/>
              </a:spcBef>
              <a:spcAft>
                <a:spcPts val="0"/>
              </a:spcAft>
              <a:buNone/>
            </a:pPr>
            <a:r>
              <a:rPr lang="fr" sz="3307"/>
              <a:t>2021</a:t>
            </a:r>
            <a:endParaRPr sz="3307"/>
          </a:p>
          <a:p>
            <a:pPr indent="0" lvl="0" marL="0" rtl="0" algn="just">
              <a:lnSpc>
                <a:spcPct val="100000"/>
              </a:lnSpc>
              <a:spcBef>
                <a:spcPts val="0"/>
              </a:spcBef>
              <a:spcAft>
                <a:spcPts val="0"/>
              </a:spcAft>
              <a:buNone/>
            </a:pPr>
            <a:r>
              <a:rPr lang="fr" sz="3307"/>
              <a:t>[('trap latino', 1031), ('reggaeton', 1012), ('latin', 1012), ('reggaeton colombiano', 497), ('pop', 470), ('post-teen pop', 316), ('tropical', 274), ('latin hip hop', 274), ('canadian pop', 238), ('melodic rap', 116), ('rap', 110), ('brooklyn drill', 99), ('dance pop', 91), ('nyc rap', 69), ('pop rock', 67), ('puerto rican pop', 56), ('trap', 46), ('uk pop', 42), ('pop rap', 39), ('north carolina hip hop', 34), ('chicago rap', 34), ('atl hip hop', 33), ('trap boricua', 29), ('reggaeton flow', 29), ('atl trap', 28), ('pop dance', 16), ('edm', 16), ('big room', 16), ('philly rap', 13), ('colombian pop', 13), ('hip hop', 10), ('r&amp;b', 9), ('miami hip hop', 9), ('emo rap', 9), ('australian</a:t>
            </a:r>
            <a:endParaRPr sz="3307"/>
          </a:p>
          <a:p>
            <a:pPr indent="0" lvl="0" marL="0" rtl="0" algn="just">
              <a:lnSpc>
                <a:spcPct val="100000"/>
              </a:lnSpc>
              <a:spcBef>
                <a:spcPts val="0"/>
              </a:spcBef>
              <a:spcAft>
                <a:spcPts val="0"/>
              </a:spcAft>
              <a:buNone/>
            </a:pPr>
            <a:r>
              <a:rPr lang="fr" sz="3307"/>
              <a:t>pop', 8), ('australian dance', 8), ('toronto rap', 5), ('southern hip hop', 5), ('gangster rap', 5), ('canadian hip hop', 5), ('alternative r&amp;b', 5), ('dfw rap', 4), ('australian hip hop', 3), ('electropop', 2), ('slap house', 1), ('k-pop boy group', 1), ('k-pop', 1), ('canadian contemporary r&amp;b', 1)]</a:t>
            </a:r>
            <a:endParaRPr sz="330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1600">
                <a:solidFill>
                  <a:schemeClr val="accent4"/>
                </a:solidFill>
                <a:highlight>
                  <a:srgbClr val="FFFFFF"/>
                </a:highlight>
              </a:rPr>
              <a:t>2-Analyse et représentation graphique </a:t>
            </a:r>
            <a:endParaRPr sz="1600">
              <a:solidFill>
                <a:schemeClr val="accent4"/>
              </a:solidFill>
              <a:highlight>
                <a:srgbClr val="FFFFFF"/>
              </a:highlight>
            </a:endParaRPr>
          </a:p>
          <a:p>
            <a:pPr indent="0" lvl="0" marL="0" rtl="0" algn="l">
              <a:spcBef>
                <a:spcPts val="0"/>
              </a:spcBef>
              <a:spcAft>
                <a:spcPts val="0"/>
              </a:spcAft>
              <a:buNone/>
            </a:pPr>
            <a:r>
              <a:t/>
            </a:r>
            <a:endParaRPr/>
          </a:p>
        </p:txBody>
      </p:sp>
      <p:sp>
        <p:nvSpPr>
          <p:cNvPr id="123" name="Google Shape;123;p21"/>
          <p:cNvSpPr txBox="1"/>
          <p:nvPr>
            <p:ph idx="1" type="body"/>
          </p:nvPr>
        </p:nvSpPr>
        <p:spPr>
          <a:xfrm>
            <a:off x="311700" y="834425"/>
            <a:ext cx="8520600" cy="500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fr" sz="1500"/>
              <a:t>Représentation avec DASH (en cours)</a:t>
            </a:r>
            <a:endParaRPr sz="1500"/>
          </a:p>
        </p:txBody>
      </p:sp>
      <p:pic>
        <p:nvPicPr>
          <p:cNvPr id="124" name="Google Shape;124;p21"/>
          <p:cNvPicPr preferRelativeResize="0"/>
          <p:nvPr/>
        </p:nvPicPr>
        <p:blipFill rotWithShape="1">
          <a:blip r:embed="rId3">
            <a:alphaModFix/>
          </a:blip>
          <a:srcRect b="0" l="3891" r="3900" t="0"/>
          <a:stretch/>
        </p:blipFill>
        <p:spPr>
          <a:xfrm>
            <a:off x="343251" y="1152425"/>
            <a:ext cx="8414625" cy="3797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