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263" r:id="rId10"/>
    <p:sldId id="264" r:id="rId11"/>
    <p:sldId id="265" r:id="rId12"/>
    <p:sldId id="266" r:id="rId13"/>
    <p:sldId id="301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94" r:id="rId24"/>
    <p:sldId id="277" r:id="rId25"/>
    <p:sldId id="279" r:id="rId26"/>
    <p:sldId id="280" r:id="rId27"/>
    <p:sldId id="302" r:id="rId28"/>
    <p:sldId id="307" r:id="rId29"/>
    <p:sldId id="305" r:id="rId30"/>
    <p:sldId id="281" r:id="rId31"/>
    <p:sldId id="306" r:id="rId32"/>
    <p:sldId id="283" r:id="rId33"/>
    <p:sldId id="284" r:id="rId34"/>
    <p:sldId id="285" r:id="rId35"/>
    <p:sldId id="296" r:id="rId36"/>
    <p:sldId id="286" r:id="rId37"/>
    <p:sldId id="287" r:id="rId38"/>
    <p:sldId id="298" r:id="rId39"/>
    <p:sldId id="308" r:id="rId40"/>
    <p:sldId id="288" r:id="rId41"/>
    <p:sldId id="289" r:id="rId42"/>
    <p:sldId id="299" r:id="rId43"/>
    <p:sldId id="290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A5929-C8B9-4B3F-AAB4-7A2DE09AB618}" type="datetimeFigureOut">
              <a:rPr lang="en-US" smtClean="0"/>
              <a:pPr/>
              <a:t>11/23/2021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E6A33-954B-4535-8740-6C7106F6E3F9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A1A8-6C88-4816-A580-FFF739353A38}" type="datetime1">
              <a:rPr lang="en-US" smtClean="0"/>
              <a:pPr/>
              <a:t>11/23/2021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915-A0E1-4487-AACA-567E412CDFD3}" type="datetime1">
              <a:rPr lang="en-US" smtClean="0"/>
              <a:pPr/>
              <a:t>11/23/2021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166E-50C1-4668-84A2-090620E604C2}" type="datetime1">
              <a:rPr lang="en-US" smtClean="0"/>
              <a:pPr/>
              <a:t>11/23/2021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EC1A-6EDD-4FD2-B8DF-05B6A2570EFD}" type="datetime1">
              <a:rPr lang="en-US" smtClean="0"/>
              <a:pPr/>
              <a:t>11/23/2021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03D3-C6F5-4EC8-9855-051275EFCFF9}" type="datetime1">
              <a:rPr lang="en-US" smtClean="0"/>
              <a:pPr/>
              <a:t>11/23/2021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F659-4CBA-4005-BCEC-DCCA0A8D5531}" type="datetime1">
              <a:rPr lang="en-US" smtClean="0"/>
              <a:pPr/>
              <a:t>11/23/2021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1C38-7A77-41BA-9820-17682672E68C}" type="datetime1">
              <a:rPr lang="en-US" smtClean="0"/>
              <a:pPr/>
              <a:t>11/23/2021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B879-4A31-4802-9B7F-CDD78B7360A5}" type="datetime1">
              <a:rPr lang="en-US" smtClean="0"/>
              <a:pPr/>
              <a:t>11/23/2021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23FE-404B-4AB2-85E5-0CEE6E3E9BCC}" type="datetime1">
              <a:rPr lang="en-US" smtClean="0"/>
              <a:pPr/>
              <a:t>11/23/2021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6A1C-044C-465E-81E4-30D0FE868E56}" type="datetime1">
              <a:rPr lang="en-US" smtClean="0"/>
              <a:pPr/>
              <a:t>11/23/2021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531-51EF-49F8-8EE4-CE97F4BB69B5}" type="datetime1">
              <a:rPr lang="en-US" smtClean="0"/>
              <a:pPr/>
              <a:t>11/23/2021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82D31-975E-41EF-B1A1-9801BA7C10FF}" type="datetime1">
              <a:rPr lang="en-US" smtClean="0"/>
              <a:pPr/>
              <a:t>11/23/2021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CF085-C5CF-42C2-AB26-0855F3B2CB86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Multiplication of virus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/>
          <a:lstStyle/>
          <a:p>
            <a:r>
              <a:rPr lang="fr-FR" dirty="0" smtClean="0"/>
              <a:t>Dr. CHHAY </a:t>
            </a:r>
            <a:r>
              <a:rPr lang="fr-FR" dirty="0" err="1" smtClean="0"/>
              <a:t>Sokdalis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0325" y="3124200"/>
            <a:ext cx="3876675" cy="346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Attachment: attachment virus to target cell</a:t>
            </a:r>
          </a:p>
          <a:p>
            <a:pPr lvl="1"/>
            <a:r>
              <a:rPr lang="en-US" dirty="0" smtClean="0"/>
              <a:t>Viruses of same family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fixing different receptors.</a:t>
            </a:r>
          </a:p>
          <a:p>
            <a:pPr lvl="1"/>
            <a:r>
              <a:rPr lang="en-US" dirty="0" smtClean="0"/>
              <a:t>Viruses from different families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fixation same receptor (</a:t>
            </a:r>
            <a:r>
              <a:rPr lang="en-US" dirty="0" err="1" smtClean="0"/>
              <a:t>Coxsackievirus</a:t>
            </a:r>
            <a:r>
              <a:rPr lang="en-US" dirty="0" smtClean="0"/>
              <a:t> and Adenovirus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attachment same </a:t>
            </a:r>
            <a:r>
              <a:rPr lang="en-US" dirty="0" err="1" smtClean="0"/>
              <a:t>integrin</a:t>
            </a:r>
            <a:r>
              <a:rPr lang="en-US" dirty="0" smtClean="0"/>
              <a:t> receptor family).</a:t>
            </a:r>
          </a:p>
          <a:p>
            <a:pPr lvl="1"/>
            <a:r>
              <a:rPr lang="en-US" dirty="0" smtClean="0"/>
              <a:t>Some viruses: None identified specific receptor.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Attachment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15400" cy="5334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Attachment: attachment virus to target cell</a:t>
            </a:r>
          </a:p>
          <a:p>
            <a:pPr lvl="1"/>
            <a:r>
              <a:rPr lang="en-US" dirty="0" smtClean="0"/>
              <a:t>Some viruses that receptor expressed on immune cells (co-receptor).</a:t>
            </a:r>
          </a:p>
          <a:p>
            <a:pPr lvl="2"/>
            <a:r>
              <a:rPr lang="en-US" sz="2600" dirty="0" smtClean="0"/>
              <a:t>CCR5 HIV </a:t>
            </a:r>
            <a:r>
              <a:rPr lang="en-US" sz="2600" dirty="0" smtClean="0">
                <a:sym typeface="Symbol"/>
              </a:rPr>
              <a:t> </a:t>
            </a:r>
            <a:r>
              <a:rPr lang="en-US" sz="2600" dirty="0" smtClean="0"/>
              <a:t>co-receptor for HIV for entry of HIV into macrophage.</a:t>
            </a:r>
          </a:p>
          <a:p>
            <a:pPr lvl="1"/>
            <a:r>
              <a:rPr lang="en-US" sz="3000" dirty="0" smtClean="0"/>
              <a:t>Receptor having other functions:</a:t>
            </a:r>
          </a:p>
          <a:p>
            <a:pPr lvl="2"/>
            <a:r>
              <a:rPr lang="en-US" sz="2800" dirty="0" smtClean="0"/>
              <a:t>Intercellular </a:t>
            </a:r>
            <a:r>
              <a:rPr lang="en-US" sz="2800" dirty="0" err="1" smtClean="0"/>
              <a:t>adhesin</a:t>
            </a:r>
            <a:r>
              <a:rPr lang="en-US" sz="2800" dirty="0" smtClean="0"/>
              <a:t> molecule: ICAM1</a:t>
            </a:r>
          </a:p>
          <a:p>
            <a:pPr lvl="2"/>
            <a:r>
              <a:rPr lang="en-US" sz="2800" dirty="0" err="1" smtClean="0"/>
              <a:t>Lymphositaire</a:t>
            </a:r>
            <a:r>
              <a:rPr lang="en-US" sz="2800" dirty="0" smtClean="0"/>
              <a:t> surface antigen: CD4</a:t>
            </a:r>
          </a:p>
          <a:p>
            <a:pPr lvl="2"/>
            <a:r>
              <a:rPr lang="en-US" sz="2800" dirty="0" smtClean="0"/>
              <a:t>Complements receptor: CD21</a:t>
            </a:r>
            <a:endParaRPr lang="fr-F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1" y="4846521"/>
            <a:ext cx="3733800" cy="20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Attachment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9378" y="1"/>
            <a:ext cx="326462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b="9275"/>
          <a:stretch>
            <a:fillRect/>
          </a:stretch>
        </p:blipFill>
        <p:spPr bwMode="auto">
          <a:xfrm>
            <a:off x="725325" y="676275"/>
            <a:ext cx="39990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 b="14538"/>
          <a:stretch>
            <a:fillRect/>
          </a:stretch>
        </p:blipFill>
        <p:spPr bwMode="auto">
          <a:xfrm>
            <a:off x="762000" y="3722506"/>
            <a:ext cx="3933825" cy="313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8199" y="0"/>
            <a:ext cx="486760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Penetration: through </a:t>
            </a:r>
            <a:r>
              <a:rPr lang="en-US" dirty="0" err="1" smtClean="0"/>
              <a:t>cytoplasmic</a:t>
            </a:r>
            <a:r>
              <a:rPr lang="en-US" dirty="0" smtClean="0"/>
              <a:t> membrane virus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entry into cell </a:t>
            </a:r>
            <a:r>
              <a:rPr lang="en-US" dirty="0" smtClean="0">
                <a:sym typeface="Symbol"/>
              </a:rPr>
              <a:t> </a:t>
            </a:r>
            <a:r>
              <a:rPr lang="en-US" dirty="0" err="1" smtClean="0"/>
              <a:t>capsid</a:t>
            </a:r>
            <a:r>
              <a:rPr lang="en-US" dirty="0" smtClean="0"/>
              <a:t> release into </a:t>
            </a:r>
            <a:r>
              <a:rPr lang="en-US" dirty="0" err="1" smtClean="0"/>
              <a:t>cytosol</a:t>
            </a:r>
            <a:r>
              <a:rPr lang="en-US" dirty="0" smtClean="0"/>
              <a:t>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Membrane viral fusion and cellular (direct fusion)</a:t>
            </a:r>
          </a:p>
          <a:p>
            <a:pPr marL="971550" lvl="1" indent="-514350">
              <a:buAutoNum type="arabicPeriod"/>
            </a:pPr>
            <a:r>
              <a:rPr lang="fr-FR" dirty="0" err="1" smtClean="0"/>
              <a:t>Receptor</a:t>
            </a:r>
            <a:r>
              <a:rPr lang="fr-FR" dirty="0" smtClean="0"/>
              <a:t>-</a:t>
            </a:r>
            <a:r>
              <a:rPr lang="fr-FR" dirty="0" err="1" smtClean="0"/>
              <a:t>mediated</a:t>
            </a:r>
            <a:r>
              <a:rPr lang="fr-FR" dirty="0" smtClean="0"/>
              <a:t> </a:t>
            </a:r>
            <a:r>
              <a:rPr lang="fr-FR" dirty="0" err="1" smtClean="0"/>
              <a:t>endocytosis</a:t>
            </a:r>
            <a:r>
              <a:rPr lang="fr-FR" dirty="0" smtClean="0"/>
              <a:t> (</a:t>
            </a:r>
            <a:r>
              <a:rPr lang="fr-FR" dirty="0" err="1" smtClean="0"/>
              <a:t>viropexis</a:t>
            </a:r>
            <a:r>
              <a:rPr lang="fr-FR" dirty="0" smtClean="0"/>
              <a:t>)</a:t>
            </a:r>
            <a:endParaRPr lang="fr-FR" sz="3600" dirty="0" smtClean="0"/>
          </a:p>
          <a:p>
            <a:pPr marL="971550" lvl="1" indent="-514350">
              <a:buAutoNum type="arabicPeriod"/>
            </a:pPr>
            <a:r>
              <a:rPr lang="en-US" dirty="0" smtClean="0"/>
              <a:t>Transfer of viral material through cell membrane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Penetration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0" y="838200"/>
            <a:ext cx="6400800" cy="4107346"/>
          </a:xfrm>
        </p:spPr>
        <p:txBody>
          <a:bodyPr>
            <a:normAutofit/>
          </a:bodyPr>
          <a:lstStyle/>
          <a:p>
            <a:pPr marL="514350" lvl="1" indent="-514350">
              <a:buAutoNum type="arabicPeriod"/>
            </a:pPr>
            <a:r>
              <a:rPr lang="en-US" sz="2700" dirty="0" smtClean="0"/>
              <a:t>Cellular and membrane viral fusion: only in enveloped viruses</a:t>
            </a:r>
          </a:p>
          <a:p>
            <a:pPr marL="514350" lvl="1" indent="-514350"/>
            <a:r>
              <a:rPr lang="en-US" sz="2600" dirty="0" smtClean="0"/>
              <a:t>Fixing attachment protein on receptor </a:t>
            </a:r>
            <a:r>
              <a:rPr lang="en-US" sz="2600" dirty="0" smtClean="0">
                <a:sym typeface="Symbol"/>
              </a:rPr>
              <a:t></a:t>
            </a:r>
            <a:r>
              <a:rPr lang="en-US" sz="2600" dirty="0" smtClean="0"/>
              <a:t> conformational change → fusion of cell and membrane viral.</a:t>
            </a:r>
          </a:p>
          <a:p>
            <a:pPr marL="914400" lvl="2" indent="-514350"/>
            <a:r>
              <a:rPr lang="en-US" sz="2600" dirty="0" smtClean="0"/>
              <a:t>Simple fusion: fixation and fusion </a:t>
            </a:r>
            <a:r>
              <a:rPr lang="en-US" sz="2600" dirty="0" smtClean="0"/>
              <a:t>by </a:t>
            </a:r>
            <a:r>
              <a:rPr lang="en-US" sz="2600" dirty="0" smtClean="0"/>
              <a:t>viral proteins </a:t>
            </a:r>
            <a:r>
              <a:rPr lang="en-US" sz="2600" dirty="0" smtClean="0">
                <a:sym typeface="Symbol"/>
              </a:rPr>
              <a:t>(</a:t>
            </a:r>
            <a:r>
              <a:rPr lang="en-US" sz="2600" i="1" dirty="0" err="1" smtClean="0"/>
              <a:t>Paramyxoviridae</a:t>
            </a:r>
            <a:r>
              <a:rPr lang="en-US" sz="2600" dirty="0" smtClean="0"/>
              <a:t>).</a:t>
            </a:r>
          </a:p>
          <a:p>
            <a:pPr marL="914400" lvl="2" indent="-514350"/>
            <a:r>
              <a:rPr lang="en-US" sz="2600" dirty="0" smtClean="0"/>
              <a:t>Complex fusion</a:t>
            </a:r>
            <a:r>
              <a:rPr lang="en-US" sz="2600" dirty="0"/>
              <a:t>: several steps involving many proteins </a:t>
            </a:r>
            <a:r>
              <a:rPr lang="en-US" sz="2600" dirty="0" smtClean="0"/>
              <a:t>(</a:t>
            </a:r>
            <a:r>
              <a:rPr lang="en-US" sz="2600" i="1" dirty="0" err="1" smtClean="0"/>
              <a:t>Herpesviridae</a:t>
            </a:r>
            <a:r>
              <a:rPr lang="en-US" sz="2600" dirty="0" smtClean="0"/>
              <a:t>). </a:t>
            </a:r>
            <a:endParaRPr lang="fr-FR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685800"/>
            <a:ext cx="2819400" cy="425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896"/>
          <a:stretch/>
        </p:blipFill>
        <p:spPr>
          <a:xfrm>
            <a:off x="0" y="4876800"/>
            <a:ext cx="6629400" cy="1967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Penetration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5943600" cy="3962400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sz="3200" dirty="0" smtClean="0"/>
              <a:t>2. </a:t>
            </a:r>
            <a:r>
              <a:rPr lang="fr-FR" sz="3200" dirty="0" err="1" smtClean="0"/>
              <a:t>Receptor</a:t>
            </a:r>
            <a:r>
              <a:rPr lang="fr-FR" sz="3200" dirty="0" smtClean="0"/>
              <a:t>-</a:t>
            </a:r>
            <a:r>
              <a:rPr lang="fr-FR" sz="3200" dirty="0" err="1" smtClean="0"/>
              <a:t>mediated</a:t>
            </a:r>
            <a:r>
              <a:rPr lang="fr-FR" sz="3200" dirty="0" smtClean="0"/>
              <a:t> </a:t>
            </a:r>
            <a:r>
              <a:rPr lang="fr-FR" sz="3200" dirty="0" err="1" smtClean="0"/>
              <a:t>endocytosis</a:t>
            </a:r>
            <a:r>
              <a:rPr lang="fr-FR" sz="3200" dirty="0" smtClean="0"/>
              <a:t>:</a:t>
            </a:r>
            <a:endParaRPr lang="fr-FR" sz="4000" dirty="0" smtClean="0"/>
          </a:p>
          <a:p>
            <a:pPr marL="342900" lvl="1" indent="-342900"/>
            <a:r>
              <a:rPr lang="en-US" dirty="0"/>
              <a:t>E</a:t>
            </a:r>
            <a:r>
              <a:rPr lang="en-US" dirty="0" smtClean="0"/>
              <a:t>nveloped viruses: </a:t>
            </a:r>
            <a:r>
              <a:rPr lang="en-US" i="1" dirty="0" err="1" smtClean="0"/>
              <a:t>Orthomyxoviridae</a:t>
            </a:r>
            <a:r>
              <a:rPr lang="en-US" i="1" dirty="0" smtClean="0"/>
              <a:t>, </a:t>
            </a:r>
            <a:r>
              <a:rPr lang="en-US" i="1" dirty="0" err="1" smtClean="0"/>
              <a:t>Rhabdoviridae</a:t>
            </a:r>
            <a:r>
              <a:rPr lang="en-US" i="1" dirty="0" smtClean="0"/>
              <a:t>, </a:t>
            </a:r>
            <a:r>
              <a:rPr lang="en-US" i="1" dirty="0" err="1" smtClean="0"/>
              <a:t>Arenaviridae</a:t>
            </a:r>
            <a:r>
              <a:rPr lang="en-US" i="1" dirty="0" smtClean="0"/>
              <a:t>, </a:t>
            </a:r>
            <a:r>
              <a:rPr lang="en-US" i="1" dirty="0" err="1" smtClean="0"/>
              <a:t>Bornaviridae</a:t>
            </a:r>
            <a:r>
              <a:rPr lang="en-US" i="1" dirty="0" smtClean="0"/>
              <a:t>, </a:t>
            </a:r>
            <a:r>
              <a:rPr lang="en-US" i="1" dirty="0" err="1" smtClean="0"/>
              <a:t>Bunyaviridae</a:t>
            </a:r>
            <a:r>
              <a:rPr lang="en-US" i="1" dirty="0" smtClean="0"/>
              <a:t>, </a:t>
            </a:r>
            <a:r>
              <a:rPr lang="en-US" i="1" dirty="0" err="1" smtClean="0"/>
              <a:t>Togaviridae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 err="1" smtClean="0"/>
              <a:t>Flaviviridae</a:t>
            </a:r>
            <a:r>
              <a:rPr lang="en-US" dirty="0" smtClean="0"/>
              <a:t>).</a:t>
            </a:r>
          </a:p>
          <a:p>
            <a:pPr marL="342900" lvl="1" indent="-342900"/>
            <a:r>
              <a:rPr lang="en-US" dirty="0" smtClean="0"/>
              <a:t>Non-enveloped viruses: Adenovirus and </a:t>
            </a:r>
            <a:r>
              <a:rPr lang="en-US" i="1" dirty="0" err="1" smtClean="0"/>
              <a:t>Polyomaviridae</a:t>
            </a:r>
            <a:r>
              <a:rPr lang="en-US" i="1" dirty="0" smtClean="0"/>
              <a:t>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2869" y="0"/>
            <a:ext cx="292113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93" r="2503"/>
          <a:stretch/>
        </p:blipFill>
        <p:spPr>
          <a:xfrm>
            <a:off x="88966" y="4752512"/>
            <a:ext cx="6400800" cy="2105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Penetration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867400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None/>
            </a:pPr>
            <a:r>
              <a:rPr lang="en-US" dirty="0" smtClean="0"/>
              <a:t>2. </a:t>
            </a:r>
            <a:r>
              <a:rPr lang="fr-FR" dirty="0" err="1" smtClean="0"/>
              <a:t>Receptor</a:t>
            </a:r>
            <a:r>
              <a:rPr lang="fr-FR" dirty="0" smtClean="0"/>
              <a:t>-</a:t>
            </a:r>
            <a:r>
              <a:rPr lang="fr-FR" dirty="0" err="1" smtClean="0"/>
              <a:t>mediated</a:t>
            </a:r>
            <a:r>
              <a:rPr lang="fr-FR" dirty="0" smtClean="0"/>
              <a:t> </a:t>
            </a:r>
            <a:r>
              <a:rPr lang="fr-FR" dirty="0" err="1" smtClean="0"/>
              <a:t>endocytosis</a:t>
            </a:r>
            <a:endParaRPr lang="fr-FR" sz="3600" dirty="0" smtClean="0"/>
          </a:p>
          <a:p>
            <a:pPr marL="398463" lvl="1">
              <a:tabLst>
                <a:tab pos="398463" algn="l"/>
              </a:tabLst>
            </a:pPr>
            <a:r>
              <a:rPr lang="en-US" dirty="0" smtClean="0"/>
              <a:t>Attachment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internalization of </a:t>
            </a:r>
            <a:r>
              <a:rPr lang="en-US" dirty="0" smtClean="0"/>
              <a:t>virus</a:t>
            </a:r>
          </a:p>
          <a:p>
            <a:pPr marL="112713" lvl="1" indent="0">
              <a:buNone/>
              <a:tabLst>
                <a:tab pos="398463" algn="l"/>
              </a:tabLst>
            </a:pPr>
            <a:r>
              <a:rPr lang="en-US" dirty="0" smtClean="0"/>
              <a:t>in </a:t>
            </a:r>
            <a:r>
              <a:rPr lang="en-US" dirty="0"/>
              <a:t>a cell membrane invagination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vesicle </a:t>
            </a:r>
            <a:r>
              <a:rPr lang="en-US" dirty="0" err="1"/>
              <a:t>formation</a:t>
            </a:r>
            <a:r>
              <a:rPr lang="en-US" dirty="0" err="1">
                <a:sym typeface="Symbol"/>
              </a:rPr>
              <a:t></a:t>
            </a:r>
            <a:r>
              <a:rPr lang="en-US" dirty="0" err="1"/>
              <a:t>endosome</a:t>
            </a:r>
            <a:r>
              <a:rPr lang="en-US" dirty="0"/>
              <a:t>.</a:t>
            </a:r>
          </a:p>
          <a:p>
            <a:pPr marL="339725" lvl="1"/>
            <a:r>
              <a:rPr lang="en-US" dirty="0"/>
              <a:t>Acidification</a:t>
            </a:r>
            <a:r>
              <a:rPr lang="en-US" dirty="0" smtClean="0"/>
              <a:t> in endosome by proton pump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release </a:t>
            </a:r>
            <a:r>
              <a:rPr lang="en-US" dirty="0" err="1" smtClean="0"/>
              <a:t>nucleocapsid</a:t>
            </a:r>
            <a:r>
              <a:rPr lang="en-US" dirty="0" smtClean="0"/>
              <a:t>.</a:t>
            </a:r>
          </a:p>
          <a:p>
            <a:pPr marL="798513" lvl="2"/>
            <a:r>
              <a:rPr lang="en-US" sz="2800" dirty="0" smtClean="0"/>
              <a:t>Influenza A: M2 protein (proton pump)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en-US" sz="2800" dirty="0" smtClean="0"/>
              <a:t>lowering pH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exposure of hydrophobic proteins (normally hidden) reacting with membrane lipids of endosome </a:t>
            </a:r>
            <a:r>
              <a:rPr lang="en-US" sz="2800" dirty="0" smtClean="0">
                <a:sym typeface="Symbol"/>
              </a:rPr>
              <a:t> </a:t>
            </a:r>
            <a:r>
              <a:rPr lang="en-US" sz="2800" dirty="0" smtClean="0"/>
              <a:t>membrane fusion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release in cytosol </a:t>
            </a:r>
            <a:r>
              <a:rPr lang="en-US" sz="2800" dirty="0" err="1" smtClean="0"/>
              <a:t>nucleocapsid</a:t>
            </a:r>
            <a:r>
              <a:rPr lang="en-US" sz="2800" dirty="0" smtClean="0"/>
              <a:t>.</a:t>
            </a:r>
          </a:p>
          <a:p>
            <a:pPr marL="798513" lvl="2"/>
            <a:r>
              <a:rPr lang="en-US" sz="2800" dirty="0" smtClean="0"/>
              <a:t>Adenovirus: quick release in lower pH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liberation </a:t>
            </a:r>
            <a:r>
              <a:rPr lang="en-US" sz="2800" dirty="0" err="1" smtClean="0"/>
              <a:t>nucleocapsid</a:t>
            </a:r>
            <a:r>
              <a:rPr lang="en-US" sz="2800" dirty="0" smtClean="0"/>
              <a:t>.</a:t>
            </a:r>
          </a:p>
          <a:p>
            <a:pPr marL="798513" lvl="2"/>
            <a:r>
              <a:rPr lang="en-US" sz="2800" i="1" dirty="0" err="1"/>
              <a:t>Polyomaviridae</a:t>
            </a:r>
            <a:r>
              <a:rPr lang="en-US" sz="2800" dirty="0"/>
              <a:t>: endosome migrant to pore core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</a:t>
            </a:r>
            <a:r>
              <a:rPr lang="en-US" sz="2800" dirty="0" err="1"/>
              <a:t>nucleocapsid→release</a:t>
            </a:r>
            <a:r>
              <a:rPr lang="en-US" sz="2800" dirty="0"/>
              <a:t>.</a:t>
            </a:r>
            <a:endParaRPr lang="fr-F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6" name="Picture 2" descr="http://cdn.phys.org/newman/gfx/news/hires/broadeningi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0379" y="76200"/>
            <a:ext cx="3448705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0"/>
            <a:ext cx="5991578" cy="683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Penetration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257800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dirty="0" smtClean="0"/>
              <a:t>3. Transfer of viral material through cell membrane</a:t>
            </a:r>
            <a:endParaRPr lang="fr-FR" dirty="0" smtClean="0"/>
          </a:p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i="1" dirty="0" err="1" smtClean="0"/>
              <a:t>Picornaviridae</a:t>
            </a:r>
            <a:r>
              <a:rPr lang="en-US" sz="2800" dirty="0" smtClean="0"/>
              <a:t>)</a:t>
            </a:r>
          </a:p>
          <a:p>
            <a:pPr marL="457200" lvl="1" indent="-457200"/>
            <a:r>
              <a:rPr lang="en-US" sz="2500" dirty="0" smtClean="0"/>
              <a:t>No vesicle formation</a:t>
            </a:r>
          </a:p>
          <a:p>
            <a:pPr marL="457200" lvl="1" indent="-457200"/>
            <a:r>
              <a:rPr lang="en-US" sz="2500" dirty="0" smtClean="0"/>
              <a:t>After attachment of virus VP1 on cell receptor</a:t>
            </a:r>
          </a:p>
          <a:p>
            <a:pPr marL="457200" lvl="1" indent="-457200"/>
            <a:r>
              <a:rPr lang="en-US" sz="2500" dirty="0" smtClean="0"/>
              <a:t>Changing conformation of VP1 and VP4</a:t>
            </a:r>
          </a:p>
          <a:p>
            <a:pPr marL="457200" lvl="1" indent="-457200"/>
            <a:r>
              <a:rPr lang="en-US" sz="2500" dirty="0" smtClean="0"/>
              <a:t>Creating a pore for passage of viral RNA</a:t>
            </a:r>
          </a:p>
          <a:p>
            <a:pPr marL="457200" lvl="1" indent="-457200"/>
            <a:r>
              <a:rPr lang="en-US" sz="2500" dirty="0" smtClean="0"/>
              <a:t>Leading to destabilization of components of virus </a:t>
            </a:r>
            <a:r>
              <a:rPr lang="en-US" sz="2500" dirty="0" smtClean="0">
                <a:sym typeface="Symbol"/>
              </a:rPr>
              <a:t> </a:t>
            </a:r>
            <a:r>
              <a:rPr lang="en-US" sz="2500" dirty="0" err="1" smtClean="0">
                <a:sym typeface="Symbol"/>
              </a:rPr>
              <a:t>uncoating</a:t>
            </a:r>
            <a:endParaRPr lang="fr-FR" sz="25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 t="2494"/>
          <a:stretch>
            <a:fillRect/>
          </a:stretch>
        </p:blipFill>
        <p:spPr bwMode="auto">
          <a:xfrm>
            <a:off x="4621213" y="4038600"/>
            <a:ext cx="4446587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72000" y="6401461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/>
              <a:t>Transfers of viral genetic material through cell membrane </a:t>
            </a:r>
            <a:r>
              <a:rPr lang="en-US" sz="1400" dirty="0" err="1" smtClean="0"/>
              <a:t>Piconavirivae</a:t>
            </a:r>
            <a:endParaRPr lang="en-US" sz="14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26626" name="Picture 2" descr="http://education.expasy.org/images/PV_po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533899"/>
            <a:ext cx="3286125" cy="2324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Objective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334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After this session the students should be able to:</a:t>
            </a:r>
          </a:p>
          <a:p>
            <a:pPr lvl="0"/>
            <a:r>
              <a:rPr lang="en-US" dirty="0" smtClean="0"/>
              <a:t>Define the one-step growth curve of virus.</a:t>
            </a:r>
          </a:p>
          <a:p>
            <a:pPr lvl="0"/>
            <a:r>
              <a:rPr lang="en-US" dirty="0" smtClean="0"/>
              <a:t>Describe the effects of virus infection on host cells.</a:t>
            </a:r>
          </a:p>
          <a:p>
            <a:pPr lvl="0"/>
            <a:r>
              <a:rPr lang="en-US" dirty="0" smtClean="0"/>
              <a:t>Differentiate persistent viral infections from latent viral infections.</a:t>
            </a:r>
          </a:p>
          <a:p>
            <a:pPr lvl="0"/>
            <a:r>
              <a:rPr lang="en-US" dirty="0" smtClean="0"/>
              <a:t>List the Steps in the multiplication of animal viruses in the proper sequence and describe what occurs in each step</a:t>
            </a:r>
          </a:p>
          <a:p>
            <a:pPr lvl="0"/>
            <a:r>
              <a:rPr lang="en-US" dirty="0" smtClean="0"/>
              <a:t>Identify the site of viral protein synthesis.</a:t>
            </a:r>
          </a:p>
          <a:p>
            <a:pPr lvl="0"/>
            <a:r>
              <a:rPr lang="en-US" dirty="0" smtClean="0"/>
              <a:t>Explain the importance of reverse transcriptase and describe what occurs in the biosynthesis of a virus with reverse transcriptase.</a:t>
            </a:r>
          </a:p>
          <a:p>
            <a:pPr lvl="0"/>
            <a:r>
              <a:rPr lang="en-US" dirty="0" smtClean="0"/>
              <a:t>Describe how enveloped ands </a:t>
            </a:r>
            <a:r>
              <a:rPr lang="en-US" dirty="0" err="1" smtClean="0"/>
              <a:t>nonenveloped</a:t>
            </a:r>
            <a:r>
              <a:rPr lang="en-US" dirty="0" smtClean="0"/>
              <a:t> viruses are released from host cells.</a:t>
            </a:r>
          </a:p>
          <a:p>
            <a:r>
              <a:rPr lang="en-US" dirty="0" smtClean="0"/>
              <a:t>Describe how enveloped viruses obtain their envelopes.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lvl="1" algn="ctr"/>
            <a:r>
              <a:rPr lang="en-US" sz="4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Uncoating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Uncoating</a:t>
            </a:r>
            <a:r>
              <a:rPr lang="en-US" dirty="0" smtClean="0"/>
              <a:t>: viral genome must be separated from its protein </a:t>
            </a:r>
            <a:r>
              <a:rPr lang="fr-FR" dirty="0" err="1" smtClean="0"/>
              <a:t>coat</a:t>
            </a:r>
            <a:r>
              <a:rPr lang="fr-FR" dirty="0" smtClean="0"/>
              <a:t> (</a:t>
            </a:r>
            <a:r>
              <a:rPr lang="fr-FR" dirty="0" err="1" smtClean="0"/>
              <a:t>released</a:t>
            </a:r>
            <a:r>
              <a:rPr lang="fr-FR" dirty="0" smtClean="0"/>
              <a:t>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transcription and replication (duplicate).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enome of DNA viruses (except poxviruses)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dirty="0" smtClean="0"/>
              <a:t>delivered </a:t>
            </a:r>
            <a:r>
              <a:rPr lang="en-US" dirty="0"/>
              <a:t>to </a:t>
            </a:r>
            <a:r>
              <a:rPr lang="en-US" dirty="0" smtClean="0"/>
              <a:t>nucleus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Most RNA viruses </a:t>
            </a:r>
            <a:r>
              <a:rPr lang="en-US" dirty="0"/>
              <a:t>remain in </a:t>
            </a:r>
            <a:r>
              <a:rPr lang="en-US" dirty="0" smtClean="0"/>
              <a:t>cytoplasm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Sometimes early (</a:t>
            </a:r>
            <a:r>
              <a:rPr lang="en-US" i="1" dirty="0" err="1" smtClean="0"/>
              <a:t>Picornaviridae</a:t>
            </a:r>
            <a:r>
              <a:rPr lang="en-US" dirty="0" smtClean="0"/>
              <a:t>): attachment to cell receptor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modification of viral proteins conformation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destabilization of capsid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release of viral RNA.</a:t>
            </a:r>
          </a:p>
          <a:p>
            <a:pPr lvl="1"/>
            <a:r>
              <a:rPr lang="en-US" dirty="0" smtClean="0"/>
              <a:t>Influenza A: </a:t>
            </a:r>
            <a:r>
              <a:rPr lang="en-US" dirty="0" smtClean="0"/>
              <a:t>dissociation </a:t>
            </a:r>
            <a:r>
              <a:rPr lang="en-US" dirty="0" smtClean="0"/>
              <a:t>of ribonucleic complex (RNP) other proteins (M1 protein)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migration of RNP in nucleus.</a:t>
            </a:r>
          </a:p>
          <a:p>
            <a:pPr lvl="1"/>
            <a:r>
              <a:rPr lang="en-US" dirty="0" err="1" smtClean="0"/>
              <a:t>Poxviridae</a:t>
            </a:r>
            <a:r>
              <a:rPr lang="en-US" dirty="0" smtClean="0"/>
              <a:t>: 2 Step</a:t>
            </a:r>
          </a:p>
          <a:p>
            <a:pPr lvl="2"/>
            <a:r>
              <a:rPr lang="en-US" sz="2800" dirty="0" smtClean="0"/>
              <a:t>Step 1: Enzyme host, but not complete release.</a:t>
            </a:r>
          </a:p>
          <a:p>
            <a:pPr lvl="2"/>
            <a:r>
              <a:rPr lang="en-US" sz="2800" dirty="0" smtClean="0"/>
              <a:t>Step 2: release complete by viral enzyme synthesized after infection.</a:t>
            </a:r>
            <a:endParaRPr lang="fr-F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>
            <a:noAutofit/>
          </a:bodyPr>
          <a:lstStyle/>
          <a:p>
            <a:pPr lvl="1"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Expression</a:t>
            </a:r>
            <a:r>
              <a:rPr lang="en-US" sz="1400" dirty="0" smtClean="0"/>
              <a:t>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en-US" sz="1400" dirty="0" smtClean="0"/>
              <a:t>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replication of </a:t>
            </a:r>
            <a:r>
              <a:rPr lang="en-US" sz="3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viral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Most important step in viral replication cycle.</a:t>
            </a:r>
          </a:p>
          <a:p>
            <a:r>
              <a:rPr lang="en-US" dirty="0" smtClean="0"/>
              <a:t>Virus multiplication by duplicating genetic material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replication.</a:t>
            </a:r>
          </a:p>
          <a:p>
            <a:r>
              <a:rPr lang="en-US" dirty="0" smtClean="0"/>
              <a:t>Genetic information of virus resulted in viral protein:</a:t>
            </a:r>
          </a:p>
          <a:p>
            <a:pPr lvl="1"/>
            <a:r>
              <a:rPr lang="en-US" sz="3100" dirty="0" smtClean="0"/>
              <a:t>Directly from viral genome (genome serves as mRNA).</a:t>
            </a:r>
          </a:p>
          <a:p>
            <a:pPr lvl="1"/>
            <a:r>
              <a:rPr lang="en-US" sz="3100" dirty="0" smtClean="0"/>
              <a:t>Indirectly by intermediate of mRNA (transcription = RNA synthesis).</a:t>
            </a:r>
          </a:p>
          <a:p>
            <a:r>
              <a:rPr lang="en-US" dirty="0" smtClean="0"/>
              <a:t>Precocious proteins or nonstructural or </a:t>
            </a:r>
            <a:r>
              <a:rPr lang="en-US" dirty="0" smtClean="0"/>
              <a:t>early</a:t>
            </a:r>
            <a:r>
              <a:rPr lang="en-US" dirty="0" smtClean="0"/>
              <a:t> </a:t>
            </a:r>
            <a:r>
              <a:rPr lang="en-US" dirty="0" smtClean="0"/>
              <a:t>or factors interfering with cell metabolism. </a:t>
            </a:r>
          </a:p>
          <a:p>
            <a:r>
              <a:rPr lang="en-US" dirty="0" smtClean="0"/>
              <a:t>Protein structures used for construction of new </a:t>
            </a:r>
            <a:r>
              <a:rPr lang="en-US" dirty="0" err="1" smtClean="0"/>
              <a:t>virions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Viruses hijack machinery of nucleic acid synthesis or protein in infected cells to their advantage, with some inhibition of RNA synthesis and cellular DNA.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943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DNA Virus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Replication of </a:t>
            </a:r>
            <a:r>
              <a:rPr lang="en-US" dirty="0" err="1" smtClean="0"/>
              <a:t>ds</a:t>
            </a:r>
            <a:r>
              <a:rPr lang="en-US" dirty="0" smtClean="0"/>
              <a:t> DNA viruses: close to mechanism of cell.</a:t>
            </a:r>
          </a:p>
          <a:p>
            <a:pPr lvl="1"/>
            <a:r>
              <a:rPr lang="en-US" sz="3100" dirty="0" smtClean="0"/>
              <a:t>Infectious cycle (multiplication of ds DNA viruses):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100" dirty="0" smtClean="0"/>
              <a:t>Early transcription: synthesis of nonstructural precocious protein </a:t>
            </a:r>
            <a:r>
              <a:rPr lang="en-US" sz="3100" dirty="0"/>
              <a:t>→</a:t>
            </a:r>
            <a:r>
              <a:rPr lang="en-US" sz="3100" dirty="0" smtClean="0"/>
              <a:t> replication, transcription of genetic material and regulation of gene expression.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100" dirty="0" smtClean="0"/>
              <a:t>Late transcription: synthesis of new genetic material </a:t>
            </a:r>
            <a:r>
              <a:rPr lang="en-US" sz="3100" dirty="0" smtClean="0">
                <a:sym typeface="Symbol"/>
              </a:rPr>
              <a:t></a:t>
            </a:r>
            <a:r>
              <a:rPr lang="en-US" sz="3100" dirty="0" smtClean="0"/>
              <a:t>structural proteins </a:t>
            </a:r>
            <a:r>
              <a:rPr lang="en-US" sz="3100" dirty="0" smtClean="0">
                <a:sym typeface="Symbol"/>
              </a:rPr>
              <a:t> </a:t>
            </a:r>
            <a:r>
              <a:rPr lang="en-US" sz="3100" dirty="0" smtClean="0"/>
              <a:t>viral particle constituents.</a:t>
            </a:r>
          </a:p>
          <a:p>
            <a:r>
              <a:rPr lang="en-US" dirty="0" smtClean="0"/>
              <a:t>dsDNA viruses</a:t>
            </a:r>
            <a:r>
              <a:rPr lang="en-US" i="1" dirty="0" smtClean="0"/>
              <a:t>: </a:t>
            </a:r>
            <a:r>
              <a:rPr lang="en-US" i="1" dirty="0" err="1" smtClean="0"/>
              <a:t>Poxviridae</a:t>
            </a:r>
            <a:r>
              <a:rPr lang="en-US" i="1" dirty="0" smtClean="0"/>
              <a:t>, </a:t>
            </a:r>
            <a:r>
              <a:rPr lang="en-US" i="1" dirty="0" err="1" smtClean="0"/>
              <a:t>Papillomaviridae</a:t>
            </a:r>
            <a:r>
              <a:rPr lang="en-US" i="1" dirty="0" smtClean="0"/>
              <a:t>, </a:t>
            </a:r>
            <a:r>
              <a:rPr lang="en-US" i="1" dirty="0" err="1" smtClean="0"/>
              <a:t>Poliomaviridae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Adenoviridae </a:t>
            </a:r>
            <a:r>
              <a:rPr lang="en-US" i="1" dirty="0" smtClean="0">
                <a:sym typeface="Symbol"/>
              </a:rPr>
              <a:t></a:t>
            </a:r>
            <a:r>
              <a:rPr lang="en-US" dirty="0" smtClean="0"/>
              <a:t>  infectious cycle → 2.</a:t>
            </a:r>
          </a:p>
          <a:p>
            <a:r>
              <a:rPr lang="en-US" dirty="0" smtClean="0"/>
              <a:t>Herpesvirus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infectious cycle → 3 (immediate-early, early and late).</a:t>
            </a:r>
          </a:p>
          <a:p>
            <a:r>
              <a:rPr lang="en-US" dirty="0" smtClean="0"/>
              <a:t>Replication of </a:t>
            </a:r>
            <a:r>
              <a:rPr lang="en-US" dirty="0" err="1" smtClean="0"/>
              <a:t>ssDNA</a:t>
            </a:r>
            <a:r>
              <a:rPr lang="en-US" dirty="0" smtClean="0"/>
              <a:t> virus (</a:t>
            </a:r>
            <a:r>
              <a:rPr lang="en-US" i="1" dirty="0" err="1" smtClean="0"/>
              <a:t>Parvoviridae</a:t>
            </a:r>
            <a:r>
              <a:rPr lang="en-US" dirty="0" smtClean="0"/>
              <a:t>): </a:t>
            </a:r>
            <a:r>
              <a:rPr lang="fr-FR" dirty="0" err="1" smtClean="0"/>
              <a:t>completely</a:t>
            </a:r>
            <a:r>
              <a:rPr lang="fr-FR" dirty="0" smtClean="0"/>
              <a:t> </a:t>
            </a:r>
            <a:r>
              <a:rPr lang="fr-FR" dirty="0" err="1" smtClean="0"/>
              <a:t>dependent</a:t>
            </a:r>
            <a:r>
              <a:rPr lang="fr-FR" dirty="0" smtClean="0"/>
              <a:t> on host </a:t>
            </a:r>
            <a:r>
              <a:rPr lang="en-US" dirty="0" smtClean="0"/>
              <a:t>machinery (replicates viral DNA together with cellular DNA).</a:t>
            </a:r>
          </a:p>
          <a:p>
            <a:endParaRPr lang="fr-F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Expression and replication of viral genome</a:t>
            </a:r>
            <a:endParaRPr lang="fr-F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47688"/>
            <a:ext cx="7924800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33" y="2898"/>
            <a:ext cx="5369767" cy="688214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410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Replication</a:t>
            </a:r>
            <a:endParaRPr lang="en-US" dirty="0" smtClean="0"/>
          </a:p>
          <a:p>
            <a:r>
              <a:rPr lang="en-US" dirty="0" smtClean="0"/>
              <a:t>Replication of RNA viruses: segmented or not, double-stranded or single-stranded, positive or negative polarity.</a:t>
            </a:r>
          </a:p>
          <a:p>
            <a:r>
              <a:rPr lang="en-US" dirty="0" smtClean="0"/>
              <a:t>Replication (synthesis of genomic RNA or mRNA): needs intervention RNA dependent -RNA polymerase.</a:t>
            </a:r>
          </a:p>
          <a:p>
            <a:r>
              <a:rPr lang="en-US" dirty="0" smtClean="0"/>
              <a:t>All RNA viruses (except Retroviruses) with gene coding for this enzyme.</a:t>
            </a:r>
          </a:p>
          <a:p>
            <a:r>
              <a:rPr lang="en-US" dirty="0" smtClean="0"/>
              <a:t>Replication mechanism varied depending on nature of genomic RNA:</a:t>
            </a:r>
          </a:p>
          <a:p>
            <a:pPr lvl="1"/>
            <a:r>
              <a:rPr lang="en-US" sz="3100" dirty="0" smtClean="0"/>
              <a:t>RNA viruses (+) mRNA identical form </a:t>
            </a:r>
            <a:r>
              <a:rPr lang="en-US" sz="3100" dirty="0" smtClean="0">
                <a:sym typeface="Symbol"/>
              </a:rPr>
              <a:t></a:t>
            </a:r>
            <a:r>
              <a:rPr lang="en-US" sz="3100" dirty="0" smtClean="0"/>
              <a:t> direct protein synthesis.</a:t>
            </a:r>
          </a:p>
          <a:p>
            <a:pPr lvl="1"/>
            <a:r>
              <a:rPr lang="en-US" sz="3100" dirty="0" smtClean="0"/>
              <a:t>RNA virus (-) or double-stranded </a:t>
            </a:r>
            <a:r>
              <a:rPr lang="en-US" sz="3100" dirty="0" smtClean="0">
                <a:sym typeface="Symbol"/>
              </a:rPr>
              <a:t> </a:t>
            </a:r>
            <a:r>
              <a:rPr lang="en-US" sz="3100" dirty="0" smtClean="0"/>
              <a:t>transcription previously </a:t>
            </a:r>
            <a:r>
              <a:rPr lang="en-US" sz="3100" dirty="0" smtClean="0">
                <a:sym typeface="Symbol"/>
              </a:rPr>
              <a:t> </a:t>
            </a:r>
            <a:r>
              <a:rPr lang="en-US" sz="3100" dirty="0" smtClean="0"/>
              <a:t>mRNA.</a:t>
            </a:r>
            <a:endParaRPr lang="fr-FR" sz="31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Expression and replication of viral genome</a:t>
            </a:r>
            <a:endParaRPr lang="fr-F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Principal elements of synthesis of viral RNA:</a:t>
            </a:r>
          </a:p>
          <a:p>
            <a:pPr lvl="1"/>
            <a:r>
              <a:rPr lang="en-US" dirty="0" smtClean="0"/>
              <a:t>Enzyme</a:t>
            </a:r>
          </a:p>
          <a:p>
            <a:pPr lvl="2"/>
            <a:r>
              <a:rPr lang="en-US" sz="2800" dirty="0" smtClean="0"/>
              <a:t>RNA-dependent RNA polymerase: replication (synthesis of viral genomic RNA and transcription (mRNA).</a:t>
            </a:r>
          </a:p>
          <a:p>
            <a:pPr lvl="2"/>
            <a:r>
              <a:rPr lang="en-US" sz="2800" dirty="0" smtClean="0"/>
              <a:t>Viral enzyme accessory: manage and facilitating RNA polymerase.</a:t>
            </a:r>
          </a:p>
          <a:p>
            <a:pPr lvl="2"/>
            <a:r>
              <a:rPr lang="en-US" sz="2800" dirty="0" smtClean="0"/>
              <a:t>Protein of cellular origin may be associated with transcription and replication (</a:t>
            </a:r>
            <a:r>
              <a:rPr lang="en-US" sz="2800" dirty="0" err="1" smtClean="0"/>
              <a:t>eg</a:t>
            </a:r>
            <a:r>
              <a:rPr lang="en-US" sz="2800" dirty="0" smtClean="0"/>
              <a:t>. certain cytoskeletal proteins binding to certain patterns of RNA, poly (</a:t>
            </a:r>
            <a:r>
              <a:rPr lang="en-US" sz="2800" dirty="0" err="1" smtClean="0"/>
              <a:t>rC</a:t>
            </a:r>
            <a:r>
              <a:rPr lang="en-US" sz="2800" dirty="0" smtClean="0"/>
              <a:t>) binding protein).</a:t>
            </a:r>
          </a:p>
          <a:p>
            <a:pPr lvl="1"/>
            <a:r>
              <a:rPr lang="en-US" dirty="0" smtClean="0"/>
              <a:t>RNA template: viral RNA genome (-), (+).</a:t>
            </a:r>
          </a:p>
          <a:p>
            <a:pPr lvl="1"/>
            <a:r>
              <a:rPr lang="en-US" dirty="0" smtClean="0"/>
              <a:t>Primer: Most RNA-dependent RNA polymerase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RNA synthesis without a primer.</a:t>
            </a:r>
            <a:endParaRPr lang="fr-F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Expression and replication of viral genome</a:t>
            </a:r>
            <a:endParaRPr lang="fr-F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374" y="1"/>
            <a:ext cx="821422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28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46138"/>
            <a:ext cx="8827539" cy="54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" y="1838644"/>
            <a:ext cx="8794965" cy="48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Viral multiplication cycle</a:t>
            </a:r>
          </a:p>
          <a:p>
            <a:pPr lvl="1"/>
            <a:r>
              <a:rPr lang="en-US" dirty="0" smtClean="0"/>
              <a:t>Attachment</a:t>
            </a:r>
          </a:p>
          <a:p>
            <a:pPr lvl="1"/>
            <a:r>
              <a:rPr lang="en-US" dirty="0" smtClean="0"/>
              <a:t>Penetration</a:t>
            </a:r>
          </a:p>
          <a:p>
            <a:pPr lvl="1"/>
            <a:r>
              <a:rPr lang="en-US" dirty="0" err="1" smtClean="0"/>
              <a:t>Uncoating</a:t>
            </a:r>
            <a:endParaRPr lang="en-US" dirty="0" smtClean="0"/>
          </a:p>
          <a:p>
            <a:pPr lvl="1"/>
            <a:r>
              <a:rPr lang="en-US" dirty="0" smtClean="0"/>
              <a:t>Expression and replication of the viral genome</a:t>
            </a:r>
          </a:p>
          <a:p>
            <a:pPr lvl="1"/>
            <a:r>
              <a:rPr lang="en-US" dirty="0" smtClean="0"/>
              <a:t>Assembly</a:t>
            </a:r>
          </a:p>
          <a:p>
            <a:pPr lvl="1"/>
            <a:r>
              <a:rPr lang="en-US" dirty="0" smtClean="0"/>
              <a:t>Maturation and release of virus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6933"/>
            <a:ext cx="6629400" cy="53206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800" dirty="0" smtClean="0"/>
              <a:t>Single-stranded RNA viruses (+) </a:t>
            </a:r>
            <a:r>
              <a:rPr lang="fr-FR" sz="2800" dirty="0" smtClean="0"/>
              <a:t>:</a:t>
            </a:r>
            <a:r>
              <a:rPr lang="fr-FR" sz="2800" i="1" dirty="0" smtClean="0"/>
              <a:t> </a:t>
            </a:r>
            <a:r>
              <a:rPr lang="fr-FR" sz="2800" i="1" dirty="0" err="1"/>
              <a:t>Astroviridae</a:t>
            </a:r>
            <a:r>
              <a:rPr lang="fr-FR" sz="2800" i="1" dirty="0"/>
              <a:t>, </a:t>
            </a:r>
            <a:r>
              <a:rPr lang="fr-FR" sz="2800" i="1" dirty="0" err="1"/>
              <a:t>Calciviridae</a:t>
            </a:r>
            <a:r>
              <a:rPr lang="fr-FR" sz="2800" i="1" dirty="0"/>
              <a:t>, </a:t>
            </a:r>
            <a:r>
              <a:rPr lang="fr-FR" sz="2800" i="1" dirty="0" err="1"/>
              <a:t>Coronaviridae</a:t>
            </a:r>
            <a:r>
              <a:rPr lang="fr-FR" sz="2800" i="1" dirty="0"/>
              <a:t>, </a:t>
            </a:r>
            <a:r>
              <a:rPr lang="fr-FR" sz="2800" i="1" dirty="0" err="1"/>
              <a:t>Flaviviridae</a:t>
            </a:r>
            <a:r>
              <a:rPr lang="fr-FR" sz="2800" i="1" dirty="0"/>
              <a:t>, </a:t>
            </a:r>
            <a:r>
              <a:rPr lang="fr-FR" sz="2800" i="1" dirty="0" err="1"/>
              <a:t>Picornaviridae</a:t>
            </a:r>
            <a:r>
              <a:rPr lang="fr-FR" sz="2800" i="1" dirty="0"/>
              <a:t> </a:t>
            </a:r>
            <a:r>
              <a:rPr lang="fr-FR" sz="2800" dirty="0" smtClean="0"/>
              <a:t>and</a:t>
            </a:r>
            <a:r>
              <a:rPr lang="fr-FR" sz="2800" i="1" dirty="0" smtClean="0"/>
              <a:t> </a:t>
            </a:r>
            <a:r>
              <a:rPr lang="fr-FR" sz="2800" i="1" dirty="0" err="1" smtClean="0"/>
              <a:t>Togaviridae</a:t>
            </a:r>
            <a:endParaRPr lang="fr-FR" sz="2800" i="1" dirty="0"/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As mRNA: Viral genome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translation directly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a single polyprotein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maturation viral </a:t>
            </a:r>
            <a:r>
              <a:rPr lang="en-US" dirty="0" err="1" smtClean="0"/>
              <a:t>protease→structural</a:t>
            </a:r>
            <a:r>
              <a:rPr lang="en-US" dirty="0" smtClean="0"/>
              <a:t> and non-structural proteins.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As template for complementary (–) </a:t>
            </a:r>
            <a:r>
              <a:rPr lang="fr-FR" dirty="0" err="1" smtClean="0"/>
              <a:t>strand</a:t>
            </a:r>
            <a:r>
              <a:rPr lang="fr-FR" dirty="0" smtClean="0"/>
              <a:t> </a:t>
            </a:r>
            <a:r>
              <a:rPr lang="fr-FR" dirty="0" err="1" smtClean="0"/>
              <a:t>synthesis</a:t>
            </a:r>
            <a:r>
              <a:rPr lang="fr-FR" dirty="0" smtClean="0"/>
              <a:t>: virus-</a:t>
            </a:r>
            <a:r>
              <a:rPr lang="fr-FR" dirty="0" err="1" smtClean="0"/>
              <a:t>encoded</a:t>
            </a:r>
            <a:r>
              <a:rPr lang="fr-FR" dirty="0" smtClean="0"/>
              <a:t> RNA-</a:t>
            </a:r>
            <a:r>
              <a:rPr lang="fr-FR" dirty="0" err="1" smtClean="0"/>
              <a:t>dependent</a:t>
            </a:r>
            <a:r>
              <a:rPr lang="fr-FR" dirty="0" smtClean="0"/>
              <a:t> RNA </a:t>
            </a:r>
            <a:r>
              <a:rPr lang="fr-FR" dirty="0" err="1" smtClean="0"/>
              <a:t>polymerase</a:t>
            </a:r>
            <a:r>
              <a:rPr lang="fr-FR" dirty="0" smtClean="0"/>
              <a:t> to </a:t>
            </a:r>
            <a:r>
              <a:rPr lang="fr-FR" dirty="0" err="1" smtClean="0"/>
              <a:t>synthesize</a:t>
            </a:r>
            <a:r>
              <a:rPr lang="fr-FR" dirty="0" smtClean="0"/>
              <a:t> </a:t>
            </a:r>
            <a:r>
              <a:rPr lang="fr-FR" dirty="0" err="1" smtClean="0"/>
              <a:t>complementary</a:t>
            </a:r>
            <a:r>
              <a:rPr lang="fr-FR" dirty="0" smtClean="0"/>
              <a:t> (–) </a:t>
            </a:r>
            <a:r>
              <a:rPr lang="fr-FR" dirty="0" err="1" smtClean="0"/>
              <a:t>ssRNA</a:t>
            </a:r>
            <a:r>
              <a:rPr lang="fr-FR" dirty="0" smtClean="0"/>
              <a:t> (</a:t>
            </a:r>
            <a:r>
              <a:rPr lang="en-US" dirty="0" smtClean="0"/>
              <a:t>progeny (–) strands, in turn, serve as templates for </a:t>
            </a:r>
            <a:r>
              <a:rPr lang="fr-FR" dirty="0" err="1" smtClean="0"/>
              <a:t>synthesis</a:t>
            </a:r>
            <a:r>
              <a:rPr lang="fr-FR" dirty="0" smtClean="0"/>
              <a:t> of </a:t>
            </a:r>
            <a:r>
              <a:rPr lang="fr-FR" dirty="0" err="1" smtClean="0"/>
              <a:t>progeny</a:t>
            </a:r>
            <a:r>
              <a:rPr lang="fr-FR" dirty="0" smtClean="0"/>
              <a:t> (+) </a:t>
            </a:r>
            <a:r>
              <a:rPr lang="fr-FR" dirty="0" err="1" smtClean="0"/>
              <a:t>strands</a:t>
            </a:r>
            <a:r>
              <a:rPr lang="fr-FR" dirty="0" smtClean="0"/>
              <a:t>).</a:t>
            </a:r>
          </a:p>
          <a:p>
            <a:pPr lvl="1">
              <a:lnSpc>
                <a:spcPct val="110000"/>
              </a:lnSpc>
              <a:defRPr/>
            </a:pPr>
            <a:endParaRPr lang="fr-FR" sz="2200" dirty="0" smtClean="0"/>
          </a:p>
          <a:p>
            <a:pPr lvl="1">
              <a:lnSpc>
                <a:spcPct val="110000"/>
              </a:lnSpc>
              <a:defRPr/>
            </a:pPr>
            <a:endParaRPr lang="fr-FR" sz="2200" dirty="0" smtClean="0"/>
          </a:p>
          <a:p>
            <a:pPr lvl="1">
              <a:lnSpc>
                <a:spcPct val="150000"/>
              </a:lnSpc>
              <a:defRPr/>
            </a:pPr>
            <a:endParaRPr lang="fr-FR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6137564"/>
            <a:ext cx="6324600" cy="685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400" dirty="0"/>
              <a:t>Viral </a:t>
            </a:r>
            <a:r>
              <a:rPr lang="en-US" sz="2400" dirty="0" smtClean="0"/>
              <a:t>genome </a:t>
            </a:r>
            <a:r>
              <a:rPr lang="en-US" sz="2400" dirty="0"/>
              <a:t>is infectious</a:t>
            </a:r>
            <a:endParaRPr lang="fr-FR" sz="2400" dirty="0">
              <a:latin typeface="+mn-lt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763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Expression and replication of viral genome</a:t>
            </a:r>
            <a:endParaRPr lang="fr-FR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30</a:t>
            </a:fld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2254"/>
          <a:stretch>
            <a:fillRect/>
          </a:stretch>
        </p:blipFill>
        <p:spPr bwMode="auto">
          <a:xfrm>
            <a:off x="6543675" y="685800"/>
            <a:ext cx="26003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3763"/>
            <a:ext cx="4934958" cy="665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8991600" cy="3886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600" dirty="0" smtClean="0"/>
              <a:t>Single-stranded RNA virus (-) segmented </a:t>
            </a:r>
            <a:r>
              <a:rPr lang="en-US" sz="2600" i="1" dirty="0" err="1" smtClean="0"/>
              <a:t>Orthomyxoviridae</a:t>
            </a:r>
            <a:r>
              <a:rPr lang="en-US" sz="2600" dirty="0" smtClean="0"/>
              <a:t>, </a:t>
            </a:r>
            <a:r>
              <a:rPr lang="en-US" sz="2600" i="1" dirty="0" err="1" smtClean="0"/>
              <a:t>Bunyaviridae</a:t>
            </a:r>
            <a:endParaRPr lang="en-US" sz="2600" i="1" dirty="0" smtClean="0"/>
          </a:p>
          <a:p>
            <a:pPr lvl="1">
              <a:spcBef>
                <a:spcPts val="0"/>
              </a:spcBef>
            </a:pPr>
            <a:r>
              <a:rPr lang="en-US" sz="2600" dirty="0" smtClean="0"/>
              <a:t>Each segment </a:t>
            </a:r>
            <a:r>
              <a:rPr lang="en-US" sz="2600" dirty="0" err="1" smtClean="0"/>
              <a:t>transcribed→mRNA</a:t>
            </a:r>
            <a:r>
              <a:rPr lang="en-US" sz="2600" dirty="0" smtClean="0"/>
              <a:t> </a:t>
            </a:r>
            <a:r>
              <a:rPr lang="en-US" sz="2600" dirty="0" smtClean="0">
                <a:sym typeface="Symbol"/>
              </a:rPr>
              <a:t></a:t>
            </a:r>
            <a:r>
              <a:rPr lang="en-US" sz="2600" dirty="0" smtClean="0"/>
              <a:t> protein </a:t>
            </a:r>
            <a:r>
              <a:rPr lang="en-US" sz="2600" dirty="0" smtClean="0">
                <a:sym typeface="Symbol"/>
              </a:rPr>
              <a:t></a:t>
            </a:r>
            <a:r>
              <a:rPr lang="en-US" sz="2600" dirty="0" smtClean="0"/>
              <a:t> by proteolytic cleavage.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Complex RNA polymerase </a:t>
            </a:r>
            <a:r>
              <a:rPr lang="en-US" sz="2600" dirty="0"/>
              <a:t>(</a:t>
            </a:r>
            <a:r>
              <a:rPr lang="en-US" sz="2600" dirty="0" smtClean="0"/>
              <a:t>PA (initializing replication), PB1 (elongation) and PB2 (initialization of transcription)).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Viral transcription:</a:t>
            </a:r>
          </a:p>
          <a:p>
            <a:pPr lvl="2">
              <a:spcBef>
                <a:spcPts val="0"/>
              </a:spcBef>
            </a:pPr>
            <a:r>
              <a:rPr lang="en-US" sz="2600" dirty="0" smtClean="0"/>
              <a:t>Primer from 5‘ end of cellular mRNA. 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600" dirty="0" smtClean="0"/>
              <a:t>Elongation </a:t>
            </a:r>
            <a:r>
              <a:rPr lang="en-US" sz="2600" dirty="0" smtClean="0">
                <a:sym typeface="Symbol"/>
              </a:rPr>
              <a:t></a:t>
            </a:r>
            <a:r>
              <a:rPr lang="en-US" sz="2600" dirty="0" smtClean="0"/>
              <a:t>addition </a:t>
            </a:r>
            <a:r>
              <a:rPr lang="en-US" sz="2600" dirty="0" err="1" smtClean="0"/>
              <a:t>polyA</a:t>
            </a:r>
            <a:r>
              <a:rPr lang="en-US" sz="2600" dirty="0" smtClean="0"/>
              <a:t> sequence at 3‘ mRNA.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Replication: RNA polymerase working on synthesis of RNA (+) and (-) without primer.</a:t>
            </a:r>
            <a:endParaRPr lang="fr-FR" sz="2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Expression and replication of viral genome</a:t>
            </a:r>
            <a:endParaRPr lang="fr-F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32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587" t="3475"/>
          <a:stretch>
            <a:fillRect/>
          </a:stretch>
        </p:blipFill>
        <p:spPr bwMode="auto">
          <a:xfrm>
            <a:off x="4871884" y="4894622"/>
            <a:ext cx="4267200" cy="193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211763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Single-stranded RNA viruses (-) non-segmented: </a:t>
            </a:r>
            <a:r>
              <a:rPr lang="en-US" sz="3000" i="1" dirty="0" err="1" smtClean="0"/>
              <a:t>Bornaviridae</a:t>
            </a:r>
            <a:r>
              <a:rPr lang="en-US" sz="3000" i="1" dirty="0" smtClean="0"/>
              <a:t>, </a:t>
            </a:r>
            <a:r>
              <a:rPr lang="en-US" sz="3000" i="1" dirty="0" err="1" smtClean="0"/>
              <a:t>Filoviridae</a:t>
            </a:r>
            <a:r>
              <a:rPr lang="en-US" sz="3000" i="1" dirty="0" smtClean="0"/>
              <a:t>, </a:t>
            </a:r>
            <a:r>
              <a:rPr lang="en-US" sz="3000" i="1" dirty="0" err="1" smtClean="0"/>
              <a:t>Paramyxoviridae</a:t>
            </a:r>
            <a:r>
              <a:rPr lang="en-US" sz="3000" i="1" dirty="0" smtClean="0"/>
              <a:t> </a:t>
            </a:r>
            <a:r>
              <a:rPr lang="en-US" sz="3000" dirty="0" smtClean="0"/>
              <a:t>and </a:t>
            </a:r>
            <a:r>
              <a:rPr lang="en-US" sz="3000" i="1" dirty="0" err="1" smtClean="0"/>
              <a:t>Rhabdoviridae</a:t>
            </a:r>
            <a:endParaRPr lang="en-US" sz="3000" i="1" dirty="0" smtClean="0"/>
          </a:p>
          <a:p>
            <a:pPr lvl="1"/>
            <a:r>
              <a:rPr lang="en-US" dirty="0" smtClean="0"/>
              <a:t>Genome consisting of genes separated by intergenic sequences (polyadenylation </a:t>
            </a:r>
            <a:r>
              <a:rPr lang="en-US" dirty="0" err="1" smtClean="0"/>
              <a:t>signal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dirty="0" err="1" smtClean="0"/>
              <a:t>termination</a:t>
            </a:r>
            <a:r>
              <a:rPr lang="en-US" dirty="0" smtClean="0"/>
              <a:t> and initiation of transcription of this gene).</a:t>
            </a:r>
          </a:p>
          <a:p>
            <a:pPr lvl="1"/>
            <a:r>
              <a:rPr lang="en-US" dirty="0" smtClean="0"/>
              <a:t>Transcription: polymerase associated with 3‘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5‘.</a:t>
            </a:r>
          </a:p>
          <a:p>
            <a:pPr lvl="2"/>
            <a:r>
              <a:rPr lang="en-US" sz="2600" dirty="0" smtClean="0"/>
              <a:t>Only a fraction of RNA polymerase crosses intergenic region </a:t>
            </a:r>
            <a:r>
              <a:rPr lang="en-US" sz="2600" dirty="0" smtClean="0">
                <a:sym typeface="Symbol"/>
              </a:rPr>
              <a:t></a:t>
            </a:r>
            <a:r>
              <a:rPr lang="en-US" sz="2600" dirty="0" smtClean="0"/>
              <a:t> reduced amount of mRNA from 3‘ to 5‘.</a:t>
            </a:r>
          </a:p>
          <a:p>
            <a:pPr lvl="1"/>
            <a:r>
              <a:rPr lang="en-US" sz="2700" dirty="0" smtClean="0"/>
              <a:t>Replication: nucleoprotein binding to RNA (+) </a:t>
            </a:r>
            <a:r>
              <a:rPr lang="en-US" sz="2700" dirty="0" smtClean="0">
                <a:sym typeface="Symbol"/>
              </a:rPr>
              <a:t></a:t>
            </a:r>
            <a:r>
              <a:rPr lang="en-US" sz="2700" dirty="0" smtClean="0"/>
              <a:t> allowing RNA polymerase to copy intergenic junction without stops.</a:t>
            </a:r>
            <a:endParaRPr lang="fr-FR" sz="27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5943600"/>
            <a:ext cx="9144000" cy="8382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algn="ctr">
              <a:spcBef>
                <a:spcPct val="20000"/>
              </a:spcBef>
              <a:defRPr/>
            </a:pPr>
            <a:r>
              <a:rPr lang="en-US" sz="2400" dirty="0"/>
              <a:t>Viral genome of negative polarity is noninfectious</a:t>
            </a:r>
            <a:br>
              <a:rPr lang="en-US" sz="2400" dirty="0"/>
            </a:br>
            <a:r>
              <a:rPr lang="en-US" sz="2400" dirty="0"/>
              <a:t>Infection requires a </a:t>
            </a:r>
            <a:r>
              <a:rPr lang="en-US" sz="2400" dirty="0" err="1"/>
              <a:t>virion</a:t>
            </a:r>
            <a:r>
              <a:rPr lang="en-US" sz="2400" dirty="0"/>
              <a:t>-associated RNA polymerase</a:t>
            </a:r>
            <a:endParaRPr lang="fr-FR" sz="2400" dirty="0">
              <a:latin typeface="+mn-lt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763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Expression and replication of viral genome</a:t>
            </a:r>
            <a:endParaRPr lang="fr-FR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22363"/>
            <a:ext cx="7067550" cy="464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8200" y="5715000"/>
            <a:ext cx="6934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400" dirty="0"/>
              <a:t>Multiplication scheme RNA viruses (-) </a:t>
            </a:r>
            <a:r>
              <a:rPr lang="en-US" sz="2400" dirty="0" err="1"/>
              <a:t>unsegmented</a:t>
            </a:r>
            <a:endParaRPr lang="fr-FR" sz="2400" dirty="0">
              <a:latin typeface="+mn-lt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Expression and replication of viral genome</a:t>
            </a:r>
            <a:endParaRPr lang="fr-F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35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7475" y="266700"/>
            <a:ext cx="267652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676400"/>
            <a:ext cx="6324600" cy="374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5181600" cy="525780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2800" dirty="0" smtClean="0"/>
              <a:t>Double-stranded RNA viruses or double-stranded segmented: </a:t>
            </a:r>
            <a:r>
              <a:rPr lang="en-US" sz="2800" i="1" dirty="0" err="1" smtClean="0"/>
              <a:t>Reoviridae</a:t>
            </a:r>
            <a:endParaRPr lang="en-US" sz="2800" i="1" dirty="0" smtClean="0"/>
          </a:p>
          <a:p>
            <a:pPr lvl="1">
              <a:defRPr/>
            </a:pPr>
            <a:r>
              <a:rPr lang="en-US" sz="2600" dirty="0" smtClean="0"/>
              <a:t>Transcription mRNA by </a:t>
            </a:r>
            <a:r>
              <a:rPr lang="en-US" sz="2600" dirty="0" err="1" smtClean="0"/>
              <a:t>virion</a:t>
            </a:r>
            <a:r>
              <a:rPr lang="en-US" sz="2600" dirty="0" smtClean="0"/>
              <a:t>-associated RNA polymerase.</a:t>
            </a:r>
          </a:p>
          <a:p>
            <a:pPr lvl="1">
              <a:defRPr/>
            </a:pPr>
            <a:r>
              <a:rPr lang="en-US" sz="2600" dirty="0" smtClean="0"/>
              <a:t>mRNA </a:t>
            </a:r>
            <a:r>
              <a:rPr lang="en-US" sz="2600" dirty="0" smtClean="0">
                <a:sym typeface="Symbol"/>
              </a:rPr>
              <a:t></a:t>
            </a:r>
            <a:r>
              <a:rPr lang="en-US" sz="2600" dirty="0" smtClean="0"/>
              <a:t> Leaving viral particle in cytoplasm </a:t>
            </a:r>
            <a:r>
              <a:rPr lang="en-US" sz="2600" dirty="0" smtClean="0">
                <a:sym typeface="Symbol"/>
              </a:rPr>
              <a:t> </a:t>
            </a:r>
            <a:r>
              <a:rPr lang="en-US" sz="2600" dirty="0" smtClean="0"/>
              <a:t>protein synthesis. </a:t>
            </a:r>
          </a:p>
          <a:p>
            <a:pPr lvl="1">
              <a:defRPr/>
            </a:pPr>
            <a:r>
              <a:rPr lang="en-US" sz="2600" dirty="0" smtClean="0"/>
              <a:t>(+) RNA </a:t>
            </a:r>
            <a:r>
              <a:rPr lang="en-US" sz="2600" dirty="0" smtClean="0">
                <a:sym typeface="Symbol"/>
              </a:rPr>
              <a:t> </a:t>
            </a:r>
            <a:r>
              <a:rPr lang="en-US" sz="2600" dirty="0" smtClean="0"/>
              <a:t>packaged and copied for synthesis of a new double-stranded RNA genome.</a:t>
            </a:r>
            <a:endParaRPr lang="fr-FR" sz="26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Expression and replication of viral genome</a:t>
            </a:r>
            <a:endParaRPr lang="fr-F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36</a:t>
            </a:fld>
            <a:endParaRPr lang="fr-F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219200"/>
            <a:ext cx="28479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5534"/>
            <a:ext cx="86868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Virus using reverse transcriptase (RT = reverse transcriptase)</a:t>
            </a:r>
          </a:p>
          <a:p>
            <a:pPr lvl="1"/>
            <a:r>
              <a:rPr lang="en-US" dirty="0" smtClean="0"/>
              <a:t>HIV (</a:t>
            </a:r>
            <a:r>
              <a:rPr lang="en-US" i="1" dirty="0" err="1" smtClean="0"/>
              <a:t>Retroviridae</a:t>
            </a:r>
            <a:r>
              <a:rPr lang="en-US" dirty="0" smtClean="0"/>
              <a:t>) and </a:t>
            </a:r>
            <a:r>
              <a:rPr lang="en-US" i="1" dirty="0" err="1" smtClean="0"/>
              <a:t>Hepadnaviridae</a:t>
            </a:r>
            <a:r>
              <a:rPr lang="en-US" dirty="0" smtClean="0"/>
              <a:t> Hepatitis B</a:t>
            </a:r>
          </a:p>
          <a:p>
            <a:pPr lvl="1"/>
            <a:r>
              <a:rPr lang="en-US" dirty="0" smtClean="0"/>
              <a:t>DNA synthesis from (+) RNA genome for </a:t>
            </a:r>
            <a:r>
              <a:rPr lang="en-US" i="1" dirty="0" err="1" smtClean="0"/>
              <a:t>Hepadnaviridae</a:t>
            </a:r>
            <a:r>
              <a:rPr lang="en-US" dirty="0" smtClean="0"/>
              <a:t> or replication product for </a:t>
            </a:r>
            <a:r>
              <a:rPr lang="en-US" i="1" dirty="0" err="1" smtClean="0"/>
              <a:t>Hepadnaviridae</a:t>
            </a:r>
            <a:r>
              <a:rPr lang="en-US" dirty="0" smtClean="0"/>
              <a:t> intervention by reverse transcriptase.</a:t>
            </a:r>
          </a:p>
          <a:p>
            <a:pPr lvl="1"/>
            <a:r>
              <a:rPr lang="en-US" dirty="0" smtClean="0"/>
              <a:t>Reverse transcriptase with 2 functions:</a:t>
            </a:r>
          </a:p>
          <a:p>
            <a:pPr lvl="2"/>
            <a:r>
              <a:rPr lang="en-US" dirty="0" smtClean="0"/>
              <a:t>DNA polymerase (RNA-dependent)</a:t>
            </a:r>
          </a:p>
          <a:p>
            <a:pPr lvl="2"/>
            <a:r>
              <a:rPr lang="en-US" dirty="0" err="1" smtClean="0"/>
              <a:t>RNase</a:t>
            </a:r>
            <a:r>
              <a:rPr lang="en-US" dirty="0" smtClean="0"/>
              <a:t> H activity: degradation of RNA hybridized to DNA formed (RNA-DNA Double helices)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5715000"/>
            <a:ext cx="9144000" cy="1066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400" dirty="0"/>
              <a:t>Reverse transcriptase (RT) is a pharmacological target of </a:t>
            </a:r>
            <a:r>
              <a:rPr lang="en-US" sz="2400" dirty="0" smtClean="0"/>
              <a:t>antiretroviral </a:t>
            </a:r>
            <a:r>
              <a:rPr lang="en-US" sz="2400" dirty="0"/>
              <a:t>used </a:t>
            </a:r>
            <a:r>
              <a:rPr lang="en-US" sz="2400" dirty="0" smtClean="0"/>
              <a:t>in </a:t>
            </a:r>
            <a:r>
              <a:rPr lang="en-US" sz="2400" dirty="0"/>
              <a:t>treatment of HIV</a:t>
            </a:r>
            <a:endParaRPr lang="fr-FR" sz="2400" dirty="0">
              <a:latin typeface="+mn-lt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Expression and replication of viral genome</a:t>
            </a:r>
            <a:endParaRPr lang="fr-FR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Expression and replication of viral genome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38</a:t>
            </a:fld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b="12791"/>
          <a:stretch>
            <a:fillRect/>
          </a:stretch>
        </p:blipFill>
        <p:spPr bwMode="auto">
          <a:xfrm>
            <a:off x="685800" y="1685925"/>
            <a:ext cx="77724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39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728273" cy="68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Strict intracellular parasite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Absence of cell division. </a:t>
            </a:r>
          </a:p>
          <a:p>
            <a:r>
              <a:rPr lang="en-US" dirty="0" smtClean="0"/>
              <a:t>Cell acts as factory, providing substrates, energy, and machinery necessary for synthesis of viral proteins and replication of genome.</a:t>
            </a:r>
          </a:p>
          <a:p>
            <a:r>
              <a:rPr lang="en-US" dirty="0" smtClean="0"/>
              <a:t>Specific steps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pharmacological target ideal for antiviral (neuraminidase inhibitor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inhibiting release of influenza virus by </a:t>
            </a:r>
            <a:r>
              <a:rPr lang="en-US" dirty="0" err="1" smtClean="0"/>
              <a:t>Olsetamivir</a:t>
            </a:r>
            <a:r>
              <a:rPr lang="en-US" dirty="0" smtClean="0"/>
              <a:t>, </a:t>
            </a:r>
            <a:r>
              <a:rPr lang="en-US" dirty="0" err="1" smtClean="0"/>
              <a:t>antiflu</a:t>
            </a:r>
            <a:r>
              <a:rPr lang="en-US" dirty="0" smtClean="0"/>
              <a:t>).</a:t>
            </a:r>
          </a:p>
          <a:p>
            <a:r>
              <a:rPr lang="en-US" dirty="0" smtClean="0"/>
              <a:t>Knowledge of viral multiplication steps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develop effective pharmacotherapy.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Assembly, Maturation and release of virus</a:t>
            </a:r>
            <a:endParaRPr lang="fr-FR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Assembling structural protein.</a:t>
            </a:r>
          </a:p>
          <a:p>
            <a:r>
              <a:rPr lang="en-US" dirty="0" smtClean="0"/>
              <a:t>Incorporation of viral genome into </a:t>
            </a:r>
            <a:r>
              <a:rPr lang="en-US" dirty="0" err="1" smtClean="0"/>
              <a:t>procapsid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Maturation of viral protein by </a:t>
            </a:r>
            <a:r>
              <a:rPr lang="en-US" dirty="0" err="1" smtClean="0"/>
              <a:t>proteolytic</a:t>
            </a:r>
            <a:r>
              <a:rPr lang="en-US" dirty="0" smtClean="0"/>
              <a:t> cleavage or conformational change.</a:t>
            </a:r>
          </a:p>
          <a:p>
            <a:r>
              <a:rPr lang="en-US" dirty="0" smtClean="0"/>
              <a:t>Mechanism can be simple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self-assembly .</a:t>
            </a:r>
          </a:p>
          <a:p>
            <a:r>
              <a:rPr lang="en-US" dirty="0" smtClean="0"/>
              <a:t>Complex mechanism requiring intervention of specific viral protein (chaperone or scaffolding "scaffolding protein") for assembly or structural proteins of viral genome </a:t>
            </a:r>
            <a:r>
              <a:rPr lang="en-US" dirty="0" err="1" smtClean="0"/>
              <a:t>encapsidation</a:t>
            </a:r>
            <a:r>
              <a:rPr lang="en-US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40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Assembly, Maturation and release of virus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Virion</a:t>
            </a:r>
            <a:r>
              <a:rPr lang="en-US" dirty="0" smtClean="0"/>
              <a:t> release by budding:</a:t>
            </a:r>
          </a:p>
          <a:p>
            <a:pPr lvl="1"/>
            <a:r>
              <a:rPr lang="fr-FR" dirty="0" smtClean="0"/>
              <a:t>plasma membrane</a:t>
            </a:r>
            <a:r>
              <a:rPr lang="en-US" dirty="0" smtClean="0"/>
              <a:t> </a:t>
            </a:r>
          </a:p>
          <a:p>
            <a:pPr lvl="1"/>
            <a:r>
              <a:rPr lang="fr-FR" dirty="0" err="1" smtClean="0"/>
              <a:t>nuclear</a:t>
            </a:r>
            <a:r>
              <a:rPr lang="fr-FR" dirty="0" smtClean="0"/>
              <a:t> membrane</a:t>
            </a:r>
            <a:endParaRPr lang="en-US" dirty="0" smtClean="0"/>
          </a:p>
          <a:p>
            <a:pPr lvl="1"/>
            <a:r>
              <a:rPr lang="en-US" dirty="0" smtClean="0"/>
              <a:t>endoplasmic reticulum membrane.</a:t>
            </a:r>
          </a:p>
          <a:p>
            <a:r>
              <a:rPr lang="en-US" dirty="0" smtClean="0"/>
              <a:t>Release of non-enveloped virus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cell </a:t>
            </a:r>
            <a:r>
              <a:rPr lang="en-US" dirty="0" err="1" smtClean="0"/>
              <a:t>lysis</a:t>
            </a:r>
            <a:r>
              <a:rPr lang="en-US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42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42169"/>
          <a:stretch>
            <a:fillRect/>
          </a:stretch>
        </p:blipFill>
        <p:spPr bwMode="auto">
          <a:xfrm>
            <a:off x="4714875" y="984325"/>
            <a:ext cx="2600325" cy="58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b="59036"/>
          <a:stretch>
            <a:fillRect/>
          </a:stretch>
        </p:blipFill>
        <p:spPr bwMode="auto">
          <a:xfrm>
            <a:off x="1323976" y="1371600"/>
            <a:ext cx="28575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References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0" y="990599"/>
            <a:ext cx="9144000" cy="57308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Richard Goering, Hazel </a:t>
            </a:r>
            <a:r>
              <a:rPr lang="en-US" dirty="0" err="1"/>
              <a:t>Dockrell</a:t>
            </a:r>
            <a:r>
              <a:rPr lang="en-US" dirty="0"/>
              <a:t>, Mark Zuckerman, Peter </a:t>
            </a:r>
            <a:r>
              <a:rPr lang="en-US" dirty="0" err="1"/>
              <a:t>Chiodini</a:t>
            </a:r>
            <a:r>
              <a:rPr lang="en-US" dirty="0"/>
              <a:t>. Mims Medical Microbiology and Immunology. Elsevier. 2019.</a:t>
            </a:r>
          </a:p>
          <a:p>
            <a:r>
              <a:rPr lang="en-US" dirty="0" smtClean="0"/>
              <a:t>JACQUELYN G. BLACK. MICROBIOLOGY 7</a:t>
            </a:r>
            <a:r>
              <a:rPr lang="en-US" baseline="30000" dirty="0" smtClean="0"/>
              <a:t>e</a:t>
            </a:r>
            <a:r>
              <a:rPr lang="en-US" dirty="0" smtClean="0"/>
              <a:t> PRINCIPLES AND EXPLORATIONS. 2008. </a:t>
            </a:r>
          </a:p>
          <a:p>
            <a:r>
              <a:rPr lang="en-US" dirty="0" smtClean="0"/>
              <a:t>Patrick R. Murray, Ken S. Rosenthal, Michael A. </a:t>
            </a:r>
            <a:r>
              <a:rPr lang="en-US" dirty="0" err="1" smtClean="0"/>
              <a:t>Pfaller</a:t>
            </a:r>
            <a:r>
              <a:rPr lang="en-US" dirty="0" smtClean="0"/>
              <a:t>. MEDICAL MICROBIOLOGY. 2013. 7th EDITION. </a:t>
            </a:r>
          </a:p>
          <a:p>
            <a:r>
              <a:rPr lang="en-US" dirty="0" smtClean="0"/>
              <a:t>BRIAN W J MAHY, MARC H V VAN REGENMORTEL. Desk Encyclopedia of GENERAL VIROLOGY. 2010.</a:t>
            </a:r>
          </a:p>
          <a:p>
            <a:r>
              <a:rPr lang="en-US" dirty="0" smtClean="0"/>
              <a:t>Cynthia </a:t>
            </a:r>
            <a:r>
              <a:rPr lang="en-US" dirty="0" err="1" smtClean="0"/>
              <a:t>Nau</a:t>
            </a:r>
            <a:r>
              <a:rPr lang="en-US" dirty="0" smtClean="0"/>
              <a:t> </a:t>
            </a:r>
            <a:r>
              <a:rPr lang="en-US" dirty="0" err="1" smtClean="0"/>
              <a:t>Cornelissen</a:t>
            </a:r>
            <a:r>
              <a:rPr lang="en-US" dirty="0" smtClean="0"/>
              <a:t>, Bruce D. Fisher, Richard A. Harvey, Lippincott’s Illustrated Reviews: Microbiology. </a:t>
            </a:r>
            <a:r>
              <a:rPr lang="fr-FR" dirty="0" err="1" smtClean="0"/>
              <a:t>Third</a:t>
            </a:r>
            <a:r>
              <a:rPr lang="fr-FR" dirty="0" smtClean="0"/>
              <a:t> Edition. 2013. </a:t>
            </a:r>
          </a:p>
          <a:p>
            <a:r>
              <a:rPr lang="en-US" dirty="0" smtClean="0"/>
              <a:t>Kenneth J. Ryan, MD, C. George Ray. </a:t>
            </a:r>
            <a:r>
              <a:rPr lang="en-US" dirty="0" err="1" smtClean="0"/>
              <a:t>Sherris</a:t>
            </a:r>
            <a:r>
              <a:rPr lang="en-US" dirty="0" smtClean="0"/>
              <a:t> Medical Microbiology. 6</a:t>
            </a:r>
            <a:r>
              <a:rPr lang="en-US" baseline="30000" dirty="0" smtClean="0"/>
              <a:t>th</a:t>
            </a:r>
            <a:r>
              <a:rPr lang="en-US" dirty="0" smtClean="0"/>
              <a:t> edition. 2014.</a:t>
            </a:r>
          </a:p>
          <a:p>
            <a:r>
              <a:rPr lang="en-US" dirty="0"/>
              <a:t>Jeffrey C. </a:t>
            </a:r>
            <a:r>
              <a:rPr lang="en-US" dirty="0" err="1"/>
              <a:t>Pommerville</a:t>
            </a:r>
            <a:r>
              <a:rPr lang="en-US" dirty="0"/>
              <a:t>. Alcamo’s FUNDAMENTALS OF Microbiology. 9</a:t>
            </a:r>
            <a:r>
              <a:rPr lang="en-US" baseline="30000" dirty="0"/>
              <a:t>th</a:t>
            </a:r>
            <a:r>
              <a:rPr lang="en-US" dirty="0"/>
              <a:t> edition. 2011.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86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9F8EB6-697D-4DDA-9E8E-2BF5E46C7151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Multiplication (</a:t>
            </a:r>
            <a:r>
              <a:rPr lang="fr-FR" dirty="0" err="1" smtClean="0"/>
              <a:t>replication</a:t>
            </a:r>
            <a:r>
              <a:rPr lang="fr-FR" dirty="0" smtClean="0"/>
              <a:t>) cycle of: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Smallpox</a:t>
            </a:r>
            <a:r>
              <a:rPr lang="fr-FR" dirty="0"/>
              <a:t> virus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Human</a:t>
            </a:r>
            <a:r>
              <a:rPr lang="fr-FR" dirty="0"/>
              <a:t> papillomavirus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Rotavirus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Adenovirus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immunodeficiency</a:t>
            </a:r>
            <a:r>
              <a:rPr lang="fr-FR" dirty="0"/>
              <a:t> virus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Coronavirus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Rhabdovirus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A53-6062-4BBC-AD73-0245C272A160}" type="slidenum">
              <a:rPr lang="fr-FR" smtClean="0"/>
              <a:pPr/>
              <a:t>44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Viral multiplication cycle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5943600" cy="5791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2 factors to cells: susceptible and permissiveness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Viral host range: a set of susceptible cells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Infectious for many cells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I</a:t>
            </a:r>
            <a:r>
              <a:rPr lang="en-US" sz="2600" dirty="0" smtClean="0"/>
              <a:t>nfectious specifically for cell type.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Replication curve </a:t>
            </a:r>
            <a:r>
              <a:rPr lang="fr-FR" sz="2800" dirty="0" smtClean="0"/>
              <a:t>of virus (</a:t>
            </a:r>
            <a:r>
              <a:rPr lang="en-US" sz="2800" dirty="0" smtClean="0"/>
              <a:t>one-step growth</a:t>
            </a:r>
            <a:r>
              <a:rPr lang="fr-FR" sz="2800" dirty="0" smtClean="0"/>
              <a:t>):</a:t>
            </a:r>
          </a:p>
          <a:p>
            <a:pPr lvl="1">
              <a:spcBef>
                <a:spcPts val="0"/>
              </a:spcBef>
            </a:pPr>
            <a:r>
              <a:rPr lang="fr-FR" sz="2600" dirty="0" smtClean="0"/>
              <a:t>Eclipse </a:t>
            </a:r>
            <a:r>
              <a:rPr lang="en-US" sz="2600" dirty="0" smtClean="0"/>
              <a:t>period: penetration→ biosynthesis, ends with appearance of new </a:t>
            </a:r>
            <a:r>
              <a:rPr lang="en-US" sz="2600" dirty="0" err="1" smtClean="0"/>
              <a:t>virion</a:t>
            </a:r>
            <a:r>
              <a:rPr lang="en-US" sz="2600" dirty="0" smtClean="0"/>
              <a:t> after virus assembly.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Latent period: </a:t>
            </a:r>
            <a:r>
              <a:rPr lang="en-US" sz="2600" dirty="0" smtClean="0"/>
              <a:t>penetration→ </a:t>
            </a:r>
            <a:r>
              <a:rPr lang="fr-FR" sz="2600" dirty="0" smtClean="0"/>
              <a:t>release </a:t>
            </a:r>
            <a:r>
              <a:rPr lang="fr-FR" sz="2600" dirty="0"/>
              <a:t>(</a:t>
            </a:r>
            <a:r>
              <a:rPr lang="en-US" sz="2600" dirty="0"/>
              <a:t>no extracellular </a:t>
            </a:r>
            <a:r>
              <a:rPr lang="en-US" sz="2600" dirty="0" err="1"/>
              <a:t>virions</a:t>
            </a:r>
            <a:r>
              <a:rPr lang="en-US" sz="2600" dirty="0"/>
              <a:t> can be detected</a:t>
            </a:r>
            <a:r>
              <a:rPr lang="fr-FR" sz="2600" dirty="0"/>
              <a:t>).</a:t>
            </a:r>
          </a:p>
          <a:p>
            <a:pPr>
              <a:spcBef>
                <a:spcPts val="0"/>
              </a:spcBef>
            </a:pPr>
            <a:endParaRPr lang="fr-FR" sz="2800" dirty="0" smtClean="0"/>
          </a:p>
          <a:p>
            <a:pPr>
              <a:spcBef>
                <a:spcPts val="0"/>
              </a:spcBef>
            </a:pPr>
            <a:endParaRPr lang="fr-FR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6163" r="12280"/>
          <a:stretch>
            <a:fillRect/>
          </a:stretch>
        </p:blipFill>
        <p:spPr bwMode="auto">
          <a:xfrm>
            <a:off x="5791200" y="762000"/>
            <a:ext cx="33528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6854"/>
          <a:stretch>
            <a:fillRect/>
          </a:stretch>
        </p:blipFill>
        <p:spPr bwMode="auto">
          <a:xfrm>
            <a:off x="5943600" y="4419600"/>
            <a:ext cx="3200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Viral multiplication cycle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 smtClean="0"/>
              <a:t>Viral infection of a cell:</a:t>
            </a:r>
          </a:p>
          <a:p>
            <a:pPr lvl="1"/>
            <a:r>
              <a:rPr lang="en-US" dirty="0" smtClean="0"/>
              <a:t>Abortive infection: no progeny virus are produced.</a:t>
            </a:r>
          </a:p>
          <a:p>
            <a:pPr lvl="2"/>
            <a:r>
              <a:rPr lang="en-US" sz="2800" dirty="0" err="1" smtClean="0"/>
              <a:t>nonpermissive</a:t>
            </a:r>
            <a:r>
              <a:rPr lang="en-US" sz="2800" dirty="0" smtClean="0"/>
              <a:t>: cells lacked in enzymes, promoters, transcription factors, or other compounds required for complete viral replication. </a:t>
            </a:r>
          </a:p>
          <a:p>
            <a:pPr lvl="2"/>
            <a:r>
              <a:rPr lang="en-US" sz="2800" dirty="0" smtClean="0"/>
              <a:t>virus itself has genetically lost ability to replicate.</a:t>
            </a:r>
          </a:p>
          <a:p>
            <a:pPr lvl="2"/>
            <a:r>
              <a:rPr lang="en-US" sz="2800" dirty="0" smtClean="0"/>
              <a:t>death of cell, before viral replication has been completed.</a:t>
            </a:r>
          </a:p>
          <a:p>
            <a:pPr lvl="1"/>
            <a:r>
              <a:rPr lang="en-US" dirty="0" smtClean="0"/>
              <a:t>Persistent productive infection: virus </a:t>
            </a:r>
            <a:r>
              <a:rPr lang="en-US" dirty="0"/>
              <a:t>is released </a:t>
            </a:r>
            <a:r>
              <a:rPr lang="en-US" dirty="0" smtClean="0"/>
              <a:t>gently from cell </a:t>
            </a:r>
            <a:r>
              <a:rPr lang="en-US" dirty="0"/>
              <a:t>through exocytosis or through </a:t>
            </a:r>
            <a:r>
              <a:rPr lang="en-US" dirty="0" smtClean="0"/>
              <a:t>budding (many </a:t>
            </a:r>
            <a:r>
              <a:rPr lang="en-US" dirty="0"/>
              <a:t>enveloped viruses) </a:t>
            </a:r>
            <a:r>
              <a:rPr lang="en-US" dirty="0" smtClean="0"/>
              <a:t>from </a:t>
            </a:r>
            <a:r>
              <a:rPr lang="en-US" dirty="0"/>
              <a:t>plasma membrane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Latent infection: persistence viral genome inside a host cell with no production of progeny virus (reactivated months or years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productive infection, integrated into a host cell chromosome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tumors).</a:t>
            </a:r>
          </a:p>
          <a:p>
            <a:pPr lvl="1"/>
            <a:r>
              <a:rPr lang="en-US" dirty="0" smtClean="0"/>
              <a:t>Lytic infection: host cell death and production of </a:t>
            </a:r>
            <a:r>
              <a:rPr lang="en-US" sz="2800" dirty="0" smtClean="0"/>
              <a:t>progeny virus.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67" y="-20782"/>
            <a:ext cx="6630865" cy="66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Viral multiplication cycle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2837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Attachment (Adsorption)</a:t>
            </a:r>
          </a:p>
          <a:p>
            <a:r>
              <a:rPr lang="en-US" dirty="0" smtClean="0"/>
              <a:t>Penetration (Entry)</a:t>
            </a:r>
          </a:p>
          <a:p>
            <a:r>
              <a:rPr lang="en-US" dirty="0" err="1" smtClean="0"/>
              <a:t>Uncoating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Expression and replication of viral genome (Synthesis)</a:t>
            </a:r>
          </a:p>
          <a:p>
            <a:r>
              <a:rPr lang="en-US" dirty="0"/>
              <a:t>Assembly (Maturation)</a:t>
            </a:r>
          </a:p>
          <a:p>
            <a:r>
              <a:rPr lang="en-US" dirty="0"/>
              <a:t>Release of virus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51" t="3394" r="1175"/>
          <a:stretch/>
        </p:blipFill>
        <p:spPr>
          <a:xfrm>
            <a:off x="1752600" y="3489325"/>
            <a:ext cx="5943600" cy="336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Attachment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Attachment: fixation virus to target cell</a:t>
            </a:r>
          </a:p>
          <a:p>
            <a:pPr lvl="1"/>
            <a:r>
              <a:rPr lang="en-US" sz="3100" dirty="0" smtClean="0"/>
              <a:t>Initial attachment </a:t>
            </a:r>
            <a:r>
              <a:rPr lang="en-US" sz="3100" dirty="0" smtClean="0">
                <a:sym typeface="Symbol"/>
              </a:rPr>
              <a:t> </a:t>
            </a:r>
            <a:r>
              <a:rPr lang="en-US" sz="3100" dirty="0" smtClean="0"/>
              <a:t>host cell (interaction between specific molecular </a:t>
            </a:r>
            <a:r>
              <a:rPr lang="en-US" sz="3100" dirty="0"/>
              <a:t>(</a:t>
            </a:r>
            <a:r>
              <a:rPr lang="en-US" sz="3100" dirty="0" smtClean="0"/>
              <a:t>spikes) and receptor in host cell membrane (recognize</a:t>
            </a:r>
            <a:r>
              <a:rPr lang="fr-FR" sz="3100" dirty="0" smtClean="0"/>
              <a:t> viral structures).</a:t>
            </a:r>
          </a:p>
          <a:p>
            <a:pPr lvl="2"/>
            <a:r>
              <a:rPr lang="fr-FR" sz="3100" dirty="0" err="1" smtClean="0"/>
              <a:t>Naked</a:t>
            </a:r>
            <a:r>
              <a:rPr lang="fr-FR" sz="3100" dirty="0" smtClean="0"/>
              <a:t> </a:t>
            </a:r>
            <a:r>
              <a:rPr lang="fr-FR" sz="3100" dirty="0" err="1" smtClean="0"/>
              <a:t>viruses</a:t>
            </a:r>
            <a:r>
              <a:rPr lang="fr-FR" sz="3100" dirty="0" smtClean="0"/>
              <a:t>: </a:t>
            </a:r>
            <a:r>
              <a:rPr lang="fr-FR" sz="3100" dirty="0" err="1" smtClean="0"/>
              <a:t>proteins</a:t>
            </a:r>
            <a:r>
              <a:rPr lang="fr-FR" sz="3100" dirty="0" smtClean="0"/>
              <a:t> on </a:t>
            </a:r>
            <a:r>
              <a:rPr lang="en-US" sz="3100" dirty="0" smtClean="0"/>
              <a:t>surfaces of capsids (VAP) </a:t>
            </a:r>
            <a:r>
              <a:rPr lang="en-US" sz="3100" dirty="0" smtClean="0">
                <a:sym typeface="Symbol"/>
              </a:rPr>
              <a:t> </a:t>
            </a:r>
            <a:r>
              <a:rPr lang="fr-FR" sz="3100" dirty="0" smtClean="0"/>
              <a:t>sites on </a:t>
            </a:r>
            <a:r>
              <a:rPr lang="fr-FR" sz="3100" dirty="0" err="1" smtClean="0"/>
              <a:t>appropriate</a:t>
            </a:r>
            <a:r>
              <a:rPr lang="fr-FR" sz="3100" dirty="0" smtClean="0"/>
              <a:t> host </a:t>
            </a:r>
            <a:r>
              <a:rPr lang="fr-FR" sz="3100" dirty="0" err="1" smtClean="0"/>
              <a:t>cells</a:t>
            </a:r>
            <a:r>
              <a:rPr lang="fr-FR" sz="3100" dirty="0" smtClean="0"/>
              <a:t>.</a:t>
            </a:r>
          </a:p>
          <a:p>
            <a:pPr lvl="2"/>
            <a:r>
              <a:rPr lang="fr-FR" sz="3100" dirty="0" err="1" smtClean="0"/>
              <a:t>Enveloped</a:t>
            </a:r>
            <a:r>
              <a:rPr lang="fr-FR" sz="3100" dirty="0" smtClean="0"/>
              <a:t> </a:t>
            </a:r>
            <a:r>
              <a:rPr lang="fr-FR" sz="3100" dirty="0" err="1" smtClean="0"/>
              <a:t>viruses</a:t>
            </a:r>
            <a:r>
              <a:rPr lang="fr-FR" sz="3100" dirty="0" smtClean="0"/>
              <a:t>:</a:t>
            </a:r>
            <a:r>
              <a:rPr lang="en-US" sz="3100" dirty="0" smtClean="0"/>
              <a:t> spikes (glycoprotein) </a:t>
            </a:r>
            <a:r>
              <a:rPr lang="en-US" sz="3100" dirty="0" smtClean="0">
                <a:sym typeface="Symbol"/>
              </a:rPr>
              <a:t> </a:t>
            </a:r>
            <a:r>
              <a:rPr lang="en-US" sz="3100" dirty="0" smtClean="0"/>
              <a:t>membrane protein receptor on surface cell.</a:t>
            </a:r>
            <a:endParaRPr lang="fr-FR" sz="3100" dirty="0" smtClean="0"/>
          </a:p>
          <a:p>
            <a:pPr lvl="1"/>
            <a:r>
              <a:rPr lang="en-US" sz="3100" dirty="0" smtClean="0"/>
              <a:t>Some virus receptor </a:t>
            </a:r>
            <a:r>
              <a:rPr lang="en-US" sz="3100" dirty="0" smtClean="0">
                <a:sym typeface="Symbol"/>
              </a:rPr>
              <a:t> </a:t>
            </a:r>
            <a:r>
              <a:rPr lang="en-US" sz="3100" dirty="0" smtClean="0"/>
              <a:t>specific for a cell type </a:t>
            </a:r>
            <a:r>
              <a:rPr lang="en-US" sz="3100" dirty="0" smtClean="0">
                <a:sym typeface="Symbol"/>
              </a:rPr>
              <a:t></a:t>
            </a:r>
            <a:r>
              <a:rPr lang="en-US" sz="3100" dirty="0" smtClean="0"/>
              <a:t> specific infection on one cell type:</a:t>
            </a:r>
          </a:p>
          <a:p>
            <a:pPr lvl="2"/>
            <a:r>
              <a:rPr lang="en-US" sz="3100" dirty="0" smtClean="0"/>
              <a:t>CD4 T cell </a:t>
            </a:r>
            <a:r>
              <a:rPr lang="en-US" sz="3100" dirty="0"/>
              <a:t>→</a:t>
            </a:r>
            <a:r>
              <a:rPr lang="en-US" sz="3100" dirty="0" smtClean="0"/>
              <a:t> HIV (</a:t>
            </a:r>
            <a:r>
              <a:rPr lang="en-US" sz="3100" dirty="0" err="1" smtClean="0"/>
              <a:t>gp</a:t>
            </a:r>
            <a:r>
              <a:rPr lang="en-US" sz="3100" dirty="0" smtClean="0"/>
              <a:t> 120).</a:t>
            </a:r>
          </a:p>
          <a:p>
            <a:pPr lvl="2"/>
            <a:r>
              <a:rPr lang="en-US" sz="3100" dirty="0" smtClean="0"/>
              <a:t>CD21 B cell → Epstein-Barr virus.</a:t>
            </a:r>
          </a:p>
          <a:p>
            <a:pPr lvl="1"/>
            <a:r>
              <a:rPr lang="en-US" sz="3100" dirty="0" smtClean="0"/>
              <a:t>Ubiquitous receptors:</a:t>
            </a:r>
          </a:p>
          <a:p>
            <a:pPr lvl="2"/>
            <a:r>
              <a:rPr lang="en-US" sz="3100" dirty="0" err="1" smtClean="0"/>
              <a:t>Sialic</a:t>
            </a:r>
            <a:r>
              <a:rPr lang="en-US" sz="3100" dirty="0" smtClean="0"/>
              <a:t> acid: influenza virus</a:t>
            </a:r>
          </a:p>
          <a:p>
            <a:pPr lvl="2"/>
            <a:r>
              <a:rPr lang="en-US" sz="3100" dirty="0" smtClean="0"/>
              <a:t>ICAM1 molecule (Intracellular adhesion molecule): for many human rhinovirus.</a:t>
            </a:r>
          </a:p>
          <a:p>
            <a:pPr lvl="2"/>
            <a:endParaRPr lang="en-US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F085-C5CF-42C2-AB26-0855F3B2CB86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2121</Words>
  <Application>Microsoft Office PowerPoint</Application>
  <PresentationFormat>On-screen Show (4:3)</PresentationFormat>
  <Paragraphs>259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Symbol</vt:lpstr>
      <vt:lpstr>Office Theme</vt:lpstr>
      <vt:lpstr>Multiplication of virus</vt:lpstr>
      <vt:lpstr>Objective</vt:lpstr>
      <vt:lpstr>Plan</vt:lpstr>
      <vt:lpstr>Introduction</vt:lpstr>
      <vt:lpstr>Viral multiplication cycle</vt:lpstr>
      <vt:lpstr>Viral multiplication cycle</vt:lpstr>
      <vt:lpstr>PowerPoint Presentation</vt:lpstr>
      <vt:lpstr>Viral multiplication cycle</vt:lpstr>
      <vt:lpstr>Attachment</vt:lpstr>
      <vt:lpstr>Attachment</vt:lpstr>
      <vt:lpstr>Attachment</vt:lpstr>
      <vt:lpstr>Attachment</vt:lpstr>
      <vt:lpstr>PowerPoint Presentation</vt:lpstr>
      <vt:lpstr>Penetration</vt:lpstr>
      <vt:lpstr>Penetration</vt:lpstr>
      <vt:lpstr>Penetration</vt:lpstr>
      <vt:lpstr>Penetration</vt:lpstr>
      <vt:lpstr>PowerPoint Presentation</vt:lpstr>
      <vt:lpstr>Penetration</vt:lpstr>
      <vt:lpstr>Uncoating</vt:lpstr>
      <vt:lpstr>Expression and replication of viral genome</vt:lpstr>
      <vt:lpstr>Expression and replication of viral genome</vt:lpstr>
      <vt:lpstr>PowerPoint Presentation</vt:lpstr>
      <vt:lpstr>PowerPoint Presentation</vt:lpstr>
      <vt:lpstr>Expression and replication of viral genome</vt:lpstr>
      <vt:lpstr>Expression and replication of viral genome</vt:lpstr>
      <vt:lpstr>PowerPoint Presentation</vt:lpstr>
      <vt:lpstr>PowerPoint Presentation</vt:lpstr>
      <vt:lpstr>PowerPoint Presentation</vt:lpstr>
      <vt:lpstr>Expression and replication of viral genome</vt:lpstr>
      <vt:lpstr>PowerPoint Presentation</vt:lpstr>
      <vt:lpstr>Expression and replication of viral genome</vt:lpstr>
      <vt:lpstr>Expression and replication of viral genome</vt:lpstr>
      <vt:lpstr>Expression and replication of viral genome</vt:lpstr>
      <vt:lpstr>PowerPoint Presentation</vt:lpstr>
      <vt:lpstr>Expression and replication of viral genome</vt:lpstr>
      <vt:lpstr>Expression and replication of viral genome</vt:lpstr>
      <vt:lpstr>Expression and replication of viral genome</vt:lpstr>
      <vt:lpstr>PowerPoint Presentation</vt:lpstr>
      <vt:lpstr>Assembly, Maturation and release of virus</vt:lpstr>
      <vt:lpstr>Assembly, Maturation and release of virus</vt:lpstr>
      <vt:lpstr>PowerPoint Presentation</vt:lpstr>
      <vt:lpstr>References</vt:lpstr>
      <vt:lpstr>Assignment</vt:lpstr>
    </vt:vector>
  </TitlesOfParts>
  <Company>AKM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Multiplication of virus</dc:title>
  <dc:creator>DARA SOSATSYA</dc:creator>
  <cp:lastModifiedBy>Windows User</cp:lastModifiedBy>
  <cp:revision>240</cp:revision>
  <dcterms:created xsi:type="dcterms:W3CDTF">2013-10-26T11:14:26Z</dcterms:created>
  <dcterms:modified xsi:type="dcterms:W3CDTF">2021-11-23T14:22:42Z</dcterms:modified>
</cp:coreProperties>
</file>