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322" r:id="rId3"/>
    <p:sldId id="257" r:id="rId4"/>
    <p:sldId id="258" r:id="rId5"/>
    <p:sldId id="32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7" r:id="rId26"/>
    <p:sldId id="280" r:id="rId27"/>
    <p:sldId id="281" r:id="rId28"/>
    <p:sldId id="282" r:id="rId29"/>
    <p:sldId id="283" r:id="rId30"/>
    <p:sldId id="287" r:id="rId31"/>
    <p:sldId id="284" r:id="rId32"/>
    <p:sldId id="285" r:id="rId33"/>
    <p:sldId id="288" r:id="rId34"/>
    <p:sldId id="321" r:id="rId35"/>
    <p:sldId id="289" r:id="rId36"/>
    <p:sldId id="291" r:id="rId37"/>
    <p:sldId id="292" r:id="rId38"/>
    <p:sldId id="293" r:id="rId39"/>
    <p:sldId id="294" r:id="rId40"/>
    <p:sldId id="298" r:id="rId41"/>
    <p:sldId id="296" r:id="rId42"/>
    <p:sldId id="295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290" r:id="rId6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9D66E-F7D5-437F-AFF1-0E7A5E6FBCB8}" type="datetimeFigureOut">
              <a:rPr lang="en-US" smtClean="0"/>
              <a:pPr/>
              <a:t>1/24/2022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F60CB-DE05-491D-ABCD-2567E99683FA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BCF94-D042-43CE-935F-3E89A064E128}" type="datetimeFigureOut">
              <a:rPr lang="en-US" smtClean="0"/>
              <a:pPr/>
              <a:t>1/24/2022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A63CC-08C1-4FD9-87CC-9F8CB499D4EF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667C-A276-4608-9C39-481A998E0A48}" type="datetime1">
              <a:rPr lang="en-US" smtClean="0"/>
              <a:pPr/>
              <a:t>1/24/2022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9863-786A-4C79-BE95-2163D8A41975}" type="datetime1">
              <a:rPr lang="en-US" smtClean="0"/>
              <a:pPr/>
              <a:t>1/24/2022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71D6-BD0D-42ED-83FC-CA341FE4479D}" type="datetime1">
              <a:rPr lang="en-US" smtClean="0"/>
              <a:pPr/>
              <a:t>1/24/2022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6B03-B496-443C-80F8-D1EC89C5BD0B}" type="datetime1">
              <a:rPr lang="en-US" smtClean="0"/>
              <a:pPr/>
              <a:t>1/24/2022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A86-5239-40DC-A863-7E3A5573D4CF}" type="datetime1">
              <a:rPr lang="en-US" smtClean="0"/>
              <a:pPr/>
              <a:t>1/24/2022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841C3-350F-418A-9BAF-4788B84C5BB2}" type="datetime1">
              <a:rPr lang="en-US" smtClean="0"/>
              <a:pPr/>
              <a:t>1/24/2022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6371-A975-483B-8783-CAF5181E81C7}" type="datetime1">
              <a:rPr lang="en-US" smtClean="0"/>
              <a:pPr/>
              <a:t>1/24/2022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495-B2D4-49BE-A88B-A28833E6BE16}" type="datetime1">
              <a:rPr lang="en-US" smtClean="0"/>
              <a:pPr/>
              <a:t>1/24/2022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E230-EA11-499B-A31D-F0D174A4DB99}" type="datetime1">
              <a:rPr lang="en-US" smtClean="0"/>
              <a:pPr/>
              <a:t>1/24/2022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C1141-C855-4F59-A38E-011D668B2C17}" type="datetime1">
              <a:rPr lang="en-US" smtClean="0"/>
              <a:pPr/>
              <a:t>1/24/2022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793D-BD54-4E8F-BE2C-EB1AEF8FC763}" type="datetime1">
              <a:rPr lang="en-US" smtClean="0"/>
              <a:pPr/>
              <a:t>1/24/2022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47020-75C9-41A9-A410-929BEDCD0B91}" type="datetime1">
              <a:rPr lang="en-US" smtClean="0"/>
              <a:pPr/>
              <a:t>1/24/2022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A2539-4C65-44B1-99CA-9955515E0A2F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/>
          <a:p>
            <a:r>
              <a:rPr lang="fr-FR" sz="5400" dirty="0" err="1"/>
              <a:t>Hepatitis</a:t>
            </a:r>
            <a:r>
              <a:rPr lang="fr-FR" sz="5400" dirty="0"/>
              <a:t> </a:t>
            </a:r>
            <a:r>
              <a:rPr lang="fr-FR" sz="5400" dirty="0" err="1" smtClean="0"/>
              <a:t>Viruses</a:t>
            </a:r>
            <a:endParaRPr lang="fr-FR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1752600"/>
          </a:xfrm>
        </p:spPr>
        <p:txBody>
          <a:bodyPr/>
          <a:lstStyle/>
          <a:p>
            <a:r>
              <a:rPr lang="fr-FR" dirty="0" smtClean="0"/>
              <a:t>Dr. CHHAY SOKDALIS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63490" name="Picture 2" descr="http://img.webmd.com/dtmcms/live/webmd/consumer_assets/site_images/articles/health_tools/hepatitis_overview_slideshow/webmd_rf_photo_of_liver_and_hepatitis_viru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352800"/>
            <a:ext cx="4171950" cy="2838450"/>
          </a:xfrm>
          <a:prstGeom prst="rect">
            <a:avLst/>
          </a:prstGeom>
          <a:noFill/>
        </p:spPr>
      </p:pic>
      <p:pic>
        <p:nvPicPr>
          <p:cNvPr id="63492" name="Picture 4" descr="http://health-advisors.org/wp-content/uploads/2013/04/hepatitis-liv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4038600"/>
            <a:ext cx="4171950" cy="1704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Pathogenesis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 l="1858" r="639"/>
          <a:stretch>
            <a:fillRect/>
          </a:stretch>
        </p:blipFill>
        <p:spPr bwMode="auto">
          <a:xfrm>
            <a:off x="1447800" y="1490141"/>
            <a:ext cx="6294423" cy="4834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b="1" dirty="0" err="1" smtClean="0"/>
              <a:t>Pathogenesis</a:t>
            </a:r>
            <a:r>
              <a:rPr lang="fr-FR" b="1" dirty="0" smtClean="0"/>
              <a:t> and </a:t>
            </a:r>
            <a:r>
              <a:rPr lang="fr-FR" b="1" dirty="0" err="1" smtClean="0"/>
              <a:t>Immunity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HAV is </a:t>
            </a:r>
            <a:r>
              <a:rPr lang="en-US" dirty="0" err="1" smtClean="0"/>
              <a:t>ingested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bloodstream</a:t>
            </a:r>
            <a:r>
              <a:rPr lang="en-US" dirty="0" smtClean="0"/>
              <a:t> (epithelial </a:t>
            </a:r>
            <a:r>
              <a:rPr lang="en-US" dirty="0"/>
              <a:t>lining </a:t>
            </a:r>
            <a:r>
              <a:rPr lang="en-US" dirty="0" smtClean="0"/>
              <a:t>of </a:t>
            </a:r>
            <a:r>
              <a:rPr lang="en-US" dirty="0" err="1" smtClean="0"/>
              <a:t>oropharynx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err="1" smtClean="0"/>
              <a:t>intestines</a:t>
            </a:r>
            <a:r>
              <a:rPr lang="en-US" dirty="0" err="1" smtClean="0">
                <a:sym typeface="Symbol"/>
              </a:rPr>
              <a:t>viremia</a:t>
            </a:r>
            <a:r>
              <a:rPr lang="en-US" dirty="0" err="1" smtClean="0"/>
              <a:t>parenchymal</a:t>
            </a:r>
            <a:r>
              <a:rPr lang="en-US" dirty="0" smtClean="0"/>
              <a:t> </a:t>
            </a:r>
            <a:r>
              <a:rPr lang="en-US" dirty="0"/>
              <a:t>cells </a:t>
            </a:r>
            <a:r>
              <a:rPr lang="en-US" dirty="0" smtClean="0"/>
              <a:t>of liver (released into bile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stool).</a:t>
            </a:r>
          </a:p>
          <a:p>
            <a:r>
              <a:rPr lang="en-US" dirty="0" smtClean="0"/>
              <a:t>Replicates </a:t>
            </a:r>
            <a:r>
              <a:rPr lang="en-US" dirty="0"/>
              <a:t>in </a:t>
            </a:r>
            <a:r>
              <a:rPr lang="en-US" dirty="0" err="1" smtClean="0"/>
              <a:t>hepatocytes</a:t>
            </a:r>
            <a:r>
              <a:rPr lang="en-US" dirty="0" smtClean="0"/>
              <a:t> and </a:t>
            </a:r>
            <a:r>
              <a:rPr lang="en-US" dirty="0" err="1"/>
              <a:t>Kupffer</a:t>
            </a:r>
            <a:r>
              <a:rPr lang="en-US" dirty="0"/>
              <a:t> </a:t>
            </a:r>
            <a:r>
              <a:rPr lang="en-US" dirty="0" smtClean="0"/>
              <a:t>cells </a:t>
            </a:r>
            <a:r>
              <a:rPr lang="en-US" dirty="0"/>
              <a:t>slowly </a:t>
            </a:r>
            <a:r>
              <a:rPr lang="en-US" dirty="0" smtClean="0"/>
              <a:t>without producing </a:t>
            </a:r>
            <a:r>
              <a:rPr lang="fr-FR" dirty="0" smtClean="0"/>
              <a:t>apparent </a:t>
            </a:r>
            <a:r>
              <a:rPr lang="fr-FR" dirty="0" err="1"/>
              <a:t>cytopathic</a:t>
            </a:r>
            <a:r>
              <a:rPr lang="fr-FR" dirty="0"/>
              <a:t> </a:t>
            </a:r>
            <a:r>
              <a:rPr lang="fr-FR" dirty="0" err="1"/>
              <a:t>effects</a:t>
            </a:r>
            <a:r>
              <a:rPr lang="fr-FR" dirty="0" smtClean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Shed: </a:t>
            </a:r>
            <a:r>
              <a:rPr lang="en-US" dirty="0"/>
              <a:t>in large quantity </a:t>
            </a:r>
            <a:r>
              <a:rPr lang="en-US" dirty="0" smtClean="0"/>
              <a:t>into </a:t>
            </a:r>
            <a:r>
              <a:rPr lang="en-US" dirty="0"/>
              <a:t>stool </a:t>
            </a:r>
            <a:r>
              <a:rPr lang="en-US" dirty="0" smtClean="0"/>
              <a:t>(10 </a:t>
            </a:r>
            <a:r>
              <a:rPr lang="en-US" dirty="0"/>
              <a:t>days before symptoms of jaundice appear </a:t>
            </a:r>
            <a:r>
              <a:rPr lang="en-US" dirty="0" smtClean="0"/>
              <a:t>or </a:t>
            </a:r>
            <a:r>
              <a:rPr lang="fr-FR" dirty="0" smtClean="0"/>
              <a:t>Ab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 smtClean="0"/>
              <a:t>detected</a:t>
            </a:r>
            <a:r>
              <a:rPr lang="fr-FR" dirty="0" smtClean="0"/>
              <a:t>).</a:t>
            </a:r>
          </a:p>
          <a:p>
            <a:r>
              <a:rPr lang="fr-FR" dirty="0" err="1" smtClean="0"/>
              <a:t>Interferon</a:t>
            </a:r>
            <a:r>
              <a:rPr lang="fr-FR" dirty="0" smtClean="0"/>
              <a:t> </a:t>
            </a:r>
            <a:r>
              <a:rPr lang="fr-FR" dirty="0" err="1" smtClean="0"/>
              <a:t>limits</a:t>
            </a:r>
            <a:r>
              <a:rPr lang="fr-FR" dirty="0" smtClean="0"/>
              <a:t> viral </a:t>
            </a:r>
            <a:r>
              <a:rPr lang="fr-FR" dirty="0" err="1"/>
              <a:t>replication</a:t>
            </a:r>
            <a:r>
              <a:rPr lang="fr-FR" dirty="0"/>
              <a:t>, </a:t>
            </a:r>
            <a:r>
              <a:rPr lang="fr-FR" dirty="0" err="1"/>
              <a:t>natural</a:t>
            </a:r>
            <a:r>
              <a:rPr lang="fr-FR" dirty="0"/>
              <a:t> killer </a:t>
            </a:r>
            <a:r>
              <a:rPr lang="fr-FR" dirty="0" err="1"/>
              <a:t>cells</a:t>
            </a:r>
            <a:r>
              <a:rPr lang="fr-FR" dirty="0"/>
              <a:t> and </a:t>
            </a:r>
            <a:r>
              <a:rPr lang="fr-FR" dirty="0" err="1"/>
              <a:t>cytotoxic</a:t>
            </a:r>
            <a:r>
              <a:rPr lang="fr-FR" dirty="0"/>
              <a:t> T </a:t>
            </a:r>
            <a:r>
              <a:rPr lang="fr-FR" dirty="0" err="1" smtClean="0"/>
              <a:t>cells</a:t>
            </a:r>
            <a:r>
              <a:rPr lang="fr-FR" dirty="0" smtClean="0">
                <a:sym typeface="Symbol"/>
              </a:rPr>
              <a:t></a:t>
            </a:r>
            <a:r>
              <a:rPr lang="en-US" dirty="0" smtClean="0"/>
              <a:t>eliminate </a:t>
            </a:r>
            <a:r>
              <a:rPr lang="en-US" dirty="0"/>
              <a:t>infected cells. </a:t>
            </a:r>
            <a:endParaRPr lang="en-US" dirty="0" smtClean="0"/>
          </a:p>
          <a:p>
            <a:r>
              <a:rPr lang="en-US" dirty="0" err="1" smtClean="0"/>
              <a:t>Ab</a:t>
            </a:r>
            <a:r>
              <a:rPr lang="en-US" dirty="0" smtClean="0"/>
              <a:t>, complement, </a:t>
            </a:r>
            <a:r>
              <a:rPr lang="fr-FR" dirty="0" smtClean="0"/>
              <a:t>and Ab-</a:t>
            </a:r>
            <a:r>
              <a:rPr lang="fr-FR" dirty="0" err="1" smtClean="0"/>
              <a:t>dependent</a:t>
            </a:r>
            <a:r>
              <a:rPr lang="fr-FR" dirty="0" smtClean="0"/>
              <a:t> </a:t>
            </a:r>
            <a:r>
              <a:rPr lang="fr-FR" dirty="0"/>
              <a:t>cellular </a:t>
            </a:r>
            <a:r>
              <a:rPr lang="fr-FR" dirty="0" err="1" smtClean="0"/>
              <a:t>cytotoxicity</a:t>
            </a:r>
            <a:r>
              <a:rPr lang="en-US" dirty="0" smtClean="0"/>
              <a:t> </a:t>
            </a:r>
            <a:r>
              <a:rPr lang="en-US" dirty="0"/>
              <a:t>facilitate clearance </a:t>
            </a:r>
            <a:r>
              <a:rPr lang="en-US" dirty="0" smtClean="0"/>
              <a:t>of virus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immunopathology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Icterus.</a:t>
            </a:r>
            <a:endParaRPr lang="en-US" dirty="0"/>
          </a:p>
          <a:p>
            <a:r>
              <a:rPr lang="en-US" dirty="0"/>
              <a:t>Initial immune response </a:t>
            </a:r>
            <a:r>
              <a:rPr lang="en-US" dirty="0" smtClean="0"/>
              <a:t>IgM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IgG </a:t>
            </a:r>
            <a:r>
              <a:rPr lang="en-US" dirty="0" smtClean="0"/>
              <a:t>(few weeks)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persist indefinitely in </a:t>
            </a:r>
            <a:r>
              <a:rPr lang="en-US" dirty="0" smtClean="0"/>
              <a:t>serum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dirty="0" smtClean="0"/>
              <a:t> </a:t>
            </a:r>
            <a:r>
              <a:rPr lang="en-US" dirty="0"/>
              <a:t>immune to reinfection. </a:t>
            </a:r>
            <a:endParaRPr lang="en-US" dirty="0" smtClean="0"/>
          </a:p>
          <a:p>
            <a:r>
              <a:rPr lang="en-US" dirty="0" smtClean="0"/>
              <a:t>No chronic </a:t>
            </a:r>
            <a:r>
              <a:rPr lang="en-US" dirty="0"/>
              <a:t>infection and </a:t>
            </a:r>
            <a:r>
              <a:rPr lang="fr-FR" dirty="0" err="1" smtClean="0"/>
              <a:t>hepatic</a:t>
            </a:r>
            <a:r>
              <a:rPr lang="fr-FR" dirty="0" smtClean="0"/>
              <a:t> </a:t>
            </a:r>
            <a:r>
              <a:rPr lang="fr-FR" dirty="0"/>
              <a:t>cancer.</a:t>
            </a:r>
          </a:p>
          <a:p>
            <a:endParaRPr lang="en-US" dirty="0"/>
          </a:p>
          <a:p>
            <a:endParaRPr lang="fr-FR" dirty="0"/>
          </a:p>
          <a:p>
            <a:endParaRPr lang="en-US" dirty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Epidemiology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Major natural hosts: Humans </a:t>
            </a:r>
          </a:p>
          <a:p>
            <a:r>
              <a:rPr lang="en-US" dirty="0" smtClean="0"/>
              <a:t>Animal: primates (</a:t>
            </a:r>
            <a:r>
              <a:rPr lang="fr-FR" dirty="0" err="1" smtClean="0"/>
              <a:t>chimpanzees</a:t>
            </a:r>
            <a:r>
              <a:rPr lang="fr-FR" dirty="0" smtClean="0"/>
              <a:t> and marmosets)</a:t>
            </a:r>
            <a:endParaRPr lang="en-US" dirty="0" smtClean="0"/>
          </a:p>
          <a:p>
            <a:r>
              <a:rPr lang="en-US" dirty="0" smtClean="0"/>
              <a:t>40</a:t>
            </a:r>
            <a:r>
              <a:rPr lang="en-US" dirty="0"/>
              <a:t>% of acute cases of hepatitis</a:t>
            </a:r>
          </a:p>
          <a:p>
            <a:r>
              <a:rPr lang="fr-FR" dirty="0"/>
              <a:t>90% of </a:t>
            </a:r>
            <a:r>
              <a:rPr lang="fr-FR" dirty="0" err="1" smtClean="0"/>
              <a:t>infected</a:t>
            </a:r>
            <a:r>
              <a:rPr lang="fr-FR" dirty="0" smtClean="0"/>
              <a:t> </a:t>
            </a:r>
            <a:r>
              <a:rPr lang="en-US" dirty="0" smtClean="0"/>
              <a:t>children </a:t>
            </a:r>
            <a:r>
              <a:rPr lang="en-US" dirty="0"/>
              <a:t>and </a:t>
            </a:r>
            <a:r>
              <a:rPr lang="en-US" dirty="0" smtClean="0"/>
              <a:t>25-50</a:t>
            </a:r>
            <a:r>
              <a:rPr lang="en-US" dirty="0"/>
              <a:t>% of infected adults have </a:t>
            </a:r>
            <a:r>
              <a:rPr lang="en-US" dirty="0" err="1" smtClean="0"/>
              <a:t>inapparent</a:t>
            </a:r>
            <a:r>
              <a:rPr lang="en-US" dirty="0" smtClean="0"/>
              <a:t> </a:t>
            </a:r>
            <a:r>
              <a:rPr lang="fr-FR" dirty="0" smtClean="0"/>
              <a:t>but </a:t>
            </a:r>
            <a:r>
              <a:rPr lang="fr-FR" dirty="0"/>
              <a:t>productive infections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Spread</a:t>
            </a:r>
            <a:r>
              <a:rPr lang="fr-FR" dirty="0" smtClean="0"/>
              <a:t>: </a:t>
            </a:r>
            <a:r>
              <a:rPr lang="fr-FR" dirty="0" err="1" smtClean="0"/>
              <a:t>fecal</a:t>
            </a:r>
            <a:r>
              <a:rPr lang="fr-FR" dirty="0" smtClean="0"/>
              <a:t>–oral route, </a:t>
            </a:r>
            <a:r>
              <a:rPr lang="en-US" dirty="0" smtClean="0"/>
              <a:t>contaminated </a:t>
            </a:r>
            <a:r>
              <a:rPr lang="en-US" dirty="0"/>
              <a:t>water</a:t>
            </a:r>
            <a:r>
              <a:rPr lang="en-US" dirty="0" smtClean="0"/>
              <a:t>, </a:t>
            </a:r>
            <a:r>
              <a:rPr lang="en-US" dirty="0"/>
              <a:t>food, </a:t>
            </a:r>
            <a:r>
              <a:rPr lang="en-US" dirty="0" smtClean="0"/>
              <a:t>dirty hands and Shellfish (clams</a:t>
            </a:r>
            <a:r>
              <a:rPr lang="en-US" dirty="0"/>
              <a:t>, oysters, and </a:t>
            </a:r>
            <a:r>
              <a:rPr lang="en-US" dirty="0" smtClean="0"/>
              <a:t>mussels).</a:t>
            </a:r>
          </a:p>
          <a:p>
            <a:r>
              <a:rPr lang="en-US" dirty="0" smtClean="0"/>
              <a:t>Long incubation </a:t>
            </a:r>
            <a:r>
              <a:rPr lang="fr-FR" dirty="0" err="1" smtClean="0"/>
              <a:t>period</a:t>
            </a:r>
            <a:r>
              <a:rPr lang="fr-FR" dirty="0" smtClean="0"/>
              <a:t>: </a:t>
            </a:r>
            <a:r>
              <a:rPr lang="en-US" dirty="0" smtClean="0"/>
              <a:t>15-40 days (</a:t>
            </a:r>
            <a:r>
              <a:rPr lang="fr-FR" dirty="0" err="1" smtClean="0"/>
              <a:t>mean</a:t>
            </a:r>
            <a:r>
              <a:rPr lang="fr-FR" dirty="0" smtClean="0"/>
              <a:t> 25 </a:t>
            </a:r>
            <a:r>
              <a:rPr lang="fr-FR" dirty="0" err="1" smtClean="0"/>
              <a:t>days</a:t>
            </a:r>
            <a:r>
              <a:rPr lang="en-US" dirty="0" smtClean="0"/>
              <a:t>).</a:t>
            </a:r>
            <a:endParaRPr lang="fr-FR" dirty="0" smtClean="0"/>
          </a:p>
          <a:p>
            <a:endParaRPr lang="fr-FR" dirty="0"/>
          </a:p>
          <a:p>
            <a:endParaRPr lang="en-US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err="1"/>
              <a:t>Clinical</a:t>
            </a:r>
            <a:r>
              <a:rPr lang="fr-FR" dirty="0"/>
              <a:t> </a:t>
            </a:r>
            <a:r>
              <a:rPr lang="fr-FR" dirty="0" smtClean="0"/>
              <a:t>Syndromes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</a:t>
            </a:r>
            <a:r>
              <a:rPr lang="en-US" dirty="0" smtClean="0"/>
              <a:t>sually </a:t>
            </a:r>
            <a:r>
              <a:rPr lang="fr-FR" dirty="0" err="1" smtClean="0"/>
              <a:t>asymptomatic</a:t>
            </a:r>
            <a:endParaRPr lang="fr-FR" dirty="0" smtClean="0"/>
          </a:p>
          <a:p>
            <a:r>
              <a:rPr lang="en-US" dirty="0"/>
              <a:t>V</a:t>
            </a:r>
            <a:r>
              <a:rPr lang="en-US" dirty="0" smtClean="0"/>
              <a:t>ery </a:t>
            </a:r>
            <a:r>
              <a:rPr lang="en-US" dirty="0"/>
              <a:t>similar to </a:t>
            </a:r>
            <a:r>
              <a:rPr lang="fr-FR" dirty="0" smtClean="0"/>
              <a:t>HBV</a:t>
            </a:r>
          </a:p>
          <a:p>
            <a:r>
              <a:rPr lang="fr-FR" dirty="0" err="1" smtClean="0"/>
              <a:t>Disease</a:t>
            </a:r>
            <a:r>
              <a:rPr lang="fr-FR" dirty="0" smtClean="0"/>
              <a:t>: </a:t>
            </a:r>
            <a:r>
              <a:rPr lang="fr-FR" dirty="0" err="1" smtClean="0"/>
              <a:t>children</a:t>
            </a:r>
            <a:r>
              <a:rPr lang="en-US" dirty="0" smtClean="0"/>
              <a:t> &lt; adults </a:t>
            </a:r>
            <a:endParaRPr lang="en-US" dirty="0"/>
          </a:p>
          <a:p>
            <a:r>
              <a:rPr lang="en-US" dirty="0" smtClean="0"/>
              <a:t>Symptoms </a:t>
            </a:r>
            <a:r>
              <a:rPr lang="en-US" dirty="0"/>
              <a:t>occur abruptly </a:t>
            </a:r>
            <a:r>
              <a:rPr lang="en-US" dirty="0" smtClean="0"/>
              <a:t>15-50 days </a:t>
            </a:r>
            <a:r>
              <a:rPr lang="en-US" dirty="0"/>
              <a:t>after exposure and intensify for </a:t>
            </a:r>
            <a:r>
              <a:rPr lang="en-US" dirty="0" smtClean="0"/>
              <a:t>4-6 </a:t>
            </a:r>
            <a:r>
              <a:rPr lang="en-US" dirty="0"/>
              <a:t>days </a:t>
            </a:r>
            <a:r>
              <a:rPr lang="en-US" dirty="0" smtClean="0"/>
              <a:t>before </a:t>
            </a:r>
            <a:r>
              <a:rPr lang="fr-FR" dirty="0" err="1" smtClean="0"/>
              <a:t>icteric</a:t>
            </a:r>
            <a:r>
              <a:rPr lang="fr-FR" dirty="0" smtClean="0"/>
              <a:t> </a:t>
            </a:r>
            <a:r>
              <a:rPr lang="fr-FR" dirty="0"/>
              <a:t>(</a:t>
            </a:r>
            <a:r>
              <a:rPr lang="fr-FR" dirty="0" err="1"/>
              <a:t>jaundice</a:t>
            </a:r>
            <a:r>
              <a:rPr lang="fr-FR" dirty="0"/>
              <a:t>) </a:t>
            </a:r>
            <a:r>
              <a:rPr lang="fr-FR" dirty="0" smtClean="0"/>
              <a:t>phase.</a:t>
            </a:r>
          </a:p>
          <a:p>
            <a:r>
              <a:rPr lang="fr-FR" dirty="0"/>
              <a:t>Initial </a:t>
            </a:r>
            <a:r>
              <a:rPr lang="fr-FR" dirty="0" err="1" smtClean="0"/>
              <a:t>symptoms</a:t>
            </a:r>
            <a:r>
              <a:rPr lang="fr-FR" dirty="0" smtClean="0"/>
              <a:t>: </a:t>
            </a:r>
            <a:r>
              <a:rPr lang="en-US" dirty="0" smtClean="0"/>
              <a:t>fever</a:t>
            </a:r>
            <a:r>
              <a:rPr lang="en-US" dirty="0"/>
              <a:t>, fatigue, nausea, loss of appetite, </a:t>
            </a:r>
            <a:r>
              <a:rPr lang="en-US" dirty="0" smtClean="0"/>
              <a:t>and </a:t>
            </a:r>
            <a:r>
              <a:rPr lang="fr-FR" dirty="0" smtClean="0"/>
              <a:t>abdominal </a:t>
            </a:r>
            <a:r>
              <a:rPr lang="fr-FR" dirty="0"/>
              <a:t>pain. </a:t>
            </a:r>
            <a:r>
              <a:rPr lang="fr-FR" dirty="0" err="1"/>
              <a:t>Dark</a:t>
            </a:r>
            <a:r>
              <a:rPr lang="fr-FR" dirty="0"/>
              <a:t> </a:t>
            </a:r>
            <a:r>
              <a:rPr lang="fr-FR" dirty="0" smtClean="0"/>
              <a:t>urine, </a:t>
            </a:r>
            <a:r>
              <a:rPr lang="fr-FR" dirty="0"/>
              <a:t>pale </a:t>
            </a:r>
            <a:r>
              <a:rPr lang="fr-FR" dirty="0" err="1" smtClean="0"/>
              <a:t>stool</a:t>
            </a:r>
            <a:r>
              <a:rPr lang="fr-FR" dirty="0" smtClean="0"/>
              <a:t>, </a:t>
            </a:r>
            <a:r>
              <a:rPr lang="en-US" dirty="0" smtClean="0"/>
              <a:t>and </a:t>
            </a:r>
            <a:r>
              <a:rPr lang="en-US" dirty="0"/>
              <a:t>then jaundice may be accompanied by </a:t>
            </a:r>
            <a:r>
              <a:rPr lang="en-US" dirty="0" smtClean="0"/>
              <a:t>abdominal pain </a:t>
            </a:r>
            <a:r>
              <a:rPr lang="en-US" dirty="0"/>
              <a:t>and itch. </a:t>
            </a:r>
            <a:endParaRPr lang="en-US" dirty="0" smtClean="0"/>
          </a:p>
          <a:p>
            <a:r>
              <a:rPr lang="en-US" dirty="0" smtClean="0"/>
              <a:t>Jaundice </a:t>
            </a:r>
            <a:r>
              <a:rPr lang="en-US" dirty="0"/>
              <a:t>is observed in </a:t>
            </a:r>
            <a:r>
              <a:rPr lang="en-US" dirty="0" smtClean="0"/>
              <a:t>70-80</a:t>
            </a:r>
            <a:r>
              <a:rPr lang="en-US" dirty="0"/>
              <a:t>% </a:t>
            </a:r>
            <a:r>
              <a:rPr lang="en-US" dirty="0" smtClean="0"/>
              <a:t>of adults </a:t>
            </a:r>
            <a:r>
              <a:rPr lang="en-US" dirty="0"/>
              <a:t>but in only 10% of children (&lt;6 years of age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99% </a:t>
            </a:r>
            <a:r>
              <a:rPr lang="en-US" dirty="0" smtClean="0">
                <a:sym typeface="Symbol"/>
              </a:rPr>
              <a:t>recovery, 0.1%</a:t>
            </a:r>
            <a:r>
              <a:rPr lang="fr-FR" dirty="0" smtClean="0"/>
              <a:t>fulminant fatal </a:t>
            </a:r>
            <a:r>
              <a:rPr lang="fr-FR" dirty="0" err="1" smtClean="0"/>
              <a:t>hepatitis</a:t>
            </a:r>
            <a:r>
              <a:rPr lang="fr-FR" dirty="0" smtClean="0"/>
              <a:t>.</a:t>
            </a:r>
            <a:endParaRPr lang="en-US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Clinical</a:t>
            </a:r>
            <a:r>
              <a:rPr lang="fr-FR" b="1" dirty="0" smtClean="0"/>
              <a:t> Syndromes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4950" y="1295400"/>
            <a:ext cx="61341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Laboratory</a:t>
            </a:r>
            <a:r>
              <a:rPr lang="fr-FR" dirty="0"/>
              <a:t> </a:t>
            </a:r>
            <a:r>
              <a:rPr lang="fr-FR" dirty="0" err="1" smtClean="0"/>
              <a:t>Diagnosis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</a:t>
            </a:r>
            <a:r>
              <a:rPr lang="fr-FR" dirty="0" err="1" smtClean="0"/>
              <a:t>pecific</a:t>
            </a:r>
            <a:r>
              <a:rPr lang="fr-FR" dirty="0" smtClean="0"/>
              <a:t> </a:t>
            </a:r>
            <a:r>
              <a:rPr lang="fr-FR" dirty="0" err="1"/>
              <a:t>serologic</a:t>
            </a:r>
            <a:r>
              <a:rPr lang="fr-FR" dirty="0"/>
              <a:t> tests.</a:t>
            </a:r>
          </a:p>
          <a:p>
            <a:r>
              <a:rPr lang="en-US" dirty="0" smtClean="0"/>
              <a:t>Acute </a:t>
            </a:r>
            <a:r>
              <a:rPr lang="en-US" dirty="0"/>
              <a:t>HAV infection is </a:t>
            </a:r>
            <a:r>
              <a:rPr lang="en-US" dirty="0" smtClean="0"/>
              <a:t>by finding </a:t>
            </a:r>
            <a:r>
              <a:rPr lang="en-US" dirty="0"/>
              <a:t>anti-HAV </a:t>
            </a:r>
            <a:r>
              <a:rPr lang="en-US" dirty="0" err="1"/>
              <a:t>IgM</a:t>
            </a:r>
            <a:r>
              <a:rPr lang="en-US" dirty="0"/>
              <a:t>, </a:t>
            </a:r>
            <a:r>
              <a:rPr lang="en-US" dirty="0" smtClean="0"/>
              <a:t>by ELISA </a:t>
            </a:r>
            <a:r>
              <a:rPr lang="en-US" dirty="0"/>
              <a:t>or radioimmunoassay.</a:t>
            </a:r>
          </a:p>
          <a:p>
            <a:r>
              <a:rPr lang="en-US" dirty="0" err="1" smtClean="0"/>
              <a:t>Convalescence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IgG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 err="1"/>
              <a:t>Treatment</a:t>
            </a:r>
            <a:r>
              <a:rPr lang="fr-FR" b="1" dirty="0"/>
              <a:t>, </a:t>
            </a:r>
            <a:r>
              <a:rPr lang="fr-FR" b="1" dirty="0" err="1"/>
              <a:t>Prevention</a:t>
            </a:r>
            <a:r>
              <a:rPr lang="fr-FR" b="1" dirty="0"/>
              <a:t>, and </a:t>
            </a:r>
            <a:r>
              <a:rPr lang="fr-FR" b="1" dirty="0" smtClean="0"/>
              <a:t>Control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>
            <a:normAutofit fontScale="92500"/>
          </a:bodyPr>
          <a:lstStyle/>
          <a:p>
            <a:r>
              <a:rPr lang="fr-FR" dirty="0" err="1" smtClean="0"/>
              <a:t>Supportive</a:t>
            </a:r>
            <a:r>
              <a:rPr lang="fr-FR" dirty="0" smtClean="0"/>
              <a:t> </a:t>
            </a:r>
            <a:r>
              <a:rPr lang="fr-FR" dirty="0" err="1" smtClean="0"/>
              <a:t>measures</a:t>
            </a:r>
            <a:r>
              <a:rPr lang="fr-FR" dirty="0" smtClean="0"/>
              <a:t>: nutrition and </a:t>
            </a:r>
            <a:r>
              <a:rPr lang="fr-FR" dirty="0" err="1" smtClean="0"/>
              <a:t>rest</a:t>
            </a:r>
            <a:r>
              <a:rPr lang="fr-FR" dirty="0" smtClean="0"/>
              <a:t>.</a:t>
            </a:r>
            <a:endParaRPr lang="en-US" dirty="0" smtClean="0"/>
          </a:p>
          <a:p>
            <a:r>
              <a:rPr lang="en-US" dirty="0" smtClean="0"/>
              <a:t>Reduced </a:t>
            </a:r>
            <a:r>
              <a:rPr lang="en-US" dirty="0"/>
              <a:t>by </a:t>
            </a:r>
            <a:r>
              <a:rPr lang="en-US" dirty="0" smtClean="0"/>
              <a:t>interrupting fecal oral spread of virus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avoid </a:t>
            </a:r>
            <a:r>
              <a:rPr lang="en-US" dirty="0"/>
              <a:t>contaminated water or food, </a:t>
            </a:r>
            <a:r>
              <a:rPr lang="en-US" dirty="0" smtClean="0"/>
              <a:t>uncooked shellfish, proper </a:t>
            </a:r>
            <a:r>
              <a:rPr lang="en-US" dirty="0"/>
              <a:t>hand </a:t>
            </a:r>
            <a:r>
              <a:rPr lang="en-US" dirty="0" smtClean="0"/>
              <a:t>washing (day-care </a:t>
            </a:r>
            <a:r>
              <a:rPr lang="en-US" dirty="0"/>
              <a:t>centers, mental hospitals, and other care </a:t>
            </a:r>
            <a:r>
              <a:rPr lang="en-US" dirty="0" smtClean="0"/>
              <a:t>facilities).</a:t>
            </a:r>
            <a:endParaRPr lang="en-US" dirty="0"/>
          </a:p>
          <a:p>
            <a:r>
              <a:rPr lang="en-US" dirty="0" smtClean="0"/>
              <a:t>Chlorine </a:t>
            </a:r>
            <a:r>
              <a:rPr lang="en-US" dirty="0"/>
              <a:t>treatment of </a:t>
            </a:r>
            <a:r>
              <a:rPr lang="en-US" dirty="0" smtClean="0"/>
              <a:t>drinking water </a:t>
            </a:r>
            <a:r>
              <a:rPr lang="en-US" dirty="0"/>
              <a:t>is </a:t>
            </a:r>
            <a:r>
              <a:rPr lang="en-US" dirty="0" smtClean="0"/>
              <a:t>sufficient </a:t>
            </a:r>
            <a:r>
              <a:rPr lang="en-US" dirty="0"/>
              <a:t>to kill </a:t>
            </a:r>
            <a:r>
              <a:rPr lang="en-US" dirty="0" smtClean="0"/>
              <a:t>virus.</a:t>
            </a:r>
          </a:p>
          <a:p>
            <a:r>
              <a:rPr lang="en-US" dirty="0" smtClean="0"/>
              <a:t>Prophylaxis with immune serum globulin given before or early in incubation period.</a:t>
            </a:r>
          </a:p>
          <a:p>
            <a:r>
              <a:rPr lang="en-US" dirty="0" err="1" smtClean="0"/>
              <a:t>Vaccin</a:t>
            </a:r>
            <a:r>
              <a:rPr lang="en-US" dirty="0" smtClean="0"/>
              <a:t>: killed HAV vaccines (U.S) and </a:t>
            </a:r>
            <a:r>
              <a:rPr lang="fr-FR" dirty="0" smtClean="0"/>
              <a:t>live </a:t>
            </a:r>
            <a:r>
              <a:rPr lang="en-US" dirty="0" smtClean="0"/>
              <a:t>HAV vaccine (China).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HEPATITIS B </a:t>
            </a:r>
            <a:r>
              <a:rPr lang="fr-FR" b="1" dirty="0" smtClean="0"/>
              <a:t>VIRUS</a:t>
            </a:r>
            <a:endParaRPr lang="fr-FR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Hepatitis </a:t>
            </a:r>
            <a:r>
              <a:rPr lang="en-US" dirty="0" smtClean="0"/>
              <a:t>B: </a:t>
            </a:r>
            <a:r>
              <a:rPr lang="en-US"/>
              <a:t>serum </a:t>
            </a:r>
            <a:r>
              <a:rPr lang="en-US" smtClean="0"/>
              <a:t>hepatitis.</a:t>
            </a:r>
            <a:endParaRPr lang="en-US" dirty="0"/>
          </a:p>
          <a:p>
            <a:r>
              <a:rPr lang="fr-FR" dirty="0" err="1" smtClean="0"/>
              <a:t>Family</a:t>
            </a:r>
            <a:r>
              <a:rPr lang="fr-FR" dirty="0" smtClean="0"/>
              <a:t>: </a:t>
            </a:r>
            <a:r>
              <a:rPr lang="fr-FR" dirty="0" err="1" smtClean="0"/>
              <a:t>Hepadnaviridae</a:t>
            </a:r>
            <a:r>
              <a:rPr lang="fr-FR" dirty="0" smtClean="0"/>
              <a:t> (</a:t>
            </a:r>
            <a:r>
              <a:rPr lang="fr-FR" dirty="0" err="1" smtClean="0"/>
              <a:t>hepadnaviruses</a:t>
            </a:r>
            <a:r>
              <a:rPr lang="fr-FR" dirty="0" smtClean="0"/>
              <a:t>)</a:t>
            </a:r>
            <a:r>
              <a:rPr lang="en-US" dirty="0" smtClean="0"/>
              <a:t>.</a:t>
            </a:r>
          </a:p>
          <a:p>
            <a:r>
              <a:rPr lang="fr-FR" dirty="0" smtClean="0"/>
              <a:t>Infects </a:t>
            </a:r>
            <a:r>
              <a:rPr lang="en-US" dirty="0" smtClean="0"/>
              <a:t>liver and, to a lesser extent, kidneys and pancreas of only humans and chimpanzees.</a:t>
            </a:r>
          </a:p>
          <a:p>
            <a:r>
              <a:rPr lang="en-US" dirty="0" smtClean="0"/>
              <a:t>Incubation period: </a:t>
            </a:r>
            <a:r>
              <a:rPr lang="en-US" dirty="0"/>
              <a:t>3 </a:t>
            </a:r>
            <a:r>
              <a:rPr lang="en-US" dirty="0" smtClean="0"/>
              <a:t>months, after </a:t>
            </a:r>
            <a:r>
              <a:rPr lang="en-US" dirty="0"/>
              <a:t>which </a:t>
            </a:r>
            <a:r>
              <a:rPr lang="en-US" dirty="0" err="1"/>
              <a:t>icteric</a:t>
            </a:r>
            <a:r>
              <a:rPr lang="en-US" dirty="0"/>
              <a:t> symptoms start insidiously; </a:t>
            </a:r>
            <a:r>
              <a:rPr lang="en-US" dirty="0" smtClean="0"/>
              <a:t>is followed by </a:t>
            </a:r>
            <a:r>
              <a:rPr lang="en-US" dirty="0"/>
              <a:t>chronic hepatitis in </a:t>
            </a:r>
            <a:r>
              <a:rPr lang="en-US" dirty="0" smtClean="0"/>
              <a:t>5-10</a:t>
            </a:r>
            <a:r>
              <a:rPr lang="en-US" dirty="0"/>
              <a:t>% of </a:t>
            </a:r>
            <a:r>
              <a:rPr lang="en-US" dirty="0" smtClean="0"/>
              <a:t>patients;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causally associated with primary </a:t>
            </a:r>
            <a:r>
              <a:rPr lang="en-US" dirty="0" err="1" smtClean="0"/>
              <a:t>hepatocellular</a:t>
            </a:r>
            <a:r>
              <a:rPr lang="en-US" dirty="0" smtClean="0"/>
              <a:t> carcinoma </a:t>
            </a:r>
            <a:r>
              <a:rPr lang="en-US" dirty="0"/>
              <a:t>(PHC). </a:t>
            </a:r>
            <a:endParaRPr lang="en-US" dirty="0" smtClean="0"/>
          </a:p>
          <a:p>
            <a:r>
              <a:rPr lang="en-US" dirty="0" smtClean="0"/>
              <a:t>&gt;1/3 </a:t>
            </a:r>
            <a:r>
              <a:rPr lang="en-US" dirty="0"/>
              <a:t>of </a:t>
            </a:r>
            <a:r>
              <a:rPr lang="en-US" dirty="0" smtClean="0"/>
              <a:t>world’s population </a:t>
            </a:r>
            <a:r>
              <a:rPr lang="en-US" dirty="0"/>
              <a:t>has been infected with HBV, resulting in </a:t>
            </a:r>
            <a:r>
              <a:rPr lang="en-US" dirty="0" smtClean="0"/>
              <a:t>1-2 </a:t>
            </a:r>
            <a:r>
              <a:rPr lang="en-US" dirty="0"/>
              <a:t>million </a:t>
            </a:r>
            <a:r>
              <a:rPr lang="en-US" dirty="0" smtClean="0"/>
              <a:t>deaths/year</a:t>
            </a:r>
            <a:r>
              <a:rPr lang="en-US" dirty="0"/>
              <a:t>. </a:t>
            </a:r>
            <a:endParaRPr lang="en-US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Structure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943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Genome: small, circular, partly </a:t>
            </a:r>
            <a:r>
              <a:rPr lang="en-US" dirty="0" err="1" smtClean="0"/>
              <a:t>dsDNA</a:t>
            </a:r>
            <a:r>
              <a:rPr lang="en-US" dirty="0" smtClean="0"/>
              <a:t>, 3200 bases.</a:t>
            </a:r>
          </a:p>
          <a:p>
            <a:r>
              <a:rPr lang="en-US" dirty="0" smtClean="0"/>
              <a:t>Proteins: </a:t>
            </a:r>
          </a:p>
          <a:p>
            <a:pPr lvl="1"/>
            <a:r>
              <a:rPr lang="fr-FR" dirty="0" smtClean="0"/>
              <a:t>Surface (</a:t>
            </a:r>
            <a:r>
              <a:rPr lang="fr-FR" dirty="0" err="1" smtClean="0"/>
              <a:t>envelope</a:t>
            </a:r>
            <a:r>
              <a:rPr lang="fr-FR" dirty="0" smtClean="0"/>
              <a:t>) </a:t>
            </a:r>
            <a:r>
              <a:rPr lang="fr-FR" dirty="0" err="1" smtClean="0"/>
              <a:t>protein</a:t>
            </a:r>
            <a:r>
              <a:rPr lang="fr-FR" dirty="0" smtClean="0"/>
              <a:t> (</a:t>
            </a:r>
            <a:r>
              <a:rPr lang="nl-NL" dirty="0" smtClean="0"/>
              <a:t>HBsAg), </a:t>
            </a:r>
          </a:p>
          <a:p>
            <a:pPr lvl="1"/>
            <a:r>
              <a:rPr lang="nl-NL" dirty="0" smtClean="0"/>
              <a:t>Core (nucleocapsid) protein (HBcAg)</a:t>
            </a:r>
            <a:r>
              <a:rPr lang="fr-FR" dirty="0" smtClean="0"/>
              <a:t>, </a:t>
            </a:r>
          </a:p>
          <a:p>
            <a:pPr lvl="1"/>
            <a:r>
              <a:rPr lang="fr-FR" dirty="0" err="1" smtClean="0"/>
              <a:t>HBx</a:t>
            </a:r>
            <a:r>
              <a:rPr lang="fr-FR" dirty="0" smtClean="0"/>
              <a:t> </a:t>
            </a:r>
            <a:r>
              <a:rPr lang="fr-FR" dirty="0" err="1" smtClean="0"/>
              <a:t>protein</a:t>
            </a:r>
            <a:r>
              <a:rPr lang="fr-FR" dirty="0" smtClean="0"/>
              <a:t> (a </a:t>
            </a:r>
            <a:r>
              <a:rPr lang="fr-FR" dirty="0" err="1" smtClean="0"/>
              <a:t>transcriptional</a:t>
            </a:r>
            <a:r>
              <a:rPr lang="fr-FR" dirty="0" smtClean="0"/>
              <a:t> </a:t>
            </a:r>
            <a:r>
              <a:rPr lang="fr-FR" dirty="0" err="1" smtClean="0"/>
              <a:t>activator</a:t>
            </a:r>
            <a:r>
              <a:rPr lang="fr-FR" dirty="0" smtClean="0"/>
              <a:t>), </a:t>
            </a:r>
          </a:p>
          <a:p>
            <a:pPr lvl="1"/>
            <a:r>
              <a:rPr lang="en-US" dirty="0" smtClean="0"/>
              <a:t>Associated with viral DNA: DNA polymerase (RNA-dependent </a:t>
            </a:r>
            <a:r>
              <a:rPr lang="fr-FR" dirty="0" smtClean="0"/>
              <a:t>DNA </a:t>
            </a:r>
            <a:r>
              <a:rPr lang="fr-FR" dirty="0" err="1" smtClean="0"/>
              <a:t>polymerase</a:t>
            </a:r>
            <a:r>
              <a:rPr lang="fr-FR" dirty="0" smtClean="0"/>
              <a:t>, DNA-</a:t>
            </a:r>
            <a:r>
              <a:rPr lang="fr-FR" dirty="0" err="1" smtClean="0"/>
              <a:t>dependent</a:t>
            </a:r>
            <a:r>
              <a:rPr lang="fr-FR" dirty="0" smtClean="0"/>
              <a:t> DNA </a:t>
            </a:r>
            <a:r>
              <a:rPr lang="fr-FR" dirty="0" err="1" smtClean="0"/>
              <a:t>polymerase</a:t>
            </a:r>
            <a:r>
              <a:rPr lang="fr-FR" dirty="0" smtClean="0"/>
              <a:t>, and </a:t>
            </a:r>
            <a:r>
              <a:rPr lang="fr-FR" dirty="0" err="1" smtClean="0"/>
              <a:t>RNase</a:t>
            </a:r>
            <a:r>
              <a:rPr lang="fr-FR" dirty="0" smtClean="0"/>
              <a:t> H </a:t>
            </a:r>
            <a:r>
              <a:rPr lang="fr-FR" dirty="0" err="1" smtClean="0"/>
              <a:t>activities</a:t>
            </a:r>
            <a:r>
              <a:rPr lang="fr-FR" dirty="0" smtClean="0"/>
              <a:t> (reverse </a:t>
            </a:r>
            <a:r>
              <a:rPr lang="en-US" dirty="0" smtClean="0"/>
              <a:t>transcriptase). </a:t>
            </a:r>
          </a:p>
          <a:p>
            <a:pPr lvl="1"/>
            <a:r>
              <a:rPr lang="en-US" dirty="0" smtClean="0"/>
              <a:t>Another component of core (</a:t>
            </a:r>
            <a:r>
              <a:rPr lang="en-US" dirty="0" err="1" smtClean="0"/>
              <a:t>HBeAg</a:t>
            </a:r>
            <a:r>
              <a:rPr lang="en-US" dirty="0" smtClean="0"/>
              <a:t>).</a:t>
            </a:r>
            <a:endParaRPr lang="fr-FR" dirty="0" smtClean="0"/>
          </a:p>
          <a:p>
            <a:r>
              <a:rPr lang="en-US" dirty="0" smtClean="0"/>
              <a:t>Dane particle: 42nm in diameter. </a:t>
            </a:r>
          </a:p>
          <a:p>
            <a:r>
              <a:rPr lang="en-US" dirty="0" err="1" smtClean="0"/>
              <a:t>Capsid</a:t>
            </a:r>
            <a:r>
              <a:rPr lang="en-US" dirty="0" smtClean="0"/>
              <a:t>: </a:t>
            </a:r>
            <a:r>
              <a:rPr lang="en-US" dirty="0" err="1" smtClean="0"/>
              <a:t>icosahedral</a:t>
            </a:r>
            <a:r>
              <a:rPr lang="en-US" dirty="0" smtClean="0"/>
              <a:t> enveloped with several </a:t>
            </a:r>
            <a:r>
              <a:rPr lang="fr-FR" dirty="0" err="1" smtClean="0"/>
              <a:t>unusual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.</a:t>
            </a:r>
            <a:endParaRPr lang="en-US" dirty="0" smtClean="0"/>
          </a:p>
          <a:p>
            <a:r>
              <a:rPr lang="en-US" dirty="0" smtClean="0"/>
              <a:t>Envelope: 3 forms glycoprotein hepatitis </a:t>
            </a:r>
            <a:r>
              <a:rPr lang="fr-FR" dirty="0" smtClean="0"/>
              <a:t>B surface </a:t>
            </a:r>
            <a:r>
              <a:rPr lang="fr-FR" dirty="0" err="1" smtClean="0"/>
              <a:t>antigen</a:t>
            </a:r>
            <a:r>
              <a:rPr lang="fr-FR" dirty="0" smtClean="0"/>
              <a:t> (</a:t>
            </a:r>
            <a:r>
              <a:rPr lang="fr-FR" dirty="0" err="1" smtClean="0"/>
              <a:t>HBsAg</a:t>
            </a:r>
            <a:r>
              <a:rPr lang="fr-FR" dirty="0" smtClean="0"/>
              <a:t>)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en-US" dirty="0"/>
              <a:t>pre-Golgi membranes</a:t>
            </a:r>
            <a:r>
              <a:rPr lang="fr-FR" dirty="0" smtClean="0"/>
              <a:t>. </a:t>
            </a:r>
          </a:p>
          <a:p>
            <a:endParaRPr lang="en-US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Describe the morphology of hepatitis virus.</a:t>
            </a:r>
          </a:p>
          <a:p>
            <a:pPr lvl="0"/>
            <a:r>
              <a:rPr lang="en-US" dirty="0"/>
              <a:t>Remember the characteristic of hepatitis virus.</a:t>
            </a:r>
          </a:p>
          <a:p>
            <a:pPr lvl="0"/>
            <a:r>
              <a:rPr lang="en-US" dirty="0" smtClean="0"/>
              <a:t>Illustrate </a:t>
            </a:r>
            <a:r>
              <a:rPr lang="en-US" dirty="0"/>
              <a:t>the different stages of multiplication of hepatitis virus.</a:t>
            </a:r>
          </a:p>
          <a:p>
            <a:pPr lvl="0"/>
            <a:r>
              <a:rPr lang="en-US" dirty="0"/>
              <a:t>Explain how each type of hepatitis virus transmitted.</a:t>
            </a:r>
          </a:p>
          <a:p>
            <a:pPr lvl="0"/>
            <a:r>
              <a:rPr lang="en-US" dirty="0" smtClean="0"/>
              <a:t>Identify </a:t>
            </a:r>
            <a:r>
              <a:rPr lang="en-US" dirty="0"/>
              <a:t>the factors influencing the frequency of infection.</a:t>
            </a:r>
          </a:p>
          <a:p>
            <a:pPr lvl="0"/>
            <a:r>
              <a:rPr lang="en-US" dirty="0"/>
              <a:t>Describe the pathogenesis of hepatitis virus infection.</a:t>
            </a:r>
          </a:p>
          <a:p>
            <a:pPr lvl="0"/>
            <a:r>
              <a:rPr lang="en-US" smtClean="0"/>
              <a:t>Interpret </a:t>
            </a:r>
            <a:r>
              <a:rPr lang="en-US" dirty="0"/>
              <a:t>the different stages in the evolution of hepatitis virus infection.</a:t>
            </a:r>
          </a:p>
          <a:p>
            <a:pPr lvl="0"/>
            <a:r>
              <a:rPr lang="en-US" dirty="0"/>
              <a:t>Describe the clinical manifestations of hepatitis virus.</a:t>
            </a:r>
          </a:p>
          <a:p>
            <a:pPr lvl="0"/>
            <a:r>
              <a:rPr lang="en-US" dirty="0" smtClean="0"/>
              <a:t>List the </a:t>
            </a:r>
            <a:r>
              <a:rPr lang="en-US" dirty="0"/>
              <a:t>techniques for detecting hepatitis virus.</a:t>
            </a:r>
          </a:p>
          <a:p>
            <a:r>
              <a:rPr lang="en-US" dirty="0"/>
              <a:t>Describe the treatment of hepatitis virus.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24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fr-FR" b="1" dirty="0" smtClean="0"/>
              <a:t>Structure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4453"/>
          <a:stretch>
            <a:fillRect/>
          </a:stretch>
        </p:blipFill>
        <p:spPr bwMode="auto">
          <a:xfrm>
            <a:off x="609600" y="4352016"/>
            <a:ext cx="3505200" cy="2468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-1"/>
            <a:ext cx="3898279" cy="3217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7238" y="3424238"/>
            <a:ext cx="9525" cy="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762000"/>
            <a:ext cx="4953000" cy="364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/>
          <a:srcRect l="3869"/>
          <a:stretch>
            <a:fillRect/>
          </a:stretch>
        </p:blipFill>
        <p:spPr bwMode="auto">
          <a:xfrm>
            <a:off x="4495800" y="3810000"/>
            <a:ext cx="4648200" cy="280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Replication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Specific tropism: liver</a:t>
            </a:r>
          </a:p>
          <a:p>
            <a:r>
              <a:rPr lang="en-US" dirty="0" smtClean="0"/>
              <a:t>HBV genome can integrate into host </a:t>
            </a:r>
            <a:r>
              <a:rPr lang="fr-FR" dirty="0" smtClean="0"/>
              <a:t>chromosome.</a:t>
            </a:r>
          </a:p>
          <a:p>
            <a:r>
              <a:rPr lang="en-US" dirty="0" smtClean="0"/>
              <a:t>HBV replicates through an RNA intermediate and produces and releases antigenic decoy </a:t>
            </a:r>
            <a:r>
              <a:rPr lang="fr-FR" dirty="0" err="1" smtClean="0"/>
              <a:t>particles</a:t>
            </a:r>
            <a:r>
              <a:rPr lang="fr-FR" dirty="0" smtClean="0"/>
              <a:t> (</a:t>
            </a:r>
            <a:r>
              <a:rPr lang="fr-FR" dirty="0" err="1" smtClean="0"/>
              <a:t>HBsAg</a:t>
            </a:r>
            <a:r>
              <a:rPr lang="fr-FR" dirty="0" smtClean="0"/>
              <a:t>).</a:t>
            </a:r>
          </a:p>
          <a:p>
            <a:r>
              <a:rPr lang="en-US" dirty="0" smtClean="0"/>
              <a:t>Attachment: </a:t>
            </a:r>
            <a:r>
              <a:rPr lang="en-US" dirty="0" err="1" smtClean="0"/>
              <a:t>HBsAg</a:t>
            </a:r>
            <a:r>
              <a:rPr lang="en-US" dirty="0" smtClean="0"/>
              <a:t> </a:t>
            </a:r>
            <a:r>
              <a:rPr lang="en-US" dirty="0" err="1" smtClean="0"/>
              <a:t>glycoproteins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receptors</a:t>
            </a:r>
            <a:r>
              <a:rPr lang="en-US" dirty="0" smtClean="0"/>
              <a:t> (</a:t>
            </a:r>
            <a:r>
              <a:rPr lang="en-US" dirty="0" err="1" smtClean="0"/>
              <a:t>transferrin</a:t>
            </a:r>
            <a:r>
              <a:rPr lang="en-US" dirty="0" smtClean="0"/>
              <a:t> receptor, </a:t>
            </a:r>
            <a:r>
              <a:rPr lang="en-US" dirty="0" err="1" smtClean="0"/>
              <a:t>asialoglycoprotein</a:t>
            </a:r>
            <a:r>
              <a:rPr lang="en-US" dirty="0" smtClean="0"/>
              <a:t> receptor, and human liver </a:t>
            </a:r>
            <a:r>
              <a:rPr lang="en-US" dirty="0" err="1" smtClean="0"/>
              <a:t>annexin</a:t>
            </a:r>
            <a:r>
              <a:rPr lang="en-US" dirty="0" smtClean="0"/>
              <a:t> </a:t>
            </a:r>
            <a:r>
              <a:rPr lang="fr-FR" dirty="0" smtClean="0"/>
              <a:t>V).</a:t>
            </a:r>
          </a:p>
          <a:p>
            <a:r>
              <a:rPr lang="fr-FR" dirty="0" err="1" smtClean="0"/>
              <a:t>Penetration</a:t>
            </a:r>
            <a:r>
              <a:rPr lang="fr-FR" dirty="0" smtClean="0"/>
              <a:t>: partial DNA </a:t>
            </a:r>
            <a:r>
              <a:rPr lang="fr-FR" dirty="0" err="1" smtClean="0"/>
              <a:t>strand</a:t>
            </a:r>
            <a:r>
              <a:rPr lang="fr-FR" dirty="0" smtClean="0">
                <a:sym typeface="Symbol"/>
              </a:rPr>
              <a:t></a:t>
            </a:r>
            <a:r>
              <a:rPr lang="en-US" dirty="0" smtClean="0"/>
              <a:t>complete </a:t>
            </a:r>
            <a:r>
              <a:rPr lang="en-US" dirty="0" err="1" smtClean="0"/>
              <a:t>ds</a:t>
            </a:r>
            <a:r>
              <a:rPr lang="en-US" dirty="0" smtClean="0"/>
              <a:t> DNA </a:t>
            </a:r>
            <a:r>
              <a:rPr lang="en-US" dirty="0" err="1" smtClean="0"/>
              <a:t>circle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nucleus</a:t>
            </a:r>
            <a:r>
              <a:rPr lang="en-US" dirty="0" smtClean="0"/>
              <a:t>.</a:t>
            </a:r>
          </a:p>
          <a:p>
            <a:r>
              <a:rPr lang="fr-FR" dirty="0" smtClean="0"/>
              <a:t>Virion</a:t>
            </a:r>
            <a:r>
              <a:rPr lang="fr-FR" dirty="0" smtClean="0">
                <a:sym typeface="Symbol"/>
              </a:rPr>
              <a:t></a:t>
            </a:r>
            <a:r>
              <a:rPr lang="en-US" dirty="0" smtClean="0"/>
              <a:t>released from </a:t>
            </a:r>
            <a:r>
              <a:rPr lang="en-US" dirty="0" err="1" smtClean="0"/>
              <a:t>hepatocyte</a:t>
            </a:r>
            <a:r>
              <a:rPr lang="en-US" dirty="0" smtClean="0"/>
              <a:t> by </a:t>
            </a:r>
            <a:r>
              <a:rPr lang="en-US" dirty="0" err="1" smtClean="0"/>
              <a:t>exocytosis</a:t>
            </a:r>
            <a:r>
              <a:rPr lang="en-US" dirty="0" smtClean="0"/>
              <a:t> without killing cell, not by cell </a:t>
            </a:r>
            <a:r>
              <a:rPr lang="en-US" dirty="0" err="1" smtClean="0"/>
              <a:t>lysis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22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0456" y="0"/>
            <a:ext cx="426974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" y="0"/>
            <a:ext cx="41529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Pathogenesis</a:t>
            </a:r>
            <a:r>
              <a:rPr lang="fr-FR" b="1" dirty="0" smtClean="0"/>
              <a:t> and </a:t>
            </a:r>
            <a:r>
              <a:rPr lang="fr-FR" b="1" dirty="0" err="1" smtClean="0"/>
              <a:t>Immunity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Cause acute or chronic, symptomatic or asymptomatic </a:t>
            </a:r>
            <a:r>
              <a:rPr lang="fr-FR" sz="3400" dirty="0" err="1" smtClean="0"/>
              <a:t>disease</a:t>
            </a:r>
            <a:r>
              <a:rPr lang="fr-FR" sz="3400" dirty="0" smtClean="0"/>
              <a:t>.</a:t>
            </a:r>
          </a:p>
          <a:p>
            <a:r>
              <a:rPr lang="en-US" sz="3400" dirty="0" smtClean="0"/>
              <a:t>Source of infectious virus: blood (major, injection), semen, saliva, milk, vaginal and menstrual secretions, and amniotic fluid. </a:t>
            </a:r>
          </a:p>
          <a:p>
            <a:r>
              <a:rPr lang="en-US" sz="3400" dirty="0" smtClean="0"/>
              <a:t>Replicate: liver (minimal </a:t>
            </a:r>
            <a:r>
              <a:rPr lang="en-US" sz="3400" dirty="0" err="1" smtClean="0"/>
              <a:t>cytopathic</a:t>
            </a:r>
            <a:r>
              <a:rPr lang="en-US" sz="3400" dirty="0" smtClean="0"/>
              <a:t> effect) within 3 days of its acquisition, symptoms (</a:t>
            </a:r>
            <a:r>
              <a:rPr lang="en-US" sz="3400" dirty="0" smtClean="0">
                <a:sym typeface="Symbol"/>
              </a:rPr>
              <a:t></a:t>
            </a:r>
            <a:r>
              <a:rPr lang="en-US" sz="3400" dirty="0" smtClean="0"/>
              <a:t>45 days depending on infectious dose, route of infection, and person).</a:t>
            </a:r>
          </a:p>
          <a:p>
            <a:r>
              <a:rPr lang="en-US" sz="3400" dirty="0" smtClean="0"/>
              <a:t>Symptom by Cell-mediated immunity and inflammation </a:t>
            </a:r>
            <a:r>
              <a:rPr lang="en-US" sz="3400" dirty="0" smtClean="0">
                <a:sym typeface="Symbol"/>
              </a:rPr>
              <a:t></a:t>
            </a:r>
            <a:r>
              <a:rPr lang="en-US" sz="3400" dirty="0" smtClean="0"/>
              <a:t> resolution of HBV infection by eliminating infected </a:t>
            </a:r>
            <a:r>
              <a:rPr lang="en-US" sz="3400" dirty="0" err="1" smtClean="0"/>
              <a:t>hepatocyte</a:t>
            </a:r>
            <a:r>
              <a:rPr lang="en-US" sz="3400" dirty="0" smtClean="0"/>
              <a:t>.</a:t>
            </a:r>
          </a:p>
          <a:p>
            <a:r>
              <a:rPr lang="fr-FR" sz="3400" dirty="0" err="1" smtClean="0"/>
              <a:t>Chronic</a:t>
            </a:r>
            <a:r>
              <a:rPr lang="fr-FR" sz="3400" dirty="0" smtClean="0"/>
              <a:t> </a:t>
            </a:r>
            <a:r>
              <a:rPr lang="fr-FR" sz="3400" dirty="0" err="1" smtClean="0"/>
              <a:t>hepatitis</a:t>
            </a:r>
            <a:r>
              <a:rPr lang="fr-FR" sz="3400" dirty="0" smtClean="0"/>
              <a:t>: </a:t>
            </a:r>
            <a:r>
              <a:rPr lang="fr-FR" sz="3400" dirty="0" err="1" smtClean="0"/>
              <a:t>insufficient</a:t>
            </a:r>
            <a:r>
              <a:rPr lang="fr-FR" sz="3400" dirty="0" smtClean="0"/>
              <a:t> T-</a:t>
            </a:r>
            <a:r>
              <a:rPr lang="fr-FR" sz="3400" dirty="0" err="1" smtClean="0"/>
              <a:t>cell</a:t>
            </a:r>
            <a:r>
              <a:rPr lang="fr-FR" sz="3400" dirty="0" smtClean="0"/>
              <a:t> </a:t>
            </a:r>
            <a:r>
              <a:rPr lang="fr-FR" sz="3400" dirty="0" err="1" smtClean="0"/>
              <a:t>response</a:t>
            </a:r>
            <a:r>
              <a:rPr lang="fr-FR" sz="3400" dirty="0" smtClean="0"/>
              <a:t> to </a:t>
            </a:r>
            <a:r>
              <a:rPr lang="en-US" sz="3400" dirty="0" smtClean="0"/>
              <a:t>infection</a:t>
            </a:r>
            <a:r>
              <a:rPr lang="en-US" sz="3400" dirty="0" smtClean="0">
                <a:sym typeface="Symbol"/>
              </a:rPr>
              <a:t> </a:t>
            </a:r>
            <a:r>
              <a:rPr lang="en-US" sz="3400" dirty="0" smtClean="0"/>
              <a:t>mild </a:t>
            </a:r>
            <a:r>
              <a:rPr lang="en-US" sz="3400" dirty="0" err="1" smtClean="0"/>
              <a:t>symptoms</a:t>
            </a:r>
            <a:r>
              <a:rPr lang="en-US" sz="3400" dirty="0" err="1" smtClean="0">
                <a:sym typeface="Symbol"/>
              </a:rPr>
              <a:t></a:t>
            </a:r>
            <a:r>
              <a:rPr lang="en-US" sz="3400" dirty="0" err="1" smtClean="0"/>
              <a:t>inability</a:t>
            </a:r>
            <a:r>
              <a:rPr lang="en-US" sz="3400" dirty="0" smtClean="0"/>
              <a:t> to resolve</a:t>
            </a:r>
            <a:r>
              <a:rPr lang="fr-FR" sz="3400" dirty="0" smtClean="0"/>
              <a:t>.</a:t>
            </a:r>
          </a:p>
          <a:p>
            <a:r>
              <a:rPr lang="en-US" sz="3400" dirty="0" smtClean="0"/>
              <a:t>Chronic infection exhausts CD8 T cells preventing them from killing infected cells.</a:t>
            </a:r>
          </a:p>
          <a:p>
            <a:endParaRPr lang="fr-FR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b="1" dirty="0" err="1" smtClean="0"/>
              <a:t>Pathogenesis</a:t>
            </a:r>
            <a:r>
              <a:rPr lang="fr-FR" b="1" dirty="0" smtClean="0"/>
              <a:t> and </a:t>
            </a:r>
            <a:r>
              <a:rPr lang="fr-FR" b="1" dirty="0" err="1" smtClean="0"/>
              <a:t>Immunity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Acute phase: liver parenchyma degenerative changes consisting of cellular swelling and necrosis, especially in </a:t>
            </a:r>
            <a:r>
              <a:rPr lang="en-US" dirty="0" err="1" smtClean="0"/>
              <a:t>hepatocytes</a:t>
            </a:r>
            <a:r>
              <a:rPr lang="en-US" dirty="0" smtClean="0"/>
              <a:t> surrounding central vein of a hepatic lobule. </a:t>
            </a:r>
          </a:p>
          <a:p>
            <a:r>
              <a:rPr lang="en-US" dirty="0" smtClean="0"/>
              <a:t>Inflammatory cell infiltrate is mainly composed of lymphocytes.</a:t>
            </a:r>
          </a:p>
          <a:p>
            <a:r>
              <a:rPr lang="en-US" dirty="0" smtClean="0"/>
              <a:t>Resolution of infection allows parenchyma to regenerate. </a:t>
            </a:r>
          </a:p>
          <a:p>
            <a:r>
              <a:rPr lang="en-US" dirty="0" err="1" smtClean="0"/>
              <a:t>Fulminant</a:t>
            </a:r>
            <a:r>
              <a:rPr lang="en-US" dirty="0" smtClean="0"/>
              <a:t> infections: chronic infections, or co-</a:t>
            </a:r>
            <a:r>
              <a:rPr lang="en-US" dirty="0" err="1" smtClean="0"/>
              <a:t>infection+delta</a:t>
            </a:r>
            <a:r>
              <a:rPr lang="en-US" dirty="0" smtClean="0"/>
              <a:t> </a:t>
            </a:r>
            <a:r>
              <a:rPr lang="en-US" dirty="0" err="1" smtClean="0"/>
              <a:t>agent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permanent</a:t>
            </a:r>
            <a:r>
              <a:rPr lang="en-US" dirty="0" smtClean="0"/>
              <a:t> liver damage and cirrhosis.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24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b="1" dirty="0" err="1" smtClean="0"/>
              <a:t>Pathogenesis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25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704"/>
          <a:stretch>
            <a:fillRect/>
          </a:stretch>
        </p:blipFill>
        <p:spPr bwMode="auto">
          <a:xfrm>
            <a:off x="2590800" y="990600"/>
            <a:ext cx="4191000" cy="563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Epidemiology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638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World: 1/3 people have been infected with HBV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a million deaths/</a:t>
            </a:r>
            <a:r>
              <a:rPr lang="fr-FR" dirty="0" err="1" smtClean="0"/>
              <a:t>year</a:t>
            </a:r>
            <a:r>
              <a:rPr lang="fr-FR" dirty="0" smtClean="0"/>
              <a:t>.</a:t>
            </a:r>
          </a:p>
          <a:p>
            <a:r>
              <a:rPr lang="en-US" dirty="0" smtClean="0"/>
              <a:t>&gt;350 million people</a:t>
            </a:r>
            <a:r>
              <a:rPr lang="en-US" dirty="0" smtClean="0">
                <a:sym typeface="Symbol"/>
              </a:rPr>
              <a:t></a:t>
            </a:r>
            <a:r>
              <a:rPr lang="fr-FR" dirty="0" err="1" smtClean="0"/>
              <a:t>chronic</a:t>
            </a:r>
            <a:r>
              <a:rPr lang="fr-FR" dirty="0" smtClean="0"/>
              <a:t> HBV infection.</a:t>
            </a:r>
          </a:p>
          <a:p>
            <a:r>
              <a:rPr lang="en-US" dirty="0" smtClean="0"/>
              <a:t>High rates of </a:t>
            </a:r>
            <a:r>
              <a:rPr lang="en-US" dirty="0" err="1" smtClean="0"/>
              <a:t>seropositivity</a:t>
            </a:r>
            <a:r>
              <a:rPr lang="en-US" dirty="0" smtClean="0"/>
              <a:t>: Italy, Greece, Africa, and Southeast Asia.</a:t>
            </a:r>
          </a:p>
          <a:p>
            <a:r>
              <a:rPr lang="en-US" dirty="0" smtClean="0"/>
              <a:t>Many asymptomatic chronic carriers with virus in blood and other body secretions foster spread of </a:t>
            </a:r>
            <a:r>
              <a:rPr lang="fr-FR" dirty="0" smtClean="0"/>
              <a:t>virus.</a:t>
            </a:r>
          </a:p>
          <a:p>
            <a:r>
              <a:rPr lang="en-US" dirty="0" smtClean="0"/>
              <a:t>Spread: sexual, </a:t>
            </a:r>
            <a:r>
              <a:rPr lang="en-US" dirty="0" err="1" smtClean="0"/>
              <a:t>parenteral</a:t>
            </a:r>
            <a:r>
              <a:rPr lang="en-US" dirty="0" smtClean="0"/>
              <a:t>, and </a:t>
            </a:r>
            <a:r>
              <a:rPr lang="en-US" dirty="0" err="1" smtClean="0"/>
              <a:t>perinatal</a:t>
            </a:r>
            <a:r>
              <a:rPr lang="en-US" dirty="0" smtClean="0"/>
              <a:t> routes. </a:t>
            </a:r>
          </a:p>
          <a:p>
            <a:r>
              <a:rPr lang="en-US" dirty="0" smtClean="0"/>
              <a:t>Transmission: contaminated blood and blood components by transfusion, needle sharing, acupuncture, ear piercing, or tattooing, and through very close personal contact exchange of semen, saliva, and vaginal secretions (e.g., sex, childbirth).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26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b="1" dirty="0" err="1" smtClean="0"/>
              <a:t>Epidemiology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27</a:t>
            </a:fld>
            <a:endParaRPr lang="fr-F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2460"/>
          <a:stretch>
            <a:fillRect/>
          </a:stretch>
        </p:blipFill>
        <p:spPr bwMode="auto">
          <a:xfrm>
            <a:off x="2057400" y="1140071"/>
            <a:ext cx="5334000" cy="564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b="1" dirty="0" err="1" smtClean="0"/>
              <a:t>Epidemiology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6106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High-Risk Groups for Hepatitis B Virus Infection</a:t>
            </a:r>
          </a:p>
          <a:p>
            <a:pPr lvl="1"/>
            <a:r>
              <a:rPr lang="en-US" dirty="0" smtClean="0"/>
              <a:t>People from endemic regions (i.e., China, parts of Africa, </a:t>
            </a:r>
            <a:r>
              <a:rPr lang="fr-FR" dirty="0" smtClean="0"/>
              <a:t>Alaska, Pacific </a:t>
            </a:r>
            <a:r>
              <a:rPr lang="fr-FR" dirty="0" err="1" smtClean="0"/>
              <a:t>Islands</a:t>
            </a:r>
            <a:r>
              <a:rPr lang="fr-FR" dirty="0" smtClean="0"/>
              <a:t>)</a:t>
            </a:r>
          </a:p>
          <a:p>
            <a:pPr lvl="1"/>
            <a:r>
              <a:rPr lang="en-US" dirty="0" smtClean="0"/>
              <a:t>Babies of mothers with chronic hepatitis B virus</a:t>
            </a:r>
          </a:p>
          <a:p>
            <a:pPr lvl="1"/>
            <a:r>
              <a:rPr lang="fr-FR" dirty="0" err="1" smtClean="0"/>
              <a:t>Intravenous</a:t>
            </a:r>
            <a:r>
              <a:rPr lang="fr-FR" dirty="0" smtClean="0"/>
              <a:t> </a:t>
            </a:r>
            <a:r>
              <a:rPr lang="fr-FR" dirty="0" err="1" smtClean="0"/>
              <a:t>drug</a:t>
            </a:r>
            <a:r>
              <a:rPr lang="fr-FR" dirty="0" smtClean="0"/>
              <a:t> </a:t>
            </a:r>
            <a:r>
              <a:rPr lang="fr-FR" dirty="0" err="1" smtClean="0"/>
              <a:t>abusers</a:t>
            </a:r>
            <a:endParaRPr lang="fr-FR" dirty="0" smtClean="0"/>
          </a:p>
          <a:p>
            <a:pPr lvl="1"/>
            <a:r>
              <a:rPr lang="en-US" dirty="0" smtClean="0"/>
              <a:t>People with multiple sex partners, homosexual and </a:t>
            </a:r>
            <a:r>
              <a:rPr lang="fr-FR" dirty="0" err="1" smtClean="0"/>
              <a:t>heterosexual</a:t>
            </a:r>
            <a:endParaRPr lang="fr-FR" dirty="0" smtClean="0"/>
          </a:p>
          <a:p>
            <a:pPr lvl="1"/>
            <a:r>
              <a:rPr lang="en-US" dirty="0" smtClean="0"/>
              <a:t>Hemophiliacs and other patients requiring blood and </a:t>
            </a:r>
            <a:r>
              <a:rPr lang="fr-FR" dirty="0" err="1" smtClean="0"/>
              <a:t>blood</a:t>
            </a:r>
            <a:r>
              <a:rPr lang="fr-FR" dirty="0" smtClean="0"/>
              <a:t> </a:t>
            </a:r>
            <a:r>
              <a:rPr lang="fr-FR" dirty="0" err="1" smtClean="0"/>
              <a:t>product</a:t>
            </a:r>
            <a:r>
              <a:rPr lang="fr-FR" dirty="0" smtClean="0"/>
              <a:t> </a:t>
            </a:r>
            <a:r>
              <a:rPr lang="fr-FR" dirty="0" err="1" smtClean="0"/>
              <a:t>treatments</a:t>
            </a:r>
            <a:endParaRPr lang="fr-FR" dirty="0" smtClean="0"/>
          </a:p>
          <a:p>
            <a:pPr lvl="1"/>
            <a:r>
              <a:rPr lang="en-US" dirty="0" smtClean="0"/>
              <a:t>Health care personnel who have contact with blood</a:t>
            </a:r>
          </a:p>
          <a:p>
            <a:pPr lvl="1"/>
            <a:r>
              <a:rPr lang="en-US" dirty="0" smtClean="0"/>
              <a:t>Residents and staff members of institutions for </a:t>
            </a:r>
            <a:r>
              <a:rPr lang="fr-FR" dirty="0" err="1" smtClean="0"/>
              <a:t>mentally</a:t>
            </a:r>
            <a:r>
              <a:rPr lang="fr-FR" dirty="0" smtClean="0"/>
              <a:t> </a:t>
            </a:r>
            <a:r>
              <a:rPr lang="fr-FR" dirty="0" err="1" smtClean="0"/>
              <a:t>retarded</a:t>
            </a:r>
            <a:endParaRPr lang="fr-FR" dirty="0" smtClean="0"/>
          </a:p>
          <a:p>
            <a:pPr lvl="1"/>
            <a:r>
              <a:rPr lang="en-US" dirty="0" err="1" smtClean="0"/>
              <a:t>Hemodialysis</a:t>
            </a:r>
            <a:r>
              <a:rPr lang="en-US" dirty="0" smtClean="0"/>
              <a:t> patients and blood and organ recipients.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28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Clinical</a:t>
            </a:r>
            <a:r>
              <a:rPr lang="fr-FR" b="1" dirty="0" smtClean="0"/>
              <a:t> Syndromes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638800"/>
          </a:xfrm>
        </p:spPr>
        <p:txBody>
          <a:bodyPr>
            <a:normAutofit/>
          </a:bodyPr>
          <a:lstStyle/>
          <a:p>
            <a:r>
              <a:rPr lang="fr-FR" dirty="0" smtClean="0"/>
              <a:t>Acute Infection</a:t>
            </a:r>
          </a:p>
          <a:p>
            <a:pPr lvl="1"/>
            <a:r>
              <a:rPr lang="en-US" dirty="0" smtClean="0"/>
              <a:t>Long incubation period and an insidious onset. </a:t>
            </a:r>
          </a:p>
          <a:p>
            <a:pPr lvl="1"/>
            <a:r>
              <a:rPr lang="en-US" dirty="0" err="1" smtClean="0"/>
              <a:t>Prodrome</a:t>
            </a:r>
            <a:r>
              <a:rPr lang="en-US" dirty="0" smtClean="0"/>
              <a:t>: fever, malaise, and anorexia, followed by nausea, vomiting, abdominal discomfort, and chills. </a:t>
            </a:r>
          </a:p>
          <a:p>
            <a:pPr lvl="1"/>
            <a:r>
              <a:rPr lang="en-US" dirty="0" err="1" smtClean="0"/>
              <a:t>Icteric</a:t>
            </a:r>
            <a:r>
              <a:rPr lang="en-US" dirty="0" smtClean="0"/>
              <a:t> symptoms of liver damage (e.g., jaundice, dark urine, pale stools).</a:t>
            </a:r>
          </a:p>
          <a:p>
            <a:pPr lvl="1"/>
            <a:r>
              <a:rPr lang="fr-FR" dirty="0" smtClean="0"/>
              <a:t>Fulminant </a:t>
            </a:r>
            <a:r>
              <a:rPr lang="fr-FR" dirty="0" err="1" smtClean="0"/>
              <a:t>hepatitis</a:t>
            </a:r>
            <a:r>
              <a:rPr lang="fr-FR" dirty="0" smtClean="0"/>
              <a:t> (1%)</a:t>
            </a:r>
            <a:r>
              <a:rPr lang="fr-FR" dirty="0" smtClean="0">
                <a:sym typeface="Symbol"/>
              </a:rPr>
              <a:t></a:t>
            </a:r>
            <a:r>
              <a:rPr lang="fr-FR" dirty="0" err="1" smtClean="0"/>
              <a:t>liver</a:t>
            </a:r>
            <a:r>
              <a:rPr lang="fr-FR" dirty="0" smtClean="0"/>
              <a:t> damage: </a:t>
            </a:r>
            <a:r>
              <a:rPr lang="en-US" dirty="0" err="1" smtClean="0"/>
              <a:t>ascites</a:t>
            </a:r>
            <a:r>
              <a:rPr lang="en-US" dirty="0" smtClean="0"/>
              <a:t> and bleeding.</a:t>
            </a:r>
          </a:p>
          <a:p>
            <a:pPr lvl="1"/>
            <a:r>
              <a:rPr lang="fr-FR" dirty="0" err="1" smtClean="0"/>
              <a:t>Hypersensitivity</a:t>
            </a:r>
            <a:r>
              <a:rPr lang="fr-FR" dirty="0" smtClean="0"/>
              <a:t> </a:t>
            </a:r>
            <a:r>
              <a:rPr lang="fr-FR" dirty="0" err="1" smtClean="0"/>
              <a:t>reactions</a:t>
            </a:r>
            <a:r>
              <a:rPr lang="fr-FR" dirty="0" smtClean="0"/>
              <a:t>: rash, </a:t>
            </a:r>
            <a:r>
              <a:rPr lang="fr-FR" dirty="0" err="1" smtClean="0"/>
              <a:t>polyarthritis</a:t>
            </a:r>
            <a:r>
              <a:rPr lang="fr-FR" dirty="0" smtClean="0"/>
              <a:t>, </a:t>
            </a:r>
            <a:r>
              <a:rPr lang="fr-FR" dirty="0" err="1" smtClean="0"/>
              <a:t>fever</a:t>
            </a:r>
            <a:r>
              <a:rPr lang="fr-FR" dirty="0" smtClean="0"/>
              <a:t>, acute </a:t>
            </a:r>
            <a:r>
              <a:rPr lang="fr-FR" dirty="0" err="1" smtClean="0"/>
              <a:t>necrotizing</a:t>
            </a:r>
            <a:r>
              <a:rPr lang="fr-FR" dirty="0" smtClean="0"/>
              <a:t> </a:t>
            </a:r>
            <a:r>
              <a:rPr lang="fr-FR" dirty="0" err="1" smtClean="0"/>
              <a:t>vasculitis</a:t>
            </a:r>
            <a:r>
              <a:rPr lang="fr-FR" dirty="0" smtClean="0"/>
              <a:t>, and </a:t>
            </a:r>
            <a:r>
              <a:rPr lang="fr-FR" dirty="0" err="1" smtClean="0"/>
              <a:t>glomerulonephritis</a:t>
            </a:r>
            <a:r>
              <a:rPr lang="fr-FR" dirty="0" smtClean="0"/>
              <a:t>.</a:t>
            </a:r>
          </a:p>
          <a:p>
            <a:pPr lvl="1"/>
            <a:endParaRPr lang="fr-FR" dirty="0" smtClean="0"/>
          </a:p>
          <a:p>
            <a:pPr lvl="1"/>
            <a:endParaRPr lang="en-US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29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486400"/>
          </a:xfrm>
        </p:spPr>
        <p:txBody>
          <a:bodyPr>
            <a:normAutofit fontScale="92500" lnSpcReduction="10000"/>
          </a:bodyPr>
          <a:lstStyle/>
          <a:p>
            <a:r>
              <a:rPr lang="fr-FR" dirty="0" err="1" smtClean="0"/>
              <a:t>Hepatitis</a:t>
            </a:r>
            <a:r>
              <a:rPr lang="fr-FR" dirty="0" smtClean="0"/>
              <a:t> </a:t>
            </a:r>
            <a:r>
              <a:rPr lang="fr-FR" dirty="0"/>
              <a:t>alphabet of </a:t>
            </a:r>
            <a:r>
              <a:rPr lang="fr-FR" dirty="0" err="1" smtClean="0"/>
              <a:t>viruses</a:t>
            </a:r>
            <a:r>
              <a:rPr lang="fr-FR" dirty="0" smtClean="0"/>
              <a:t>: </a:t>
            </a:r>
            <a:r>
              <a:rPr lang="fr-FR" dirty="0" err="1"/>
              <a:t>at</a:t>
            </a:r>
            <a:r>
              <a:rPr lang="fr-FR" dirty="0"/>
              <a:t> least 6</a:t>
            </a:r>
            <a:r>
              <a:rPr lang="fr-FR" dirty="0" smtClean="0"/>
              <a:t> </a:t>
            </a:r>
            <a:r>
              <a:rPr lang="en-US" dirty="0" smtClean="0"/>
              <a:t>viruses</a:t>
            </a:r>
            <a:r>
              <a:rPr lang="en-US" dirty="0"/>
              <a:t>, </a:t>
            </a:r>
            <a:r>
              <a:rPr lang="en-US" dirty="0" smtClean="0"/>
              <a:t>A-E</a:t>
            </a:r>
            <a:r>
              <a:rPr lang="en-US" dirty="0"/>
              <a:t>, and </a:t>
            </a:r>
            <a:r>
              <a:rPr lang="en-US" dirty="0" smtClean="0"/>
              <a:t>G.</a:t>
            </a:r>
          </a:p>
          <a:p>
            <a:r>
              <a:rPr lang="en-US" dirty="0" smtClean="0"/>
              <a:t>Target </a:t>
            </a:r>
            <a:r>
              <a:rPr lang="en-US" dirty="0" err="1" smtClean="0"/>
              <a:t>organ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liver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r>
              <a:rPr lang="en-US" dirty="0" smtClean="0"/>
              <a:t>Similar: basic </a:t>
            </a:r>
            <a:r>
              <a:rPr lang="en-US" dirty="0"/>
              <a:t>hepatitis </a:t>
            </a:r>
            <a:r>
              <a:rPr lang="en-US" dirty="0" smtClean="0"/>
              <a:t>symptoms.</a:t>
            </a:r>
          </a:p>
          <a:p>
            <a:r>
              <a:rPr lang="en-US" dirty="0" smtClean="0"/>
              <a:t>Differ greatly: </a:t>
            </a:r>
            <a:r>
              <a:rPr lang="en-US" dirty="0"/>
              <a:t>structure, mode of replication, mode </a:t>
            </a:r>
            <a:r>
              <a:rPr lang="en-US" dirty="0" smtClean="0"/>
              <a:t>of transmission</a:t>
            </a:r>
            <a:r>
              <a:rPr lang="en-US" dirty="0"/>
              <a:t>, and in </a:t>
            </a:r>
            <a:r>
              <a:rPr lang="en-US" dirty="0" smtClean="0"/>
              <a:t>time </a:t>
            </a:r>
            <a:r>
              <a:rPr lang="en-US" dirty="0"/>
              <a:t>course and sequelae </a:t>
            </a:r>
            <a:r>
              <a:rPr lang="en-US" dirty="0" smtClean="0"/>
              <a:t>of disease they cause</a:t>
            </a:r>
            <a:r>
              <a:rPr lang="fr-FR" dirty="0" smtClean="0"/>
              <a:t>.</a:t>
            </a:r>
          </a:p>
          <a:p>
            <a:r>
              <a:rPr lang="en-US" dirty="0" smtClean="0"/>
              <a:t>Hepatitis viruses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/>
              <a:t>infects and damages </a:t>
            </a:r>
            <a:r>
              <a:rPr lang="en-US" dirty="0" smtClean="0"/>
              <a:t>liver</a:t>
            </a:r>
            <a:r>
              <a:rPr lang="en-US" dirty="0"/>
              <a:t>, </a:t>
            </a:r>
            <a:r>
              <a:rPr lang="en-US" dirty="0" smtClean="0"/>
              <a:t>causing </a:t>
            </a:r>
            <a:r>
              <a:rPr lang="en-US" dirty="0"/>
              <a:t>classic </a:t>
            </a:r>
            <a:r>
              <a:rPr lang="en-US" dirty="0" err="1"/>
              <a:t>icteric</a:t>
            </a:r>
            <a:r>
              <a:rPr lang="en-US" dirty="0"/>
              <a:t> symptoms of </a:t>
            </a:r>
            <a:r>
              <a:rPr lang="en-US" dirty="0" smtClean="0"/>
              <a:t>jaundice and release </a:t>
            </a:r>
            <a:r>
              <a:rPr lang="en-US" dirty="0"/>
              <a:t>of liver enzymes</a:t>
            </a:r>
            <a:r>
              <a:rPr lang="en-US" dirty="0" smtClean="0"/>
              <a:t>.</a:t>
            </a:r>
          </a:p>
          <a:p>
            <a:r>
              <a:rPr lang="fr-FR" dirty="0" smtClean="0"/>
              <a:t>Virus </a:t>
            </a:r>
            <a:r>
              <a:rPr lang="en-US" dirty="0" smtClean="0"/>
              <a:t>spread: infected </a:t>
            </a:r>
            <a:r>
              <a:rPr lang="en-US" dirty="0"/>
              <a:t>people are </a:t>
            </a:r>
            <a:r>
              <a:rPr lang="en-US" dirty="0" smtClean="0"/>
              <a:t>contagious before</a:t>
            </a:r>
            <a:r>
              <a:rPr lang="en-US" dirty="0"/>
              <a:t>, or even without, showing symptoms.</a:t>
            </a:r>
          </a:p>
          <a:p>
            <a:endParaRPr lang="en-US" dirty="0"/>
          </a:p>
          <a:p>
            <a:endParaRPr lang="fr-FR" dirty="0"/>
          </a:p>
          <a:p>
            <a:endParaRPr lang="en-US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b="1" dirty="0" err="1" smtClean="0"/>
              <a:t>Clinical</a:t>
            </a:r>
            <a:r>
              <a:rPr lang="fr-FR" b="1" dirty="0" smtClean="0"/>
              <a:t> Syndromes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562600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Chronic</a:t>
            </a:r>
            <a:r>
              <a:rPr lang="fr-FR" dirty="0" smtClean="0"/>
              <a:t> Infection</a:t>
            </a:r>
          </a:p>
          <a:p>
            <a:pPr lvl="1"/>
            <a:r>
              <a:rPr lang="en-US" dirty="0" smtClean="0"/>
              <a:t>5-10% of people with </a:t>
            </a:r>
            <a:r>
              <a:rPr lang="fr-FR" dirty="0" smtClean="0"/>
              <a:t>HBV infections</a:t>
            </a:r>
          </a:p>
          <a:p>
            <a:pPr lvl="1"/>
            <a:r>
              <a:rPr lang="en-US" dirty="0" smtClean="0"/>
              <a:t>2/3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chronic passive </a:t>
            </a:r>
            <a:r>
              <a:rPr lang="en-US" dirty="0" err="1" smtClean="0"/>
              <a:t>hepatitis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less</a:t>
            </a:r>
            <a:r>
              <a:rPr lang="en-US" dirty="0" smtClean="0"/>
              <a:t> problems.</a:t>
            </a:r>
          </a:p>
          <a:p>
            <a:pPr lvl="1"/>
            <a:r>
              <a:rPr lang="en-US" dirty="0" smtClean="0"/>
              <a:t>1/3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chronic active </a:t>
            </a:r>
            <a:r>
              <a:rPr lang="en-US" dirty="0" err="1" smtClean="0"/>
              <a:t>hepatitis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destruction</a:t>
            </a:r>
            <a:r>
              <a:rPr lang="en-US" dirty="0" smtClean="0"/>
              <a:t> of liver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scarring of liver, cirrhosis, liver </a:t>
            </a:r>
            <a:r>
              <a:rPr lang="fr-FR" dirty="0" err="1" smtClean="0"/>
              <a:t>failure</a:t>
            </a:r>
            <a:r>
              <a:rPr lang="fr-FR" dirty="0" smtClean="0"/>
              <a:t>, or PHC.</a:t>
            </a:r>
          </a:p>
          <a:p>
            <a:pPr lvl="1"/>
            <a:r>
              <a:rPr lang="en-US" dirty="0" smtClean="0"/>
              <a:t>HBV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PHC promoting continued liver repair and cell growth in response to inflammation and tissue damage or by integrating into host chromosome and stimulating cell growth directly.</a:t>
            </a:r>
          </a:p>
          <a:p>
            <a:pPr lvl="1"/>
            <a:r>
              <a:rPr lang="en-US" dirty="0" smtClean="0"/>
              <a:t>HBV </a:t>
            </a:r>
            <a:r>
              <a:rPr lang="en-US" dirty="0" err="1" smtClean="0"/>
              <a:t>genome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mutation</a:t>
            </a:r>
            <a:r>
              <a:rPr lang="en-US" dirty="0" smtClean="0">
                <a:sym typeface="Symbol"/>
              </a:rPr>
              <a:t></a:t>
            </a:r>
            <a:r>
              <a:rPr lang="fr-FR" dirty="0" err="1" smtClean="0"/>
              <a:t>carcinogenesis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Latency</a:t>
            </a:r>
            <a:r>
              <a:rPr lang="fr-FR" dirty="0" smtClean="0"/>
              <a:t> </a:t>
            </a:r>
            <a:r>
              <a:rPr lang="fr-FR" dirty="0" err="1" smtClean="0"/>
              <a:t>period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en-US" dirty="0" smtClean="0"/>
              <a:t>HBV infection and PHC may be as short as 9 years or as long as 35 years.</a:t>
            </a:r>
          </a:p>
          <a:p>
            <a:pPr lvl="1"/>
            <a:endParaRPr lang="fr-FR" dirty="0" smtClean="0"/>
          </a:p>
          <a:p>
            <a:pPr lvl="1"/>
            <a:endParaRPr lang="en-US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30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Clinical</a:t>
            </a:r>
            <a:r>
              <a:rPr lang="fr-FR" b="1" dirty="0" smtClean="0"/>
              <a:t> Syndromes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31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6038"/>
          <a:stretch>
            <a:fillRect/>
          </a:stretch>
        </p:blipFill>
        <p:spPr bwMode="auto">
          <a:xfrm>
            <a:off x="-19050" y="1295400"/>
            <a:ext cx="47434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l="4126"/>
          <a:stretch>
            <a:fillRect/>
          </a:stretch>
        </p:blipFill>
        <p:spPr bwMode="auto">
          <a:xfrm>
            <a:off x="4495800" y="1600200"/>
            <a:ext cx="4648200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Clinical</a:t>
            </a:r>
            <a:r>
              <a:rPr lang="fr-FR" b="1" smtClean="0"/>
              <a:t> Syndromes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32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462915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62475" y="1981200"/>
            <a:ext cx="458152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Laboratory</a:t>
            </a:r>
            <a:r>
              <a:rPr lang="fr-FR" b="1" dirty="0" smtClean="0"/>
              <a:t> </a:t>
            </a:r>
            <a:r>
              <a:rPr lang="fr-FR" b="1" dirty="0" err="1" smtClean="0"/>
              <a:t>Diagnosis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638800"/>
          </a:xfrm>
        </p:spPr>
        <p:txBody>
          <a:bodyPr>
            <a:normAutofit/>
          </a:bodyPr>
          <a:lstStyle/>
          <a:p>
            <a:r>
              <a:rPr lang="fr-FR" dirty="0" smtClean="0"/>
              <a:t>Initial </a:t>
            </a:r>
            <a:r>
              <a:rPr lang="fr-FR" dirty="0" err="1" smtClean="0"/>
              <a:t>diagnosis</a:t>
            </a:r>
            <a:r>
              <a:rPr lang="fr-FR" dirty="0" smtClean="0"/>
              <a:t>: </a:t>
            </a:r>
            <a:r>
              <a:rPr lang="en-US" dirty="0" smtClean="0"/>
              <a:t>clinical symptoms and presence of liver </a:t>
            </a:r>
            <a:r>
              <a:rPr lang="fr-FR" dirty="0" smtClean="0"/>
              <a:t>enzymes in </a:t>
            </a:r>
            <a:r>
              <a:rPr lang="fr-FR" dirty="0" err="1" smtClean="0"/>
              <a:t>blood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Serology</a:t>
            </a:r>
            <a:r>
              <a:rPr lang="fr-FR" dirty="0" smtClean="0"/>
              <a:t>: course and nature of </a:t>
            </a:r>
            <a:r>
              <a:rPr lang="fr-FR" dirty="0" err="1" smtClean="0"/>
              <a:t>disease</a:t>
            </a:r>
            <a:endParaRPr lang="fr-FR" dirty="0" smtClean="0"/>
          </a:p>
          <a:p>
            <a:pPr lvl="1"/>
            <a:r>
              <a:rPr lang="en-US" dirty="0" err="1" smtClean="0"/>
              <a:t>HBsAg</a:t>
            </a:r>
            <a:r>
              <a:rPr lang="en-US" dirty="0" smtClean="0"/>
              <a:t> and </a:t>
            </a:r>
            <a:r>
              <a:rPr lang="en-US" dirty="0" err="1" smtClean="0"/>
              <a:t>HBeAg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blood</a:t>
            </a:r>
            <a:r>
              <a:rPr lang="en-US" dirty="0" smtClean="0"/>
              <a:t> </a:t>
            </a:r>
            <a:r>
              <a:rPr lang="fr-FR" dirty="0" err="1" smtClean="0"/>
              <a:t>during</a:t>
            </a:r>
            <a:r>
              <a:rPr lang="fr-FR" dirty="0" smtClean="0"/>
              <a:t> viral </a:t>
            </a:r>
            <a:r>
              <a:rPr lang="fr-FR" dirty="0" err="1" smtClean="0"/>
              <a:t>replication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Anti-</a:t>
            </a:r>
            <a:r>
              <a:rPr lang="fr-FR" dirty="0" err="1" smtClean="0"/>
              <a:t>HBs</a:t>
            </a:r>
            <a:r>
              <a:rPr lang="fr-FR" dirty="0" smtClean="0">
                <a:sym typeface="Symbol"/>
              </a:rPr>
              <a:t></a:t>
            </a:r>
            <a:r>
              <a:rPr lang="en-US" dirty="0" smtClean="0"/>
              <a:t>resolution of infection or vaccination.</a:t>
            </a:r>
          </a:p>
          <a:p>
            <a:pPr lvl="1"/>
            <a:r>
              <a:rPr lang="en-US" dirty="0" smtClean="0"/>
              <a:t>Anti-</a:t>
            </a:r>
            <a:r>
              <a:rPr lang="en-US" dirty="0" err="1" smtClean="0"/>
              <a:t>HBc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current</a:t>
            </a:r>
            <a:r>
              <a:rPr lang="en-US" dirty="0" smtClean="0"/>
              <a:t> or prior infection.</a:t>
            </a:r>
          </a:p>
          <a:p>
            <a:r>
              <a:rPr lang="en-US" dirty="0" smtClean="0"/>
              <a:t>PCR: amount of virus in blood.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en-US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33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48222"/>
            <a:ext cx="9144000" cy="1804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Laboratory</a:t>
            </a:r>
            <a:r>
              <a:rPr lang="fr-FR" b="1" dirty="0"/>
              <a:t> </a:t>
            </a:r>
            <a:r>
              <a:rPr lang="fr-FR" b="1" dirty="0" err="1"/>
              <a:t>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34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074" y="1681429"/>
            <a:ext cx="9230074" cy="346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Treatment</a:t>
            </a:r>
            <a:r>
              <a:rPr lang="fr-FR" b="1" dirty="0" smtClean="0"/>
              <a:t>, </a:t>
            </a:r>
            <a:r>
              <a:rPr lang="fr-FR" b="1" dirty="0" err="1" smtClean="0"/>
              <a:t>Prevention</a:t>
            </a:r>
            <a:r>
              <a:rPr lang="fr-FR" b="1" dirty="0" smtClean="0"/>
              <a:t>, and Control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Chronic HBV infection can be treated with drugs targeted at polymerase (</a:t>
            </a:r>
            <a:r>
              <a:rPr lang="fr-FR" dirty="0" err="1" smtClean="0"/>
              <a:t>lamivudine</a:t>
            </a:r>
            <a:r>
              <a:rPr lang="fr-FR" dirty="0" smtClean="0"/>
              <a:t>) or </a:t>
            </a:r>
            <a:r>
              <a:rPr lang="fr-FR" dirty="0" err="1" smtClean="0"/>
              <a:t>nucleoside</a:t>
            </a:r>
            <a:r>
              <a:rPr lang="fr-FR" dirty="0" smtClean="0"/>
              <a:t> analogues (</a:t>
            </a:r>
            <a:r>
              <a:rPr lang="fr-FR" dirty="0" err="1" smtClean="0"/>
              <a:t>adefovir</a:t>
            </a:r>
            <a:r>
              <a:rPr lang="fr-FR" dirty="0" smtClean="0"/>
              <a:t> </a:t>
            </a:r>
            <a:r>
              <a:rPr lang="fr-FR" dirty="0" err="1" smtClean="0"/>
              <a:t>dipivoxil</a:t>
            </a:r>
            <a:r>
              <a:rPr lang="fr-FR" dirty="0" smtClean="0"/>
              <a:t> and </a:t>
            </a:r>
            <a:r>
              <a:rPr lang="fr-FR" dirty="0" err="1" smtClean="0"/>
              <a:t>famciclovir</a:t>
            </a:r>
            <a:r>
              <a:rPr lang="fr-FR" dirty="0" smtClean="0"/>
              <a:t>) for 1 </a:t>
            </a:r>
            <a:r>
              <a:rPr lang="fr-FR" dirty="0" err="1" smtClean="0"/>
              <a:t>year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Pegylated</a:t>
            </a:r>
            <a:r>
              <a:rPr lang="fr-FR" dirty="0" smtClean="0"/>
              <a:t> </a:t>
            </a:r>
            <a:r>
              <a:rPr lang="en-US" dirty="0" smtClean="0"/>
              <a:t>interferon-α can also be effective and is taken for at least </a:t>
            </a:r>
            <a:r>
              <a:rPr lang="fr-FR" dirty="0" smtClean="0"/>
              <a:t>4 </a:t>
            </a:r>
            <a:r>
              <a:rPr lang="fr-FR" dirty="0" err="1" smtClean="0"/>
              <a:t>months</a:t>
            </a:r>
            <a:r>
              <a:rPr lang="fr-FR" dirty="0" smtClean="0"/>
              <a:t>.</a:t>
            </a:r>
          </a:p>
          <a:p>
            <a:r>
              <a:rPr lang="en-US" dirty="0" smtClean="0"/>
              <a:t>Prevention:</a:t>
            </a:r>
          </a:p>
          <a:p>
            <a:pPr lvl="1"/>
            <a:r>
              <a:rPr lang="en-US" dirty="0" smtClean="0"/>
              <a:t>Systematic screening of donor blood</a:t>
            </a:r>
          </a:p>
          <a:p>
            <a:pPr lvl="1"/>
            <a:r>
              <a:rPr lang="en-US" dirty="0" smtClean="0"/>
              <a:t>Hygienic measure</a:t>
            </a:r>
          </a:p>
          <a:p>
            <a:pPr lvl="1"/>
            <a:r>
              <a:rPr lang="en-US" dirty="0" smtClean="0"/>
              <a:t>Vaccination of population at risk or high-risk profession: doctor, nurse, lab technician ....</a:t>
            </a:r>
          </a:p>
          <a:p>
            <a:pPr lvl="1"/>
            <a:r>
              <a:rPr lang="en-US" dirty="0" smtClean="0"/>
              <a:t>Limit sexual partner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35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HEPATITIS C </a:t>
            </a:r>
            <a:r>
              <a:rPr lang="en-US" b="1" dirty="0" smtClean="0"/>
              <a:t>VIRUSES</a:t>
            </a:r>
            <a:endParaRPr lang="fr-FR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36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HCV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NANBH virus infections and major cause of post transfusion hepatitis before routine screening of blood supply for HCV. </a:t>
            </a:r>
          </a:p>
          <a:p>
            <a:r>
              <a:rPr lang="en-US" dirty="0" smtClean="0"/>
              <a:t>&gt;170 million carriers of HCV in world and &gt;4 million in US. </a:t>
            </a:r>
          </a:p>
          <a:p>
            <a:r>
              <a:rPr lang="en-US" dirty="0" smtClean="0"/>
              <a:t>HCV is transmitted by similar to HBV but has an even greater potential for establishing persistent, chronic hepatitis. </a:t>
            </a:r>
          </a:p>
          <a:p>
            <a:r>
              <a:rPr lang="en-US" dirty="0" smtClean="0"/>
              <a:t>Chronic </a:t>
            </a:r>
            <a:r>
              <a:rPr lang="en-US" dirty="0" err="1" smtClean="0"/>
              <a:t>hepatitis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cirrhosis</a:t>
            </a:r>
            <a:r>
              <a:rPr lang="en-US" dirty="0" smtClean="0"/>
              <a:t> and </a:t>
            </a:r>
            <a:r>
              <a:rPr lang="en-US" dirty="0" err="1" smtClean="0"/>
              <a:t>hepatocellular</a:t>
            </a:r>
            <a:r>
              <a:rPr lang="en-US" dirty="0" smtClean="0"/>
              <a:t> carcinoma. </a:t>
            </a:r>
          </a:p>
          <a:p>
            <a:r>
              <a:rPr lang="en-US" dirty="0" smtClean="0"/>
              <a:t>Incubation period: 6-12 weeks.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37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fr-FR" b="1" dirty="0" smtClean="0"/>
              <a:t>Structure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Genus</a:t>
            </a:r>
            <a:r>
              <a:rPr lang="fr-FR" dirty="0" smtClean="0"/>
              <a:t>: </a:t>
            </a:r>
            <a:r>
              <a:rPr lang="fr-FR" i="1" dirty="0" err="1" smtClean="0"/>
              <a:t>Hepacivirus</a:t>
            </a:r>
            <a:endParaRPr lang="fr-FR" i="1" dirty="0" smtClean="0"/>
          </a:p>
          <a:p>
            <a:r>
              <a:rPr lang="fr-FR" dirty="0" err="1" smtClean="0"/>
              <a:t>Family</a:t>
            </a:r>
            <a:r>
              <a:rPr lang="fr-FR" dirty="0" smtClean="0"/>
              <a:t>: </a:t>
            </a:r>
            <a:r>
              <a:rPr lang="fr-FR" i="1" dirty="0" err="1" smtClean="0"/>
              <a:t>Flaviviridae</a:t>
            </a:r>
            <a:endParaRPr lang="fr-FR" i="1" dirty="0" smtClean="0"/>
          </a:p>
          <a:p>
            <a:r>
              <a:rPr lang="fr-FR" dirty="0" err="1" smtClean="0"/>
              <a:t>Diameter</a:t>
            </a:r>
            <a:r>
              <a:rPr lang="fr-FR" dirty="0" smtClean="0"/>
              <a:t>: 30-60 nm</a:t>
            </a:r>
          </a:p>
          <a:p>
            <a:r>
              <a:rPr lang="en-US" dirty="0" smtClean="0"/>
              <a:t>Genome: a positive-sense </a:t>
            </a:r>
            <a:r>
              <a:rPr lang="en-US" dirty="0" err="1" smtClean="0"/>
              <a:t>ssRNA</a:t>
            </a:r>
            <a:r>
              <a:rPr lang="en-US" dirty="0" smtClean="0"/>
              <a:t> (</a:t>
            </a:r>
            <a:r>
              <a:rPr lang="fr-FR" dirty="0" smtClean="0"/>
              <a:t>9100 </a:t>
            </a:r>
            <a:r>
              <a:rPr lang="fr-FR" dirty="0" err="1" smtClean="0"/>
              <a:t>nucleotides</a:t>
            </a:r>
            <a:r>
              <a:rPr lang="fr-FR" dirty="0" smtClean="0"/>
              <a:t> encodes 10 </a:t>
            </a:r>
            <a:r>
              <a:rPr lang="fr-FR" dirty="0" err="1" smtClean="0"/>
              <a:t>proteins</a:t>
            </a:r>
            <a:r>
              <a:rPr lang="fr-FR" dirty="0" smtClean="0"/>
              <a:t>, 2</a:t>
            </a:r>
            <a:r>
              <a:rPr lang="en-US" dirty="0" smtClean="0"/>
              <a:t> </a:t>
            </a:r>
            <a:r>
              <a:rPr lang="en-US" dirty="0" err="1" smtClean="0"/>
              <a:t>glycoproteins</a:t>
            </a:r>
            <a:r>
              <a:rPr lang="en-US" dirty="0" smtClean="0"/>
              <a:t> (E1, E2)) and enveloped.</a:t>
            </a:r>
          </a:p>
          <a:p>
            <a:r>
              <a:rPr lang="fr-FR" dirty="0" err="1" smtClean="0"/>
              <a:t>Icosahedral</a:t>
            </a:r>
            <a:r>
              <a:rPr lang="fr-FR" dirty="0" smtClean="0"/>
              <a:t> </a:t>
            </a:r>
            <a:r>
              <a:rPr lang="fr-FR" dirty="0" err="1" smtClean="0"/>
              <a:t>capsid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38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96447" y="0"/>
            <a:ext cx="4147553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b="1" dirty="0" err="1" smtClean="0"/>
              <a:t>Replication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399"/>
            <a:ext cx="8839200" cy="58070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HCV infects only humans and chimpanzees.</a:t>
            </a:r>
          </a:p>
          <a:p>
            <a:r>
              <a:rPr lang="en-US" dirty="0" smtClean="0"/>
              <a:t>Receptor: CD81 (</a:t>
            </a:r>
            <a:r>
              <a:rPr lang="en-US" dirty="0" err="1" smtClean="0"/>
              <a:t>tetraspanin</a:t>
            </a:r>
            <a:r>
              <a:rPr lang="en-US" dirty="0" smtClean="0"/>
              <a:t>) on </a:t>
            </a:r>
            <a:r>
              <a:rPr lang="en-US" dirty="0" err="1" smtClean="0"/>
              <a:t>hepatocytes</a:t>
            </a:r>
            <a:r>
              <a:rPr lang="en-US" dirty="0" smtClean="0"/>
              <a:t> and B lymphocytes, and coat LDL or VLDL (use lipoprotein </a:t>
            </a:r>
            <a:r>
              <a:rPr lang="en-US" dirty="0" err="1" smtClean="0"/>
              <a:t>receptor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hepatocytes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Replicates like other </a:t>
            </a:r>
            <a:r>
              <a:rPr lang="en-US" dirty="0" err="1" smtClean="0"/>
              <a:t>flaviviruses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Entry: </a:t>
            </a:r>
            <a:r>
              <a:rPr lang="fr-FR" dirty="0" err="1" smtClean="0"/>
              <a:t>Receptor</a:t>
            </a:r>
            <a:r>
              <a:rPr lang="fr-FR" dirty="0" smtClean="0"/>
              <a:t>-</a:t>
            </a:r>
            <a:r>
              <a:rPr lang="fr-FR" dirty="0" err="1" smtClean="0"/>
              <a:t>mediated</a:t>
            </a:r>
            <a:r>
              <a:rPr lang="fr-FR" dirty="0" smtClean="0"/>
              <a:t> </a:t>
            </a:r>
            <a:r>
              <a:rPr lang="fr-FR" dirty="0" err="1" smtClean="0"/>
              <a:t>endocytosis</a:t>
            </a:r>
            <a:r>
              <a:rPr lang="fr-FR" dirty="0" smtClean="0"/>
              <a:t>.</a:t>
            </a:r>
          </a:p>
          <a:p>
            <a:r>
              <a:rPr lang="fr-FR" dirty="0" err="1" smtClean="0"/>
              <a:t>Uncoating</a:t>
            </a:r>
            <a:r>
              <a:rPr lang="fr-FR" dirty="0" smtClean="0"/>
              <a:t>: </a:t>
            </a:r>
            <a:r>
              <a:rPr lang="en-US" dirty="0" smtClean="0"/>
              <a:t>Fusion of virus membrane with </a:t>
            </a:r>
            <a:r>
              <a:rPr lang="en-US" dirty="0" err="1" smtClean="0"/>
              <a:t>endosomal</a:t>
            </a:r>
            <a:endParaRPr lang="en-US" dirty="0" smtClean="0"/>
          </a:p>
          <a:p>
            <a:r>
              <a:rPr lang="en-US" dirty="0" err="1" smtClean="0"/>
              <a:t>Virion</a:t>
            </a:r>
            <a:r>
              <a:rPr lang="en-US" dirty="0" smtClean="0"/>
              <a:t> assembles and buds into endoplasmic reticulum. </a:t>
            </a:r>
          </a:p>
          <a:p>
            <a:r>
              <a:rPr lang="en-US" dirty="0" smtClean="0"/>
              <a:t>HCV proteins inhibit apoptosis and interferon-α action by binding to tumor necrosis factor receptor and protein </a:t>
            </a:r>
            <a:r>
              <a:rPr lang="en-US" dirty="0" err="1" smtClean="0"/>
              <a:t>kinase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prevent</a:t>
            </a:r>
            <a:r>
              <a:rPr lang="en-US" dirty="0" smtClean="0"/>
              <a:t> death of host cell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persistent </a:t>
            </a:r>
            <a:r>
              <a:rPr lang="fr-FR" dirty="0" smtClean="0"/>
              <a:t>infection.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39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Comparative Features of Hepatitis </a:t>
            </a:r>
            <a:r>
              <a:rPr lang="en-US" dirty="0" smtClean="0"/>
              <a:t>Viruses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8129"/>
            <a:ext cx="9144000" cy="441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b="1" dirty="0" err="1" smtClean="0"/>
              <a:t>Replication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3962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600" dirty="0" smtClean="0"/>
              <a:t>Replication / Translation</a:t>
            </a:r>
          </a:p>
          <a:p>
            <a:pPr>
              <a:spcBef>
                <a:spcPts val="0"/>
              </a:spcBef>
            </a:pPr>
            <a:r>
              <a:rPr lang="en-US" sz="2600" dirty="0" smtClean="0"/>
              <a:t>Place of replication/translation: surface of endoplasmic reticulum.</a:t>
            </a:r>
          </a:p>
          <a:p>
            <a:pPr>
              <a:spcBef>
                <a:spcPts val="0"/>
              </a:spcBef>
            </a:pPr>
            <a:r>
              <a:rPr lang="en-US" sz="2600" dirty="0" smtClean="0"/>
              <a:t>(+) RNA = mRNA </a:t>
            </a:r>
            <a:r>
              <a:rPr lang="en-US" sz="2600" dirty="0" smtClean="0">
                <a:sym typeface="Symbol"/>
              </a:rPr>
              <a:t> </a:t>
            </a:r>
            <a:r>
              <a:rPr lang="en-US" sz="2600" dirty="0" smtClean="0"/>
              <a:t>translation directly </a:t>
            </a:r>
            <a:r>
              <a:rPr lang="en-US" sz="2600" dirty="0" smtClean="0">
                <a:sym typeface="Symbol"/>
              </a:rPr>
              <a:t></a:t>
            </a:r>
            <a:r>
              <a:rPr lang="en-US" sz="2600" dirty="0" smtClean="0"/>
              <a:t> single precursor polyprotein </a:t>
            </a:r>
            <a:r>
              <a:rPr lang="en-US" sz="2600" dirty="0" smtClean="0">
                <a:sym typeface="Symbol"/>
              </a:rPr>
              <a:t></a:t>
            </a:r>
            <a:r>
              <a:rPr lang="en-US" sz="2600" dirty="0" smtClean="0"/>
              <a:t> viral proteins functional by viral protease.</a:t>
            </a:r>
          </a:p>
          <a:p>
            <a:pPr>
              <a:spcBef>
                <a:spcPts val="0"/>
              </a:spcBef>
            </a:pPr>
            <a:r>
              <a:rPr lang="en-US" sz="2600" dirty="0" err="1" smtClean="0"/>
              <a:t>dsRNA</a:t>
            </a:r>
            <a:r>
              <a:rPr lang="en-US" sz="2600" dirty="0" smtClean="0"/>
              <a:t> genome is transcribed / providing replicated viral mRNAs / new </a:t>
            </a:r>
            <a:r>
              <a:rPr lang="en-US" sz="2600" dirty="0" err="1" smtClean="0"/>
              <a:t>ssRNA</a:t>
            </a:r>
            <a:r>
              <a:rPr lang="en-US" sz="2600" dirty="0" smtClean="0"/>
              <a:t> (+) genome.</a:t>
            </a:r>
          </a:p>
          <a:p>
            <a:pPr>
              <a:spcBef>
                <a:spcPts val="0"/>
              </a:spcBef>
            </a:pPr>
            <a:r>
              <a:rPr lang="en-US" sz="2600" dirty="0" err="1" smtClean="0"/>
              <a:t>ssRNA</a:t>
            </a:r>
            <a:r>
              <a:rPr lang="en-US" sz="2600" dirty="0" smtClean="0"/>
              <a:t> (+) </a:t>
            </a:r>
            <a:r>
              <a:rPr lang="en-US" sz="2600" dirty="0" smtClean="0">
                <a:sym typeface="Symbol"/>
              </a:rPr>
              <a:t></a:t>
            </a:r>
            <a:r>
              <a:rPr lang="en-US" sz="2600" dirty="0" smtClean="0"/>
              <a:t> </a:t>
            </a:r>
            <a:r>
              <a:rPr lang="en-US" sz="2600" dirty="0" err="1" smtClean="0"/>
              <a:t>dsRNA</a:t>
            </a:r>
            <a:r>
              <a:rPr lang="en-US" sz="2600" dirty="0" smtClean="0"/>
              <a:t> </a:t>
            </a:r>
            <a:r>
              <a:rPr lang="en-US" sz="2600" dirty="0" smtClean="0">
                <a:sym typeface="Symbol"/>
              </a:rPr>
              <a:t> </a:t>
            </a:r>
            <a:r>
              <a:rPr lang="en-US" sz="2600" dirty="0" smtClean="0"/>
              <a:t>(+) RNA genome.</a:t>
            </a:r>
            <a:endParaRPr lang="fr-FR" sz="2600" dirty="0"/>
          </a:p>
        </p:txBody>
      </p:sp>
      <p:pic>
        <p:nvPicPr>
          <p:cNvPr id="4" name="Picture 2" descr="http://education.expasy.org/images/+RNA-replication.jpg"/>
          <p:cNvPicPr>
            <a:picLocks noChangeAspect="1" noChangeArrowheads="1"/>
          </p:cNvPicPr>
          <p:nvPr/>
        </p:nvPicPr>
        <p:blipFill>
          <a:blip r:embed="rId2"/>
          <a:srcRect l="1450" t="7628" r="4349" b="12280"/>
          <a:stretch>
            <a:fillRect/>
          </a:stretch>
        </p:blipFill>
        <p:spPr bwMode="auto">
          <a:xfrm>
            <a:off x="2057400" y="4114800"/>
            <a:ext cx="49530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40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b="1" dirty="0" err="1" smtClean="0"/>
              <a:t>Replication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r="8333"/>
          <a:stretch>
            <a:fillRect/>
          </a:stretch>
        </p:blipFill>
        <p:spPr bwMode="auto">
          <a:xfrm>
            <a:off x="0" y="1280857"/>
            <a:ext cx="4191000" cy="5406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41</a:t>
            </a:fld>
            <a:endParaRPr lang="fr-FR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21" y="1943608"/>
            <a:ext cx="4831080" cy="354279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Pathogenesis</a:t>
            </a:r>
            <a:r>
              <a:rPr lang="fr-FR" b="1" dirty="0" smtClean="0"/>
              <a:t> and </a:t>
            </a:r>
            <a:r>
              <a:rPr lang="fr-FR" b="1" smtClean="0"/>
              <a:t>Immunity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>
            <a:normAutofit fontScale="85000" lnSpcReduction="20000"/>
          </a:bodyPr>
          <a:lstStyle/>
          <a:p>
            <a:r>
              <a:rPr lang="fr-FR" dirty="0" err="1" smtClean="0"/>
              <a:t>Invades</a:t>
            </a:r>
            <a:r>
              <a:rPr lang="fr-FR" dirty="0" smtClean="0"/>
              <a:t> and infects </a:t>
            </a:r>
            <a:r>
              <a:rPr lang="fr-FR" dirty="0" err="1" smtClean="0"/>
              <a:t>peripheral</a:t>
            </a:r>
            <a:r>
              <a:rPr lang="fr-FR" dirty="0" smtClean="0"/>
              <a:t> </a:t>
            </a:r>
            <a:r>
              <a:rPr lang="en-US" dirty="0" smtClean="0"/>
              <a:t>blood B and T lymphocytes and </a:t>
            </a:r>
            <a:r>
              <a:rPr lang="en-US" dirty="0" err="1" smtClean="0"/>
              <a:t>monocytes</a:t>
            </a:r>
            <a:r>
              <a:rPr lang="en-US" dirty="0" smtClean="0">
                <a:sym typeface="Symbol"/>
              </a:rPr>
              <a:t></a:t>
            </a:r>
            <a:r>
              <a:rPr lang="fr-FR" dirty="0" err="1" smtClean="0"/>
              <a:t>liver</a:t>
            </a:r>
            <a:r>
              <a:rPr lang="fr-FR" dirty="0" smtClean="0"/>
              <a:t>.</a:t>
            </a:r>
            <a:endParaRPr lang="en-US" dirty="0" smtClean="0"/>
          </a:p>
          <a:p>
            <a:r>
              <a:rPr lang="en-US" dirty="0" err="1" smtClean="0"/>
              <a:t>HCV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prevent</a:t>
            </a:r>
            <a:r>
              <a:rPr lang="en-US" dirty="0" smtClean="0"/>
              <a:t> host cell </a:t>
            </a:r>
            <a:r>
              <a:rPr lang="en-US" dirty="0" err="1" smtClean="0"/>
              <a:t>death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persistent</a:t>
            </a:r>
            <a:r>
              <a:rPr lang="en-US" dirty="0" smtClean="0"/>
              <a:t> </a:t>
            </a:r>
            <a:r>
              <a:rPr lang="en-US" dirty="0" err="1" smtClean="0"/>
              <a:t>infection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liver</a:t>
            </a:r>
            <a:r>
              <a:rPr lang="en-US" dirty="0" smtClean="0"/>
              <a:t> disease. </a:t>
            </a:r>
          </a:p>
          <a:p>
            <a:r>
              <a:rPr lang="en-US" dirty="0" smtClean="0"/>
              <a:t>Cell-mediated immune responses: resolution of infection and tissue damage. </a:t>
            </a:r>
          </a:p>
          <a:p>
            <a:r>
              <a:rPr lang="en-US" dirty="0" smtClean="0"/>
              <a:t>As for HBV, chronic infection can exhaust CD8 </a:t>
            </a:r>
            <a:r>
              <a:rPr lang="en-US" dirty="0" err="1" smtClean="0"/>
              <a:t>cytotoxic</a:t>
            </a:r>
            <a:r>
              <a:rPr lang="en-US" dirty="0" smtClean="0"/>
              <a:t> T cells to prevent resolution of infection. </a:t>
            </a:r>
          </a:p>
          <a:p>
            <a:r>
              <a:rPr lang="en-US" dirty="0" smtClean="0"/>
              <a:t>Severity of disease: inflammation, portal and </a:t>
            </a:r>
            <a:r>
              <a:rPr lang="en-US" dirty="0" err="1" smtClean="0"/>
              <a:t>periportal</a:t>
            </a:r>
            <a:r>
              <a:rPr lang="en-US" dirty="0" smtClean="0"/>
              <a:t> fibrosis, and lobular necrosis in liver. </a:t>
            </a:r>
          </a:p>
          <a:p>
            <a:r>
              <a:rPr lang="en-US" dirty="0" smtClean="0"/>
              <a:t>Cytokines of inflammation and continual liver repair and induction of cell growth during chronic HCV infection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/>
              <a:t>PHC. </a:t>
            </a:r>
          </a:p>
          <a:p>
            <a:r>
              <a:rPr lang="en-US" dirty="0" smtClean="0"/>
              <a:t>Antibody to HCV is not protective.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42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Epidemiology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Transmission: blood and </a:t>
            </a:r>
            <a:r>
              <a:rPr lang="fr-FR" dirty="0" err="1" smtClean="0"/>
              <a:t>sexual</a:t>
            </a:r>
            <a:r>
              <a:rPr lang="fr-FR" dirty="0" smtClean="0"/>
              <a:t>.</a:t>
            </a:r>
          </a:p>
          <a:p>
            <a:r>
              <a:rPr lang="en-US" dirty="0" smtClean="0"/>
              <a:t>Highest risk: </a:t>
            </a:r>
            <a:r>
              <a:rPr lang="fr-FR" dirty="0" err="1" smtClean="0"/>
              <a:t>Intravenous</a:t>
            </a:r>
            <a:r>
              <a:rPr lang="fr-FR" dirty="0" smtClean="0"/>
              <a:t> </a:t>
            </a:r>
            <a:r>
              <a:rPr lang="fr-FR" dirty="0" err="1" smtClean="0"/>
              <a:t>drug</a:t>
            </a:r>
            <a:r>
              <a:rPr lang="fr-FR" dirty="0" smtClean="0"/>
              <a:t> </a:t>
            </a:r>
            <a:r>
              <a:rPr lang="fr-FR" dirty="0" err="1" smtClean="0"/>
              <a:t>abusers</a:t>
            </a:r>
            <a:r>
              <a:rPr lang="fr-FR" dirty="0" smtClean="0"/>
              <a:t>, </a:t>
            </a:r>
            <a:r>
              <a:rPr lang="fr-FR" dirty="0" err="1" smtClean="0"/>
              <a:t>tattoo</a:t>
            </a:r>
            <a:r>
              <a:rPr lang="fr-FR" dirty="0" smtClean="0"/>
              <a:t> </a:t>
            </a:r>
            <a:r>
              <a:rPr lang="fr-FR" dirty="0" err="1" smtClean="0"/>
              <a:t>recipients</a:t>
            </a:r>
            <a:r>
              <a:rPr lang="fr-FR" dirty="0" smtClean="0"/>
              <a:t>, </a:t>
            </a:r>
            <a:r>
              <a:rPr lang="en-US" dirty="0" smtClean="0"/>
              <a:t>transfusion and organ recipients, and hemophiliacs receiving factors VIII or IX.</a:t>
            </a:r>
          </a:p>
          <a:p>
            <a:r>
              <a:rPr lang="fr-FR" dirty="0" err="1" smtClean="0"/>
              <a:t>Prevalent</a:t>
            </a:r>
            <a:r>
              <a:rPr lang="fr-FR" dirty="0" smtClean="0"/>
              <a:t>: </a:t>
            </a:r>
            <a:r>
              <a:rPr lang="fr-FR" dirty="0" err="1" smtClean="0"/>
              <a:t>southern</a:t>
            </a:r>
            <a:r>
              <a:rPr lang="fr-FR" dirty="0" smtClean="0"/>
              <a:t> </a:t>
            </a:r>
            <a:r>
              <a:rPr lang="fr-FR" dirty="0" err="1" smtClean="0"/>
              <a:t>Italy</a:t>
            </a:r>
            <a:r>
              <a:rPr lang="fr-FR" dirty="0" smtClean="0"/>
              <a:t>, </a:t>
            </a:r>
            <a:r>
              <a:rPr lang="en-US" dirty="0" smtClean="0"/>
              <a:t>Spain, central Europe, Japan, and parts of Middle </a:t>
            </a:r>
            <a:r>
              <a:rPr lang="fr-FR" dirty="0" smtClean="0"/>
              <a:t>East</a:t>
            </a:r>
          </a:p>
          <a:p>
            <a:r>
              <a:rPr lang="fr-FR" dirty="0" smtClean="0"/>
              <a:t>150 million </a:t>
            </a:r>
            <a:r>
              <a:rPr lang="en-US" dirty="0" smtClean="0"/>
              <a:t>chronically infected with HCV and 3-4 million people are infected every year.</a:t>
            </a:r>
          </a:p>
          <a:p>
            <a:r>
              <a:rPr lang="en-US" dirty="0" smtClean="0"/>
              <a:t>350 000 people die with HCV-related liver disease every year.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43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Clinical</a:t>
            </a:r>
            <a:r>
              <a:rPr lang="fr-FR" b="1" dirty="0" smtClean="0"/>
              <a:t> Syndromes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Causes 3 types of disease:</a:t>
            </a:r>
          </a:p>
          <a:p>
            <a:pPr lvl="1"/>
            <a:r>
              <a:rPr lang="en-US" dirty="0" smtClean="0"/>
              <a:t>acute hepatitis with resolution of infection and recovery in 15% of cases.</a:t>
            </a:r>
          </a:p>
          <a:p>
            <a:pPr lvl="1"/>
            <a:r>
              <a:rPr lang="fr-FR" dirty="0" err="1" smtClean="0"/>
              <a:t>chronic</a:t>
            </a:r>
            <a:r>
              <a:rPr lang="fr-FR" dirty="0" smtClean="0"/>
              <a:t> persistent 70% of </a:t>
            </a:r>
            <a:r>
              <a:rPr lang="fr-FR" dirty="0" err="1" smtClean="0"/>
              <a:t>infected</a:t>
            </a:r>
            <a:r>
              <a:rPr lang="fr-FR" dirty="0" smtClean="0"/>
              <a:t> </a:t>
            </a:r>
            <a:r>
              <a:rPr lang="fr-FR" dirty="0" err="1" smtClean="0"/>
              <a:t>persons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severe</a:t>
            </a:r>
            <a:r>
              <a:rPr lang="fr-FR" dirty="0" smtClean="0"/>
              <a:t> </a:t>
            </a:r>
            <a:r>
              <a:rPr lang="fr-FR" dirty="0" err="1" smtClean="0"/>
              <a:t>rapid</a:t>
            </a:r>
            <a:r>
              <a:rPr lang="fr-FR" dirty="0" smtClean="0"/>
              <a:t> progression </a:t>
            </a:r>
            <a:r>
              <a:rPr lang="en-US" dirty="0" smtClean="0"/>
              <a:t>to cirrhosis 15%.</a:t>
            </a:r>
          </a:p>
          <a:p>
            <a:r>
              <a:rPr lang="en-US" dirty="0" smtClean="0"/>
              <a:t>Acute form: similar HAV and HBV, but inflammatory response is less intense, and symptoms usually milder. </a:t>
            </a:r>
          </a:p>
          <a:p>
            <a:r>
              <a:rPr lang="en-US" dirty="0" smtClean="0"/>
              <a:t>&gt;70% of cases initial disease is asymptomatic but establishes chronic </a:t>
            </a:r>
            <a:r>
              <a:rPr lang="fr-FR" dirty="0" smtClean="0"/>
              <a:t>persistent </a:t>
            </a:r>
            <a:r>
              <a:rPr lang="fr-FR" dirty="0" err="1" smtClean="0"/>
              <a:t>disease</a:t>
            </a:r>
            <a:r>
              <a:rPr lang="fr-FR" dirty="0" smtClean="0"/>
              <a:t>.</a:t>
            </a:r>
          </a:p>
          <a:p>
            <a:pPr>
              <a:buNone/>
            </a:pPr>
            <a:endParaRPr lang="fr-FR" dirty="0" smtClean="0"/>
          </a:p>
          <a:p>
            <a:endParaRPr lang="fr-FR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44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Clinical</a:t>
            </a:r>
            <a:r>
              <a:rPr lang="fr-FR" b="1" dirty="0" smtClean="0"/>
              <a:t> Syndromes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45</a:t>
            </a:fld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5863" y="1628775"/>
            <a:ext cx="677227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Clinical</a:t>
            </a:r>
            <a:r>
              <a:rPr lang="fr-FR" b="1" dirty="0" smtClean="0"/>
              <a:t> Syndromes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 lnSpcReduction="10000"/>
          </a:bodyPr>
          <a:lstStyle/>
          <a:p>
            <a:r>
              <a:rPr lang="fr-FR" dirty="0" err="1" smtClean="0"/>
              <a:t>Predominant</a:t>
            </a:r>
            <a:r>
              <a:rPr lang="fr-FR" dirty="0" smtClean="0"/>
              <a:t> </a:t>
            </a:r>
            <a:r>
              <a:rPr lang="fr-FR" dirty="0" err="1" smtClean="0"/>
              <a:t>symptom</a:t>
            </a:r>
            <a:r>
              <a:rPr lang="fr-FR" dirty="0" smtClean="0"/>
              <a:t>: </a:t>
            </a:r>
            <a:r>
              <a:rPr lang="fr-FR" dirty="0" err="1" smtClean="0"/>
              <a:t>chronic</a:t>
            </a:r>
            <a:r>
              <a:rPr lang="fr-FR" dirty="0" smtClean="0"/>
              <a:t> </a:t>
            </a:r>
            <a:r>
              <a:rPr lang="en-US" dirty="0" smtClean="0"/>
              <a:t>fatigue. </a:t>
            </a:r>
          </a:p>
          <a:p>
            <a:r>
              <a:rPr lang="en-US" dirty="0" smtClean="0"/>
              <a:t>Chronic, persistent </a:t>
            </a:r>
            <a:r>
              <a:rPr lang="en-US" dirty="0" err="1" smtClean="0"/>
              <a:t>disease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chronic</a:t>
            </a:r>
            <a:r>
              <a:rPr lang="en-US" dirty="0" smtClean="0"/>
              <a:t> active hepatitis 10-15 </a:t>
            </a:r>
            <a:r>
              <a:rPr lang="en-US" dirty="0" err="1" smtClean="0"/>
              <a:t>years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cirrhosis</a:t>
            </a:r>
            <a:r>
              <a:rPr lang="en-US" dirty="0" smtClean="0"/>
              <a:t> and liver failure after 20 years. </a:t>
            </a:r>
          </a:p>
          <a:p>
            <a:r>
              <a:rPr lang="en-US" dirty="0" smtClean="0"/>
              <a:t>HCV-induced liver damage may be exacerbated by alcohol, certain medications, and other hepatitis </a:t>
            </a:r>
            <a:r>
              <a:rPr lang="en-US" dirty="0" err="1" smtClean="0"/>
              <a:t>viruses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cirrhosis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HCV promotes development of </a:t>
            </a:r>
            <a:r>
              <a:rPr lang="en-US" dirty="0" err="1" smtClean="0"/>
              <a:t>hepatocellular</a:t>
            </a:r>
            <a:r>
              <a:rPr lang="en-US" dirty="0" smtClean="0"/>
              <a:t> carcinoma after 30 years in up to 5% of chronically infected </a:t>
            </a:r>
            <a:r>
              <a:rPr lang="fr-FR" dirty="0" smtClean="0"/>
              <a:t>patients.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46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Laboratory</a:t>
            </a:r>
            <a:r>
              <a:rPr lang="fr-FR" b="1" dirty="0" smtClean="0"/>
              <a:t> </a:t>
            </a:r>
            <a:r>
              <a:rPr lang="fr-FR" b="1" dirty="0" err="1" smtClean="0"/>
              <a:t>Diagnosis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077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ELISA (anti-HCV antibody): </a:t>
            </a:r>
            <a:r>
              <a:rPr lang="en-US" dirty="0" err="1" smtClean="0"/>
              <a:t>seroconversion</a:t>
            </a:r>
            <a:r>
              <a:rPr lang="en-US" dirty="0" smtClean="0"/>
              <a:t> occurs within 7-31 weeks of infection and confirmed by Western </a:t>
            </a:r>
            <a:r>
              <a:rPr lang="en-US" dirty="0" err="1" smtClean="0"/>
              <a:t>immunoblot</a:t>
            </a:r>
            <a:r>
              <a:rPr lang="en-US" dirty="0" smtClean="0"/>
              <a:t> procedures.</a:t>
            </a:r>
          </a:p>
          <a:p>
            <a:r>
              <a:rPr lang="en-US" dirty="0" err="1" smtClean="0"/>
              <a:t>Quantitation</a:t>
            </a:r>
            <a:r>
              <a:rPr lang="en-US" dirty="0" smtClean="0"/>
              <a:t> RT-PCR: Detection RNA genome.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47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 err="1" smtClean="0"/>
              <a:t>Treatment</a:t>
            </a:r>
            <a:r>
              <a:rPr lang="fr-FR" b="1" dirty="0" smtClean="0"/>
              <a:t>, </a:t>
            </a:r>
            <a:r>
              <a:rPr lang="fr-FR" b="1" dirty="0" err="1" smtClean="0"/>
              <a:t>Prevention</a:t>
            </a:r>
            <a:r>
              <a:rPr lang="fr-FR" b="1" dirty="0" smtClean="0"/>
              <a:t>, and Control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Treatment: recombinant interferon-α or </a:t>
            </a:r>
            <a:r>
              <a:rPr lang="en-US" dirty="0" err="1" smtClean="0"/>
              <a:t>pegylated</a:t>
            </a:r>
            <a:r>
              <a:rPr lang="en-US" dirty="0" smtClean="0"/>
              <a:t> interferon alone or with ribavirin (</a:t>
            </a:r>
            <a:r>
              <a:rPr lang="en-US" dirty="0"/>
              <a:t>polymerase </a:t>
            </a:r>
            <a:r>
              <a:rPr lang="en-US" smtClean="0"/>
              <a:t>inhibitors: yield </a:t>
            </a:r>
            <a:r>
              <a:rPr lang="en-US" dirty="0" smtClean="0"/>
              <a:t>up to 50% recovery rates) + 2 protease inhibitors (</a:t>
            </a:r>
            <a:r>
              <a:rPr lang="en-US" dirty="0" err="1" smtClean="0"/>
              <a:t>boceprevir</a:t>
            </a:r>
            <a:r>
              <a:rPr lang="en-US" dirty="0" smtClean="0"/>
              <a:t> or </a:t>
            </a:r>
            <a:r>
              <a:rPr lang="en-US" dirty="0" err="1" smtClean="0"/>
              <a:t>telaprevir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Precautions for transmission: similar HBV</a:t>
            </a:r>
          </a:p>
          <a:p>
            <a:r>
              <a:rPr lang="en-US" dirty="0" smtClean="0"/>
              <a:t>Alcohol drinking should be limited because it exacerbates liver damage </a:t>
            </a:r>
            <a:r>
              <a:rPr lang="fr-FR" dirty="0" err="1" smtClean="0"/>
              <a:t>caused</a:t>
            </a:r>
            <a:r>
              <a:rPr lang="fr-FR" dirty="0" smtClean="0"/>
              <a:t> by HCV.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48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HEPATITIS G VIRUS</a:t>
            </a:r>
            <a:endParaRPr lang="fr-FR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49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Comparative Features of Hepatitis Viruses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5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52600"/>
            <a:ext cx="9165567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HEPATITIS G VIRUS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GB virus-C (GBV-C) resembles HCV in many ways. </a:t>
            </a:r>
          </a:p>
          <a:p>
            <a:r>
              <a:rPr lang="fr-FR" dirty="0" smtClean="0"/>
              <a:t>(+) </a:t>
            </a:r>
            <a:r>
              <a:rPr lang="fr-FR" dirty="0" err="1" smtClean="0"/>
              <a:t>sense</a:t>
            </a:r>
            <a:r>
              <a:rPr lang="fr-FR" dirty="0" smtClean="0"/>
              <a:t> RNA virus 9.3 kb</a:t>
            </a:r>
            <a:endParaRPr lang="en-US" dirty="0" smtClean="0"/>
          </a:p>
          <a:p>
            <a:r>
              <a:rPr lang="en-US" dirty="0" smtClean="0"/>
              <a:t>HGV is a </a:t>
            </a:r>
            <a:r>
              <a:rPr lang="en-US" dirty="0" err="1" smtClean="0"/>
              <a:t>flavivirus</a:t>
            </a:r>
            <a:r>
              <a:rPr lang="en-US" dirty="0" smtClean="0"/>
              <a:t>, is transmitted in blood and has a predilection for chronic hepatitis infection. </a:t>
            </a:r>
          </a:p>
          <a:p>
            <a:r>
              <a:rPr lang="en-US" dirty="0" smtClean="0"/>
              <a:t>Incubation period: 14-20 days.</a:t>
            </a:r>
          </a:p>
          <a:p>
            <a:r>
              <a:rPr lang="en-US" dirty="0" smtClean="0"/>
              <a:t>Identify by detection of genome by RT-PCR or other RNA detection methods.</a:t>
            </a:r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50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HEPATITIS D VIRUS</a:t>
            </a:r>
            <a:endParaRPr lang="fr-FR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51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15 million people in world infected with HDV (delta agent),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40% of </a:t>
            </a:r>
            <a:r>
              <a:rPr lang="en-US" dirty="0" err="1" smtClean="0"/>
              <a:t>fulminant</a:t>
            </a:r>
            <a:r>
              <a:rPr lang="en-US" dirty="0" smtClean="0"/>
              <a:t> hepatitis infections.</a:t>
            </a:r>
          </a:p>
          <a:p>
            <a:r>
              <a:rPr lang="en-US" dirty="0" smtClean="0"/>
              <a:t>HDV is unique in that it uses HBV and target cell proteins to replicate and produce its one protein. </a:t>
            </a:r>
          </a:p>
          <a:p>
            <a:r>
              <a:rPr lang="en-US" dirty="0" smtClean="0"/>
              <a:t>Viral parasite, proving that “even fleas have fleas.” </a:t>
            </a:r>
          </a:p>
          <a:p>
            <a:r>
              <a:rPr lang="en-US" dirty="0" err="1" smtClean="0"/>
              <a:t>HBsAg</a:t>
            </a:r>
            <a:r>
              <a:rPr lang="en-US" dirty="0" smtClean="0"/>
              <a:t> is essential for packaging virus. </a:t>
            </a:r>
          </a:p>
          <a:p>
            <a:r>
              <a:rPr lang="en-US" dirty="0" smtClean="0"/>
              <a:t>Delta agent resembles plant virus satellite agents and </a:t>
            </a:r>
            <a:r>
              <a:rPr lang="en-US" dirty="0" err="1" smtClean="0"/>
              <a:t>viroids</a:t>
            </a:r>
            <a:r>
              <a:rPr lang="en-US" dirty="0" smtClean="0"/>
              <a:t> in its size, genomic structure, and requirement for a helper virus </a:t>
            </a:r>
            <a:r>
              <a:rPr lang="fr-FR" dirty="0" smtClean="0"/>
              <a:t>for </a:t>
            </a:r>
            <a:r>
              <a:rPr lang="fr-FR" dirty="0" err="1" smtClean="0"/>
              <a:t>replication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52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Structure and </a:t>
            </a:r>
            <a:r>
              <a:rPr lang="fr-FR" b="1" dirty="0" err="1" smtClean="0"/>
              <a:t>Replication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638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Genome: very small (1700 nucleotides), (-) </a:t>
            </a:r>
            <a:r>
              <a:rPr lang="en-US" sz="2600" dirty="0" err="1" smtClean="0"/>
              <a:t>ssRNA</a:t>
            </a:r>
            <a:r>
              <a:rPr lang="en-US" sz="2600" dirty="0" smtClean="0"/>
              <a:t> circular</a:t>
            </a:r>
            <a:r>
              <a:rPr lang="en-US" sz="2600" dirty="0" smtClean="0">
                <a:sym typeface="Symbol"/>
              </a:rPr>
              <a:t></a:t>
            </a:r>
            <a:r>
              <a:rPr lang="en-US" sz="2600" dirty="0" smtClean="0"/>
              <a:t> rod shape (extensive base pairing)</a:t>
            </a:r>
            <a:r>
              <a:rPr lang="fr-FR" sz="2600" dirty="0" smtClean="0">
                <a:sym typeface="Symbol"/>
              </a:rPr>
              <a:t></a:t>
            </a:r>
            <a:r>
              <a:rPr lang="fr-FR" sz="2600" dirty="0" smtClean="0"/>
              <a:t>HDV </a:t>
            </a:r>
            <a:r>
              <a:rPr lang="fr-FR" sz="2600" dirty="0" err="1" smtClean="0"/>
              <a:t>capsid</a:t>
            </a:r>
            <a:r>
              <a:rPr lang="fr-FR" sz="2600" dirty="0" smtClean="0"/>
              <a:t> Ag</a:t>
            </a:r>
            <a:r>
              <a:rPr lang="en-US" sz="2600" dirty="0" smtClean="0"/>
              <a:t>.</a:t>
            </a:r>
          </a:p>
          <a:p>
            <a:r>
              <a:rPr lang="en-US" sz="2600" dirty="0" err="1" smtClean="0"/>
              <a:t>Virion</a:t>
            </a:r>
            <a:r>
              <a:rPr lang="en-US" sz="2600" dirty="0" smtClean="0"/>
              <a:t> is same size as HBV </a:t>
            </a:r>
            <a:r>
              <a:rPr lang="en-US" sz="2600" dirty="0" err="1" smtClean="0"/>
              <a:t>virion</a:t>
            </a:r>
            <a:r>
              <a:rPr lang="en-US" sz="2600" dirty="0" smtClean="0"/>
              <a:t> (35-37nm in diameter). </a:t>
            </a:r>
          </a:p>
          <a:p>
            <a:r>
              <a:rPr lang="en-US" sz="2600" dirty="0" smtClean="0"/>
              <a:t>Genome is surrounded by delta Ag core, which in turn is surrounded by an </a:t>
            </a:r>
            <a:r>
              <a:rPr lang="en-US" sz="2600" dirty="0" err="1" smtClean="0"/>
              <a:t>HBsAg</a:t>
            </a:r>
            <a:r>
              <a:rPr lang="en-US" sz="2600" dirty="0" smtClean="0"/>
              <a:t> containing envelope. </a:t>
            </a:r>
          </a:p>
          <a:p>
            <a:r>
              <a:rPr lang="en-US" sz="2600" dirty="0" smtClean="0"/>
              <a:t>Delta Ag: small (24kDa) or large (27kDa) form; small form is </a:t>
            </a:r>
            <a:r>
              <a:rPr lang="fr-FR" sz="2600" dirty="0" err="1" smtClean="0"/>
              <a:t>predominant</a:t>
            </a:r>
            <a:r>
              <a:rPr lang="fr-FR" sz="2600" dirty="0" smtClean="0"/>
              <a:t>.</a:t>
            </a:r>
          </a:p>
          <a:p>
            <a:endParaRPr lang="fr-FR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53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4137515"/>
            <a:ext cx="2971800" cy="272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b="1" dirty="0" smtClean="0"/>
              <a:t>Structure and </a:t>
            </a:r>
            <a:r>
              <a:rPr lang="fr-FR" b="1" dirty="0" err="1" smtClean="0"/>
              <a:t>Replication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Attachment: </a:t>
            </a:r>
            <a:r>
              <a:rPr lang="en-US" dirty="0" err="1" smtClean="0"/>
              <a:t>hepatocytes</a:t>
            </a:r>
            <a:r>
              <a:rPr lang="en-US" dirty="0" smtClean="0"/>
              <a:t> in same as HBV (</a:t>
            </a:r>
            <a:r>
              <a:rPr lang="en-US" dirty="0" err="1" smtClean="0"/>
              <a:t>HBsAg</a:t>
            </a:r>
            <a:r>
              <a:rPr lang="en-US" dirty="0" smtClean="0"/>
              <a:t> in its envelope). </a:t>
            </a:r>
          </a:p>
          <a:p>
            <a:r>
              <a:rPr lang="en-US" dirty="0" smtClean="0"/>
              <a:t>Transcription and replication processes of HDV genome are unusual. </a:t>
            </a:r>
          </a:p>
          <a:p>
            <a:r>
              <a:rPr lang="en-US" dirty="0" smtClean="0"/>
              <a:t>Host cell’s RNA polymerase II makes an RNA copy to replicate </a:t>
            </a:r>
            <a:r>
              <a:rPr lang="en-US" dirty="0" err="1" smtClean="0"/>
              <a:t>genome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forms</a:t>
            </a:r>
            <a:r>
              <a:rPr lang="en-US" dirty="0" smtClean="0"/>
              <a:t> an RNA structure (</a:t>
            </a:r>
            <a:r>
              <a:rPr lang="en-US" dirty="0" err="1" smtClean="0"/>
              <a:t>ribozyme</a:t>
            </a:r>
            <a:r>
              <a:rPr lang="en-US" dirty="0" smtClean="0"/>
              <a:t>) cleaves RNA </a:t>
            </a:r>
            <a:r>
              <a:rPr lang="en-US" dirty="0" err="1" smtClean="0"/>
              <a:t>circle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mRNA</a:t>
            </a:r>
            <a:r>
              <a:rPr lang="en-US" dirty="0" smtClean="0"/>
              <a:t> for small delta Ag.</a:t>
            </a:r>
          </a:p>
          <a:p>
            <a:r>
              <a:rPr lang="en-US" dirty="0" smtClean="0"/>
              <a:t>Gene for delta Ag is mutated by a cellular enzyme </a:t>
            </a:r>
            <a:r>
              <a:rPr lang="fr-FR" dirty="0" smtClean="0"/>
              <a:t>(</a:t>
            </a:r>
            <a:r>
              <a:rPr lang="fr-FR" dirty="0" err="1" smtClean="0"/>
              <a:t>dsRNA</a:t>
            </a:r>
            <a:r>
              <a:rPr lang="fr-FR" dirty="0" smtClean="0"/>
              <a:t>-</a:t>
            </a:r>
            <a:r>
              <a:rPr lang="fr-FR" dirty="0" err="1" smtClean="0"/>
              <a:t>activated</a:t>
            </a:r>
            <a:r>
              <a:rPr lang="fr-FR" dirty="0" smtClean="0"/>
              <a:t> </a:t>
            </a:r>
            <a:r>
              <a:rPr lang="fr-FR" dirty="0" err="1" smtClean="0"/>
              <a:t>adenosine</a:t>
            </a:r>
            <a:r>
              <a:rPr lang="fr-FR" dirty="0" smtClean="0"/>
              <a:t> </a:t>
            </a:r>
            <a:r>
              <a:rPr lang="fr-FR" dirty="0" err="1" smtClean="0"/>
              <a:t>deaminase</a:t>
            </a:r>
            <a:r>
              <a:rPr lang="fr-FR" dirty="0" smtClean="0"/>
              <a:t>) </a:t>
            </a:r>
            <a:r>
              <a:rPr lang="en-US" dirty="0" smtClean="0"/>
              <a:t>during </a:t>
            </a:r>
            <a:r>
              <a:rPr lang="en-US" dirty="0" err="1" smtClean="0"/>
              <a:t>infection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production</a:t>
            </a:r>
            <a:r>
              <a:rPr lang="en-US" dirty="0" smtClean="0"/>
              <a:t> of large delta </a:t>
            </a:r>
            <a:r>
              <a:rPr lang="en-US" dirty="0" err="1" smtClean="0"/>
              <a:t>Ag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limits</a:t>
            </a:r>
            <a:r>
              <a:rPr lang="en-US" dirty="0" smtClean="0"/>
              <a:t> replication virus but also promotes association of genome with </a:t>
            </a:r>
            <a:r>
              <a:rPr lang="en-US" dirty="0" err="1" smtClean="0"/>
              <a:t>HBsAg</a:t>
            </a:r>
            <a:r>
              <a:rPr lang="en-US" dirty="0" smtClean="0"/>
              <a:t> to form a </a:t>
            </a:r>
            <a:r>
              <a:rPr lang="en-US" dirty="0" err="1" smtClean="0"/>
              <a:t>virion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released</a:t>
            </a:r>
            <a:r>
              <a:rPr lang="en-US" dirty="0" smtClean="0"/>
              <a:t> from cell.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54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Pathogenesis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638800"/>
          </a:xfrm>
        </p:spPr>
        <p:txBody>
          <a:bodyPr>
            <a:noAutofit/>
          </a:bodyPr>
          <a:lstStyle/>
          <a:p>
            <a:r>
              <a:rPr lang="en-US" sz="2600" dirty="0" smtClean="0"/>
              <a:t>Spread in blood, semen, and vaginal secretions. </a:t>
            </a:r>
          </a:p>
          <a:p>
            <a:r>
              <a:rPr lang="en-US" sz="2600" dirty="0" smtClean="0"/>
              <a:t>Replicate and cause disease only in people with active HBV infections.</a:t>
            </a:r>
          </a:p>
          <a:p>
            <a:r>
              <a:rPr lang="en-US" sz="2600" dirty="0" smtClean="0"/>
              <a:t>Same </a:t>
            </a:r>
            <a:r>
              <a:rPr lang="en-US" sz="2600" dirty="0" err="1" smtClean="0"/>
              <a:t>routes</a:t>
            </a:r>
            <a:r>
              <a:rPr lang="en-US" sz="2600" dirty="0" err="1" smtClean="0">
                <a:sym typeface="Symbol"/>
              </a:rPr>
              <a:t></a:t>
            </a:r>
            <a:r>
              <a:rPr lang="en-US" sz="2600" dirty="0" err="1" smtClean="0"/>
              <a:t>co</a:t>
            </a:r>
            <a:r>
              <a:rPr lang="en-US" sz="2600" dirty="0" smtClean="0"/>
              <a:t>-infected with HBV and HDV. </a:t>
            </a:r>
          </a:p>
          <a:p>
            <a:r>
              <a:rPr lang="en-US" sz="2600" dirty="0" smtClean="0"/>
              <a:t>Chronic </a:t>
            </a:r>
            <a:r>
              <a:rPr lang="en-US" sz="2600" dirty="0" err="1" smtClean="0"/>
              <a:t>HBV</a:t>
            </a:r>
            <a:r>
              <a:rPr lang="en-US" sz="2600" dirty="0" err="1" smtClean="0">
                <a:sym typeface="Symbol"/>
              </a:rPr>
              <a:t></a:t>
            </a:r>
            <a:r>
              <a:rPr lang="en-US" sz="2600" dirty="0" err="1" smtClean="0"/>
              <a:t>superinfected</a:t>
            </a:r>
            <a:r>
              <a:rPr lang="en-US" sz="2600" dirty="0" smtClean="0"/>
              <a:t> with delta agent. </a:t>
            </a:r>
          </a:p>
          <a:p>
            <a:r>
              <a:rPr lang="en-US" sz="2600" dirty="0" smtClean="0"/>
              <a:t>Severe progression occurs in HBV carriers </a:t>
            </a:r>
            <a:r>
              <a:rPr lang="en-US" sz="2600" dirty="0" err="1" smtClean="0"/>
              <a:t>superinfected</a:t>
            </a:r>
            <a:r>
              <a:rPr lang="en-US" sz="2600" dirty="0" smtClean="0"/>
              <a:t> with HDV than in people co-infected with HBV and delta agent.</a:t>
            </a:r>
            <a:endParaRPr lang="fr-FR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55</a:t>
            </a:fld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191000"/>
            <a:ext cx="630555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/>
              <a:t>Pathogenesis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Replication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cytotoxicity</a:t>
            </a:r>
            <a:r>
              <a:rPr lang="en-US" dirty="0" smtClean="0"/>
              <a:t> and liver damage. </a:t>
            </a:r>
          </a:p>
          <a:p>
            <a:r>
              <a:rPr lang="en-US" dirty="0" err="1" smtClean="0"/>
              <a:t>Ab</a:t>
            </a:r>
            <a:r>
              <a:rPr lang="en-US" dirty="0" smtClean="0"/>
              <a:t> are elicited against delta agent, protection probably stems from immune response to </a:t>
            </a:r>
            <a:r>
              <a:rPr lang="en-US" dirty="0" err="1" smtClean="0"/>
              <a:t>HBsAg</a:t>
            </a:r>
            <a:r>
              <a:rPr lang="en-US" dirty="0" smtClean="0"/>
              <a:t> because it is </a:t>
            </a:r>
            <a:r>
              <a:rPr lang="fr-FR" dirty="0" err="1" smtClean="0"/>
              <a:t>external</a:t>
            </a:r>
            <a:r>
              <a:rPr lang="fr-FR" dirty="0" smtClean="0"/>
              <a:t> Ag and viral </a:t>
            </a:r>
            <a:r>
              <a:rPr lang="fr-FR" dirty="0" err="1" smtClean="0"/>
              <a:t>attachment</a:t>
            </a:r>
            <a:r>
              <a:rPr lang="fr-FR" dirty="0" smtClean="0"/>
              <a:t> </a:t>
            </a:r>
            <a:r>
              <a:rPr lang="fr-FR" dirty="0" err="1" smtClean="0"/>
              <a:t>protein</a:t>
            </a:r>
            <a:r>
              <a:rPr lang="fr-FR" dirty="0" smtClean="0"/>
              <a:t> for HDV.</a:t>
            </a:r>
          </a:p>
          <a:p>
            <a:r>
              <a:rPr lang="en-US" dirty="0" smtClean="0"/>
              <a:t>Unlike HBV disease, damage to liver occurs as a result of direct </a:t>
            </a:r>
            <a:r>
              <a:rPr lang="en-US" dirty="0" err="1" smtClean="0"/>
              <a:t>cytopathic</a:t>
            </a:r>
            <a:r>
              <a:rPr lang="en-US" dirty="0" smtClean="0"/>
              <a:t> effect of delta agent combined with underlying </a:t>
            </a:r>
            <a:r>
              <a:rPr lang="en-US" dirty="0" err="1" smtClean="0"/>
              <a:t>immunopathology</a:t>
            </a:r>
            <a:r>
              <a:rPr lang="en-US" dirty="0" smtClean="0"/>
              <a:t> of </a:t>
            </a:r>
            <a:r>
              <a:rPr lang="fr-FR" dirty="0" smtClean="0"/>
              <a:t>HBV </a:t>
            </a:r>
            <a:r>
              <a:rPr lang="fr-FR" dirty="0" err="1" smtClean="0"/>
              <a:t>disease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56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/>
              <a:t>Clinical</a:t>
            </a:r>
            <a:r>
              <a:rPr lang="fr-FR" b="1" dirty="0" smtClean="0"/>
              <a:t> Syndromes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Increases severity of HBV infections. </a:t>
            </a:r>
          </a:p>
          <a:p>
            <a:r>
              <a:rPr lang="en-US" dirty="0" err="1" smtClean="0"/>
              <a:t>Fulminant</a:t>
            </a:r>
            <a:r>
              <a:rPr lang="en-US" dirty="0" smtClean="0"/>
              <a:t> hepatitis</a:t>
            </a:r>
          </a:p>
          <a:p>
            <a:r>
              <a:rPr lang="en-US" dirty="0" smtClean="0"/>
              <a:t>Severe form of </a:t>
            </a:r>
            <a:r>
              <a:rPr lang="en-US" dirty="0" err="1" smtClean="0"/>
              <a:t>hepatitis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altered</a:t>
            </a:r>
            <a:r>
              <a:rPr lang="en-US" dirty="0" smtClean="0"/>
              <a:t> brain function (hepatic encephalopathy), extensive jaundice, and massive hepatic necrosis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fatal 80% of cases. </a:t>
            </a:r>
          </a:p>
          <a:p>
            <a:r>
              <a:rPr lang="en-US" dirty="0" smtClean="0"/>
              <a:t>Chronic infection: occur in people with chronic HBV.</a:t>
            </a:r>
          </a:p>
          <a:p>
            <a:endParaRPr lang="en-US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57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err="1" smtClean="0"/>
              <a:t>Laboratory</a:t>
            </a:r>
            <a:r>
              <a:rPr lang="fr-FR" b="1" dirty="0" smtClean="0"/>
              <a:t> </a:t>
            </a:r>
            <a:r>
              <a:rPr lang="fr-FR" b="1" dirty="0" err="1" smtClean="0"/>
              <a:t>Diagnosis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Detecting </a:t>
            </a:r>
            <a:r>
              <a:rPr lang="fr-FR" dirty="0" smtClean="0"/>
              <a:t>RNA </a:t>
            </a:r>
            <a:r>
              <a:rPr lang="fr-FR" dirty="0" err="1" smtClean="0"/>
              <a:t>genome</a:t>
            </a:r>
            <a:r>
              <a:rPr lang="fr-FR" dirty="0" smtClean="0"/>
              <a:t>, or anti-HDV Ab.</a:t>
            </a:r>
          </a:p>
          <a:p>
            <a:r>
              <a:rPr lang="en-US" dirty="0" smtClean="0"/>
              <a:t>ELISA and radioimmunoassay procedures are available for detection.</a:t>
            </a:r>
          </a:p>
          <a:p>
            <a:r>
              <a:rPr lang="en-US" dirty="0" smtClean="0"/>
              <a:t>Detected in blood during acute phase of disease in a detergent-treated serum sample. </a:t>
            </a:r>
          </a:p>
          <a:p>
            <a:r>
              <a:rPr lang="en-US" dirty="0" smtClean="0"/>
              <a:t>RT-PCR techniques can be used to detect  </a:t>
            </a:r>
            <a:r>
              <a:rPr lang="en-US" dirty="0" err="1" smtClean="0"/>
              <a:t>virion</a:t>
            </a:r>
            <a:r>
              <a:rPr lang="en-US" dirty="0" smtClean="0"/>
              <a:t> genome in blood.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58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err="1" smtClean="0"/>
              <a:t>Treatment</a:t>
            </a:r>
            <a:r>
              <a:rPr lang="fr-FR" b="1" dirty="0" smtClean="0"/>
              <a:t>, </a:t>
            </a:r>
            <a:r>
              <a:rPr lang="fr-FR" b="1" dirty="0" err="1" smtClean="0"/>
              <a:t>Prevention</a:t>
            </a:r>
            <a:r>
              <a:rPr lang="fr-FR" b="1" dirty="0" smtClean="0"/>
              <a:t>, and Control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known specific treatment for HDV hepatitis.</a:t>
            </a:r>
          </a:p>
          <a:p>
            <a:r>
              <a:rPr lang="en-US" dirty="0" smtClean="0"/>
              <a:t>Prevention: prevent infection with </a:t>
            </a:r>
            <a:r>
              <a:rPr lang="en-US" dirty="0" err="1" smtClean="0"/>
              <a:t>HBV</a:t>
            </a:r>
            <a:r>
              <a:rPr lang="en-US" dirty="0" err="1" smtClean="0">
                <a:sym typeface="Symbol"/>
              </a:rPr>
              <a:t></a:t>
            </a:r>
            <a:r>
              <a:rPr lang="en-US" dirty="0" err="1" smtClean="0"/>
              <a:t>prevents</a:t>
            </a:r>
            <a:r>
              <a:rPr lang="en-US" dirty="0" smtClean="0"/>
              <a:t> HDV infection and intravenous drug use and avoiding HDV-contaminated blood </a:t>
            </a:r>
            <a:r>
              <a:rPr lang="fr-FR" dirty="0" err="1" smtClean="0"/>
              <a:t>products</a:t>
            </a:r>
            <a:r>
              <a:rPr lang="fr-FR" dirty="0" smtClean="0"/>
              <a:t>.</a:t>
            </a:r>
            <a:endParaRPr lang="en-US" dirty="0" smtClean="0"/>
          </a:p>
          <a:p>
            <a:r>
              <a:rPr lang="en-US" dirty="0" smtClean="0"/>
              <a:t>Immunization with HBV vaccine protects against subsequent delta virus infection.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59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HEPATITIS A VIRUS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HEPATITIS E VIRUS</a:t>
            </a:r>
            <a:endParaRPr lang="fr-FR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60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b="1" dirty="0" smtClean="0"/>
              <a:t>HEPATITIS E VIRUS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HEV (E-NANBH) is predominantly spread by fecal-oral route, especially in contaminated water. </a:t>
            </a:r>
          </a:p>
          <a:p>
            <a:r>
              <a:rPr lang="en-US" dirty="0" smtClean="0"/>
              <a:t>Genus </a:t>
            </a:r>
            <a:r>
              <a:rPr lang="en-US" i="1" dirty="0" err="1" smtClean="0"/>
              <a:t>Hepevirus</a:t>
            </a:r>
            <a:r>
              <a:rPr lang="en-US" dirty="0" smtClean="0"/>
              <a:t>, </a:t>
            </a:r>
            <a:r>
              <a:rPr lang="en-US" i="1" dirty="0" err="1"/>
              <a:t>Hepeviridae</a:t>
            </a:r>
            <a:r>
              <a:rPr lang="en-US" dirty="0"/>
              <a:t> </a:t>
            </a:r>
            <a:r>
              <a:rPr lang="en-US" dirty="0" smtClean="0"/>
              <a:t>family.</a:t>
            </a:r>
          </a:p>
          <a:p>
            <a:r>
              <a:rPr lang="en-US" dirty="0" smtClean="0"/>
              <a:t>HEV is unique but resembles </a:t>
            </a:r>
            <a:r>
              <a:rPr lang="en-US" dirty="0" err="1" smtClean="0"/>
              <a:t>caliciviruses</a:t>
            </a:r>
            <a:r>
              <a:rPr lang="en-US" dirty="0" smtClean="0"/>
              <a:t>, based on its size (27-34nm) and structure. </a:t>
            </a:r>
          </a:p>
          <a:p>
            <a:r>
              <a:rPr lang="en-US" dirty="0" err="1" smtClean="0"/>
              <a:t>ssRNA</a:t>
            </a:r>
            <a:r>
              <a:rPr lang="en-US" dirty="0" smtClean="0"/>
              <a:t> (+), naked virus and </a:t>
            </a:r>
            <a:r>
              <a:rPr lang="fr-FR" dirty="0" err="1" smtClean="0"/>
              <a:t>icosahedral</a:t>
            </a:r>
            <a:r>
              <a:rPr lang="fr-FR" dirty="0" smtClean="0"/>
              <a:t> </a:t>
            </a:r>
            <a:r>
              <a:rPr lang="fr-FR" dirty="0" err="1" smtClean="0"/>
              <a:t>symmetry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Most problematic in developing countries. </a:t>
            </a:r>
          </a:p>
          <a:p>
            <a:r>
              <a:rPr lang="en-US" dirty="0" smtClean="0"/>
              <a:t>Epidemics: India, </a:t>
            </a:r>
            <a:r>
              <a:rPr lang="fr-FR" dirty="0" smtClean="0"/>
              <a:t>Pakistan, </a:t>
            </a:r>
            <a:r>
              <a:rPr lang="fr-FR" dirty="0" err="1" smtClean="0"/>
              <a:t>Nepal</a:t>
            </a:r>
            <a:r>
              <a:rPr lang="fr-FR" dirty="0" smtClean="0"/>
              <a:t>, </a:t>
            </a:r>
            <a:r>
              <a:rPr lang="fr-FR" dirty="0" err="1" smtClean="0"/>
              <a:t>Burma</a:t>
            </a:r>
            <a:r>
              <a:rPr lang="fr-FR" dirty="0" smtClean="0"/>
              <a:t>, </a:t>
            </a:r>
            <a:r>
              <a:rPr lang="fr-FR" dirty="0" err="1" smtClean="0"/>
              <a:t>North</a:t>
            </a:r>
            <a:r>
              <a:rPr lang="fr-FR" dirty="0" smtClean="0"/>
              <a:t> </a:t>
            </a:r>
            <a:r>
              <a:rPr lang="fr-FR" dirty="0" err="1" smtClean="0"/>
              <a:t>Africa</a:t>
            </a:r>
            <a:r>
              <a:rPr lang="fr-FR" dirty="0" smtClean="0"/>
              <a:t>, and Mexico.</a:t>
            </a:r>
          </a:p>
          <a:p>
            <a:r>
              <a:rPr lang="en-US" dirty="0" smtClean="0"/>
              <a:t>Symptoms and course similar HAV disease.</a:t>
            </a:r>
          </a:p>
          <a:p>
            <a:r>
              <a:rPr lang="en-US" dirty="0" smtClean="0"/>
              <a:t>Only acute disease. </a:t>
            </a:r>
          </a:p>
          <a:p>
            <a:r>
              <a:rPr lang="en-US" dirty="0" smtClean="0"/>
              <a:t>Symptoms later than HAV disease. </a:t>
            </a:r>
          </a:p>
          <a:p>
            <a:r>
              <a:rPr lang="en-US" dirty="0" smtClean="0"/>
              <a:t>Mortality rate 1-2%, approximately 10 times that associated with HAV disease. </a:t>
            </a:r>
          </a:p>
          <a:p>
            <a:r>
              <a:rPr lang="en-US" dirty="0" smtClean="0"/>
              <a:t>HEV infection is especially serious in pregnant women (mortality rate </a:t>
            </a:r>
            <a:r>
              <a:rPr lang="fr-FR" dirty="0" smtClean="0"/>
              <a:t>20%).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61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Reference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Patrick R. Murray, Ken S. </a:t>
            </a:r>
            <a:r>
              <a:rPr lang="fr-FR" dirty="0" err="1" smtClean="0"/>
              <a:t>Rosenthal</a:t>
            </a:r>
            <a:r>
              <a:rPr lang="fr-FR" dirty="0" smtClean="0"/>
              <a:t>, Michael A. </a:t>
            </a:r>
            <a:r>
              <a:rPr lang="fr-FR" dirty="0" err="1" smtClean="0"/>
              <a:t>Pfaller</a:t>
            </a:r>
            <a:r>
              <a:rPr lang="fr-FR" dirty="0" smtClean="0"/>
              <a:t>. MEDICAL MICROBIOLOGY. 2013. 7th EDITION.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Kenneth J. Ryan, MD, C. George Ray. </a:t>
            </a:r>
            <a:r>
              <a:rPr lang="en-US" dirty="0" err="1" smtClean="0"/>
              <a:t>Sherris</a:t>
            </a:r>
            <a:r>
              <a:rPr lang="en-US" dirty="0" smtClean="0"/>
              <a:t> Medical Microbiology. 6</a:t>
            </a:r>
            <a:r>
              <a:rPr lang="en-US" baseline="30000" dirty="0" smtClean="0"/>
              <a:t>th</a:t>
            </a:r>
            <a:r>
              <a:rPr lang="en-US" dirty="0" smtClean="0"/>
              <a:t> edition. 2014</a:t>
            </a:r>
            <a:r>
              <a:rPr lang="en-US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Stefan Riedel, Stephen Morse, Timothy </a:t>
            </a:r>
            <a:r>
              <a:rPr lang="en-US" dirty="0" err="1"/>
              <a:t>Mietzner</a:t>
            </a:r>
            <a:r>
              <a:rPr lang="en-US" dirty="0"/>
              <a:t>, </a:t>
            </a:r>
            <a:r>
              <a:rPr lang="en-US"/>
              <a:t>Steve </a:t>
            </a:r>
            <a:r>
              <a:rPr lang="en-US" smtClean="0"/>
              <a:t>Miller. </a:t>
            </a:r>
            <a:r>
              <a:rPr lang="en-US" dirty="0" err="1"/>
              <a:t>Jawetz</a:t>
            </a:r>
            <a:r>
              <a:rPr lang="en-US" dirty="0"/>
              <a:t>, </a:t>
            </a:r>
            <a:r>
              <a:rPr lang="en-US" dirty="0" err="1"/>
              <a:t>Melnick</a:t>
            </a:r>
            <a:r>
              <a:rPr lang="en-US" dirty="0"/>
              <a:t> &amp; </a:t>
            </a:r>
            <a:r>
              <a:rPr lang="en-US" dirty="0" err="1"/>
              <a:t>Adelberg’s</a:t>
            </a:r>
            <a:r>
              <a:rPr lang="en-US" dirty="0"/>
              <a:t> Medical </a:t>
            </a:r>
            <a:r>
              <a:rPr lang="en-US" dirty="0" smtClean="0"/>
              <a:t>Microbiology-McGraw-Hill. 2019.</a:t>
            </a:r>
            <a:endParaRPr lang="en-US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62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nfectious hepatitis </a:t>
            </a:r>
          </a:p>
          <a:p>
            <a:r>
              <a:rPr lang="en-US" dirty="0" err="1" smtClean="0"/>
              <a:t>Picornavirus</a:t>
            </a:r>
            <a:r>
              <a:rPr lang="en-US" dirty="0" smtClean="0"/>
              <a:t>: ribonucleic acid </a:t>
            </a:r>
            <a:r>
              <a:rPr lang="en-US" dirty="0"/>
              <a:t>(RNA) virus; </a:t>
            </a:r>
            <a:r>
              <a:rPr lang="fr-FR" dirty="0" err="1" smtClean="0"/>
              <a:t>genus</a:t>
            </a:r>
            <a:r>
              <a:rPr lang="fr-FR" dirty="0" smtClean="0"/>
              <a:t>, </a:t>
            </a:r>
            <a:r>
              <a:rPr lang="fr-FR" i="1" dirty="0" err="1" smtClean="0"/>
              <a:t>Heparnavirus</a:t>
            </a:r>
            <a:r>
              <a:rPr lang="fr-FR" i="1" dirty="0" smtClean="0"/>
              <a:t>.</a:t>
            </a:r>
            <a:endParaRPr lang="en-US" dirty="0" smtClean="0"/>
          </a:p>
          <a:p>
            <a:r>
              <a:rPr lang="en-US" dirty="0" smtClean="0"/>
              <a:t>Transmission: </a:t>
            </a:r>
            <a:r>
              <a:rPr lang="en-US" dirty="0"/>
              <a:t>fecal-oral </a:t>
            </a:r>
            <a:r>
              <a:rPr lang="en-US" dirty="0" smtClean="0"/>
              <a:t>route (</a:t>
            </a:r>
            <a:r>
              <a:rPr lang="en-US" dirty="0"/>
              <a:t>consumption of contaminated water, shellfish, or </a:t>
            </a:r>
            <a:r>
              <a:rPr lang="en-US" dirty="0" smtClean="0"/>
              <a:t>other </a:t>
            </a:r>
            <a:r>
              <a:rPr lang="fr-FR" dirty="0" err="1" smtClean="0"/>
              <a:t>food</a:t>
            </a:r>
            <a:r>
              <a:rPr lang="en-US" smtClean="0"/>
              <a:t>).</a:t>
            </a:r>
            <a:endParaRPr lang="en-US" dirty="0"/>
          </a:p>
          <a:p>
            <a:r>
              <a:rPr lang="en-US" dirty="0"/>
              <a:t>I</a:t>
            </a:r>
            <a:r>
              <a:rPr lang="en-US" dirty="0" smtClean="0"/>
              <a:t>ncubation period: 1 month, after </a:t>
            </a:r>
            <a:r>
              <a:rPr lang="en-US" dirty="0"/>
              <a:t>which </a:t>
            </a:r>
            <a:r>
              <a:rPr lang="en-US" dirty="0" err="1"/>
              <a:t>icteric</a:t>
            </a:r>
            <a:r>
              <a:rPr lang="en-US" dirty="0"/>
              <a:t> symptoms start </a:t>
            </a:r>
            <a:r>
              <a:rPr lang="en-US" dirty="0" smtClean="0"/>
              <a:t>abruptly. </a:t>
            </a:r>
          </a:p>
          <a:p>
            <a:r>
              <a:rPr lang="en-US" dirty="0" smtClean="0"/>
              <a:t>Rarely causes </a:t>
            </a:r>
            <a:r>
              <a:rPr lang="fr-FR" dirty="0" smtClean="0"/>
              <a:t>fatal </a:t>
            </a:r>
            <a:r>
              <a:rPr lang="fr-FR" dirty="0" err="1" smtClean="0"/>
              <a:t>disease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smtClean="0"/>
              <a:t>Structure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86400"/>
          </a:xfrm>
        </p:spPr>
        <p:txBody>
          <a:bodyPr>
            <a:noAutofit/>
          </a:bodyPr>
          <a:lstStyle/>
          <a:p>
            <a:r>
              <a:rPr lang="en-US" sz="2500" dirty="0" err="1" smtClean="0"/>
              <a:t>Capsid</a:t>
            </a:r>
            <a:r>
              <a:rPr lang="en-US" sz="2500" dirty="0" smtClean="0"/>
              <a:t>: 27nm</a:t>
            </a:r>
            <a:r>
              <a:rPr lang="en-US" sz="2500" dirty="0"/>
              <a:t>, naked, </a:t>
            </a:r>
            <a:r>
              <a:rPr lang="en-US" sz="2500" dirty="0" err="1"/>
              <a:t>icosahedral</a:t>
            </a:r>
            <a:r>
              <a:rPr lang="en-US" sz="2500" dirty="0"/>
              <a:t> </a:t>
            </a:r>
            <a:r>
              <a:rPr lang="en-US" sz="2500" dirty="0" err="1" smtClean="0"/>
              <a:t>capsid</a:t>
            </a:r>
            <a:endParaRPr lang="en-US" sz="2500" dirty="0"/>
          </a:p>
          <a:p>
            <a:r>
              <a:rPr lang="fr-FR" sz="2500" dirty="0" err="1" smtClean="0"/>
              <a:t>Genome</a:t>
            </a:r>
            <a:r>
              <a:rPr lang="fr-FR" sz="2500" dirty="0" smtClean="0"/>
              <a:t>: (+) </a:t>
            </a:r>
            <a:r>
              <a:rPr lang="fr-FR" sz="2500" dirty="0" err="1" smtClean="0"/>
              <a:t>sense</a:t>
            </a:r>
            <a:r>
              <a:rPr lang="fr-FR" sz="2500" dirty="0"/>
              <a:t>, </a:t>
            </a:r>
            <a:r>
              <a:rPr lang="fr-FR" sz="2500" dirty="0" err="1" smtClean="0"/>
              <a:t>ss</a:t>
            </a:r>
            <a:r>
              <a:rPr lang="fr-FR" sz="2500" dirty="0" smtClean="0"/>
              <a:t> </a:t>
            </a:r>
            <a:r>
              <a:rPr lang="fr-FR" sz="2500" dirty="0"/>
              <a:t>RNA </a:t>
            </a:r>
            <a:r>
              <a:rPr lang="fr-FR" sz="2500" dirty="0" err="1"/>
              <a:t>genome</a:t>
            </a:r>
            <a:r>
              <a:rPr lang="fr-FR" sz="2500" dirty="0"/>
              <a:t> </a:t>
            </a:r>
            <a:r>
              <a:rPr lang="fr-FR" sz="2500" dirty="0" smtClean="0"/>
              <a:t>(</a:t>
            </a:r>
            <a:r>
              <a:rPr lang="en-US" sz="2500" dirty="0" smtClean="0"/>
              <a:t>7470 nucleotides (</a:t>
            </a:r>
            <a:r>
              <a:rPr lang="en-US" sz="2500" dirty="0" err="1" smtClean="0"/>
              <a:t>VPg</a:t>
            </a:r>
            <a:r>
              <a:rPr lang="en-US" sz="2500" dirty="0" smtClean="0"/>
              <a:t> protein 5′ end </a:t>
            </a:r>
            <a:r>
              <a:rPr lang="en-US" sz="2500" dirty="0"/>
              <a:t>and a </a:t>
            </a:r>
            <a:r>
              <a:rPr lang="en-US" sz="2500" dirty="0" err="1"/>
              <a:t>polyadenylate</a:t>
            </a:r>
            <a:r>
              <a:rPr lang="en-US" sz="2500" dirty="0"/>
              <a:t> </a:t>
            </a:r>
            <a:r>
              <a:rPr lang="en-US" sz="2500" dirty="0" smtClean="0"/>
              <a:t>sequence 3</a:t>
            </a:r>
            <a:r>
              <a:rPr lang="en-US" sz="2500" dirty="0"/>
              <a:t>′ </a:t>
            </a:r>
            <a:r>
              <a:rPr lang="en-US" sz="2500" dirty="0" smtClean="0"/>
              <a:t>end)).</a:t>
            </a:r>
            <a:endParaRPr lang="en-US" sz="2500" dirty="0"/>
          </a:p>
          <a:p>
            <a:r>
              <a:rPr lang="en-US" sz="2500" dirty="0"/>
              <a:t>O</a:t>
            </a:r>
            <a:r>
              <a:rPr lang="en-US" sz="2500" dirty="0" smtClean="0"/>
              <a:t>nly </a:t>
            </a:r>
            <a:r>
              <a:rPr lang="fr-FR" sz="2500" dirty="0" smtClean="0"/>
              <a:t>one </a:t>
            </a:r>
            <a:r>
              <a:rPr lang="fr-FR" sz="2500" dirty="0" err="1" smtClean="0"/>
              <a:t>serotype</a:t>
            </a:r>
            <a:r>
              <a:rPr lang="fr-FR" sz="2500" dirty="0" smtClean="0"/>
              <a:t> of HAV.</a:t>
            </a:r>
          </a:p>
          <a:p>
            <a:r>
              <a:rPr lang="en-US" sz="2500" dirty="0" err="1" smtClean="0"/>
              <a:t>Capsid</a:t>
            </a:r>
            <a:r>
              <a:rPr lang="en-US" sz="2500" dirty="0" smtClean="0"/>
              <a:t> </a:t>
            </a:r>
            <a:r>
              <a:rPr lang="en-US" sz="2500" dirty="0"/>
              <a:t>is even more stable than other </a:t>
            </a:r>
            <a:r>
              <a:rPr lang="en-US" sz="2500" dirty="0" err="1" smtClean="0"/>
              <a:t>picornaviruses</a:t>
            </a:r>
            <a:r>
              <a:rPr lang="en-US" sz="2500" dirty="0" smtClean="0"/>
              <a:t>:</a:t>
            </a:r>
          </a:p>
          <a:p>
            <a:pPr lvl="1"/>
            <a:r>
              <a:rPr lang="fr-FR" sz="2300" dirty="0" err="1" smtClean="0"/>
              <a:t>Acid</a:t>
            </a:r>
            <a:r>
              <a:rPr lang="fr-FR" sz="2300" dirty="0" smtClean="0"/>
              <a:t> </a:t>
            </a:r>
            <a:r>
              <a:rPr lang="fr-FR" sz="2300" dirty="0" err="1"/>
              <a:t>at</a:t>
            </a:r>
            <a:r>
              <a:rPr lang="fr-FR" sz="2300" dirty="0"/>
              <a:t> pH 1</a:t>
            </a:r>
          </a:p>
          <a:p>
            <a:pPr lvl="1"/>
            <a:r>
              <a:rPr lang="fr-FR" sz="2300" dirty="0" err="1"/>
              <a:t>Solvents</a:t>
            </a:r>
            <a:r>
              <a:rPr lang="fr-FR" sz="2300" dirty="0"/>
              <a:t> (</a:t>
            </a:r>
            <a:r>
              <a:rPr lang="fr-FR" sz="2300" dirty="0" err="1"/>
              <a:t>ether</a:t>
            </a:r>
            <a:r>
              <a:rPr lang="fr-FR" sz="2300" dirty="0"/>
              <a:t>, </a:t>
            </a:r>
            <a:r>
              <a:rPr lang="fr-FR" sz="2300" dirty="0" err="1"/>
              <a:t>chloroform</a:t>
            </a:r>
            <a:r>
              <a:rPr lang="fr-FR" sz="2300" dirty="0"/>
              <a:t>)</a:t>
            </a:r>
          </a:p>
          <a:p>
            <a:pPr lvl="1"/>
            <a:r>
              <a:rPr lang="fr-FR" sz="2300" dirty="0" err="1"/>
              <a:t>Detergents</a:t>
            </a:r>
            <a:endParaRPr lang="fr-FR" sz="2300" dirty="0"/>
          </a:p>
          <a:p>
            <a:pPr lvl="1"/>
            <a:r>
              <a:rPr lang="fr-FR" sz="2300" dirty="0"/>
              <a:t>Salt water, </a:t>
            </a:r>
            <a:endParaRPr lang="fr-FR" sz="2300" dirty="0" smtClean="0"/>
          </a:p>
          <a:p>
            <a:pPr lvl="1"/>
            <a:r>
              <a:rPr lang="fr-FR" sz="2300" dirty="0" err="1" smtClean="0"/>
              <a:t>Groundwater</a:t>
            </a:r>
            <a:r>
              <a:rPr lang="fr-FR" sz="2300" dirty="0" smtClean="0"/>
              <a:t> </a:t>
            </a:r>
            <a:r>
              <a:rPr lang="fr-FR" sz="2300" dirty="0"/>
              <a:t>(</a:t>
            </a:r>
            <a:r>
              <a:rPr lang="fr-FR" sz="2300" dirty="0" err="1"/>
              <a:t>months</a:t>
            </a:r>
            <a:r>
              <a:rPr lang="fr-FR" sz="2300" dirty="0"/>
              <a:t>)</a:t>
            </a:r>
          </a:p>
          <a:p>
            <a:pPr lvl="1"/>
            <a:r>
              <a:rPr lang="fr-FR" sz="2300" dirty="0" err="1"/>
              <a:t>Drying</a:t>
            </a:r>
            <a:r>
              <a:rPr lang="fr-FR" sz="2300" dirty="0"/>
              <a:t> (stable</a:t>
            </a:r>
            <a:r>
              <a:rPr lang="fr-FR" sz="2300" dirty="0" smtClean="0"/>
              <a:t>)</a:t>
            </a:r>
          </a:p>
          <a:p>
            <a:pPr lvl="1"/>
            <a:r>
              <a:rPr lang="fr-FR" sz="2400" dirty="0" smtClean="0"/>
              <a:t>Stable </a:t>
            </a:r>
            <a:r>
              <a:rPr lang="fr-FR" sz="2400" dirty="0" err="1" smtClean="0"/>
              <a:t>at</a:t>
            </a:r>
            <a:r>
              <a:rPr lang="fr-FR" sz="2400" dirty="0" smtClean="0"/>
              <a:t> −20°C</a:t>
            </a:r>
            <a:endParaRPr lang="fr-FR" sz="2300" dirty="0"/>
          </a:p>
          <a:p>
            <a:endParaRPr lang="en-US" sz="2800" dirty="0"/>
          </a:p>
          <a:p>
            <a:endParaRPr lang="fr-FR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8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222"/>
          <a:stretch>
            <a:fillRect/>
          </a:stretch>
        </p:blipFill>
        <p:spPr bwMode="auto">
          <a:xfrm>
            <a:off x="6477000" y="-20374"/>
            <a:ext cx="2743200" cy="156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013200" y="3022600"/>
            <a:ext cx="6019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300" dirty="0" err="1" smtClean="0"/>
              <a:t>Temperature</a:t>
            </a:r>
            <a:r>
              <a:rPr lang="fr-FR" sz="2300" dirty="0" smtClean="0"/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fr-FR" sz="2300" dirty="0" smtClean="0"/>
              <a:t> 4° C: </a:t>
            </a:r>
            <a:r>
              <a:rPr lang="fr-FR" sz="2300" dirty="0" err="1" smtClean="0"/>
              <a:t>weeks</a:t>
            </a:r>
            <a:endParaRPr lang="fr-FR" sz="2300" dirty="0"/>
          </a:p>
          <a:p>
            <a:pPr lvl="1">
              <a:buFont typeface="Arial" pitchFamily="34" charset="0"/>
              <a:buChar char="•"/>
            </a:pPr>
            <a:r>
              <a:rPr lang="nb-NO" sz="2300" dirty="0" smtClean="0"/>
              <a:t> 56° C for 30 min: stable</a:t>
            </a:r>
          </a:p>
          <a:p>
            <a:pPr lvl="1">
              <a:buFont typeface="Arial" pitchFamily="34" charset="0"/>
              <a:buChar char="•"/>
            </a:pPr>
            <a:r>
              <a:rPr lang="nb-NO" sz="2300" dirty="0"/>
              <a:t> </a:t>
            </a:r>
            <a:r>
              <a:rPr lang="fr-FR" sz="2300" dirty="0" smtClean="0"/>
              <a:t>61° C for 20 min: partial inactivation</a:t>
            </a:r>
          </a:p>
          <a:p>
            <a:r>
              <a:rPr lang="fr-FR" sz="2300" dirty="0" err="1" smtClean="0"/>
              <a:t>Inactivated</a:t>
            </a:r>
            <a:r>
              <a:rPr lang="fr-FR" sz="2300" dirty="0" smtClean="0"/>
              <a:t> by:</a:t>
            </a:r>
          </a:p>
          <a:p>
            <a:pPr lvl="1">
              <a:buFont typeface="Arial" pitchFamily="34" charset="0"/>
              <a:buChar char="•"/>
            </a:pPr>
            <a:r>
              <a:rPr lang="en-US" sz="2300" dirty="0" smtClean="0"/>
              <a:t> Chlorine treatment of drinking water</a:t>
            </a:r>
          </a:p>
          <a:p>
            <a:pPr lvl="1">
              <a:buFont typeface="Arial" pitchFamily="34" charset="0"/>
              <a:buChar char="•"/>
            </a:pPr>
            <a:r>
              <a:rPr lang="en-US" sz="2300" dirty="0"/>
              <a:t> </a:t>
            </a:r>
            <a:r>
              <a:rPr lang="en-US" sz="2300" dirty="0" smtClean="0"/>
              <a:t>Formalin (0.35%, 37° C, 72 h)</a:t>
            </a:r>
          </a:p>
          <a:p>
            <a:pPr lvl="1">
              <a:buFont typeface="Arial" pitchFamily="34" charset="0"/>
              <a:buChar char="•"/>
            </a:pPr>
            <a:r>
              <a:rPr lang="en-US" sz="2300" dirty="0"/>
              <a:t> </a:t>
            </a:r>
            <a:r>
              <a:rPr lang="en-US" sz="2300" dirty="0" err="1" smtClean="0"/>
              <a:t>Peracetic</a:t>
            </a:r>
            <a:r>
              <a:rPr lang="en-US" sz="2300" dirty="0" smtClean="0"/>
              <a:t> acid (2%, 4 h)</a:t>
            </a:r>
          </a:p>
          <a:p>
            <a:pPr lvl="1">
              <a:buFont typeface="Arial" pitchFamily="34" charset="0"/>
              <a:buChar char="•"/>
            </a:pPr>
            <a:r>
              <a:rPr lang="en-US" sz="2300" dirty="0"/>
              <a:t> </a:t>
            </a:r>
            <a:r>
              <a:rPr lang="el-GR" sz="2300" dirty="0" smtClean="0"/>
              <a:t>β-</a:t>
            </a:r>
            <a:r>
              <a:rPr lang="fr-FR" sz="2300" dirty="0" err="1" smtClean="0"/>
              <a:t>Propiolactone</a:t>
            </a:r>
            <a:r>
              <a:rPr lang="fr-FR" sz="2300" dirty="0" smtClean="0"/>
              <a:t> (0.25%, 1 h)</a:t>
            </a:r>
          </a:p>
          <a:p>
            <a:pPr lvl="1">
              <a:buFont typeface="Arial" pitchFamily="34" charset="0"/>
              <a:buChar char="•"/>
            </a:pPr>
            <a:r>
              <a:rPr lang="fr-FR" sz="2300" dirty="0"/>
              <a:t> </a:t>
            </a:r>
            <a:r>
              <a:rPr lang="fr-FR" sz="2300" dirty="0" smtClean="0"/>
              <a:t>Ultraviolet radiation (2</a:t>
            </a:r>
            <a:r>
              <a:rPr lang="el-GR" sz="2300" dirty="0" smtClean="0"/>
              <a:t>μ</a:t>
            </a:r>
            <a:r>
              <a:rPr lang="fr-FR" sz="2300" dirty="0" smtClean="0"/>
              <a:t>W/cm</a:t>
            </a:r>
            <a:r>
              <a:rPr lang="fr-FR" sz="2300" baseline="30000" dirty="0" smtClean="0"/>
              <a:t>2</a:t>
            </a:r>
            <a:r>
              <a:rPr lang="fr-FR" sz="2300" dirty="0" smtClean="0"/>
              <a:t>/min)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b="1" dirty="0" err="1" smtClean="0"/>
              <a:t>Replication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Receptor: (α2-macroglobulin) on target cells (liver cells and T cells).</a:t>
            </a:r>
          </a:p>
          <a:p>
            <a:r>
              <a:rPr lang="fr-FR" sz="2800" dirty="0" smtClean="0"/>
              <a:t>Entry: </a:t>
            </a:r>
            <a:r>
              <a:rPr lang="fr-FR" sz="2800" dirty="0" err="1" smtClean="0"/>
              <a:t>receptor</a:t>
            </a:r>
            <a:r>
              <a:rPr lang="fr-FR" sz="2800" dirty="0" smtClean="0"/>
              <a:t>-</a:t>
            </a:r>
            <a:r>
              <a:rPr lang="fr-FR" sz="2800" dirty="0" err="1" smtClean="0"/>
              <a:t>mediated</a:t>
            </a:r>
            <a:r>
              <a:rPr lang="fr-FR" sz="2800" dirty="0" smtClean="0"/>
              <a:t> </a:t>
            </a:r>
            <a:r>
              <a:rPr lang="fr-FR" sz="2800" dirty="0" err="1" smtClean="0"/>
              <a:t>endocytosis</a:t>
            </a:r>
            <a:r>
              <a:rPr lang="fr-FR" sz="2800" dirty="0" smtClean="0"/>
              <a:t> (</a:t>
            </a:r>
            <a:r>
              <a:rPr lang="fr-FR" sz="2800" dirty="0" err="1" smtClean="0"/>
              <a:t>viropexis</a:t>
            </a:r>
            <a:r>
              <a:rPr lang="fr-FR" sz="2800" dirty="0" smtClean="0"/>
              <a:t>).</a:t>
            </a:r>
            <a:r>
              <a:rPr lang="en-US" sz="2600" dirty="0" smtClean="0"/>
              <a:t> </a:t>
            </a:r>
          </a:p>
          <a:p>
            <a:r>
              <a:rPr lang="en-US" sz="2600" dirty="0" smtClean="0"/>
              <a:t>Unlike other </a:t>
            </a:r>
            <a:r>
              <a:rPr lang="en-US" sz="2600" dirty="0" err="1" smtClean="0"/>
              <a:t>picornaviruses</a:t>
            </a:r>
            <a:r>
              <a:rPr lang="en-US" sz="2600" dirty="0" smtClean="0"/>
              <a:t>, </a:t>
            </a:r>
            <a:r>
              <a:rPr lang="en-US" sz="2600" dirty="0"/>
              <a:t>HAV is not </a:t>
            </a:r>
            <a:r>
              <a:rPr lang="en-US" sz="2600" dirty="0" err="1"/>
              <a:t>cytolytic</a:t>
            </a:r>
            <a:r>
              <a:rPr lang="en-US" sz="2600" dirty="0"/>
              <a:t> and </a:t>
            </a:r>
            <a:r>
              <a:rPr lang="en-US" sz="2600" dirty="0" smtClean="0"/>
              <a:t>is released </a:t>
            </a:r>
            <a:r>
              <a:rPr lang="en-US" sz="2600" dirty="0"/>
              <a:t>by </a:t>
            </a:r>
            <a:r>
              <a:rPr lang="en-US" sz="2600" dirty="0" err="1" smtClean="0"/>
              <a:t>exocytosis</a:t>
            </a:r>
            <a:r>
              <a:rPr lang="en-US" sz="2600" dirty="0" smtClean="0"/>
              <a:t>.</a:t>
            </a:r>
            <a:endParaRPr lang="fr-FR" sz="2600" dirty="0"/>
          </a:p>
          <a:p>
            <a:endParaRPr lang="fr-FR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A2539-4C65-44B1-99CA-9955515E0A2F}" type="slidenum">
              <a:rPr lang="fr-FR" smtClean="0"/>
              <a:pPr/>
              <a:t>9</a:t>
            </a:fld>
            <a:endParaRPr lang="fr-FR"/>
          </a:p>
        </p:txBody>
      </p:sp>
      <p:pic>
        <p:nvPicPr>
          <p:cNvPr id="3076" name="Picture 4" descr="http://www.ibibiobase.com/projects/hepatitis/images/HAV/hav-life-cycle.gif"/>
          <p:cNvPicPr>
            <a:picLocks noChangeAspect="1" noChangeArrowheads="1"/>
          </p:cNvPicPr>
          <p:nvPr/>
        </p:nvPicPr>
        <p:blipFill>
          <a:blip r:embed="rId2"/>
          <a:srcRect t="12889" b="3556"/>
          <a:stretch>
            <a:fillRect/>
          </a:stretch>
        </p:blipFill>
        <p:spPr bwMode="auto">
          <a:xfrm>
            <a:off x="1981200" y="3505201"/>
            <a:ext cx="5368045" cy="33527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</TotalTime>
  <Words>3262</Words>
  <Application>Microsoft Office PowerPoint</Application>
  <PresentationFormat>On-screen Show (4:3)</PresentationFormat>
  <Paragraphs>405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Symbol</vt:lpstr>
      <vt:lpstr>Office Theme</vt:lpstr>
      <vt:lpstr>Hepatitis Viruses</vt:lpstr>
      <vt:lpstr>Objectives</vt:lpstr>
      <vt:lpstr>Introduction</vt:lpstr>
      <vt:lpstr>Comparative Features of Hepatitis Viruses</vt:lpstr>
      <vt:lpstr>Comparative Features of Hepatitis Viruses</vt:lpstr>
      <vt:lpstr>HEPATITIS A VIRUS</vt:lpstr>
      <vt:lpstr>Introduction</vt:lpstr>
      <vt:lpstr>Structure</vt:lpstr>
      <vt:lpstr>Replication</vt:lpstr>
      <vt:lpstr>Pathogenesis</vt:lpstr>
      <vt:lpstr>Pathogenesis and Immunity</vt:lpstr>
      <vt:lpstr>Epidemiology</vt:lpstr>
      <vt:lpstr>Clinical Syndromes</vt:lpstr>
      <vt:lpstr>Clinical Syndromes</vt:lpstr>
      <vt:lpstr>Laboratory Diagnosis</vt:lpstr>
      <vt:lpstr>Treatment, Prevention, and Control</vt:lpstr>
      <vt:lpstr>HEPATITIS B VIRUS</vt:lpstr>
      <vt:lpstr>Introduction</vt:lpstr>
      <vt:lpstr>Structure</vt:lpstr>
      <vt:lpstr>Structure</vt:lpstr>
      <vt:lpstr>Replication</vt:lpstr>
      <vt:lpstr>PowerPoint Presentation</vt:lpstr>
      <vt:lpstr>Pathogenesis and Immunity</vt:lpstr>
      <vt:lpstr>Pathogenesis and Immunity</vt:lpstr>
      <vt:lpstr>Pathogenesis</vt:lpstr>
      <vt:lpstr>Epidemiology</vt:lpstr>
      <vt:lpstr>Epidemiology</vt:lpstr>
      <vt:lpstr>Epidemiology</vt:lpstr>
      <vt:lpstr>Clinical Syndromes</vt:lpstr>
      <vt:lpstr>Clinical Syndromes</vt:lpstr>
      <vt:lpstr>Clinical Syndromes</vt:lpstr>
      <vt:lpstr>Clinical Syndromes</vt:lpstr>
      <vt:lpstr>Laboratory Diagnosis</vt:lpstr>
      <vt:lpstr>Laboratory Diagnosis</vt:lpstr>
      <vt:lpstr>Treatment, Prevention, and Control</vt:lpstr>
      <vt:lpstr>HEPATITIS C VIRUSES</vt:lpstr>
      <vt:lpstr>Introduction</vt:lpstr>
      <vt:lpstr>Structure</vt:lpstr>
      <vt:lpstr>Replication</vt:lpstr>
      <vt:lpstr>Replication</vt:lpstr>
      <vt:lpstr>Replication</vt:lpstr>
      <vt:lpstr>Pathogenesis and Immunity</vt:lpstr>
      <vt:lpstr>Epidemiology</vt:lpstr>
      <vt:lpstr>Clinical Syndromes</vt:lpstr>
      <vt:lpstr>Clinical Syndromes</vt:lpstr>
      <vt:lpstr>Clinical Syndromes</vt:lpstr>
      <vt:lpstr>Laboratory Diagnosis</vt:lpstr>
      <vt:lpstr>Treatment, Prevention, and Control</vt:lpstr>
      <vt:lpstr>HEPATITIS G VIRUS</vt:lpstr>
      <vt:lpstr>HEPATITIS G VIRUS</vt:lpstr>
      <vt:lpstr>HEPATITIS D VIRUS</vt:lpstr>
      <vt:lpstr>Introduction</vt:lpstr>
      <vt:lpstr>Structure and Replication</vt:lpstr>
      <vt:lpstr>Structure and Replication</vt:lpstr>
      <vt:lpstr>Pathogenesis</vt:lpstr>
      <vt:lpstr>Pathogenesis</vt:lpstr>
      <vt:lpstr>Clinical Syndromes</vt:lpstr>
      <vt:lpstr>Laboratory Diagnosis</vt:lpstr>
      <vt:lpstr>Treatment, Prevention, and Control</vt:lpstr>
      <vt:lpstr>HEPATITIS E VIRUS</vt:lpstr>
      <vt:lpstr>HEPATITIS E VIRUS</vt:lpstr>
      <vt:lpstr>Reference</vt:lpstr>
    </vt:vector>
  </TitlesOfParts>
  <Company>AKM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Hepatitis Viruses</dc:title>
  <dc:creator>DARA SOSATSYA</dc:creator>
  <cp:lastModifiedBy>Windows User</cp:lastModifiedBy>
  <cp:revision>180</cp:revision>
  <dcterms:created xsi:type="dcterms:W3CDTF">2015-01-09T01:41:42Z</dcterms:created>
  <dcterms:modified xsi:type="dcterms:W3CDTF">2022-01-24T13:53:29Z</dcterms:modified>
</cp:coreProperties>
</file>