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83" r:id="rId23"/>
    <p:sldId id="284" r:id="rId24"/>
    <p:sldId id="282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EC7B3-FAF2-487A-ADEE-04C2EAD6397E}" type="datetimeFigureOut">
              <a:rPr lang="en-US" smtClean="0"/>
              <a:pPr/>
              <a:t>4/2/2021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83A02-B932-4B81-A955-AE9444448707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F6D8-5404-4351-B43C-48FC4F6976C7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48BF-A5F4-42DC-8763-C448385BF446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9B35-7C59-4508-B27F-5B48CEE361C1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F7AE-E232-4A14-92D9-153F2758B83C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1E40-0681-4B74-9212-308E06E8BDC2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6991-A06B-4863-9EE2-FC9C0F1EF5F5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921C-D8A2-4551-9B4D-EBAD0A689252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891-B318-487C-8041-A79FE9469A7D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F3F1-AE00-44EF-90C9-AAD67E212FFE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CCFF3-F39C-498A-A349-2ACF03D75F89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4F62-24E7-4660-8F91-0332E0D0E996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002C-3684-418E-859C-886A303B4304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56FA-7EC9-47BC-900E-9F912AEC411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Togaviruses</a:t>
            </a:r>
            <a:r>
              <a:rPr lang="fr-FR" dirty="0"/>
              <a:t> and </a:t>
            </a:r>
            <a:r>
              <a:rPr lang="fr-FR" dirty="0" err="1" smtClean="0"/>
              <a:t>Flaviviruses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/>
          <a:lstStyle/>
          <a:p>
            <a:r>
              <a:rPr lang="fr-FR" dirty="0" smtClean="0"/>
              <a:t>Dr. CHHAY </a:t>
            </a:r>
            <a:r>
              <a:rPr lang="fr-FR" dirty="0" err="1" smtClean="0"/>
              <a:t>Sokdalis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23554" name="Picture 2" descr="Image result for arboviru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962400"/>
            <a:ext cx="2586362" cy="2895600"/>
          </a:xfrm>
          <a:prstGeom prst="rect">
            <a:avLst/>
          </a:prstGeom>
          <a:noFill/>
        </p:spPr>
      </p:pic>
      <p:pic>
        <p:nvPicPr>
          <p:cNvPr id="23556" name="Picture 4" descr="Image result for arbovir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8900" y="3581400"/>
            <a:ext cx="2552700" cy="3216403"/>
          </a:xfrm>
          <a:prstGeom prst="rect">
            <a:avLst/>
          </a:prstGeom>
          <a:noFill/>
        </p:spPr>
      </p:pic>
      <p:pic>
        <p:nvPicPr>
          <p:cNvPr id="23558" name="Picture 6" descr="Image result for arboviru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4648200"/>
            <a:ext cx="2971800" cy="19716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Structure and Replication of </a:t>
            </a:r>
            <a:r>
              <a:rPr lang="en-US" b="1" dirty="0" err="1" smtClean="0"/>
              <a:t>Flaviviruses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7630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Genome: </a:t>
            </a:r>
            <a:r>
              <a:rPr lang="fr-FR" dirty="0" smtClean="0"/>
              <a:t>(+) </a:t>
            </a:r>
            <a:r>
              <a:rPr lang="fr-FR" dirty="0" err="1" smtClean="0"/>
              <a:t>ssRNA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Capsid</a:t>
            </a:r>
            <a:r>
              <a:rPr lang="en-US" dirty="0" smtClean="0"/>
              <a:t>: </a:t>
            </a:r>
            <a:r>
              <a:rPr lang="en-US" dirty="0" err="1" smtClean="0"/>
              <a:t>icosahedral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Envelope slightly &lt; </a:t>
            </a:r>
            <a:r>
              <a:rPr lang="en-US" dirty="0" err="1" smtClean="0"/>
              <a:t>alphavirus</a:t>
            </a:r>
            <a:r>
              <a:rPr lang="en-US" dirty="0" smtClean="0"/>
              <a:t>: 40-65 nm diameter. </a:t>
            </a:r>
          </a:p>
          <a:p>
            <a:r>
              <a:rPr lang="en-US" dirty="0" smtClean="0"/>
              <a:t>E viral glycoprotein folds over, pairs up with another E glycoprotein, and lies flat across surface of </a:t>
            </a:r>
            <a:r>
              <a:rPr lang="en-US" dirty="0" err="1" smtClean="0"/>
              <a:t>virion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outer</a:t>
            </a:r>
            <a:r>
              <a:rPr lang="en-US" dirty="0" smtClean="0"/>
              <a:t> protein layer.</a:t>
            </a:r>
          </a:p>
          <a:p>
            <a:r>
              <a:rPr lang="en-US" dirty="0" smtClean="0"/>
              <a:t>Attachment and penetration: same as </a:t>
            </a:r>
            <a:r>
              <a:rPr lang="en-US" dirty="0" err="1" smtClean="0"/>
              <a:t>alphaviruses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Enter macrophages, </a:t>
            </a:r>
            <a:r>
              <a:rPr lang="en-US" dirty="0" err="1" smtClean="0"/>
              <a:t>monocytes</a:t>
            </a:r>
            <a:r>
              <a:rPr lang="en-US" dirty="0" smtClean="0"/>
              <a:t>, and other cells that have </a:t>
            </a:r>
            <a:r>
              <a:rPr lang="en-US" dirty="0" err="1" smtClean="0"/>
              <a:t>Fc</a:t>
            </a:r>
            <a:r>
              <a:rPr lang="en-US" dirty="0" smtClean="0"/>
              <a:t> receptors, when virus is coated with Ab. </a:t>
            </a:r>
          </a:p>
          <a:p>
            <a:r>
              <a:rPr lang="en-US" dirty="0" err="1" smtClean="0"/>
              <a:t>Ab</a:t>
            </a:r>
            <a:r>
              <a:rPr lang="en-US" dirty="0" smtClean="0"/>
              <a:t> actually enhances infectivity of these viruses by providing new receptors for virus and promoting viral uptake into these </a:t>
            </a:r>
            <a:r>
              <a:rPr lang="fr-FR" dirty="0" err="1" smtClean="0"/>
              <a:t>target</a:t>
            </a:r>
            <a:r>
              <a:rPr lang="fr-FR" dirty="0" smtClean="0"/>
              <a:t> </a:t>
            </a:r>
            <a:r>
              <a:rPr lang="fr-FR" dirty="0" err="1" smtClean="0"/>
              <a:t>cells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4145" y="457200"/>
            <a:ext cx="273985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Structure and Replication of </a:t>
            </a:r>
            <a:r>
              <a:rPr lang="en-US" b="1" dirty="0" err="1" smtClean="0"/>
              <a:t>Flaviviruses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fr-FR" dirty="0" err="1" smtClean="0"/>
              <a:t>Entire</a:t>
            </a:r>
            <a:r>
              <a:rPr lang="fr-FR" dirty="0" smtClean="0"/>
              <a:t> </a:t>
            </a:r>
            <a:r>
              <a:rPr lang="en-US" dirty="0" err="1" smtClean="0"/>
              <a:t>genome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translated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single</a:t>
            </a:r>
            <a:r>
              <a:rPr lang="en-US" dirty="0" smtClean="0"/>
              <a:t> </a:t>
            </a:r>
            <a:r>
              <a:rPr lang="en-US" dirty="0" err="1" smtClean="0"/>
              <a:t>polyprotein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Yellow </a:t>
            </a:r>
            <a:r>
              <a:rPr lang="fr-FR" dirty="0" err="1" smtClean="0"/>
              <a:t>fever</a:t>
            </a:r>
            <a:r>
              <a:rPr lang="fr-FR" dirty="0" smtClean="0"/>
              <a:t>: </a:t>
            </a:r>
            <a:r>
              <a:rPr lang="en-US" dirty="0" err="1" smtClean="0"/>
              <a:t>Polyprotein</a:t>
            </a:r>
            <a:r>
              <a:rPr lang="fr-FR" dirty="0" smtClean="0">
                <a:sym typeface="Symbol"/>
              </a:rPr>
              <a:t></a:t>
            </a:r>
            <a:r>
              <a:rPr lang="fr-FR" dirty="0" smtClean="0"/>
              <a:t> 5 </a:t>
            </a:r>
            <a:r>
              <a:rPr lang="fr-FR" dirty="0" err="1" smtClean="0"/>
              <a:t>nonstructural</a:t>
            </a:r>
            <a:r>
              <a:rPr lang="fr-FR" dirty="0" smtClean="0"/>
              <a:t> </a:t>
            </a:r>
            <a:r>
              <a:rPr lang="fr-FR" dirty="0" err="1" smtClean="0"/>
              <a:t>proteins</a:t>
            </a:r>
            <a:r>
              <a:rPr lang="en-US" dirty="0" smtClean="0"/>
              <a:t> (protease and RNA dependent RNA polymerase) + </a:t>
            </a:r>
            <a:r>
              <a:rPr lang="en-US" dirty="0" err="1" smtClean="0"/>
              <a:t>capsid</a:t>
            </a:r>
            <a:r>
              <a:rPr lang="en-US" dirty="0" smtClean="0"/>
              <a:t> and envelope </a:t>
            </a:r>
            <a:r>
              <a:rPr lang="fr-FR" dirty="0" smtClean="0"/>
              <a:t>structural </a:t>
            </a:r>
            <a:r>
              <a:rPr lang="fr-FR" dirty="0" err="1" smtClean="0"/>
              <a:t>proteins</a:t>
            </a:r>
            <a:r>
              <a:rPr lang="fr-FR" dirty="0" smtClean="0"/>
              <a:t>. </a:t>
            </a:r>
          </a:p>
          <a:p>
            <a:r>
              <a:rPr lang="en-US" dirty="0" smtClean="0"/>
              <a:t>Envelope: bud into endoplasmic reticulum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released by </a:t>
            </a:r>
            <a:r>
              <a:rPr lang="en-US" dirty="0" err="1" smtClean="0"/>
              <a:t>exocytosis</a:t>
            </a:r>
            <a:r>
              <a:rPr lang="en-US" dirty="0" smtClean="0"/>
              <a:t> or cell </a:t>
            </a:r>
            <a:r>
              <a:rPr lang="en-US" dirty="0" err="1" smtClean="0"/>
              <a:t>lysis</a:t>
            </a:r>
            <a:r>
              <a:rPr lang="en-US" dirty="0" smtClean="0"/>
              <a:t> mechanisms.</a:t>
            </a:r>
          </a:p>
          <a:p>
            <a:r>
              <a:rPr lang="en-US" dirty="0" err="1" smtClean="0"/>
              <a:t>Lytic</a:t>
            </a:r>
            <a:r>
              <a:rPr lang="en-US" dirty="0" smtClean="0"/>
              <a:t> response in vertebrate hosts.</a:t>
            </a:r>
          </a:p>
          <a:p>
            <a:r>
              <a:rPr lang="en-US" dirty="0" smtClean="0"/>
              <a:t>Persistent infection in invertebrate hosts.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Structure and Replication of </a:t>
            </a:r>
            <a:r>
              <a:rPr lang="en-US" b="1" dirty="0" err="1" smtClean="0"/>
              <a:t>Flaviviruses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55424"/>
            <a:ext cx="7124700" cy="570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Pathogenesis</a:t>
            </a:r>
            <a:r>
              <a:rPr lang="fr-FR" b="1" dirty="0" smtClean="0"/>
              <a:t> and </a:t>
            </a:r>
            <a:r>
              <a:rPr lang="fr-FR" b="1" dirty="0" err="1" smtClean="0"/>
              <a:t>Immunity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Arboviruses</a:t>
            </a:r>
            <a:r>
              <a:rPr lang="en-US" dirty="0" smtClean="0"/>
              <a:t>: bite of an arthropod (mosquito)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course of infection (vertebrate host and invertebrate vector).</a:t>
            </a:r>
          </a:p>
          <a:p>
            <a:r>
              <a:rPr lang="en-US" dirty="0" smtClean="0"/>
              <a:t>Cause </a:t>
            </a:r>
            <a:r>
              <a:rPr lang="en-US" dirty="0" err="1" smtClean="0"/>
              <a:t>lytic</a:t>
            </a:r>
            <a:r>
              <a:rPr lang="en-US" dirty="0" smtClean="0"/>
              <a:t> or persistent infections. </a:t>
            </a:r>
          </a:p>
          <a:p>
            <a:r>
              <a:rPr lang="en-US" dirty="0" smtClean="0"/>
              <a:t>Blocks cellular mRNA from binding to </a:t>
            </a:r>
            <a:r>
              <a:rPr lang="en-US" dirty="0" err="1" smtClean="0"/>
              <a:t>ribosomes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Increased permeability of target cell membrane and changes in ion </a:t>
            </a:r>
            <a:r>
              <a:rPr lang="en-US" dirty="0" err="1" smtClean="0"/>
              <a:t>concentrations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alter</a:t>
            </a:r>
            <a:r>
              <a:rPr lang="en-US" dirty="0" smtClean="0"/>
              <a:t> enzyme </a:t>
            </a:r>
            <a:r>
              <a:rPr lang="en-US" dirty="0" err="1" smtClean="0"/>
              <a:t>activities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translation</a:t>
            </a:r>
            <a:r>
              <a:rPr lang="en-US" dirty="0" smtClean="0"/>
              <a:t> viral mRNA over cellular mRNA. </a:t>
            </a:r>
          </a:p>
          <a:p>
            <a:r>
              <a:rPr lang="en-US" dirty="0" smtClean="0"/>
              <a:t>Displacement of cellular mRNA from protein synthesis machinery prevents rebuilding and maintenance of </a:t>
            </a:r>
            <a:r>
              <a:rPr lang="en-US" dirty="0" err="1" smtClean="0"/>
              <a:t>cell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major</a:t>
            </a:r>
            <a:r>
              <a:rPr lang="en-US" dirty="0" smtClean="0"/>
              <a:t> cause death virus-infected cell. </a:t>
            </a:r>
          </a:p>
          <a:p>
            <a:r>
              <a:rPr lang="en-US" dirty="0" err="1" smtClean="0"/>
              <a:t>Alphaviruses</a:t>
            </a:r>
            <a:r>
              <a:rPr lang="en-US" dirty="0" smtClean="0"/>
              <a:t> (WEEV): nucleotide </a:t>
            </a:r>
            <a:r>
              <a:rPr lang="en-US" dirty="0" err="1" smtClean="0"/>
              <a:t>triphosphatase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degrades </a:t>
            </a:r>
            <a:r>
              <a:rPr lang="en-US" dirty="0" err="1" smtClean="0"/>
              <a:t>deoxyribonucleotides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depleting</a:t>
            </a:r>
            <a:r>
              <a:rPr lang="en-US" dirty="0" smtClean="0"/>
              <a:t> DNA </a:t>
            </a:r>
            <a:r>
              <a:rPr lang="fr-FR" dirty="0" smtClean="0"/>
              <a:t>production.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5334000" cy="1143000"/>
          </a:xfrm>
        </p:spPr>
        <p:txBody>
          <a:bodyPr>
            <a:normAutofit/>
          </a:bodyPr>
          <a:lstStyle/>
          <a:p>
            <a:pPr algn="l"/>
            <a:r>
              <a:rPr lang="fr-FR" sz="3400" dirty="0" err="1" smtClean="0"/>
              <a:t>Pathogenesis</a:t>
            </a:r>
            <a:r>
              <a:rPr lang="fr-FR" sz="3400" dirty="0" smtClean="0"/>
              <a:t> and </a:t>
            </a:r>
            <a:r>
              <a:rPr lang="fr-FR" sz="3400" dirty="0" err="1" smtClean="0"/>
              <a:t>Immunity</a:t>
            </a:r>
            <a:endParaRPr lang="fr-F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5257800" cy="5638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Female </a:t>
            </a:r>
            <a:r>
              <a:rPr lang="en-US" sz="2600" dirty="0" err="1" smtClean="0"/>
              <a:t>mosquitoes</a:t>
            </a:r>
            <a:r>
              <a:rPr lang="en-US" sz="2600" dirty="0" err="1" smtClean="0">
                <a:sym typeface="Symbol"/>
              </a:rPr>
              <a:t>v</a:t>
            </a:r>
            <a:r>
              <a:rPr lang="en-US" sz="2600" dirty="0" err="1" smtClean="0"/>
              <a:t>iruses</a:t>
            </a:r>
            <a:r>
              <a:rPr lang="en-US" sz="2600" dirty="0" smtClean="0">
                <a:sym typeface="Symbol"/>
              </a:rPr>
              <a:t> </a:t>
            </a:r>
            <a:r>
              <a:rPr lang="en-US" sz="2600" dirty="0" smtClean="0"/>
              <a:t>blood </a:t>
            </a:r>
            <a:r>
              <a:rPr lang="en-US" sz="2600" dirty="0" err="1" smtClean="0"/>
              <a:t>meal</a:t>
            </a:r>
            <a:r>
              <a:rPr lang="en-US" sz="2600" dirty="0" err="1" smtClean="0">
                <a:sym typeface="Symbol"/>
              </a:rPr>
              <a:t></a:t>
            </a:r>
            <a:r>
              <a:rPr lang="en-US" sz="2600" dirty="0" err="1" smtClean="0"/>
              <a:t>viremic</a:t>
            </a:r>
            <a:r>
              <a:rPr lang="en-US" sz="2600" dirty="0" smtClean="0"/>
              <a:t> vertebrate host. </a:t>
            </a:r>
          </a:p>
          <a:p>
            <a:r>
              <a:rPr lang="en-US" sz="2600" dirty="0" err="1" smtClean="0"/>
              <a:t>Virus</a:t>
            </a:r>
            <a:r>
              <a:rPr lang="en-US" sz="2600" dirty="0" err="1" smtClean="0">
                <a:sym typeface="Symbol"/>
              </a:rPr>
              <a:t></a:t>
            </a:r>
            <a:r>
              <a:rPr lang="en-US" sz="2600" dirty="0" err="1" smtClean="0"/>
              <a:t>infects</a:t>
            </a:r>
            <a:r>
              <a:rPr lang="en-US" sz="2600" dirty="0" smtClean="0"/>
              <a:t> epithelial cells </a:t>
            </a:r>
            <a:r>
              <a:rPr lang="en-US" sz="2600" dirty="0" err="1" smtClean="0"/>
              <a:t>midgut</a:t>
            </a:r>
            <a:r>
              <a:rPr lang="en-US" sz="2600" dirty="0" smtClean="0"/>
              <a:t> </a:t>
            </a:r>
            <a:r>
              <a:rPr lang="en-US" sz="2600" dirty="0" err="1" smtClean="0"/>
              <a:t>mosquito</a:t>
            </a:r>
            <a:r>
              <a:rPr lang="en-US" sz="2600" dirty="0" err="1" smtClean="0">
                <a:sym typeface="Symbol"/>
              </a:rPr>
              <a:t></a:t>
            </a:r>
            <a:r>
              <a:rPr lang="en-US" sz="2600" dirty="0" err="1" smtClean="0"/>
              <a:t>spreads</a:t>
            </a:r>
            <a:r>
              <a:rPr lang="en-US" sz="2600" dirty="0" smtClean="0"/>
              <a:t> </a:t>
            </a:r>
            <a:r>
              <a:rPr lang="en-US" sz="2600" dirty="0" smtClean="0">
                <a:sym typeface="Symbol"/>
              </a:rPr>
              <a:t> </a:t>
            </a:r>
            <a:r>
              <a:rPr lang="en-US" sz="2600" dirty="0" err="1" smtClean="0"/>
              <a:t>circulation</a:t>
            </a:r>
            <a:r>
              <a:rPr lang="en-US" sz="2600" dirty="0" err="1" smtClean="0">
                <a:sym typeface="Symbol"/>
              </a:rPr>
              <a:t></a:t>
            </a:r>
            <a:r>
              <a:rPr lang="en-US" sz="2600" dirty="0" err="1" smtClean="0"/>
              <a:t>infects</a:t>
            </a:r>
            <a:r>
              <a:rPr lang="en-US" sz="2600" dirty="0" smtClean="0"/>
              <a:t> salivary glands. </a:t>
            </a:r>
          </a:p>
          <a:p>
            <a:r>
              <a:rPr lang="en-US" sz="2600" dirty="0" err="1" smtClean="0"/>
              <a:t>Virus</a:t>
            </a:r>
            <a:r>
              <a:rPr lang="en-US" sz="2600" dirty="0" err="1" smtClean="0">
                <a:sym typeface="Symbol"/>
              </a:rPr>
              <a:t></a:t>
            </a:r>
            <a:r>
              <a:rPr lang="en-US" sz="2600" dirty="0" err="1" smtClean="0"/>
              <a:t>persistent</a:t>
            </a:r>
            <a:r>
              <a:rPr lang="en-US" sz="2600" dirty="0" smtClean="0"/>
              <a:t> infection and replicates to high titers in cells. </a:t>
            </a:r>
          </a:p>
          <a:p>
            <a:r>
              <a:rPr lang="en-US" sz="2600" dirty="0" smtClean="0"/>
              <a:t>Salivary </a:t>
            </a:r>
            <a:r>
              <a:rPr lang="en-US" sz="2600" dirty="0" err="1" smtClean="0"/>
              <a:t>glands</a:t>
            </a:r>
            <a:r>
              <a:rPr lang="en-US" sz="2600" dirty="0" err="1" smtClean="0">
                <a:sym typeface="Symbol"/>
              </a:rPr>
              <a:t></a:t>
            </a:r>
            <a:r>
              <a:rPr lang="en-US" sz="2600" dirty="0" err="1" smtClean="0"/>
              <a:t>release</a:t>
            </a:r>
            <a:r>
              <a:rPr lang="en-US" sz="2600" dirty="0" smtClean="0"/>
              <a:t> virus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saliva. </a:t>
            </a:r>
          </a:p>
          <a:p>
            <a:r>
              <a:rPr lang="en-US" sz="2600" dirty="0" smtClean="0"/>
              <a:t>Not all arthropod species support this type of infection.</a:t>
            </a:r>
          </a:p>
          <a:p>
            <a:endParaRPr lang="fr-FR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0175" y="381000"/>
            <a:ext cx="3933825" cy="619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Pathogenesis</a:t>
            </a:r>
            <a:r>
              <a:rPr lang="fr-FR" b="1" dirty="0" smtClean="0"/>
              <a:t> and </a:t>
            </a:r>
            <a:r>
              <a:rPr lang="fr-FR" b="1" dirty="0" err="1" smtClean="0"/>
              <a:t>Immunity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5467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Disease Mechanisms of </a:t>
            </a:r>
            <a:r>
              <a:rPr lang="en-US" dirty="0" err="1" smtClean="0"/>
              <a:t>Togaviruses</a:t>
            </a:r>
            <a:r>
              <a:rPr lang="en-US" dirty="0" smtClean="0"/>
              <a:t> and </a:t>
            </a:r>
            <a:r>
              <a:rPr lang="en-US" dirty="0" err="1" smtClean="0"/>
              <a:t>Flaviviruses</a:t>
            </a:r>
            <a:endParaRPr lang="en-US" dirty="0" smtClean="0"/>
          </a:p>
          <a:p>
            <a:pPr lvl="1"/>
            <a:r>
              <a:rPr lang="en-US" dirty="0" err="1" smtClean="0"/>
              <a:t>cytolytic</a:t>
            </a:r>
            <a:r>
              <a:rPr lang="en-US" dirty="0" smtClean="0"/>
              <a:t>, except for rubella and hepatitis C.</a:t>
            </a:r>
          </a:p>
          <a:p>
            <a:pPr lvl="1"/>
            <a:r>
              <a:rPr lang="en-US" dirty="0" err="1" smtClean="0"/>
              <a:t>viremia</a:t>
            </a:r>
            <a:r>
              <a:rPr lang="en-US" dirty="0" smtClean="0"/>
              <a:t> and systemic infection.</a:t>
            </a:r>
          </a:p>
          <a:p>
            <a:pPr lvl="1"/>
            <a:r>
              <a:rPr lang="en-US" dirty="0" smtClean="0"/>
              <a:t>good inducers of </a:t>
            </a:r>
            <a:r>
              <a:rPr lang="en-US" dirty="0" err="1" smtClean="0"/>
              <a:t>interferon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flulike</a:t>
            </a:r>
            <a:r>
              <a:rPr lang="en-US" dirty="0" smtClean="0"/>
              <a:t> symptoms during </a:t>
            </a:r>
            <a:r>
              <a:rPr lang="en-US" dirty="0" err="1" smtClean="0"/>
              <a:t>prodrome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infect cells of </a:t>
            </a:r>
            <a:r>
              <a:rPr lang="en-US" dirty="0" err="1" smtClean="0"/>
              <a:t>monocyte</a:t>
            </a:r>
            <a:r>
              <a:rPr lang="en-US" dirty="0" smtClean="0"/>
              <a:t>-macrophage lineage. </a:t>
            </a:r>
            <a:r>
              <a:rPr lang="en-US" dirty="0" err="1" smtClean="0"/>
              <a:t>Nonneutralizing</a:t>
            </a:r>
            <a:r>
              <a:rPr lang="en-US" dirty="0" smtClean="0"/>
              <a:t> antibody can enhance </a:t>
            </a:r>
            <a:r>
              <a:rPr lang="en-US" dirty="0" err="1" smtClean="0"/>
              <a:t>flavivirus</a:t>
            </a:r>
            <a:r>
              <a:rPr lang="en-US" dirty="0" smtClean="0"/>
              <a:t> infection via Fc receptors on cells.</a:t>
            </a:r>
          </a:p>
          <a:p>
            <a:r>
              <a:rPr lang="en-US" dirty="0"/>
              <a:t>Immunity is believed to be permanent after a single infection.</a:t>
            </a:r>
          </a:p>
          <a:p>
            <a:r>
              <a:rPr lang="en-US" dirty="0"/>
              <a:t>Both humoral antibody and cellular immune </a:t>
            </a:r>
            <a:r>
              <a:rPr lang="en-US" dirty="0" smtClean="0"/>
              <a:t>responses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 smtClean="0"/>
              <a:t>protection </a:t>
            </a:r>
            <a:r>
              <a:rPr lang="en-US" dirty="0"/>
              <a:t>and recovery </a:t>
            </a:r>
            <a:r>
              <a:rPr lang="en-US" dirty="0" smtClean="0"/>
              <a:t>from infection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Build up immunity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 smtClean="0"/>
              <a:t>inapparent</a:t>
            </a:r>
            <a:r>
              <a:rPr lang="en-US" dirty="0" smtClean="0"/>
              <a:t> </a:t>
            </a:r>
            <a:r>
              <a:rPr lang="en-US" dirty="0"/>
              <a:t>infections; </a:t>
            </a:r>
            <a:endParaRPr lang="en-US" dirty="0" smtClean="0"/>
          </a:p>
          <a:p>
            <a:r>
              <a:rPr lang="en-US" smtClean="0"/>
              <a:t>Antibodies to </a:t>
            </a:r>
            <a:r>
              <a:rPr lang="en-US" dirty="0"/>
              <a:t>local arthropod-borne </a:t>
            </a:r>
            <a:r>
              <a:rPr lang="en-US" dirty="0" smtClean="0"/>
              <a:t>virus increases </a:t>
            </a:r>
            <a:r>
              <a:rPr lang="en-US" dirty="0"/>
              <a:t>with age.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Disease</a:t>
            </a:r>
            <a:r>
              <a:rPr lang="fr-FR" dirty="0" smtClean="0"/>
              <a:t>/Viral </a:t>
            </a:r>
            <a:r>
              <a:rPr lang="fr-FR" dirty="0" err="1" smtClean="0"/>
              <a:t>Factors</a:t>
            </a:r>
            <a:endParaRPr lang="fr-FR" dirty="0" smtClean="0"/>
          </a:p>
          <a:p>
            <a:pPr lvl="1"/>
            <a:r>
              <a:rPr lang="en-US" dirty="0" smtClean="0"/>
              <a:t>Inactivated: </a:t>
            </a:r>
            <a:r>
              <a:rPr lang="fr-FR" dirty="0" err="1" smtClean="0"/>
              <a:t>drying</a:t>
            </a:r>
            <a:r>
              <a:rPr lang="fr-FR" dirty="0" smtClean="0"/>
              <a:t>, soap, and </a:t>
            </a:r>
            <a:r>
              <a:rPr lang="fr-FR" dirty="0" err="1" smtClean="0"/>
              <a:t>detergents</a:t>
            </a:r>
            <a:r>
              <a:rPr lang="fr-FR" dirty="0" smtClean="0"/>
              <a:t>.</a:t>
            </a:r>
          </a:p>
          <a:p>
            <a:pPr lvl="1"/>
            <a:r>
              <a:rPr lang="en-US" dirty="0" smtClean="0"/>
              <a:t>Infect mammals, birds, reptiles, and insects.</a:t>
            </a:r>
          </a:p>
          <a:p>
            <a:pPr lvl="1"/>
            <a:r>
              <a:rPr lang="en-US" dirty="0" smtClean="0"/>
              <a:t>Asymptomatic or nonspecific (flulike fever or chills), encephalitis, hemorrhagic fever, or arthritis</a:t>
            </a:r>
          </a:p>
          <a:p>
            <a:r>
              <a:rPr lang="fr-FR" dirty="0" smtClean="0"/>
              <a:t>Transmission</a:t>
            </a:r>
          </a:p>
          <a:p>
            <a:pPr lvl="1"/>
            <a:r>
              <a:rPr lang="en-US" dirty="0" smtClean="0"/>
              <a:t>Specific arthropods (</a:t>
            </a:r>
            <a:r>
              <a:rPr lang="en-US" dirty="0" err="1" smtClean="0"/>
              <a:t>zoonosis</a:t>
            </a:r>
            <a:r>
              <a:rPr lang="en-US" dirty="0" smtClean="0"/>
              <a:t>: </a:t>
            </a:r>
            <a:r>
              <a:rPr lang="fr-FR" dirty="0" smtClean="0"/>
              <a:t>arbovirus)</a:t>
            </a:r>
          </a:p>
          <a:p>
            <a:r>
              <a:rPr lang="fr-FR" dirty="0" err="1" smtClean="0"/>
              <a:t>Who</a:t>
            </a:r>
            <a:r>
              <a:rPr lang="fr-FR" dirty="0" smtClean="0"/>
              <a:t> Is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  <a:r>
              <a:rPr lang="fr-FR" dirty="0" err="1" smtClean="0"/>
              <a:t>Risk</a:t>
            </a:r>
            <a:r>
              <a:rPr lang="fr-FR" dirty="0" smtClean="0"/>
              <a:t>?</a:t>
            </a:r>
          </a:p>
          <a:p>
            <a:pPr lvl="1"/>
            <a:r>
              <a:rPr lang="en-US" dirty="0" smtClean="0"/>
              <a:t>People who enter ecologic niche of arthropods infected </a:t>
            </a:r>
            <a:r>
              <a:rPr lang="fr-FR" dirty="0" smtClean="0"/>
              <a:t>by </a:t>
            </a:r>
            <a:r>
              <a:rPr lang="fr-FR" dirty="0" err="1" smtClean="0"/>
              <a:t>arboviruses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Geography</a:t>
            </a:r>
            <a:r>
              <a:rPr lang="fr-FR" dirty="0" smtClean="0"/>
              <a:t>/</a:t>
            </a:r>
            <a:r>
              <a:rPr lang="fr-FR" dirty="0" err="1" smtClean="0"/>
              <a:t>Season</a:t>
            </a:r>
            <a:endParaRPr lang="fr-FR" dirty="0" smtClean="0"/>
          </a:p>
          <a:p>
            <a:pPr lvl="1"/>
            <a:r>
              <a:rPr lang="en-US" dirty="0" smtClean="0"/>
              <a:t>Endemic regions for each </a:t>
            </a:r>
            <a:r>
              <a:rPr lang="en-US" dirty="0" err="1" smtClean="0"/>
              <a:t>arbovirus</a:t>
            </a:r>
            <a:r>
              <a:rPr lang="en-US" dirty="0" smtClean="0"/>
              <a:t> are determined by habitat of mosquito or other vector.</a:t>
            </a:r>
          </a:p>
          <a:p>
            <a:pPr lvl="1"/>
            <a:r>
              <a:rPr lang="en-US" dirty="0" err="1" smtClean="0"/>
              <a:t>Aedes</a:t>
            </a:r>
            <a:r>
              <a:rPr lang="en-US" dirty="0" smtClean="0"/>
              <a:t> mosquito, which carries dengue and yellow fever, is found in urban areas and in pools of water.</a:t>
            </a:r>
          </a:p>
          <a:p>
            <a:pPr lvl="1"/>
            <a:r>
              <a:rPr lang="en-US" dirty="0" err="1" smtClean="0"/>
              <a:t>Culex</a:t>
            </a:r>
            <a:r>
              <a:rPr lang="en-US" dirty="0" smtClean="0"/>
              <a:t> mosquito, which carries St. Louis encephalitis and West Nile encephalitis viruses, is found in forest and </a:t>
            </a:r>
            <a:r>
              <a:rPr lang="fr-FR" dirty="0" err="1" smtClean="0"/>
              <a:t>urban</a:t>
            </a:r>
            <a:r>
              <a:rPr lang="fr-FR" dirty="0" smtClean="0"/>
              <a:t> areas.</a:t>
            </a:r>
          </a:p>
          <a:p>
            <a:pPr lvl="1"/>
            <a:r>
              <a:rPr lang="en-US" dirty="0" smtClean="0"/>
              <a:t>Disease is more common in summer.</a:t>
            </a:r>
          </a:p>
          <a:p>
            <a:r>
              <a:rPr lang="fr-FR" dirty="0" smtClean="0"/>
              <a:t>Modes of Control</a:t>
            </a:r>
          </a:p>
          <a:p>
            <a:pPr lvl="1"/>
            <a:r>
              <a:rPr lang="en-US" dirty="0" smtClean="0"/>
              <a:t>Mosquito breeding sites and mosquitoes should be </a:t>
            </a:r>
            <a:r>
              <a:rPr lang="fr-FR" dirty="0" err="1" smtClean="0"/>
              <a:t>eliminated</a:t>
            </a:r>
            <a:r>
              <a:rPr lang="fr-FR" dirty="0" smtClean="0"/>
              <a:t>.</a:t>
            </a:r>
          </a:p>
          <a:p>
            <a:pPr lvl="1"/>
            <a:r>
              <a:rPr lang="en-US" dirty="0" smtClean="0"/>
              <a:t>Live attenuated yellow fever virus and inactivated </a:t>
            </a:r>
            <a:r>
              <a:rPr lang="fr-FR" dirty="0" err="1" smtClean="0"/>
              <a:t>Japanese</a:t>
            </a:r>
            <a:r>
              <a:rPr lang="fr-FR" dirty="0" smtClean="0"/>
              <a:t> </a:t>
            </a:r>
            <a:r>
              <a:rPr lang="fr-FR" dirty="0" err="1" smtClean="0"/>
              <a:t>encephalitis</a:t>
            </a:r>
            <a:r>
              <a:rPr lang="fr-FR" dirty="0" smtClean="0"/>
              <a:t> virus vaccines.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00"/>
            <a:ext cx="39052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Incidence of </a:t>
            </a:r>
            <a:r>
              <a:rPr lang="en-US" dirty="0" err="1" smtClean="0"/>
              <a:t>arbovirus</a:t>
            </a:r>
            <a:r>
              <a:rPr lang="en-US" dirty="0" smtClean="0"/>
              <a:t> disease is sporadic. </a:t>
            </a:r>
          </a:p>
          <a:p>
            <a:r>
              <a:rPr lang="en-US" dirty="0" err="1" smtClean="0"/>
              <a:t>Alphavirus</a:t>
            </a:r>
            <a:r>
              <a:rPr lang="en-US" dirty="0" smtClean="0"/>
              <a:t>: usually asymptomatic or cause low grade disease, such as flulike symptoms (chills, fever, rash, and aches) that correlate with systemic infection during initial </a:t>
            </a:r>
            <a:r>
              <a:rPr lang="en-US" dirty="0" err="1" smtClean="0"/>
              <a:t>viremia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EEEV, WEEV, and Venezuelan </a:t>
            </a:r>
            <a:r>
              <a:rPr lang="fr-FR" dirty="0" err="1" smtClean="0"/>
              <a:t>equine</a:t>
            </a:r>
            <a:r>
              <a:rPr lang="fr-FR" dirty="0" smtClean="0"/>
              <a:t> </a:t>
            </a:r>
            <a:r>
              <a:rPr lang="fr-FR" dirty="0" err="1" smtClean="0"/>
              <a:t>encephalitis</a:t>
            </a:r>
            <a:r>
              <a:rPr lang="fr-FR" dirty="0" smtClean="0"/>
              <a:t> virus (VEEV) </a:t>
            </a:r>
            <a:r>
              <a:rPr lang="fr-FR" dirty="0" smtClean="0">
                <a:sym typeface="Symbol"/>
              </a:rPr>
              <a:t></a:t>
            </a:r>
            <a:r>
              <a:rPr lang="en-US" dirty="0" smtClean="0"/>
              <a:t>encephalitis in humans. </a:t>
            </a:r>
          </a:p>
          <a:p>
            <a:r>
              <a:rPr lang="en-US" dirty="0" smtClean="0"/>
              <a:t>Equine encephalitis viruses are usually more of a problem to livestock than to humans. </a:t>
            </a:r>
          </a:p>
          <a:p>
            <a:r>
              <a:rPr lang="en-US" dirty="0" smtClean="0"/>
              <a:t>An affected human: fever, headache, and decreased consciousness 3-10 days after infection. </a:t>
            </a:r>
          </a:p>
          <a:p>
            <a:r>
              <a:rPr lang="en-US" dirty="0" err="1" smtClean="0"/>
              <a:t>Chikungunya</a:t>
            </a:r>
            <a:r>
              <a:rPr lang="en-US" dirty="0" smtClean="0"/>
              <a:t>: crippling arthritis associated with serious disease caused by infection with these viruses.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smtClean="0"/>
              <a:t>List </a:t>
            </a:r>
            <a:r>
              <a:rPr lang="en-US" dirty="0"/>
              <a:t>the different genus of arbovirus.</a:t>
            </a:r>
          </a:p>
          <a:p>
            <a:pPr lvl="0"/>
            <a:r>
              <a:rPr lang="en-US" dirty="0" smtClean="0"/>
              <a:t>Illustrate the </a:t>
            </a:r>
            <a:r>
              <a:rPr lang="en-US" dirty="0"/>
              <a:t>structure and replication of Alphaviruses and </a:t>
            </a:r>
            <a:r>
              <a:rPr lang="en-US" dirty="0" err="1"/>
              <a:t>Flavivirus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Explain why Alphaviruses and </a:t>
            </a:r>
            <a:r>
              <a:rPr lang="en-US" dirty="0" err="1"/>
              <a:t>Flavivirus</a:t>
            </a:r>
            <a:r>
              <a:rPr lang="en-US" dirty="0"/>
              <a:t> need arthropod for infection.</a:t>
            </a:r>
          </a:p>
          <a:p>
            <a:pPr lvl="0"/>
            <a:r>
              <a:rPr lang="en-US" dirty="0"/>
              <a:t>Describe the pathogenesis of Alphaviruses and </a:t>
            </a:r>
            <a:r>
              <a:rPr lang="en-US" dirty="0" err="1"/>
              <a:t>Flavivirus</a:t>
            </a:r>
            <a:r>
              <a:rPr lang="en-US" dirty="0"/>
              <a:t> infection.</a:t>
            </a:r>
          </a:p>
          <a:p>
            <a:pPr lvl="0"/>
            <a:r>
              <a:rPr lang="en-US" dirty="0"/>
              <a:t>Describe the immune against Alphaviruses and </a:t>
            </a:r>
            <a:r>
              <a:rPr lang="en-US" dirty="0" err="1"/>
              <a:t>Flavivirus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Explain how Alphaviruses and </a:t>
            </a:r>
            <a:r>
              <a:rPr lang="en-US" dirty="0" err="1"/>
              <a:t>Flavivirus</a:t>
            </a:r>
            <a:r>
              <a:rPr lang="en-US" dirty="0"/>
              <a:t> transmitted.</a:t>
            </a:r>
          </a:p>
          <a:p>
            <a:pPr lvl="0"/>
            <a:r>
              <a:rPr lang="en-US" dirty="0"/>
              <a:t>Describe the clinical manifestations of Alphaviruses and </a:t>
            </a:r>
            <a:r>
              <a:rPr lang="en-US" dirty="0" err="1"/>
              <a:t>Flavivirus</a:t>
            </a:r>
            <a:r>
              <a:rPr lang="en-US" dirty="0"/>
              <a:t>.</a:t>
            </a:r>
          </a:p>
          <a:p>
            <a:pPr lvl="0"/>
            <a:r>
              <a:rPr lang="en-US" smtClean="0"/>
              <a:t>List the </a:t>
            </a:r>
            <a:r>
              <a:rPr lang="en-US" dirty="0"/>
              <a:t>techniques for detecting Alphaviruses and </a:t>
            </a:r>
            <a:r>
              <a:rPr lang="en-US" dirty="0" err="1"/>
              <a:t>Flavivirus</a:t>
            </a:r>
            <a:r>
              <a:rPr lang="en-US" dirty="0"/>
              <a:t>.</a:t>
            </a:r>
          </a:p>
          <a:p>
            <a:r>
              <a:rPr lang="en-US" dirty="0"/>
              <a:t>Describe the treatment of Alphaviruses and </a:t>
            </a:r>
            <a:r>
              <a:rPr lang="en-US" dirty="0" err="1"/>
              <a:t>Flavivirus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91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Most </a:t>
            </a:r>
            <a:r>
              <a:rPr lang="en-US" dirty="0" err="1" smtClean="0"/>
              <a:t>flavivirus</a:t>
            </a:r>
            <a:r>
              <a:rPr lang="en-US" dirty="0" smtClean="0"/>
              <a:t> infections are relatively benign, but serious aseptic meningitis and encephalitic or hemorrhagic disease can occur. </a:t>
            </a:r>
          </a:p>
          <a:p>
            <a:r>
              <a:rPr lang="en-US" dirty="0" smtClean="0"/>
              <a:t>Encephalitis viruses: St. Louis, West Nile, Japanese, Murray Valley, and Russian spring-summer viruses. </a:t>
            </a:r>
          </a:p>
          <a:p>
            <a:r>
              <a:rPr lang="en-US" dirty="0" smtClean="0"/>
              <a:t>Symptoms and outcomes: similar </a:t>
            </a:r>
            <a:r>
              <a:rPr lang="en-US" dirty="0" err="1" smtClean="0"/>
              <a:t>togavirus</a:t>
            </a:r>
            <a:r>
              <a:rPr lang="en-US" dirty="0" smtClean="0"/>
              <a:t> encephalitis.</a:t>
            </a:r>
          </a:p>
          <a:p>
            <a:r>
              <a:rPr lang="en-US" dirty="0" smtClean="0"/>
              <a:t>Approximately 20% </a:t>
            </a:r>
            <a:r>
              <a:rPr lang="en-US" dirty="0" err="1" smtClean="0"/>
              <a:t>WNV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West</a:t>
            </a:r>
            <a:r>
              <a:rPr lang="en-US" dirty="0" smtClean="0"/>
              <a:t> Nile fever (fever, headache, tiredness, and body aches, occasionally with a skin rash on trunk of body and swollen lymph glands) usually lasting only a few days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Encephalitis</a:t>
            </a:r>
            <a:r>
              <a:rPr lang="fr-FR" dirty="0" smtClean="0"/>
              <a:t>, </a:t>
            </a:r>
            <a:r>
              <a:rPr lang="fr-FR" dirty="0" err="1" smtClean="0"/>
              <a:t>meningitis</a:t>
            </a:r>
            <a:r>
              <a:rPr lang="fr-FR" dirty="0" smtClean="0"/>
              <a:t>, or </a:t>
            </a:r>
            <a:r>
              <a:rPr lang="fr-FR" dirty="0" err="1" smtClean="0"/>
              <a:t>meningoencephalitis</a:t>
            </a:r>
            <a:r>
              <a:rPr lang="fr-FR" dirty="0" smtClean="0"/>
              <a:t> </a:t>
            </a:r>
            <a:r>
              <a:rPr lang="en-US" dirty="0" smtClean="0"/>
              <a:t>occurs in approximately 1% of WNV-infected individuals, with risk increasing with age.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Hemorrhagic viruses: dengue and yellow fever viruses. </a:t>
            </a:r>
          </a:p>
          <a:p>
            <a:r>
              <a:rPr lang="en-US" dirty="0"/>
              <a:t>Yellow fever infections: severe systemic disease, with degeneration of liver, kidney, and heart, as well as hemorrhage.</a:t>
            </a:r>
          </a:p>
          <a:p>
            <a:pPr lvl="1"/>
            <a:r>
              <a:rPr lang="en-US" dirty="0" err="1"/>
              <a:t>Liver</a:t>
            </a:r>
            <a:r>
              <a:rPr lang="en-US" dirty="0" err="1">
                <a:sym typeface="Symbol"/>
              </a:rPr>
              <a:t></a:t>
            </a:r>
            <a:r>
              <a:rPr lang="en-US" dirty="0" err="1"/>
              <a:t>jaundice</a:t>
            </a:r>
            <a:r>
              <a:rPr lang="en-US" dirty="0"/>
              <a:t> but massive gastrointestinal hemorrhages “black vomit”. </a:t>
            </a:r>
          </a:p>
          <a:p>
            <a:r>
              <a:rPr lang="en-US" dirty="0" smtClean="0"/>
              <a:t>Dengue: major worldwide problem, 100 million cases/year (Central and northern South America). </a:t>
            </a:r>
          </a:p>
          <a:p>
            <a:pPr lvl="1"/>
            <a:r>
              <a:rPr lang="en-US" dirty="0" smtClean="0"/>
              <a:t>Break-bone fever symptoms and signs: high fever, headache, rash, and back and bone pain 6-7 days. </a:t>
            </a:r>
          </a:p>
          <a:p>
            <a:pPr lvl="1"/>
            <a:r>
              <a:rPr lang="en-US" dirty="0" smtClean="0"/>
              <a:t>DHF and dengue shock syndrome </a:t>
            </a:r>
            <a:r>
              <a:rPr lang="fr-FR" dirty="0" smtClean="0"/>
              <a:t>(DSS) (</a:t>
            </a:r>
            <a:r>
              <a:rPr lang="fr-FR" dirty="0" err="1" smtClean="0"/>
              <a:t>Nonneutralizing</a:t>
            </a:r>
            <a:r>
              <a:rPr lang="fr-FR" dirty="0" smtClean="0"/>
              <a:t> Ab </a:t>
            </a:r>
            <a:r>
              <a:rPr lang="fr-FR" dirty="0" smtClean="0">
                <a:sym typeface="Symbol"/>
              </a:rPr>
              <a:t></a:t>
            </a:r>
            <a:r>
              <a:rPr lang="fr-FR" dirty="0" smtClean="0"/>
              <a:t>u</a:t>
            </a:r>
            <a:r>
              <a:rPr lang="en-US" dirty="0" err="1" smtClean="0"/>
              <a:t>ptake</a:t>
            </a:r>
            <a:r>
              <a:rPr lang="en-US" dirty="0" smtClean="0"/>
              <a:t> </a:t>
            </a:r>
            <a:r>
              <a:rPr lang="en-US" dirty="0" err="1" smtClean="0"/>
              <a:t>virus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macrophages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memory</a:t>
            </a:r>
            <a:r>
              <a:rPr lang="en-US" dirty="0" smtClean="0"/>
              <a:t> T </a:t>
            </a:r>
            <a:r>
              <a:rPr lang="en-US" dirty="0" err="1" smtClean="0"/>
              <a:t>cells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activated</a:t>
            </a:r>
            <a:r>
              <a:rPr lang="en-US" dirty="0" smtClean="0">
                <a:sym typeface="Symbol"/>
              </a:rPr>
              <a:t> </a:t>
            </a:r>
            <a:r>
              <a:rPr lang="en-US" dirty="0" err="1" smtClean="0"/>
              <a:t>cytokines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inflammatory</a:t>
            </a:r>
            <a:r>
              <a:rPr lang="en-US" dirty="0" smtClean="0"/>
              <a:t> reactions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weakening and rupture of vasculature, internal bleeding, and loss of </a:t>
            </a:r>
            <a:r>
              <a:rPr lang="en-US" dirty="0" err="1" smtClean="0"/>
              <a:t>plasma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shock</a:t>
            </a:r>
            <a:r>
              <a:rPr lang="en-US" dirty="0" smtClean="0"/>
              <a:t> symptoms and internal bleeding.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/>
              <a:t>Clinical</a:t>
            </a:r>
            <a:r>
              <a:rPr lang="fr-FR" b="1" dirty="0"/>
              <a:t> Syndromes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Dengue 3 clinical stages:</a:t>
            </a:r>
          </a:p>
          <a:p>
            <a:pPr lvl="1"/>
            <a:r>
              <a:rPr lang="en-US" dirty="0" smtClean="0"/>
              <a:t>Dengue fever:</a:t>
            </a:r>
          </a:p>
          <a:p>
            <a:pPr lvl="2"/>
            <a:r>
              <a:rPr lang="en-US" dirty="0" smtClean="0"/>
              <a:t>Abrupt onset of high fever (biphasic fever: break bone fever or saddle back fever)</a:t>
            </a:r>
          </a:p>
          <a:p>
            <a:pPr lvl="2"/>
            <a:r>
              <a:rPr lang="en-US" dirty="0" smtClean="0"/>
              <a:t>Maculopapular rashes (chest and upper limb)</a:t>
            </a:r>
          </a:p>
          <a:p>
            <a:pPr lvl="2"/>
            <a:r>
              <a:rPr lang="en-US" dirty="0" smtClean="0"/>
              <a:t>Severe frontal headache</a:t>
            </a:r>
          </a:p>
          <a:p>
            <a:pPr lvl="2"/>
            <a:r>
              <a:rPr lang="en-US" dirty="0" smtClean="0"/>
              <a:t>Muscle and joint pains</a:t>
            </a:r>
          </a:p>
          <a:p>
            <a:pPr lvl="2"/>
            <a:r>
              <a:rPr lang="en-US" dirty="0" err="1" smtClean="0"/>
              <a:t>Lymphadnopathy</a:t>
            </a:r>
            <a:endParaRPr lang="en-US" dirty="0" smtClean="0"/>
          </a:p>
          <a:p>
            <a:pPr lvl="2"/>
            <a:r>
              <a:rPr lang="en-US" dirty="0" smtClean="0"/>
              <a:t>Retro-orbital pain</a:t>
            </a:r>
          </a:p>
          <a:p>
            <a:pPr lvl="2"/>
            <a:r>
              <a:rPr lang="en-US" dirty="0" smtClean="0"/>
              <a:t>Loss of appetite, nausea and vomiting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135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/>
              <a:t>Clinical</a:t>
            </a:r>
            <a:r>
              <a:rPr lang="fr-FR" b="1" dirty="0"/>
              <a:t> Syndromes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80707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Dengue hemorrhagic fever (DHF):</a:t>
            </a:r>
          </a:p>
          <a:p>
            <a:pPr lvl="2"/>
            <a:r>
              <a:rPr lang="en-US" dirty="0"/>
              <a:t>High grade continuous fever</a:t>
            </a:r>
          </a:p>
          <a:p>
            <a:pPr lvl="2"/>
            <a:r>
              <a:rPr lang="en-US" dirty="0"/>
              <a:t>Hepatomegaly</a:t>
            </a:r>
          </a:p>
          <a:p>
            <a:pPr lvl="2"/>
            <a:r>
              <a:rPr lang="en-US" dirty="0"/>
              <a:t>Thrombocytopenia (platelet &lt;1Lakh/mm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Raised hematocrit</a:t>
            </a:r>
          </a:p>
          <a:p>
            <a:pPr lvl="2"/>
            <a:r>
              <a:rPr lang="en-US" dirty="0"/>
              <a:t>Hemorrhage (bleeding skin, nose, mouth and gum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dirty="0" smtClean="0"/>
              <a:t>Dengue shock syndrome (DSS): </a:t>
            </a:r>
            <a:r>
              <a:rPr lang="en-US" dirty="0" err="1" smtClean="0"/>
              <a:t>DHF+Shock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Rapid and weak pulse</a:t>
            </a:r>
          </a:p>
          <a:p>
            <a:pPr lvl="2"/>
            <a:r>
              <a:rPr lang="en-US" dirty="0" smtClean="0"/>
              <a:t>Narrow pulse pressure or hypotension</a:t>
            </a:r>
          </a:p>
          <a:p>
            <a:pPr lvl="2"/>
            <a:r>
              <a:rPr lang="en-US" dirty="0" smtClean="0"/>
              <a:t>Presence of cold clammy skin</a:t>
            </a:r>
          </a:p>
          <a:p>
            <a:pPr lvl="2"/>
            <a:r>
              <a:rPr lang="en-US" dirty="0" smtClean="0"/>
              <a:t>Restlessness.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8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Clinical</a:t>
            </a:r>
            <a:r>
              <a:rPr lang="fr-FR" b="1" dirty="0"/>
              <a:t> Syndromes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430" t="45833" r="38287" b="9375"/>
          <a:stretch/>
        </p:blipFill>
        <p:spPr>
          <a:xfrm>
            <a:off x="1676400" y="1417639"/>
            <a:ext cx="6167252" cy="530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Laboratory</a:t>
            </a:r>
            <a:r>
              <a:rPr lang="fr-FR" b="1" dirty="0" smtClean="0"/>
              <a:t> </a:t>
            </a:r>
            <a:r>
              <a:rPr lang="fr-FR" b="1" dirty="0" err="1" smtClean="0"/>
              <a:t>Diagnosis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Culture: </a:t>
            </a:r>
            <a:r>
              <a:rPr lang="fr-FR" dirty="0" err="1" smtClean="0"/>
              <a:t>grown</a:t>
            </a:r>
            <a:r>
              <a:rPr lang="fr-FR" dirty="0" smtClean="0"/>
              <a:t> in </a:t>
            </a:r>
            <a:r>
              <a:rPr lang="fr-FR" dirty="0" err="1" smtClean="0"/>
              <a:t>both</a:t>
            </a:r>
            <a:r>
              <a:rPr lang="fr-FR" dirty="0" smtClean="0"/>
              <a:t> </a:t>
            </a:r>
            <a:r>
              <a:rPr lang="en-US" dirty="0" smtClean="0"/>
              <a:t>vertebrate and mosquito cell lines, but most are difficult to isolate. </a:t>
            </a:r>
          </a:p>
          <a:p>
            <a:r>
              <a:rPr lang="en-US" dirty="0" smtClean="0"/>
              <a:t>Detection:  </a:t>
            </a:r>
            <a:r>
              <a:rPr lang="en-US" dirty="0" err="1" smtClean="0"/>
              <a:t>cytopathologic</a:t>
            </a:r>
            <a:r>
              <a:rPr lang="en-US" dirty="0" smtClean="0"/>
              <a:t> studies, </a:t>
            </a:r>
            <a:r>
              <a:rPr lang="en-US" dirty="0" err="1" smtClean="0"/>
              <a:t>immunofluorescence</a:t>
            </a:r>
            <a:r>
              <a:rPr lang="en-US" dirty="0" smtClean="0"/>
              <a:t>, and </a:t>
            </a:r>
            <a:r>
              <a:rPr lang="en-US" dirty="0" err="1" smtClean="0"/>
              <a:t>hemadsorption</a:t>
            </a:r>
            <a:r>
              <a:rPr lang="en-US" dirty="0" smtClean="0"/>
              <a:t> of avian erythrocytes. </a:t>
            </a:r>
          </a:p>
          <a:p>
            <a:r>
              <a:rPr lang="en-US" dirty="0" smtClean="0"/>
              <a:t>Detection and characterization can be performed by RT-PCR testing of genomic RNA or viral mRNA in blood or other samples.</a:t>
            </a:r>
          </a:p>
          <a:p>
            <a:r>
              <a:rPr lang="en-US" dirty="0" smtClean="0"/>
              <a:t>Monoclonal </a:t>
            </a:r>
            <a:r>
              <a:rPr lang="en-US" dirty="0" err="1" smtClean="0"/>
              <a:t>antibodies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distinguishing</a:t>
            </a:r>
            <a:r>
              <a:rPr lang="en-US" dirty="0" smtClean="0"/>
              <a:t> individual species and strains of viruses.</a:t>
            </a:r>
          </a:p>
          <a:p>
            <a:r>
              <a:rPr lang="en-US" dirty="0" smtClean="0"/>
              <a:t>Serologic methods: </a:t>
            </a:r>
            <a:r>
              <a:rPr lang="en-US" dirty="0" err="1" smtClean="0"/>
              <a:t>hemagglutination</a:t>
            </a:r>
            <a:r>
              <a:rPr lang="en-US" dirty="0" smtClean="0"/>
              <a:t> inhibition, ELISA, and latex agglutination.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25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Treatment</a:t>
            </a:r>
            <a:r>
              <a:rPr lang="fr-FR" b="1" dirty="0" smtClean="0"/>
              <a:t>, </a:t>
            </a:r>
            <a:r>
              <a:rPr lang="fr-FR" b="1" dirty="0" err="1" smtClean="0"/>
              <a:t>Prevention</a:t>
            </a:r>
            <a:r>
              <a:rPr lang="fr-FR" b="1" dirty="0" smtClean="0"/>
              <a:t>, and Control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treatments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supportive</a:t>
            </a:r>
            <a:r>
              <a:rPr lang="en-US" dirty="0" smtClean="0"/>
              <a:t> care. </a:t>
            </a:r>
          </a:p>
          <a:p>
            <a:r>
              <a:rPr lang="en-US" dirty="0" smtClean="0"/>
              <a:t>Preventing spread: elimination of its vector and breeding grounds </a:t>
            </a:r>
            <a:r>
              <a:rPr lang="en-US" i="1" dirty="0" smtClean="0"/>
              <a:t>(</a:t>
            </a:r>
            <a:r>
              <a:rPr lang="en-US" dirty="0" smtClean="0"/>
              <a:t>control of mosquito population and monitor bird).</a:t>
            </a:r>
          </a:p>
          <a:p>
            <a:r>
              <a:rPr lang="en-US" dirty="0" smtClean="0"/>
              <a:t>A live vaccine against yellow fever virus and killed </a:t>
            </a:r>
            <a:r>
              <a:rPr lang="fr-FR" dirty="0" smtClean="0"/>
              <a:t>vaccines </a:t>
            </a:r>
            <a:r>
              <a:rPr lang="fr-FR" dirty="0" err="1" smtClean="0"/>
              <a:t>against</a:t>
            </a:r>
            <a:r>
              <a:rPr lang="fr-FR" dirty="0" smtClean="0"/>
              <a:t> EEEV, WEEV, </a:t>
            </a:r>
            <a:r>
              <a:rPr lang="fr-FR" dirty="0" err="1" smtClean="0"/>
              <a:t>Japanese</a:t>
            </a:r>
            <a:r>
              <a:rPr lang="fr-FR" dirty="0" smtClean="0"/>
              <a:t> </a:t>
            </a:r>
            <a:r>
              <a:rPr lang="fr-FR" dirty="0" err="1" smtClean="0"/>
              <a:t>encephalitis</a:t>
            </a:r>
            <a:r>
              <a:rPr lang="fr-FR" dirty="0" smtClean="0"/>
              <a:t> </a:t>
            </a:r>
            <a:r>
              <a:rPr lang="en-US" dirty="0" smtClean="0"/>
              <a:t>virus, and Russian spring-summer encephalitis virus</a:t>
            </a:r>
            <a:r>
              <a:rPr lang="fr-FR" dirty="0" smtClean="0"/>
              <a:t>. </a:t>
            </a:r>
          </a:p>
          <a:p>
            <a:r>
              <a:rPr lang="en-US" dirty="0" smtClean="0"/>
              <a:t>Yellow fever vaccine: administered </a:t>
            </a:r>
            <a:r>
              <a:rPr lang="en-US" dirty="0" err="1" smtClean="0"/>
              <a:t>intradermally</a:t>
            </a:r>
            <a:r>
              <a:rPr lang="en-US" dirty="0" smtClean="0"/>
              <a:t> and elicits lifelong immunity to yellow fever and possibly other cross-reacting </a:t>
            </a:r>
            <a:r>
              <a:rPr lang="fr-FR" dirty="0" err="1" smtClean="0"/>
              <a:t>flaviviruses</a:t>
            </a:r>
            <a:r>
              <a:rPr lang="fr-FR" dirty="0" smtClean="0"/>
              <a:t>.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Patrick R. Murray, Ken S. </a:t>
            </a:r>
            <a:r>
              <a:rPr lang="fr-FR" dirty="0" err="1" smtClean="0"/>
              <a:t>Rosenthal</a:t>
            </a:r>
            <a:r>
              <a:rPr lang="fr-FR" dirty="0" smtClean="0"/>
              <a:t>, Michael A. </a:t>
            </a:r>
            <a:r>
              <a:rPr lang="fr-FR" dirty="0" err="1" smtClean="0"/>
              <a:t>Pfaller</a:t>
            </a:r>
            <a:r>
              <a:rPr lang="fr-FR" dirty="0" smtClean="0"/>
              <a:t>. MEDICAL MICROBIOLOGY. 2013. 7th EDITION.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Cynthia </a:t>
            </a:r>
            <a:r>
              <a:rPr lang="fr-FR" dirty="0" err="1" smtClean="0"/>
              <a:t>Nau</a:t>
            </a:r>
            <a:r>
              <a:rPr lang="fr-FR" dirty="0" smtClean="0"/>
              <a:t> </a:t>
            </a:r>
            <a:r>
              <a:rPr lang="fr-FR" dirty="0" err="1" smtClean="0"/>
              <a:t>Cornelissen</a:t>
            </a:r>
            <a:r>
              <a:rPr lang="fr-FR" dirty="0" smtClean="0"/>
              <a:t>, Bruce D. Fisher, Richard A. Harvey, </a:t>
            </a:r>
            <a:r>
              <a:rPr lang="fr-FR" dirty="0" err="1" smtClean="0"/>
              <a:t>Lippincott’s</a:t>
            </a:r>
            <a:r>
              <a:rPr lang="fr-FR" dirty="0" smtClean="0"/>
              <a:t> </a:t>
            </a:r>
            <a:r>
              <a:rPr lang="fr-FR" dirty="0" err="1" smtClean="0"/>
              <a:t>Illustrated</a:t>
            </a:r>
            <a:r>
              <a:rPr lang="fr-FR" dirty="0" smtClean="0"/>
              <a:t> </a:t>
            </a:r>
            <a:r>
              <a:rPr lang="fr-FR" dirty="0" err="1" smtClean="0"/>
              <a:t>Reviews</a:t>
            </a:r>
            <a:r>
              <a:rPr lang="fr-FR" dirty="0" smtClean="0"/>
              <a:t>: </a:t>
            </a:r>
            <a:r>
              <a:rPr lang="fr-FR" dirty="0" err="1" smtClean="0"/>
              <a:t>Microbiology</a:t>
            </a:r>
            <a:r>
              <a:rPr lang="fr-FR" dirty="0" smtClean="0"/>
              <a:t>. </a:t>
            </a:r>
            <a:r>
              <a:rPr lang="fr-FR" dirty="0" err="1" smtClean="0"/>
              <a:t>Third</a:t>
            </a:r>
            <a:r>
              <a:rPr lang="fr-FR" dirty="0" smtClean="0"/>
              <a:t> Edition. 2013.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Kenneth J. Ryan, MD, C. George Ray. </a:t>
            </a:r>
            <a:r>
              <a:rPr lang="en-US" dirty="0" err="1" smtClean="0"/>
              <a:t>Sherris</a:t>
            </a:r>
            <a:r>
              <a:rPr lang="en-US" dirty="0" smtClean="0"/>
              <a:t> Medical Microbiology. 6</a:t>
            </a:r>
            <a:r>
              <a:rPr lang="en-US" baseline="30000" dirty="0" smtClean="0"/>
              <a:t>th</a:t>
            </a:r>
            <a:r>
              <a:rPr lang="en-US" dirty="0" smtClean="0"/>
              <a:t> edition. 2014.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Togaviruses</a:t>
            </a:r>
            <a:r>
              <a:rPr lang="en-US" dirty="0" smtClean="0"/>
              <a:t> and </a:t>
            </a:r>
            <a:r>
              <a:rPr lang="en-US" dirty="0" err="1" smtClean="0"/>
              <a:t>Flaviviruses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8" y="2371725"/>
            <a:ext cx="91154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Arboviruses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66010"/>
            <a:ext cx="9144000" cy="468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21506" name="Picture 2" descr="http://eis.ifas.ufl.edu/imgs/cnigF2.jpg"/>
          <p:cNvPicPr>
            <a:picLocks noChangeAspect="1" noChangeArrowheads="1"/>
          </p:cNvPicPr>
          <p:nvPr/>
        </p:nvPicPr>
        <p:blipFill>
          <a:blip r:embed="rId3"/>
          <a:srcRect l="6400" t="2036" r="6133" b="10433"/>
          <a:stretch>
            <a:fillRect/>
          </a:stretch>
        </p:blipFill>
        <p:spPr bwMode="auto">
          <a:xfrm>
            <a:off x="7690882" y="1"/>
            <a:ext cx="1453117" cy="1524000"/>
          </a:xfrm>
          <a:prstGeom prst="rect">
            <a:avLst/>
          </a:prstGeom>
          <a:noFill/>
        </p:spPr>
      </p:pic>
      <p:pic>
        <p:nvPicPr>
          <p:cNvPr id="21508" name="Picture 4" descr="https://encrypted-tbn0.gstatic.com/images?q=tbn:ANd9GcTznLA6wpSaprYAktxZ1izPLq2ZqeVDimIjinlnZ4UzVm67-Ucvf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7679" y="76200"/>
            <a:ext cx="1985921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ALPHAVIRUSES AND </a:t>
            </a:r>
            <a:r>
              <a:rPr lang="fr-FR" b="1" dirty="0" smtClean="0"/>
              <a:t>FLAVIVIRUSES</a:t>
            </a:r>
            <a:endParaRPr lang="fr-F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A</a:t>
            </a:r>
            <a:r>
              <a:rPr lang="fr-FR" dirty="0" err="1" smtClean="0"/>
              <a:t>rbo</a:t>
            </a:r>
            <a:r>
              <a:rPr lang="en-US" dirty="0" smtClean="0"/>
              <a:t>viruses: </a:t>
            </a:r>
            <a:r>
              <a:rPr lang="en-US" dirty="0"/>
              <a:t>spread by </a:t>
            </a:r>
            <a:r>
              <a:rPr lang="en-US" dirty="0" smtClean="0"/>
              <a:t>arthropod vectors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road </a:t>
            </a:r>
            <a:r>
              <a:rPr lang="en-US" dirty="0"/>
              <a:t>host </a:t>
            </a:r>
            <a:r>
              <a:rPr lang="en-US" dirty="0" smtClean="0"/>
              <a:t>range: </a:t>
            </a:r>
            <a:r>
              <a:rPr lang="en-US" dirty="0"/>
              <a:t>vertebrates </a:t>
            </a:r>
            <a:r>
              <a:rPr lang="en-US" dirty="0" smtClean="0"/>
              <a:t>(mammals</a:t>
            </a:r>
            <a:r>
              <a:rPr lang="en-US" dirty="0"/>
              <a:t>, birds, </a:t>
            </a:r>
            <a:r>
              <a:rPr lang="en-US" dirty="0" smtClean="0"/>
              <a:t>amphibians, reptiles</a:t>
            </a:r>
            <a:r>
              <a:rPr lang="en-US" dirty="0"/>
              <a:t>) and invertebrates </a:t>
            </a:r>
            <a:r>
              <a:rPr lang="en-US" dirty="0" smtClean="0"/>
              <a:t>(mosquitoes</a:t>
            </a:r>
            <a:r>
              <a:rPr lang="en-US" dirty="0"/>
              <a:t>, ticks). </a:t>
            </a:r>
            <a:endParaRPr lang="en-US" dirty="0" smtClean="0"/>
          </a:p>
          <a:p>
            <a:r>
              <a:rPr lang="fr-FR" dirty="0"/>
              <a:t>Z</a:t>
            </a:r>
            <a:r>
              <a:rPr lang="fr-FR" dirty="0" smtClean="0"/>
              <a:t>oonoses: </a:t>
            </a:r>
            <a:r>
              <a:rPr lang="en-US" dirty="0" smtClean="0"/>
              <a:t>diseases spread </a:t>
            </a:r>
            <a:r>
              <a:rPr lang="en-US" dirty="0"/>
              <a:t>by animals or with an animal reservoir </a:t>
            </a:r>
            <a:r>
              <a:rPr lang="fr-FR" dirty="0" smtClean="0"/>
              <a:t>.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482" name="Picture 2" descr="http://legacy.hopkinsville.kctcs.edu/instructors/Jason-Arnold/micrbesweblectures/Microbesunit31013_files/slide0052_image0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257800"/>
            <a:ext cx="4171950" cy="11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Structure and Replication of </a:t>
            </a:r>
            <a:r>
              <a:rPr lang="en-US" b="1" dirty="0" err="1" smtClean="0"/>
              <a:t>Alphaviruses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r>
              <a:rPr lang="fr-FR" dirty="0" err="1" smtClean="0"/>
              <a:t>Icosahedral</a:t>
            </a:r>
            <a:r>
              <a:rPr lang="fr-FR" dirty="0" smtClean="0"/>
              <a:t> </a:t>
            </a:r>
            <a:r>
              <a:rPr lang="fr-FR" dirty="0" err="1" smtClean="0"/>
              <a:t>capsid</a:t>
            </a:r>
            <a:r>
              <a:rPr lang="fr-FR" dirty="0" smtClean="0"/>
              <a:t>, </a:t>
            </a:r>
            <a:r>
              <a:rPr lang="fr-FR" dirty="0" err="1" smtClean="0"/>
              <a:t>envelope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smtClean="0"/>
              <a:t>(+) </a:t>
            </a:r>
            <a:r>
              <a:rPr lang="fr-FR" dirty="0" err="1" smtClean="0"/>
              <a:t>ss</a:t>
            </a:r>
            <a:r>
              <a:rPr lang="en-US" dirty="0" smtClean="0"/>
              <a:t> </a:t>
            </a:r>
            <a:r>
              <a:rPr lang="en-US" dirty="0"/>
              <a:t>RNA </a:t>
            </a:r>
            <a:r>
              <a:rPr lang="en-US" dirty="0" smtClean="0"/>
              <a:t>genome. </a:t>
            </a:r>
          </a:p>
          <a:p>
            <a:r>
              <a:rPr lang="en-US" dirty="0" smtClean="0"/>
              <a:t>Slightly &gt; </a:t>
            </a:r>
            <a:r>
              <a:rPr lang="en-US" dirty="0" err="1"/>
              <a:t>picornaviruses</a:t>
            </a:r>
            <a:r>
              <a:rPr lang="en-US" dirty="0"/>
              <a:t> (</a:t>
            </a:r>
            <a:r>
              <a:rPr lang="en-US" dirty="0" smtClean="0"/>
              <a:t>45-75 nm </a:t>
            </a:r>
            <a:r>
              <a:rPr lang="en-US" dirty="0"/>
              <a:t>in diameter) </a:t>
            </a:r>
            <a:endParaRPr lang="en-US" dirty="0" smtClean="0"/>
          </a:p>
          <a:p>
            <a:r>
              <a:rPr lang="fr-FR" dirty="0" smtClean="0"/>
              <a:t>3 structural </a:t>
            </a:r>
            <a:r>
              <a:rPr lang="en-US" dirty="0" smtClean="0"/>
              <a:t>proteins:</a:t>
            </a:r>
          </a:p>
          <a:p>
            <a:pPr lvl="1"/>
            <a:r>
              <a:rPr lang="en-US" dirty="0" err="1" smtClean="0"/>
              <a:t>Capsid</a:t>
            </a:r>
            <a:r>
              <a:rPr lang="en-US" dirty="0" smtClean="0"/>
              <a:t> (C) protein encloses viral </a:t>
            </a:r>
            <a:r>
              <a:rPr lang="en-US" dirty="0" err="1" smtClean="0"/>
              <a:t>RNA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nucleocapsid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2 proteins (E1 and E2): </a:t>
            </a:r>
            <a:r>
              <a:rPr lang="en-US" dirty="0" err="1" smtClean="0"/>
              <a:t>glycoproteins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err="1" smtClean="0"/>
              <a:t>hemagglutinin</a:t>
            </a:r>
            <a:r>
              <a:rPr lang="en-US" dirty="0" smtClean="0"/>
              <a:t> containing viral spikes</a:t>
            </a:r>
            <a:r>
              <a:rPr lang="fr-FR" dirty="0" smtClean="0"/>
              <a:t>.</a:t>
            </a:r>
            <a:endParaRPr lang="en-US" dirty="0"/>
          </a:p>
          <a:p>
            <a:r>
              <a:rPr lang="en-US" dirty="0" smtClean="0"/>
              <a:t>Genome: </a:t>
            </a:r>
            <a:r>
              <a:rPr lang="en-US" dirty="0"/>
              <a:t>encodes early and late proteins.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Structure and Replication of </a:t>
            </a:r>
            <a:r>
              <a:rPr lang="en-US" b="1" dirty="0" err="1" smtClean="0"/>
              <a:t>Alphaviruses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Attach: specific </a:t>
            </a:r>
            <a:r>
              <a:rPr lang="en-US" dirty="0"/>
              <a:t>receptors </a:t>
            </a:r>
            <a:r>
              <a:rPr lang="en-US" dirty="0" smtClean="0"/>
              <a:t>(vertebrates: </a:t>
            </a:r>
            <a:r>
              <a:rPr lang="en-US" dirty="0"/>
              <a:t>humans, monkeys, horses, birds, </a:t>
            </a:r>
            <a:r>
              <a:rPr lang="en-US" dirty="0" smtClean="0"/>
              <a:t>reptiles, and </a:t>
            </a:r>
            <a:r>
              <a:rPr lang="en-US" dirty="0"/>
              <a:t>amphibians, and </a:t>
            </a:r>
            <a:r>
              <a:rPr lang="en-US" dirty="0" smtClean="0"/>
              <a:t>invertebrates: mosquitoes and ticks). </a:t>
            </a:r>
            <a:endParaRPr lang="fr-FR" dirty="0"/>
          </a:p>
          <a:p>
            <a:r>
              <a:rPr lang="en-US" dirty="0" smtClean="0"/>
              <a:t>Penetration: receptor mediated </a:t>
            </a:r>
            <a:r>
              <a:rPr lang="en-US" dirty="0" err="1" smtClean="0"/>
              <a:t>endocytosis</a:t>
            </a:r>
            <a:r>
              <a:rPr lang="fr-FR" dirty="0" smtClean="0"/>
              <a:t>.</a:t>
            </a:r>
            <a:endParaRPr lang="fr-FR" dirty="0"/>
          </a:p>
          <a:p>
            <a:r>
              <a:rPr lang="en-US" dirty="0" smtClean="0"/>
              <a:t>Translation:  genomes </a:t>
            </a:r>
            <a:r>
              <a:rPr lang="en-US" dirty="0"/>
              <a:t>bind to </a:t>
            </a:r>
            <a:r>
              <a:rPr lang="en-US" dirty="0" err="1"/>
              <a:t>ribosomes</a:t>
            </a:r>
            <a:r>
              <a:rPr lang="en-US" dirty="0"/>
              <a:t> as </a:t>
            </a:r>
            <a:r>
              <a:rPr lang="en-US" dirty="0" err="1" smtClean="0"/>
              <a:t>mRNA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early</a:t>
            </a:r>
            <a:r>
              <a:rPr lang="en-US" dirty="0" smtClean="0"/>
              <a:t> </a:t>
            </a:r>
            <a:r>
              <a:rPr lang="en-US" dirty="0"/>
              <a:t>and late phases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Early protein: 2/3 </a:t>
            </a:r>
            <a:r>
              <a:rPr lang="en-US" dirty="0"/>
              <a:t>RNA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a </a:t>
            </a:r>
            <a:r>
              <a:rPr lang="en-US" dirty="0" err="1" smtClean="0"/>
              <a:t>polyprotein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/>
              <a:t>cleaved </a:t>
            </a:r>
            <a:r>
              <a:rPr lang="en-US" dirty="0" smtClean="0"/>
              <a:t>4 nonstructural (NSPs 1- 4): RNA-dependent </a:t>
            </a:r>
            <a:r>
              <a:rPr lang="en-US" dirty="0"/>
              <a:t>RNA polymerase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26S </a:t>
            </a:r>
            <a:r>
              <a:rPr lang="en-US" dirty="0"/>
              <a:t>late </a:t>
            </a:r>
            <a:r>
              <a:rPr lang="en-US" dirty="0" smtClean="0"/>
              <a:t>mRNA: 1/3 genome transcribed from template: encodes </a:t>
            </a:r>
            <a:r>
              <a:rPr lang="en-US" dirty="0" err="1" smtClean="0"/>
              <a:t>capsid</a:t>
            </a:r>
            <a:r>
              <a:rPr lang="en-US" dirty="0" smtClean="0"/>
              <a:t> (C</a:t>
            </a:r>
            <a:r>
              <a:rPr lang="en-US" dirty="0"/>
              <a:t>) and envelope (</a:t>
            </a:r>
            <a:r>
              <a:rPr lang="en-US" dirty="0" smtClean="0"/>
              <a:t>E1-E3</a:t>
            </a:r>
            <a:r>
              <a:rPr lang="en-US" dirty="0"/>
              <a:t>) proteins. 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Structure and Replication of </a:t>
            </a:r>
            <a:r>
              <a:rPr lang="en-US" b="1" dirty="0" err="1" smtClean="0"/>
              <a:t>Alphaviruses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400"/>
          </a:xfrm>
        </p:spPr>
        <p:txBody>
          <a:bodyPr>
            <a:normAutofit/>
          </a:bodyPr>
          <a:lstStyle/>
          <a:p>
            <a:r>
              <a:rPr lang="fr-FR" dirty="0" err="1" smtClean="0"/>
              <a:t>Late</a:t>
            </a:r>
            <a:r>
              <a:rPr lang="fr-FR" dirty="0" smtClean="0"/>
              <a:t> in</a:t>
            </a:r>
            <a:r>
              <a:rPr lang="en-US" dirty="0" smtClean="0"/>
              <a:t> replication cycle, viral mRNA can account for as much as 90% of mRNA in infected cell. </a:t>
            </a:r>
          </a:p>
          <a:p>
            <a:r>
              <a:rPr lang="en-US" dirty="0" smtClean="0"/>
              <a:t>Abundance of late mRNAs allows production of a large amount of structural proteins</a:t>
            </a:r>
            <a:r>
              <a:rPr lang="en-US" dirty="0" smtClean="0">
                <a:sym typeface="Symbol"/>
              </a:rPr>
              <a:t> </a:t>
            </a:r>
            <a:r>
              <a:rPr lang="fr-FR" dirty="0" smtClean="0"/>
              <a:t>packaging virus.</a:t>
            </a:r>
          </a:p>
          <a:p>
            <a:r>
              <a:rPr lang="en-US" dirty="0" err="1" smtClean="0"/>
              <a:t>Alphavirus</a:t>
            </a:r>
            <a:r>
              <a:rPr lang="en-US" dirty="0" smtClean="0"/>
              <a:t> </a:t>
            </a:r>
            <a:r>
              <a:rPr lang="en-US" dirty="0" err="1" smtClean="0"/>
              <a:t>glycoproteins</a:t>
            </a:r>
            <a:r>
              <a:rPr lang="en-US" dirty="0" smtClean="0">
                <a:sym typeface="Symbol"/>
              </a:rPr>
              <a:t></a:t>
            </a:r>
            <a:r>
              <a:rPr lang="fr-FR" dirty="0" smtClean="0"/>
              <a:t>plasma membrane.</a:t>
            </a:r>
          </a:p>
          <a:p>
            <a:r>
              <a:rPr lang="fr-FR" dirty="0" err="1" smtClean="0"/>
              <a:t>Alphaviruses</a:t>
            </a:r>
            <a:r>
              <a:rPr lang="fr-FR" dirty="0" smtClean="0"/>
              <a:t>:  </a:t>
            </a:r>
            <a:r>
              <a:rPr lang="en-US" dirty="0" smtClean="0"/>
              <a:t>released on budding from plasma membrane.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Structure and Replication of </a:t>
            </a:r>
            <a:r>
              <a:rPr lang="en-US" b="1" dirty="0" err="1" smtClean="0"/>
              <a:t>Alphaviruses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50"/>
          <a:stretch>
            <a:fillRect/>
          </a:stretch>
        </p:blipFill>
        <p:spPr bwMode="auto">
          <a:xfrm>
            <a:off x="1" y="1743076"/>
            <a:ext cx="5943600" cy="448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970" y="1371600"/>
            <a:ext cx="3301030" cy="31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56FA-7EC9-47BC-900E-9F912AEC4112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4"/>
          <a:srcRect l="6113"/>
          <a:stretch>
            <a:fillRect/>
          </a:stretch>
        </p:blipFill>
        <p:spPr bwMode="auto">
          <a:xfrm>
            <a:off x="6172199" y="4572000"/>
            <a:ext cx="287670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1624</Words>
  <Application>Microsoft Office PowerPoint</Application>
  <PresentationFormat>On-screen Show (4:3)</PresentationFormat>
  <Paragraphs>179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Symbol</vt:lpstr>
      <vt:lpstr>Office Theme</vt:lpstr>
      <vt:lpstr>Togaviruses and Flaviviruses</vt:lpstr>
      <vt:lpstr>Objectives</vt:lpstr>
      <vt:lpstr>Togaviruses and Flaviviruses</vt:lpstr>
      <vt:lpstr>Arboviruses</vt:lpstr>
      <vt:lpstr>ALPHAVIRUSES AND FLAVIVIRUSES</vt:lpstr>
      <vt:lpstr>Structure and Replication of Alphaviruses</vt:lpstr>
      <vt:lpstr>Structure and Replication of Alphaviruses</vt:lpstr>
      <vt:lpstr>Structure and Replication of Alphaviruses</vt:lpstr>
      <vt:lpstr>Structure and Replication of Alphaviruses</vt:lpstr>
      <vt:lpstr>Structure and Replication of Flaviviruses</vt:lpstr>
      <vt:lpstr>Structure and Replication of Flaviviruses</vt:lpstr>
      <vt:lpstr>Structure and Replication of Flaviviruses</vt:lpstr>
      <vt:lpstr>Pathogenesis and Immunity</vt:lpstr>
      <vt:lpstr>Pathogenesis and Immunity</vt:lpstr>
      <vt:lpstr>Pathogenesis and Immunity</vt:lpstr>
      <vt:lpstr>Epidemiology</vt:lpstr>
      <vt:lpstr>Epidemiology</vt:lpstr>
      <vt:lpstr>Epidemiology</vt:lpstr>
      <vt:lpstr>Clinical Syndromes</vt:lpstr>
      <vt:lpstr>Clinical Syndromes</vt:lpstr>
      <vt:lpstr>Clinical Syndromes</vt:lpstr>
      <vt:lpstr>Clinical Syndromes</vt:lpstr>
      <vt:lpstr>Clinical Syndromes</vt:lpstr>
      <vt:lpstr>Clinical Syndromes</vt:lpstr>
      <vt:lpstr>Laboratory Diagnosis</vt:lpstr>
      <vt:lpstr>Treatment, Prevention, and Control</vt:lpstr>
      <vt:lpstr>Reference</vt:lpstr>
    </vt:vector>
  </TitlesOfParts>
  <Company>AKM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Togaviruses and Flaviviruses</dc:title>
  <dc:creator>DARA SOSATSYA</dc:creator>
  <cp:lastModifiedBy>Windows User</cp:lastModifiedBy>
  <cp:revision>67</cp:revision>
  <dcterms:created xsi:type="dcterms:W3CDTF">2015-01-22T08:30:19Z</dcterms:created>
  <dcterms:modified xsi:type="dcterms:W3CDTF">2021-04-02T04:34:45Z</dcterms:modified>
</cp:coreProperties>
</file>