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5" r:id="rId3"/>
    <p:sldId id="257" r:id="rId4"/>
    <p:sldId id="258" r:id="rId5"/>
    <p:sldId id="264" r:id="rId6"/>
    <p:sldId id="274" r:id="rId7"/>
    <p:sldId id="259" r:id="rId8"/>
    <p:sldId id="263" r:id="rId9"/>
    <p:sldId id="260" r:id="rId10"/>
    <p:sldId id="272" r:id="rId11"/>
    <p:sldId id="273" r:id="rId12"/>
    <p:sldId id="261" r:id="rId13"/>
    <p:sldId id="262" r:id="rId14"/>
    <p:sldId id="265" r:id="rId15"/>
    <p:sldId id="266" r:id="rId16"/>
    <p:sldId id="271" r:id="rId17"/>
    <p:sldId id="267" r:id="rId18"/>
    <p:sldId id="268" r:id="rId19"/>
    <p:sldId id="269" r:id="rId20"/>
    <p:sldId id="270" r:id="rId2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01" autoAdjust="0"/>
  </p:normalViewPr>
  <p:slideViewPr>
    <p:cSldViewPr>
      <p:cViewPr varScale="1">
        <p:scale>
          <a:sx n="59" d="100"/>
          <a:sy n="59" d="100"/>
        </p:scale>
        <p:origin x="163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588CB-650A-4E32-8956-181241B6E8AE}" type="datetimeFigureOut">
              <a:rPr lang="en-US" smtClean="0"/>
              <a:pPr/>
              <a:t>4/2/2021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F1D0D-A4C5-4D7E-A3B3-C6C39378EF2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E31B6-5CAA-4FE2-903B-847CDF301C77}" type="datetimeFigureOut">
              <a:rPr lang="en-US" smtClean="0"/>
              <a:pPr/>
              <a:t>4/2/2021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EFD10-2AD7-45EB-8716-28B2C1A4F403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EFD10-2AD7-45EB-8716-28B2C1A4F40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578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EFD10-2AD7-45EB-8716-28B2C1A4F403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EFD10-2AD7-45EB-8716-28B2C1A4F403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49E1D-AB20-4AFE-ACC7-9DB6AD9B77CF}" type="datetime1">
              <a:rPr lang="en-US" smtClean="0"/>
              <a:pPr/>
              <a:t>4/2/2021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0E7F-A222-4365-B1CC-852A43B3FD83}" type="datetime1">
              <a:rPr lang="en-US" smtClean="0"/>
              <a:pPr/>
              <a:t>4/2/2021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27B2-104D-4921-988E-E6C5D3ED36AD}" type="datetime1">
              <a:rPr lang="en-US" smtClean="0"/>
              <a:pPr/>
              <a:t>4/2/2021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D705-2D19-4B63-8678-2B8824EBFAB7}" type="datetime1">
              <a:rPr lang="en-US" smtClean="0"/>
              <a:pPr/>
              <a:t>4/2/2021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B2EE-0C62-48F3-BFA6-012E2A7EFD11}" type="datetime1">
              <a:rPr lang="en-US" smtClean="0"/>
              <a:pPr/>
              <a:t>4/2/2021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C830F-47C7-486C-9729-9499C981E089}" type="datetime1">
              <a:rPr lang="en-US" smtClean="0"/>
              <a:pPr/>
              <a:t>4/2/2021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9495-1200-4AA1-B737-079CBBCD72AF}" type="datetime1">
              <a:rPr lang="en-US" smtClean="0"/>
              <a:pPr/>
              <a:t>4/2/2021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EC699-230A-4BCC-9A50-9E07EDF92234}" type="datetime1">
              <a:rPr lang="en-US" smtClean="0"/>
              <a:pPr/>
              <a:t>4/2/2021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A4E1A-FA39-4767-A368-A751DDA8661C}" type="datetime1">
              <a:rPr lang="en-US" smtClean="0"/>
              <a:pPr/>
              <a:t>4/2/2021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8B22-4162-4723-AE4B-B9CD790FF6C5}" type="datetime1">
              <a:rPr lang="en-US" smtClean="0"/>
              <a:pPr/>
              <a:t>4/2/2021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CCA2-C9AF-4F9D-AFED-0E2D9DB33D5D}" type="datetime1">
              <a:rPr lang="en-US" smtClean="0"/>
              <a:pPr/>
              <a:t>4/2/2021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2952C-F6E4-4621-B8A0-5BD60C9509A8}" type="datetime1">
              <a:rPr lang="en-US" smtClean="0"/>
              <a:pPr/>
              <a:t>4/2/2021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CDED-2068-4CCD-8C56-8A57E568A70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fr-FR" dirty="0" err="1" smtClean="0"/>
              <a:t>Orthomyxoviruses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667000"/>
            <a:ext cx="6400800" cy="1752600"/>
          </a:xfrm>
        </p:spPr>
        <p:txBody>
          <a:bodyPr/>
          <a:lstStyle/>
          <a:p>
            <a:r>
              <a:rPr lang="fr-FR" dirty="0" smtClean="0"/>
              <a:t>Dr. CHHAY </a:t>
            </a:r>
            <a:r>
              <a:rPr lang="fr-FR" dirty="0" err="1" smtClean="0"/>
              <a:t>Sokdalis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1</a:t>
            </a:fld>
            <a:endParaRPr lang="fr-FR"/>
          </a:p>
        </p:txBody>
      </p:sp>
      <p:pic>
        <p:nvPicPr>
          <p:cNvPr id="20482" name="Picture 2" descr="http://www.sankhuwasavaonline.com/wp-content/uploads/2015/01/Colds-and-Flu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3886200"/>
            <a:ext cx="4171950" cy="1704976"/>
          </a:xfrm>
          <a:prstGeom prst="rect">
            <a:avLst/>
          </a:prstGeom>
          <a:noFill/>
        </p:spPr>
      </p:pic>
      <p:pic>
        <p:nvPicPr>
          <p:cNvPr id="20484" name="Picture 4" descr="http://education.expasy.org/images/InfluenzaA-vir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" y="3429000"/>
            <a:ext cx="417195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24344"/>
            <a:ext cx="9001125" cy="680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718"/>
            <a:ext cx="6689875" cy="682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5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PATHOGENESIS AND IMMUNITY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4025" y="1600200"/>
            <a:ext cx="5514975" cy="486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PATHOGENESIS AND IMMUNITY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4088" y="1276350"/>
            <a:ext cx="469582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EPIDEMIOLOGY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 err="1" smtClean="0"/>
              <a:t>Disease</a:t>
            </a:r>
            <a:r>
              <a:rPr lang="fr-FR" b="1" dirty="0" smtClean="0"/>
              <a:t>/Viral </a:t>
            </a:r>
            <a:r>
              <a:rPr lang="fr-FR" b="1" dirty="0" err="1" smtClean="0"/>
              <a:t>Factors</a:t>
            </a:r>
            <a:endParaRPr lang="fr-FR" b="1" dirty="0" smtClean="0"/>
          </a:p>
          <a:p>
            <a:pPr lvl="1"/>
            <a:r>
              <a:rPr lang="en-US" dirty="0" smtClean="0"/>
              <a:t>Large, enveloped </a:t>
            </a:r>
            <a:r>
              <a:rPr lang="en-US" dirty="0" err="1" smtClean="0"/>
              <a:t>virion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inactivated</a:t>
            </a:r>
            <a:r>
              <a:rPr lang="en-US" dirty="0" smtClean="0"/>
              <a:t> by dryness, acid, and detergents.</a:t>
            </a:r>
          </a:p>
          <a:p>
            <a:pPr lvl="1"/>
            <a:r>
              <a:rPr lang="en-US" dirty="0" smtClean="0"/>
              <a:t>Segmented </a:t>
            </a:r>
            <a:r>
              <a:rPr lang="en-US" dirty="0" err="1" smtClean="0"/>
              <a:t>genome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major</a:t>
            </a:r>
            <a:r>
              <a:rPr lang="en-US" dirty="0" smtClean="0"/>
              <a:t> genetic changes (</a:t>
            </a:r>
            <a:r>
              <a:rPr lang="en-US" dirty="0" err="1" smtClean="0"/>
              <a:t>hemagglutinin</a:t>
            </a:r>
            <a:r>
              <a:rPr lang="en-US" dirty="0" smtClean="0"/>
              <a:t> and neuraminidase proteins).</a:t>
            </a:r>
          </a:p>
          <a:p>
            <a:pPr lvl="1"/>
            <a:r>
              <a:rPr lang="en-US" dirty="0" smtClean="0"/>
              <a:t>Influenza A infects many vertebrate species, including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mammals</a:t>
            </a:r>
            <a:r>
              <a:rPr lang="fr-FR" dirty="0" smtClean="0"/>
              <a:t> and </a:t>
            </a:r>
            <a:r>
              <a:rPr lang="fr-FR" dirty="0" err="1" smtClean="0"/>
              <a:t>birds</a:t>
            </a:r>
            <a:r>
              <a:rPr lang="fr-FR" dirty="0" smtClean="0"/>
              <a:t>.</a:t>
            </a:r>
          </a:p>
          <a:p>
            <a:pPr lvl="1"/>
            <a:r>
              <a:rPr lang="en-US" dirty="0" smtClean="0"/>
              <a:t>Co-infection with animal and human strains of </a:t>
            </a:r>
            <a:r>
              <a:rPr lang="en-US" dirty="0" err="1" smtClean="0"/>
              <a:t>influenza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very</a:t>
            </a:r>
            <a:r>
              <a:rPr lang="en-US" dirty="0" smtClean="0"/>
              <a:t> different virus strains by genetic </a:t>
            </a:r>
            <a:r>
              <a:rPr lang="fr-FR" dirty="0" err="1" smtClean="0"/>
              <a:t>reassortment</a:t>
            </a:r>
            <a:r>
              <a:rPr lang="fr-FR" dirty="0" smtClean="0"/>
              <a:t>.</a:t>
            </a:r>
          </a:p>
          <a:p>
            <a:pPr lvl="1"/>
            <a:r>
              <a:rPr lang="en-US" dirty="0" smtClean="0"/>
              <a:t>Transmission of virus often precedes symptoms.</a:t>
            </a:r>
          </a:p>
          <a:p>
            <a:pPr lvl="1"/>
            <a:r>
              <a:rPr lang="en-US" dirty="0"/>
              <a:t>Influenza A virus causes more severe disease and more </a:t>
            </a:r>
            <a:r>
              <a:rPr lang="en-US" dirty="0" smtClean="0"/>
              <a:t>widespread epidemics </a:t>
            </a:r>
            <a:r>
              <a:rPr lang="en-US" dirty="0"/>
              <a:t>than does influenza B virus.</a:t>
            </a:r>
            <a:endParaRPr lang="en-US" dirty="0" smtClean="0"/>
          </a:p>
          <a:p>
            <a:r>
              <a:rPr lang="fr-FR" b="1" dirty="0" smtClean="0"/>
              <a:t>Transmission</a:t>
            </a:r>
          </a:p>
          <a:p>
            <a:pPr lvl="1"/>
            <a:r>
              <a:rPr lang="en-US" dirty="0" smtClean="0"/>
              <a:t>Inhalation of small aerosol droplets (&lt;10µm) (talking, breathing, and coughing).</a:t>
            </a:r>
          </a:p>
          <a:p>
            <a:pPr lvl="1"/>
            <a:r>
              <a:rPr lang="en-US" dirty="0" smtClean="0"/>
              <a:t>Virus likes a cool, less humid atmosphere (e.g., winter </a:t>
            </a:r>
            <a:r>
              <a:rPr lang="fr-FR" dirty="0" err="1" smtClean="0"/>
              <a:t>heating</a:t>
            </a:r>
            <a:r>
              <a:rPr lang="fr-FR" dirty="0" smtClean="0"/>
              <a:t> </a:t>
            </a:r>
            <a:r>
              <a:rPr lang="fr-FR" dirty="0" err="1" smtClean="0"/>
              <a:t>season</a:t>
            </a:r>
            <a:r>
              <a:rPr lang="fr-FR" dirty="0" smtClean="0"/>
              <a:t>).</a:t>
            </a:r>
          </a:p>
          <a:p>
            <a:pPr lvl="1"/>
            <a:r>
              <a:rPr lang="en-US" dirty="0" smtClean="0"/>
              <a:t>Virus is extensively spread by school children</a:t>
            </a:r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b="1" dirty="0" smtClean="0"/>
              <a:t>EPIDEMIOLOGY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>
            <a:normAutofit fontScale="85000" lnSpcReduction="20000"/>
          </a:bodyPr>
          <a:lstStyle/>
          <a:p>
            <a:r>
              <a:rPr lang="fr-FR" b="1" dirty="0" err="1" smtClean="0"/>
              <a:t>Who</a:t>
            </a:r>
            <a:r>
              <a:rPr lang="fr-FR" b="1" dirty="0" smtClean="0"/>
              <a:t> Is </a:t>
            </a:r>
            <a:r>
              <a:rPr lang="fr-FR" b="1" dirty="0" err="1" smtClean="0"/>
              <a:t>at</a:t>
            </a:r>
            <a:r>
              <a:rPr lang="fr-FR" b="1" dirty="0" smtClean="0"/>
              <a:t> </a:t>
            </a:r>
            <a:r>
              <a:rPr lang="fr-FR" b="1" dirty="0" err="1" smtClean="0"/>
              <a:t>Risk</a:t>
            </a:r>
            <a:r>
              <a:rPr lang="fr-FR" b="1" dirty="0" smtClean="0"/>
              <a:t>?</a:t>
            </a:r>
          </a:p>
          <a:p>
            <a:pPr lvl="1"/>
            <a:r>
              <a:rPr lang="fr-FR" dirty="0" err="1" smtClean="0"/>
              <a:t>Seronegative</a:t>
            </a:r>
            <a:r>
              <a:rPr lang="fr-FR" dirty="0" smtClean="0"/>
              <a:t> people.</a:t>
            </a:r>
          </a:p>
          <a:p>
            <a:pPr lvl="1"/>
            <a:r>
              <a:rPr lang="fr-FR" dirty="0" err="1" smtClean="0"/>
              <a:t>Adults</a:t>
            </a:r>
            <a:r>
              <a:rPr lang="fr-FR" dirty="0" smtClean="0"/>
              <a:t>: </a:t>
            </a:r>
            <a:r>
              <a:rPr lang="fr-FR" dirty="0" err="1" smtClean="0"/>
              <a:t>classic</a:t>
            </a:r>
            <a:r>
              <a:rPr lang="fr-FR" dirty="0" smtClean="0"/>
              <a:t> </a:t>
            </a:r>
            <a:r>
              <a:rPr lang="fr-FR" dirty="0" err="1" smtClean="0"/>
              <a:t>flu</a:t>
            </a:r>
            <a:r>
              <a:rPr lang="fr-FR" dirty="0" smtClean="0"/>
              <a:t> syndrome.</a:t>
            </a:r>
          </a:p>
          <a:p>
            <a:pPr lvl="1"/>
            <a:r>
              <a:rPr lang="en-US" dirty="0" smtClean="0"/>
              <a:t>Children: asymptomatic to severe respiratory tract </a:t>
            </a:r>
            <a:r>
              <a:rPr lang="fr-FR" dirty="0" smtClean="0"/>
              <a:t>infections.</a:t>
            </a:r>
          </a:p>
          <a:p>
            <a:pPr lvl="1"/>
            <a:r>
              <a:rPr lang="en-US" dirty="0" smtClean="0"/>
              <a:t>High-risk groups: elderly and </a:t>
            </a:r>
            <a:r>
              <a:rPr lang="en-US" dirty="0" err="1" smtClean="0"/>
              <a:t>immunocompromised</a:t>
            </a:r>
            <a:r>
              <a:rPr lang="en-US" dirty="0" smtClean="0"/>
              <a:t> people, people in nursing homes or with underlying cardiac or respiratory problems (asthma </a:t>
            </a:r>
            <a:r>
              <a:rPr lang="fr-FR" dirty="0" smtClean="0"/>
              <a:t>and </a:t>
            </a:r>
            <a:r>
              <a:rPr lang="fr-FR" dirty="0" err="1" smtClean="0"/>
              <a:t>smokers</a:t>
            </a:r>
            <a:r>
              <a:rPr lang="fr-FR" dirty="0" smtClean="0"/>
              <a:t>).</a:t>
            </a:r>
          </a:p>
          <a:p>
            <a:r>
              <a:rPr lang="fr-FR" b="1" dirty="0" err="1" smtClean="0"/>
              <a:t>Geography</a:t>
            </a:r>
            <a:r>
              <a:rPr lang="fr-FR" b="1" dirty="0" smtClean="0"/>
              <a:t>/</a:t>
            </a:r>
            <a:r>
              <a:rPr lang="fr-FR" b="1" dirty="0" err="1" smtClean="0"/>
              <a:t>Season</a:t>
            </a:r>
            <a:endParaRPr lang="fr-FR" b="1" dirty="0" smtClean="0"/>
          </a:p>
          <a:p>
            <a:pPr lvl="1"/>
            <a:r>
              <a:rPr lang="en-US" dirty="0" smtClean="0"/>
              <a:t>Worldwide occurrence: epidemics (local); </a:t>
            </a:r>
            <a:r>
              <a:rPr lang="fr-FR" dirty="0" err="1" smtClean="0"/>
              <a:t>pandemics</a:t>
            </a:r>
            <a:r>
              <a:rPr lang="fr-FR" dirty="0" smtClean="0"/>
              <a:t> (</a:t>
            </a:r>
            <a:r>
              <a:rPr lang="fr-FR" dirty="0" err="1" smtClean="0"/>
              <a:t>worldwide</a:t>
            </a:r>
            <a:r>
              <a:rPr lang="fr-FR" dirty="0" smtClean="0"/>
              <a:t>).</a:t>
            </a:r>
          </a:p>
          <a:p>
            <a:pPr lvl="1"/>
            <a:r>
              <a:rPr lang="en-US" dirty="0" smtClean="0"/>
              <a:t>Disease is more common in winter (</a:t>
            </a:r>
            <a:r>
              <a:rPr lang="fr-FR" dirty="0" err="1" smtClean="0"/>
              <a:t>October</a:t>
            </a:r>
            <a:r>
              <a:rPr lang="fr-FR" dirty="0" smtClean="0"/>
              <a:t>-May</a:t>
            </a:r>
            <a:r>
              <a:rPr lang="en-US" dirty="0" smtClean="0"/>
              <a:t>).</a:t>
            </a:r>
          </a:p>
          <a:p>
            <a:r>
              <a:rPr lang="fr-FR" b="1" dirty="0" smtClean="0"/>
              <a:t>Modes of Control</a:t>
            </a:r>
          </a:p>
          <a:p>
            <a:pPr lvl="1"/>
            <a:r>
              <a:rPr lang="en-US" dirty="0" smtClean="0"/>
              <a:t>Prophylaxis or early treatment: </a:t>
            </a:r>
            <a:r>
              <a:rPr lang="fr-FR" dirty="0" err="1" smtClean="0"/>
              <a:t>Amantadine</a:t>
            </a:r>
            <a:r>
              <a:rPr lang="fr-FR" dirty="0" smtClean="0"/>
              <a:t>, </a:t>
            </a:r>
            <a:r>
              <a:rPr lang="fr-FR" dirty="0" err="1" smtClean="0"/>
              <a:t>rimantadine</a:t>
            </a:r>
            <a:r>
              <a:rPr lang="fr-FR" dirty="0" smtClean="0"/>
              <a:t>, </a:t>
            </a:r>
            <a:r>
              <a:rPr lang="fr-FR" dirty="0" err="1" smtClean="0"/>
              <a:t>zanamivir</a:t>
            </a:r>
            <a:r>
              <a:rPr lang="fr-FR" dirty="0" smtClean="0"/>
              <a:t>, and </a:t>
            </a:r>
            <a:r>
              <a:rPr lang="fr-FR" dirty="0" err="1" smtClean="0"/>
              <a:t>oseltamivir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Killed and live vaccines contain predicted yearly strains of influenza A and B viruses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b="1" dirty="0" smtClean="0"/>
              <a:t>EPIDEMIOLOGY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90600"/>
            <a:ext cx="6248400" cy="2563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1852" t="2425" r="3704" b="2994"/>
          <a:stretch>
            <a:fillRect/>
          </a:stretch>
        </p:blipFill>
        <p:spPr bwMode="auto">
          <a:xfrm>
            <a:off x="685800" y="3657600"/>
            <a:ext cx="7772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CLINICAL SYNDROMES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Incubation period: 1-4 days (18-72h)</a:t>
            </a:r>
          </a:p>
          <a:p>
            <a:r>
              <a:rPr lang="fr-FR" dirty="0" err="1" smtClean="0"/>
              <a:t>Flu</a:t>
            </a:r>
            <a:r>
              <a:rPr lang="fr-FR" dirty="0" smtClean="0"/>
              <a:t> syndrome (</a:t>
            </a:r>
            <a:r>
              <a:rPr lang="en-US" dirty="0" err="1" smtClean="0"/>
              <a:t>prodrome</a:t>
            </a:r>
            <a:r>
              <a:rPr lang="en-US" dirty="0" smtClean="0"/>
              <a:t>): malaise, headache, fever, chills, severe </a:t>
            </a:r>
            <a:r>
              <a:rPr lang="en-US" dirty="0" err="1" smtClean="0"/>
              <a:t>myalgias</a:t>
            </a:r>
            <a:r>
              <a:rPr lang="en-US" dirty="0" smtClean="0"/>
              <a:t>, loss of appetite, weakness and fatigue, sore throat, and usually </a:t>
            </a:r>
            <a:r>
              <a:rPr lang="fr-FR" dirty="0" smtClean="0"/>
              <a:t>a </a:t>
            </a:r>
            <a:r>
              <a:rPr lang="fr-FR" dirty="0" err="1" smtClean="0"/>
              <a:t>nonproductive</a:t>
            </a:r>
            <a:r>
              <a:rPr lang="fr-FR" dirty="0" smtClean="0"/>
              <a:t> </a:t>
            </a:r>
            <a:r>
              <a:rPr lang="fr-FR" dirty="0" err="1" smtClean="0"/>
              <a:t>cough</a:t>
            </a:r>
            <a:r>
              <a:rPr lang="fr-FR" dirty="0" smtClean="0"/>
              <a:t>.</a:t>
            </a:r>
          </a:p>
          <a:p>
            <a:r>
              <a:rPr lang="en-US" dirty="0" smtClean="0"/>
              <a:t>Fever persists for 3-8 days, and unless a complication occurs, recovery is complete within 7-10 days.</a:t>
            </a:r>
          </a:p>
          <a:p>
            <a:r>
              <a:rPr lang="fr-FR" dirty="0" smtClean="0"/>
              <a:t>Young </a:t>
            </a:r>
            <a:r>
              <a:rPr lang="fr-FR" dirty="0" err="1" smtClean="0"/>
              <a:t>children</a:t>
            </a:r>
            <a:r>
              <a:rPr lang="fr-FR" dirty="0" smtClean="0"/>
              <a:t>: </a:t>
            </a:r>
            <a:r>
              <a:rPr lang="fr-FR" dirty="0" err="1" smtClean="0"/>
              <a:t>bronchiolitis</a:t>
            </a:r>
            <a:r>
              <a:rPr lang="fr-FR" dirty="0" smtClean="0"/>
              <a:t>, croup, </a:t>
            </a:r>
            <a:r>
              <a:rPr lang="fr-FR" dirty="0" err="1" smtClean="0"/>
              <a:t>otitis</a:t>
            </a:r>
            <a:r>
              <a:rPr lang="fr-FR" dirty="0" smtClean="0"/>
              <a:t> media, </a:t>
            </a:r>
            <a:r>
              <a:rPr lang="en-US" dirty="0" smtClean="0"/>
              <a:t>vomiting, and abdominal pain, accompanied rarely by </a:t>
            </a:r>
            <a:r>
              <a:rPr lang="fr-FR" dirty="0" err="1" smtClean="0"/>
              <a:t>febrile</a:t>
            </a:r>
            <a:r>
              <a:rPr lang="fr-FR" dirty="0" smtClean="0"/>
              <a:t> convulsions.</a:t>
            </a:r>
          </a:p>
          <a:p>
            <a:r>
              <a:rPr lang="fr-FR" dirty="0" smtClean="0"/>
              <a:t>Complications:</a:t>
            </a:r>
            <a:r>
              <a:rPr lang="en-US" dirty="0" smtClean="0"/>
              <a:t> bacterial pneumonia, </a:t>
            </a:r>
            <a:r>
              <a:rPr lang="en-US" dirty="0" err="1" smtClean="0"/>
              <a:t>myositis</a:t>
            </a:r>
            <a:r>
              <a:rPr lang="en-US" dirty="0" smtClean="0"/>
              <a:t>, and Reye </a:t>
            </a:r>
            <a:r>
              <a:rPr lang="en-US" dirty="0" err="1" smtClean="0"/>
              <a:t>syndrome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central</a:t>
            </a:r>
            <a:r>
              <a:rPr lang="en-US" dirty="0" smtClean="0"/>
              <a:t> nervous system</a:t>
            </a:r>
            <a:r>
              <a:rPr lang="fr-FR" dirty="0" smtClean="0"/>
              <a:t>.</a:t>
            </a:r>
          </a:p>
          <a:p>
            <a:r>
              <a:rPr lang="en-US" dirty="0" err="1" smtClean="0"/>
              <a:t>Influenza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pneumonia</a:t>
            </a:r>
            <a:r>
              <a:rPr lang="en-US" dirty="0" smtClean="0">
                <a:sym typeface="Symbol"/>
              </a:rPr>
              <a:t> or </a:t>
            </a:r>
            <a:r>
              <a:rPr lang="en-US" dirty="0" smtClean="0"/>
              <a:t>secondary bacterial </a:t>
            </a:r>
            <a:r>
              <a:rPr lang="en-US" dirty="0" err="1" smtClean="0"/>
              <a:t>superinfection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bronchitis</a:t>
            </a:r>
            <a:r>
              <a:rPr lang="en-US" dirty="0" smtClean="0"/>
              <a:t> or pneumonia (</a:t>
            </a:r>
            <a:r>
              <a:rPr lang="fr-FR" dirty="0" smtClean="0"/>
              <a:t>purulent </a:t>
            </a:r>
            <a:r>
              <a:rPr lang="fr-FR" dirty="0" err="1" smtClean="0"/>
              <a:t>sputum</a:t>
            </a:r>
            <a:r>
              <a:rPr lang="en-US" dirty="0" smtClean="0"/>
              <a:t>). 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LABORATORY DIAGNOSIS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0663" y="1219200"/>
            <a:ext cx="616267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TREATMENT, PREVENTION, AND CONTROL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 smtClean="0"/>
              <a:t>Amantadine</a:t>
            </a:r>
            <a:r>
              <a:rPr lang="fr-FR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rimantadine</a:t>
            </a:r>
            <a:r>
              <a:rPr lang="en-US" dirty="0" smtClean="0"/>
              <a:t> inhibit an </a:t>
            </a:r>
            <a:r>
              <a:rPr lang="en-US" dirty="0" err="1" smtClean="0"/>
              <a:t>uncoating</a:t>
            </a:r>
            <a:r>
              <a:rPr lang="en-US" dirty="0" smtClean="0"/>
              <a:t> step of influenza A virus but do not affect influenza B </a:t>
            </a:r>
            <a:r>
              <a:rPr lang="fr-FR" dirty="0" smtClean="0"/>
              <a:t>and C </a:t>
            </a:r>
            <a:r>
              <a:rPr lang="fr-FR" dirty="0" err="1" smtClean="0"/>
              <a:t>viruses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Zanamivir</a:t>
            </a:r>
            <a:r>
              <a:rPr lang="fr-FR" dirty="0" smtClean="0"/>
              <a:t> and </a:t>
            </a:r>
            <a:r>
              <a:rPr lang="fr-FR" dirty="0" err="1" smtClean="0"/>
              <a:t>oseltamivir</a:t>
            </a:r>
            <a:r>
              <a:rPr lang="fr-FR" dirty="0" smtClean="0"/>
              <a:t>: </a:t>
            </a:r>
            <a:r>
              <a:rPr lang="en-US" dirty="0" smtClean="0"/>
              <a:t>inhibitors of neuraminidase</a:t>
            </a:r>
            <a:r>
              <a:rPr lang="en-US" dirty="0" smtClean="0">
                <a:sym typeface="Symbol"/>
              </a:rPr>
              <a:t></a:t>
            </a:r>
            <a:r>
              <a:rPr lang="fr-FR" dirty="0" smtClean="0"/>
              <a:t>influenza </a:t>
            </a:r>
            <a:r>
              <a:rPr lang="en-US" dirty="0" smtClean="0"/>
              <a:t>A and B</a:t>
            </a:r>
            <a:r>
              <a:rPr lang="en-US" dirty="0" smtClean="0">
                <a:sym typeface="Symbol"/>
              </a:rPr>
              <a:t></a:t>
            </a:r>
            <a:r>
              <a:rPr lang="fr-FR" dirty="0" err="1" smtClean="0"/>
              <a:t>prophylaxis</a:t>
            </a:r>
            <a:r>
              <a:rPr lang="fr-FR" dirty="0" smtClean="0"/>
              <a:t> and </a:t>
            </a:r>
            <a:r>
              <a:rPr lang="fr-FR" dirty="0" err="1" smtClean="0"/>
              <a:t>treatment</a:t>
            </a:r>
            <a:r>
              <a:rPr lang="fr-FR" dirty="0" smtClean="0"/>
              <a:t>.</a:t>
            </a:r>
          </a:p>
          <a:p>
            <a:r>
              <a:rPr lang="en-US" dirty="0" smtClean="0"/>
              <a:t>Vaccine: &gt;50 years, health care workers, pregnant women, nursing home, chronic pulmonary heart disease, children.</a:t>
            </a:r>
          </a:p>
          <a:p>
            <a:r>
              <a:rPr lang="en-US" dirty="0"/>
              <a:t>Trivalent </a:t>
            </a:r>
            <a:r>
              <a:rPr lang="en-US" dirty="0" smtClean="0"/>
              <a:t>form: A, B &amp; C ; both </a:t>
            </a:r>
            <a:r>
              <a:rPr lang="en-US" dirty="0"/>
              <a:t>inactivated (killed) and live </a:t>
            </a:r>
            <a:r>
              <a:rPr lang="en-US" dirty="0" smtClean="0"/>
              <a:t>attenuated vaccines.</a:t>
            </a:r>
          </a:p>
          <a:p>
            <a:endParaRPr lang="en-US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8305800" cy="5303837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Illustrate </a:t>
            </a:r>
            <a:r>
              <a:rPr lang="en-US" dirty="0"/>
              <a:t>structure and replication of </a:t>
            </a:r>
            <a:r>
              <a:rPr lang="en-US" dirty="0" err="1"/>
              <a:t>orthomyxovirus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 smtClean="0"/>
              <a:t>Describe </a:t>
            </a:r>
            <a:r>
              <a:rPr lang="en-US" dirty="0"/>
              <a:t>the pathogenesis of </a:t>
            </a:r>
            <a:r>
              <a:rPr lang="en-US" dirty="0" err="1"/>
              <a:t>orthomyxovirus</a:t>
            </a:r>
            <a:r>
              <a:rPr lang="en-US" dirty="0" smtClean="0"/>
              <a:t> </a:t>
            </a:r>
            <a:r>
              <a:rPr lang="en-US" dirty="0"/>
              <a:t>infection.</a:t>
            </a:r>
          </a:p>
          <a:p>
            <a:pPr lvl="0"/>
            <a:r>
              <a:rPr lang="en-US" dirty="0"/>
              <a:t>Describe the immune against </a:t>
            </a:r>
            <a:r>
              <a:rPr lang="en-US" dirty="0" err="1" smtClean="0"/>
              <a:t>orthomyxovirus</a:t>
            </a:r>
            <a:r>
              <a:rPr lang="en-US" dirty="0" smtClean="0"/>
              <a:t>. </a:t>
            </a:r>
            <a:endParaRPr lang="en-US" dirty="0"/>
          </a:p>
          <a:p>
            <a:pPr lvl="0"/>
            <a:r>
              <a:rPr lang="en-US" dirty="0"/>
              <a:t>Explain how </a:t>
            </a:r>
            <a:r>
              <a:rPr lang="en-US" dirty="0" err="1"/>
              <a:t>orthomyxovirus</a:t>
            </a:r>
            <a:r>
              <a:rPr lang="en-US" dirty="0" smtClean="0"/>
              <a:t> </a:t>
            </a:r>
            <a:r>
              <a:rPr lang="en-US" dirty="0"/>
              <a:t>transmitted.</a:t>
            </a:r>
          </a:p>
          <a:p>
            <a:pPr lvl="0"/>
            <a:r>
              <a:rPr lang="en-US" dirty="0"/>
              <a:t>Describe the clinical manifestations </a:t>
            </a:r>
            <a:r>
              <a:rPr lang="en-US" dirty="0" err="1"/>
              <a:t>orthomyxovirus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smtClean="0"/>
              <a:t>List the </a:t>
            </a:r>
            <a:r>
              <a:rPr lang="en-US" dirty="0"/>
              <a:t>techniques for detecting </a:t>
            </a:r>
            <a:r>
              <a:rPr lang="en-US" dirty="0" err="1"/>
              <a:t>orthomyxovirus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Describe the treatment of </a:t>
            </a:r>
            <a:r>
              <a:rPr lang="en-US" dirty="0" err="1"/>
              <a:t>orthomyxovirus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036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Reference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Patrick R. Murray, Ken S. </a:t>
            </a:r>
            <a:r>
              <a:rPr lang="fr-FR" dirty="0" err="1" smtClean="0"/>
              <a:t>Rosenthal</a:t>
            </a:r>
            <a:r>
              <a:rPr lang="fr-FR" dirty="0" smtClean="0"/>
              <a:t>, Michael A. </a:t>
            </a:r>
            <a:r>
              <a:rPr lang="fr-FR" dirty="0" err="1" smtClean="0"/>
              <a:t>Pfaller</a:t>
            </a:r>
            <a:r>
              <a:rPr lang="fr-FR" dirty="0" smtClean="0"/>
              <a:t>. MEDICAL MICROBIOLOGY. 2013. 7th EDITION.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Cynthia </a:t>
            </a:r>
            <a:r>
              <a:rPr lang="fr-FR" dirty="0" err="1" smtClean="0"/>
              <a:t>Nau</a:t>
            </a:r>
            <a:r>
              <a:rPr lang="fr-FR" dirty="0" smtClean="0"/>
              <a:t> </a:t>
            </a:r>
            <a:r>
              <a:rPr lang="fr-FR" dirty="0" err="1" smtClean="0"/>
              <a:t>Cornelissen</a:t>
            </a:r>
            <a:r>
              <a:rPr lang="fr-FR" dirty="0" smtClean="0"/>
              <a:t>, Bruce D. Fisher, Richard A. Harvey, </a:t>
            </a:r>
            <a:r>
              <a:rPr lang="fr-FR" dirty="0" err="1" smtClean="0"/>
              <a:t>Lippincott’s</a:t>
            </a:r>
            <a:r>
              <a:rPr lang="fr-FR" dirty="0" smtClean="0"/>
              <a:t> </a:t>
            </a:r>
            <a:r>
              <a:rPr lang="fr-FR" dirty="0" err="1" smtClean="0"/>
              <a:t>Illustrated</a:t>
            </a:r>
            <a:r>
              <a:rPr lang="fr-FR" dirty="0" smtClean="0"/>
              <a:t> </a:t>
            </a:r>
            <a:r>
              <a:rPr lang="fr-FR" dirty="0" err="1" smtClean="0"/>
              <a:t>Reviews</a:t>
            </a:r>
            <a:r>
              <a:rPr lang="fr-FR" dirty="0" smtClean="0"/>
              <a:t>: </a:t>
            </a:r>
            <a:r>
              <a:rPr lang="fr-FR" dirty="0" err="1" smtClean="0"/>
              <a:t>Microbiology</a:t>
            </a:r>
            <a:r>
              <a:rPr lang="fr-FR" dirty="0" smtClean="0"/>
              <a:t>. </a:t>
            </a:r>
            <a:r>
              <a:rPr lang="fr-FR" dirty="0" err="1" smtClean="0"/>
              <a:t>Third</a:t>
            </a:r>
            <a:r>
              <a:rPr lang="fr-FR" dirty="0" smtClean="0"/>
              <a:t> Edition. 2013.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Kenneth J. Ryan, MD, C. George Ray. </a:t>
            </a:r>
            <a:r>
              <a:rPr lang="en-US" dirty="0" err="1" smtClean="0"/>
              <a:t>Sherris</a:t>
            </a:r>
            <a:r>
              <a:rPr lang="en-US" dirty="0" smtClean="0"/>
              <a:t> Medical Microbiology. 6</a:t>
            </a:r>
            <a:r>
              <a:rPr lang="en-US" baseline="30000" dirty="0" smtClean="0"/>
              <a:t>th</a:t>
            </a:r>
            <a:r>
              <a:rPr lang="en-US" dirty="0" smtClean="0"/>
              <a:t> edition. 2014.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>
            <a:normAutofit/>
          </a:bodyPr>
          <a:lstStyle/>
          <a:p>
            <a:r>
              <a:rPr lang="en-US" dirty="0"/>
              <a:t>Influenza A, B, and C </a:t>
            </a:r>
            <a:r>
              <a:rPr lang="en-US" dirty="0" smtClean="0"/>
              <a:t>viruses </a:t>
            </a:r>
            <a:r>
              <a:rPr lang="en-US" dirty="0"/>
              <a:t>only </a:t>
            </a:r>
            <a:r>
              <a:rPr lang="en-US" dirty="0" smtClean="0"/>
              <a:t>members of </a:t>
            </a:r>
            <a:r>
              <a:rPr lang="en-US" dirty="0" err="1" smtClean="0"/>
              <a:t>Orthomyxoviridae</a:t>
            </a:r>
            <a:r>
              <a:rPr lang="en-US" dirty="0" smtClean="0"/>
              <a:t> </a:t>
            </a:r>
            <a:r>
              <a:rPr lang="en-US" dirty="0"/>
              <a:t>family, </a:t>
            </a:r>
            <a:r>
              <a:rPr lang="en-US" dirty="0" smtClean="0"/>
              <a:t>only influenza A </a:t>
            </a:r>
            <a:r>
              <a:rPr lang="en-US" dirty="0"/>
              <a:t>and B </a:t>
            </a:r>
            <a:r>
              <a:rPr lang="en-US" dirty="0" err="1" smtClean="0"/>
              <a:t>viruses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human</a:t>
            </a:r>
            <a:r>
              <a:rPr lang="en-US" dirty="0" smtClean="0"/>
              <a:t> </a:t>
            </a:r>
            <a:r>
              <a:rPr lang="en-US" dirty="0"/>
              <a:t>disease.</a:t>
            </a:r>
          </a:p>
          <a:p>
            <a:r>
              <a:rPr lang="en-US" dirty="0" smtClean="0"/>
              <a:t>Enveloped, segmented (-)</a:t>
            </a:r>
            <a:r>
              <a:rPr lang="en-US" dirty="0" err="1" smtClean="0"/>
              <a:t>RNA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development</a:t>
            </a:r>
            <a:r>
              <a:rPr lang="en-US" dirty="0" smtClean="0"/>
              <a:t> of </a:t>
            </a:r>
            <a:r>
              <a:rPr lang="en-US" dirty="0"/>
              <a:t>new strains </a:t>
            </a:r>
            <a:r>
              <a:rPr lang="en-US" dirty="0" smtClean="0"/>
              <a:t>(mutation and </a:t>
            </a:r>
            <a:r>
              <a:rPr lang="en-US" dirty="0" err="1" smtClean="0"/>
              <a:t>reassortment</a:t>
            </a:r>
            <a:r>
              <a:rPr lang="en-US" dirty="0" smtClean="0"/>
              <a:t>).</a:t>
            </a:r>
          </a:p>
          <a:p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prevalent and </a:t>
            </a:r>
            <a:r>
              <a:rPr lang="en-US" dirty="0" smtClean="0"/>
              <a:t>significant </a:t>
            </a:r>
            <a:r>
              <a:rPr lang="fr-FR" dirty="0" smtClean="0"/>
              <a:t>viral </a:t>
            </a:r>
            <a:r>
              <a:rPr lang="fr-FR" dirty="0"/>
              <a:t>infections.</a:t>
            </a:r>
          </a:p>
          <a:p>
            <a:r>
              <a:rPr lang="en-US" dirty="0" smtClean="0"/>
              <a:t>Cause </a:t>
            </a:r>
            <a:r>
              <a:rPr lang="en-US" dirty="0"/>
              <a:t>respiratory symptoms and </a:t>
            </a:r>
            <a:r>
              <a:rPr lang="en-US" dirty="0" smtClean="0"/>
              <a:t>classic </a:t>
            </a:r>
            <a:r>
              <a:rPr lang="en-US" dirty="0"/>
              <a:t>flulike </a:t>
            </a:r>
            <a:r>
              <a:rPr lang="en-US" dirty="0" smtClean="0"/>
              <a:t>symptoms (fever</a:t>
            </a:r>
            <a:r>
              <a:rPr lang="en-US" dirty="0"/>
              <a:t>, malaise, headache, </a:t>
            </a:r>
            <a:r>
              <a:rPr lang="en-US" dirty="0" smtClean="0"/>
              <a:t>and </a:t>
            </a:r>
            <a:r>
              <a:rPr lang="fr-FR" dirty="0" err="1" smtClean="0"/>
              <a:t>myalgias</a:t>
            </a:r>
            <a:r>
              <a:rPr lang="fr-FR" dirty="0" smtClean="0"/>
              <a:t> </a:t>
            </a:r>
            <a:r>
              <a:rPr lang="fr-FR" dirty="0"/>
              <a:t>(body aches</a:t>
            </a:r>
            <a:r>
              <a:rPr lang="fr-FR" dirty="0" smtClean="0"/>
              <a:t>)).</a:t>
            </a:r>
            <a:endParaRPr lang="fr-FR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Structure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486400"/>
          </a:xfrm>
        </p:spPr>
        <p:txBody>
          <a:bodyPr>
            <a:normAutofit fontScale="77500" lnSpcReduction="20000"/>
          </a:bodyPr>
          <a:lstStyle/>
          <a:p>
            <a:r>
              <a:rPr lang="fr-FR" dirty="0" err="1" smtClean="0"/>
              <a:t>Pleomorphic</a:t>
            </a:r>
            <a:r>
              <a:rPr lang="fr-FR" dirty="0"/>
              <a:t>, </a:t>
            </a:r>
            <a:r>
              <a:rPr lang="fr-FR" dirty="0" err="1" smtClean="0"/>
              <a:t>spheric</a:t>
            </a:r>
            <a:r>
              <a:rPr lang="fr-FR" dirty="0" smtClean="0"/>
              <a:t> or </a:t>
            </a:r>
            <a:r>
              <a:rPr lang="fr-FR" dirty="0" err="1" smtClean="0"/>
              <a:t>tubular</a:t>
            </a:r>
            <a:r>
              <a:rPr lang="fr-FR" dirty="0" smtClean="0"/>
              <a:t> (</a:t>
            </a:r>
            <a:r>
              <a:rPr lang="fr-FR" dirty="0" err="1" smtClean="0"/>
              <a:t>helical</a:t>
            </a:r>
            <a:r>
              <a:rPr lang="fr-FR" dirty="0" smtClean="0"/>
              <a:t>)</a:t>
            </a:r>
            <a:r>
              <a:rPr lang="en-US" dirty="0" smtClean="0"/>
              <a:t> diameter 80-120 </a:t>
            </a:r>
            <a:r>
              <a:rPr lang="en-US" dirty="0"/>
              <a:t>nm.</a:t>
            </a:r>
          </a:p>
          <a:p>
            <a:r>
              <a:rPr lang="fr-FR" dirty="0" err="1" smtClean="0"/>
              <a:t>Envelope</a:t>
            </a:r>
            <a:r>
              <a:rPr lang="fr-FR" dirty="0" smtClean="0"/>
              <a:t>: 2 </a:t>
            </a:r>
            <a:r>
              <a:rPr lang="en-US" dirty="0" err="1" smtClean="0"/>
              <a:t>glycoproteins</a:t>
            </a:r>
            <a:r>
              <a:rPr lang="en-US" dirty="0" smtClean="0"/>
              <a:t> (</a:t>
            </a:r>
            <a:r>
              <a:rPr lang="en-US" dirty="0" err="1" smtClean="0"/>
              <a:t>hemagglutinin</a:t>
            </a:r>
            <a:r>
              <a:rPr lang="en-US" dirty="0" smtClean="0"/>
              <a:t> </a:t>
            </a:r>
            <a:r>
              <a:rPr lang="en-US" dirty="0"/>
              <a:t>(HA) and </a:t>
            </a:r>
            <a:r>
              <a:rPr lang="en-US" dirty="0" smtClean="0"/>
              <a:t>neuraminidase (NA)), membrane </a:t>
            </a:r>
            <a:r>
              <a:rPr lang="en-US" dirty="0"/>
              <a:t>(M2) protein and is internally </a:t>
            </a:r>
            <a:r>
              <a:rPr lang="en-US" dirty="0" smtClean="0"/>
              <a:t>lined by matrix </a:t>
            </a:r>
            <a:r>
              <a:rPr lang="en-US" dirty="0"/>
              <a:t>(M1) protein.</a:t>
            </a:r>
          </a:p>
          <a:p>
            <a:r>
              <a:rPr lang="fr-FR" dirty="0" err="1" smtClean="0"/>
              <a:t>Genome</a:t>
            </a:r>
            <a:r>
              <a:rPr lang="fr-FR" dirty="0" smtClean="0"/>
              <a:t>:</a:t>
            </a:r>
            <a:r>
              <a:rPr lang="fr-FR" dirty="0"/>
              <a:t> </a:t>
            </a:r>
            <a:r>
              <a:rPr lang="fr-FR" dirty="0" err="1" smtClean="0"/>
              <a:t>ss</a:t>
            </a:r>
            <a:r>
              <a:rPr lang="fr-FR" dirty="0" smtClean="0"/>
              <a:t> 8 </a:t>
            </a:r>
            <a:r>
              <a:rPr lang="fr-FR" dirty="0" err="1" smtClean="0"/>
              <a:t>segmented</a:t>
            </a:r>
            <a:r>
              <a:rPr lang="fr-FR" dirty="0" smtClean="0"/>
              <a:t> (-)RNA </a:t>
            </a:r>
            <a:r>
              <a:rPr lang="en-US" dirty="0" smtClean="0"/>
              <a:t>(RNA +nucleoprotein </a:t>
            </a:r>
            <a:r>
              <a:rPr lang="en-US" dirty="0"/>
              <a:t>(</a:t>
            </a:r>
            <a:r>
              <a:rPr lang="en-US" dirty="0" smtClean="0"/>
              <a:t>NP)+ </a:t>
            </a:r>
            <a:r>
              <a:rPr lang="fr-FR" dirty="0" smtClean="0"/>
              <a:t>transcriptase </a:t>
            </a:r>
            <a:r>
              <a:rPr lang="fr-FR" dirty="0"/>
              <a:t>(RNA </a:t>
            </a:r>
            <a:r>
              <a:rPr lang="fr-FR" dirty="0" err="1" smtClean="0"/>
              <a:t>polymerase</a:t>
            </a:r>
            <a:r>
              <a:rPr lang="fr-FR" dirty="0" smtClean="0"/>
              <a:t>: </a:t>
            </a:r>
            <a:r>
              <a:rPr lang="fr-FR" dirty="0"/>
              <a:t>PB1, PB2</a:t>
            </a:r>
            <a:r>
              <a:rPr lang="fr-FR" dirty="0" smtClean="0"/>
              <a:t>,</a:t>
            </a:r>
            <a:r>
              <a:rPr lang="fr-FR" dirty="0"/>
              <a:t> </a:t>
            </a:r>
            <a:r>
              <a:rPr lang="fr-FR" dirty="0" smtClean="0"/>
              <a:t>PA),</a:t>
            </a:r>
            <a:r>
              <a:rPr lang="fr-FR" dirty="0"/>
              <a:t> </a:t>
            </a:r>
            <a:r>
              <a:rPr lang="fr-FR" dirty="0" smtClean="0"/>
              <a:t>890-2340 </a:t>
            </a:r>
            <a:r>
              <a:rPr lang="fr-FR" dirty="0"/>
              <a:t>bases.</a:t>
            </a:r>
          </a:p>
          <a:p>
            <a:r>
              <a:rPr lang="fr-FR" dirty="0" smtClean="0"/>
              <a:t>HA: </a:t>
            </a:r>
            <a:r>
              <a:rPr lang="en-US" dirty="0"/>
              <a:t>attachment </a:t>
            </a:r>
            <a:r>
              <a:rPr lang="en-US" dirty="0" err="1" smtClean="0"/>
              <a:t>protein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fusion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envelope to cell membrane and protective neutralizing </a:t>
            </a:r>
            <a:r>
              <a:rPr lang="fr-FR" dirty="0" smtClean="0"/>
              <a:t>Ab </a:t>
            </a:r>
            <a:r>
              <a:rPr lang="fr-FR" dirty="0" err="1"/>
              <a:t>response</a:t>
            </a:r>
            <a:r>
              <a:rPr lang="fr-FR" dirty="0"/>
              <a:t>.</a:t>
            </a:r>
          </a:p>
          <a:p>
            <a:r>
              <a:rPr lang="fr-FR" dirty="0" smtClean="0"/>
              <a:t>NA: </a:t>
            </a:r>
            <a:r>
              <a:rPr lang="en-US" dirty="0"/>
              <a:t>cleaves </a:t>
            </a:r>
            <a:r>
              <a:rPr lang="en-US" dirty="0" err="1" smtClean="0"/>
              <a:t>sialic</a:t>
            </a:r>
            <a:r>
              <a:rPr lang="en-US" dirty="0" smtClean="0"/>
              <a:t> </a:t>
            </a:r>
            <a:r>
              <a:rPr lang="en-US" dirty="0"/>
              <a:t>acid on </a:t>
            </a:r>
            <a:r>
              <a:rPr lang="en-US" dirty="0" err="1" smtClean="0"/>
              <a:t>glycoproteins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prevents</a:t>
            </a:r>
            <a:r>
              <a:rPr lang="en-US" dirty="0" smtClean="0"/>
              <a:t> </a:t>
            </a:r>
            <a:r>
              <a:rPr lang="en-US" dirty="0"/>
              <a:t>clumping and facilitates </a:t>
            </a:r>
            <a:r>
              <a:rPr lang="en-US" dirty="0" smtClean="0"/>
              <a:t>release </a:t>
            </a:r>
            <a:r>
              <a:rPr lang="en-US" dirty="0"/>
              <a:t>of virus from infected cells</a:t>
            </a:r>
          </a:p>
          <a:p>
            <a:r>
              <a:rPr lang="en-US" dirty="0"/>
              <a:t>M1, M2, and NP </a:t>
            </a:r>
            <a:r>
              <a:rPr lang="en-US" dirty="0" smtClean="0"/>
              <a:t>proteins: </a:t>
            </a:r>
            <a:r>
              <a:rPr lang="en-US" dirty="0"/>
              <a:t>type </a:t>
            </a:r>
            <a:r>
              <a:rPr lang="en-US" dirty="0" smtClean="0"/>
              <a:t>specific (differentiate </a:t>
            </a:r>
            <a:r>
              <a:rPr lang="en-US" dirty="0"/>
              <a:t>influenza </a:t>
            </a:r>
            <a:r>
              <a:rPr lang="en-US" dirty="0" smtClean="0"/>
              <a:t>A, B or C).</a:t>
            </a:r>
          </a:p>
          <a:p>
            <a:pPr lvl="1"/>
            <a:r>
              <a:rPr lang="en-US" sz="3100" dirty="0" smtClean="0"/>
              <a:t>M1 protein: promote </a:t>
            </a:r>
            <a:r>
              <a:rPr lang="en-US" sz="3100" dirty="0"/>
              <a:t>assembly. </a:t>
            </a:r>
            <a:endParaRPr lang="en-US" sz="3100" dirty="0" smtClean="0"/>
          </a:p>
          <a:p>
            <a:pPr lvl="1"/>
            <a:r>
              <a:rPr lang="en-US" sz="3100" dirty="0" smtClean="0"/>
              <a:t>M2 protein: </a:t>
            </a:r>
            <a:r>
              <a:rPr lang="en-US" sz="3100" dirty="0"/>
              <a:t>promotes </a:t>
            </a:r>
            <a:r>
              <a:rPr lang="en-US" sz="3100" dirty="0" err="1"/>
              <a:t>uncoating</a:t>
            </a:r>
            <a:r>
              <a:rPr lang="en-US" sz="3100" dirty="0"/>
              <a:t> and </a:t>
            </a:r>
            <a:r>
              <a:rPr lang="en-US" sz="3100" dirty="0" smtClean="0"/>
              <a:t>viral release</a:t>
            </a:r>
            <a:r>
              <a:rPr lang="fr-FR" sz="3100" dirty="0" smtClean="0"/>
              <a:t>.</a:t>
            </a:r>
            <a:endParaRPr lang="fr-FR" sz="3100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b="1" dirty="0" smtClean="0"/>
              <a:t>Structure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285875"/>
            <a:ext cx="48482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/>
          <a:srcRect t="15368" r="13351"/>
          <a:stretch/>
        </p:blipFill>
        <p:spPr bwMode="auto">
          <a:xfrm>
            <a:off x="225376" y="4343400"/>
            <a:ext cx="2822624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62000"/>
            <a:ext cx="3927524" cy="33663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250" y="0"/>
            <a:ext cx="7529950" cy="690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2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err="1" smtClean="0"/>
              <a:t>Replication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Attachment: </a:t>
            </a:r>
            <a:r>
              <a:rPr lang="fr-FR" dirty="0"/>
              <a:t>HA </a:t>
            </a:r>
            <a:r>
              <a:rPr lang="fr-FR" dirty="0" smtClean="0"/>
              <a:t>to </a:t>
            </a:r>
            <a:r>
              <a:rPr lang="en-US" dirty="0" err="1" smtClean="0"/>
              <a:t>sialic</a:t>
            </a:r>
            <a:r>
              <a:rPr lang="en-US" dirty="0" smtClean="0"/>
              <a:t> acid on cell surface </a:t>
            </a:r>
            <a:r>
              <a:rPr lang="en-US" dirty="0" err="1" smtClean="0"/>
              <a:t>glycoproteins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Penetration: </a:t>
            </a:r>
            <a:r>
              <a:rPr lang="fr-FR" dirty="0" err="1" smtClean="0"/>
              <a:t>receptor</a:t>
            </a:r>
            <a:r>
              <a:rPr lang="fr-FR" dirty="0" smtClean="0"/>
              <a:t>-</a:t>
            </a:r>
            <a:r>
              <a:rPr lang="fr-FR" dirty="0" err="1" smtClean="0"/>
              <a:t>mediated</a:t>
            </a:r>
            <a:r>
              <a:rPr lang="fr-FR" dirty="0" smtClean="0"/>
              <a:t> </a:t>
            </a:r>
            <a:r>
              <a:rPr lang="fr-FR" dirty="0" err="1" smtClean="0"/>
              <a:t>endocytosis</a:t>
            </a:r>
            <a:r>
              <a:rPr lang="fr-FR" dirty="0" smtClean="0"/>
              <a:t> (</a:t>
            </a:r>
            <a:r>
              <a:rPr lang="fr-FR" dirty="0" err="1" smtClean="0"/>
              <a:t>internalized</a:t>
            </a:r>
            <a:r>
              <a:rPr lang="fr-FR" dirty="0" smtClean="0"/>
              <a:t> </a:t>
            </a:r>
            <a:r>
              <a:rPr lang="fr-FR" dirty="0" err="1"/>
              <a:t>into</a:t>
            </a:r>
            <a:r>
              <a:rPr lang="fr-FR" dirty="0"/>
              <a:t> a </a:t>
            </a:r>
            <a:r>
              <a:rPr lang="fr-FR" dirty="0" err="1" smtClean="0"/>
              <a:t>coated</a:t>
            </a:r>
            <a:r>
              <a:rPr lang="fr-FR" dirty="0" smtClean="0"/>
              <a:t> </a:t>
            </a:r>
            <a:r>
              <a:rPr lang="en-US" dirty="0" err="1" smtClean="0"/>
              <a:t>vesicle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endosome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viral</a:t>
            </a:r>
            <a:r>
              <a:rPr lang="en-US" dirty="0" smtClean="0"/>
              <a:t> </a:t>
            </a:r>
            <a:r>
              <a:rPr lang="en-US" dirty="0"/>
              <a:t>envelope </a:t>
            </a:r>
            <a:r>
              <a:rPr lang="en-US" dirty="0" smtClean="0"/>
              <a:t>fuses </a:t>
            </a:r>
            <a:r>
              <a:rPr lang="en-US" dirty="0"/>
              <a:t>with </a:t>
            </a:r>
            <a:r>
              <a:rPr lang="en-US" dirty="0" err="1" smtClean="0"/>
              <a:t>endosome</a:t>
            </a:r>
            <a:r>
              <a:rPr lang="en-US" dirty="0" smtClean="0"/>
              <a:t> membrane).</a:t>
            </a:r>
            <a:endParaRPr lang="en-US" dirty="0"/>
          </a:p>
          <a:p>
            <a:r>
              <a:rPr lang="en-US" dirty="0" err="1" smtClean="0"/>
              <a:t>Uncoating</a:t>
            </a:r>
            <a:r>
              <a:rPr lang="en-US" dirty="0" smtClean="0"/>
              <a:t>: </a:t>
            </a:r>
            <a:r>
              <a:rPr lang="fr-FR" dirty="0" smtClean="0"/>
              <a:t>break </a:t>
            </a:r>
            <a:r>
              <a:rPr lang="en-US" dirty="0" smtClean="0"/>
              <a:t>interaction </a:t>
            </a:r>
            <a:r>
              <a:rPr lang="en-US" dirty="0"/>
              <a:t>between </a:t>
            </a:r>
            <a:r>
              <a:rPr lang="en-US" dirty="0" smtClean="0"/>
              <a:t>M1 </a:t>
            </a:r>
            <a:r>
              <a:rPr lang="en-US" dirty="0"/>
              <a:t>protein and </a:t>
            </a:r>
            <a:r>
              <a:rPr lang="en-US" dirty="0" err="1" smtClean="0"/>
              <a:t>NP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delivery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err="1" smtClean="0"/>
              <a:t>nucleocapsid</a:t>
            </a:r>
            <a:r>
              <a:rPr lang="en-US" dirty="0">
                <a:sym typeface="Symbol"/>
              </a:rPr>
              <a:t></a:t>
            </a:r>
            <a:r>
              <a:rPr lang="fr-FR" dirty="0" err="1" smtClean="0"/>
              <a:t>cytoplasm</a:t>
            </a:r>
            <a:r>
              <a:rPr lang="fr-FR" dirty="0" smtClean="0">
                <a:sym typeface="Symbol"/>
              </a:rPr>
              <a:t>nucleus</a:t>
            </a:r>
            <a:r>
              <a:rPr lang="fr-FR" dirty="0" smtClean="0"/>
              <a:t>.</a:t>
            </a:r>
            <a:endParaRPr lang="fr-FR" dirty="0"/>
          </a:p>
          <a:p>
            <a:r>
              <a:rPr lang="en-US" dirty="0" smtClean="0"/>
              <a:t>Transcription: mRNA, transcriptase </a:t>
            </a:r>
            <a:r>
              <a:rPr lang="en-US" dirty="0"/>
              <a:t>(PA, PB1, </a:t>
            </a:r>
            <a:r>
              <a:rPr lang="en-US" dirty="0" smtClean="0"/>
              <a:t>and PB2</a:t>
            </a:r>
            <a:r>
              <a:rPr lang="en-US" dirty="0"/>
              <a:t>) uses host cell mRNA as a primer for viral </a:t>
            </a:r>
            <a:r>
              <a:rPr lang="en-US" dirty="0" smtClean="0"/>
              <a:t>mRNA </a:t>
            </a:r>
            <a:r>
              <a:rPr lang="fr-FR" dirty="0" err="1" smtClean="0"/>
              <a:t>synthesis</a:t>
            </a:r>
            <a:r>
              <a:rPr lang="fr-FR" dirty="0" smtClean="0">
                <a:sym typeface="Symbol"/>
              </a:rPr>
              <a:t> Translate (</a:t>
            </a:r>
            <a:r>
              <a:rPr lang="fr-FR" dirty="0" err="1" smtClean="0">
                <a:sym typeface="Symbol"/>
              </a:rPr>
              <a:t>proteins</a:t>
            </a:r>
            <a:r>
              <a:rPr lang="fr-FR" dirty="0" smtClean="0">
                <a:sym typeface="Symbol"/>
              </a:rPr>
              <a:t>).</a:t>
            </a:r>
          </a:p>
          <a:p>
            <a:r>
              <a:rPr lang="fr-FR" dirty="0" err="1" smtClean="0">
                <a:sym typeface="Symbol"/>
              </a:rPr>
              <a:t>Replication</a:t>
            </a:r>
            <a:r>
              <a:rPr lang="fr-FR" dirty="0" smtClean="0">
                <a:sym typeface="Symbol"/>
              </a:rPr>
              <a:t>:</a:t>
            </a:r>
            <a:r>
              <a:rPr lang="en-US" dirty="0"/>
              <a:t> </a:t>
            </a:r>
            <a:r>
              <a:rPr lang="en-US" dirty="0" smtClean="0"/>
              <a:t>(+)RNA templates</a:t>
            </a:r>
            <a:r>
              <a:rPr lang="en-US" dirty="0" smtClean="0">
                <a:sym typeface="Symbol"/>
              </a:rPr>
              <a:t>(-)</a:t>
            </a:r>
            <a:r>
              <a:rPr lang="en-US" dirty="0" smtClean="0"/>
              <a:t>RNA genome (nucleus)</a:t>
            </a:r>
            <a:r>
              <a:rPr lang="fr-FR" dirty="0" smtClean="0"/>
              <a:t>.</a:t>
            </a:r>
          </a:p>
          <a:p>
            <a:r>
              <a:rPr lang="fr-FR" dirty="0" smtClean="0"/>
              <a:t>Release:</a:t>
            </a:r>
            <a:r>
              <a:rPr lang="fr-FR" dirty="0"/>
              <a:t> </a:t>
            </a:r>
            <a:r>
              <a:rPr lang="fr-FR" dirty="0" err="1" smtClean="0"/>
              <a:t>bud</a:t>
            </a:r>
            <a:r>
              <a:rPr lang="fr-FR" dirty="0" smtClean="0"/>
              <a:t> plasma membrane.</a:t>
            </a:r>
            <a:endParaRPr lang="fr-FR" dirty="0"/>
          </a:p>
          <a:p>
            <a:r>
              <a:rPr lang="en-US" dirty="0"/>
              <a:t>Virus is released approximately 8 </a:t>
            </a:r>
            <a:r>
              <a:rPr lang="en-US" dirty="0" smtClean="0"/>
              <a:t>h </a:t>
            </a:r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/>
              <a:t>infection.</a:t>
            </a:r>
          </a:p>
          <a:p>
            <a:endParaRPr lang="fr-FR" dirty="0"/>
          </a:p>
          <a:p>
            <a:endParaRPr lang="fr-FR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Replication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5907" y="1295400"/>
            <a:ext cx="620029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/>
              <a:t>PATHOGENESIS AND </a:t>
            </a:r>
            <a:r>
              <a:rPr lang="fr-FR" b="1" dirty="0" smtClean="0"/>
              <a:t>IMMUNITY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Virus can establish infection of upper and lower </a:t>
            </a:r>
            <a:r>
              <a:rPr lang="fr-FR" dirty="0" err="1" smtClean="0"/>
              <a:t>respiratory</a:t>
            </a:r>
            <a:r>
              <a:rPr lang="fr-FR" dirty="0" smtClean="0"/>
              <a:t> tract.</a:t>
            </a:r>
          </a:p>
          <a:p>
            <a:r>
              <a:rPr lang="en-US" dirty="0" smtClean="0"/>
              <a:t>Systemic symptoms: interferon and cytokine response to virus. Epithelial cell </a:t>
            </a:r>
            <a:r>
              <a:rPr lang="en-US" dirty="0" err="1" smtClean="0"/>
              <a:t>damage</a:t>
            </a:r>
            <a:r>
              <a:rPr lang="en-US" dirty="0" err="1" smtClean="0">
                <a:sym typeface="Symbol"/>
              </a:rPr>
              <a:t>l</a:t>
            </a:r>
            <a:r>
              <a:rPr lang="en-US" dirty="0" err="1" smtClean="0"/>
              <a:t>ocal</a:t>
            </a:r>
            <a:r>
              <a:rPr lang="en-US" dirty="0" smtClean="0"/>
              <a:t> symptoms </a:t>
            </a:r>
            <a:r>
              <a:rPr lang="fr-FR" dirty="0" smtClean="0"/>
              <a:t>.</a:t>
            </a:r>
          </a:p>
          <a:p>
            <a:r>
              <a:rPr lang="en-US" dirty="0" smtClean="0"/>
              <a:t>Interferon and cell-mediated immune (natural </a:t>
            </a:r>
            <a:r>
              <a:rPr lang="fr-FR" dirty="0" smtClean="0"/>
              <a:t>killer and T </a:t>
            </a:r>
            <a:r>
              <a:rPr lang="fr-FR" dirty="0" err="1" smtClean="0"/>
              <a:t>cells</a:t>
            </a:r>
            <a:r>
              <a:rPr lang="fr-FR" dirty="0" smtClean="0"/>
              <a:t>)</a:t>
            </a:r>
            <a:r>
              <a:rPr lang="fr-FR" dirty="0" smtClean="0">
                <a:sym typeface="Symbol"/>
              </a:rPr>
              <a:t></a:t>
            </a:r>
            <a:r>
              <a:rPr lang="fr-FR" dirty="0" smtClean="0"/>
              <a:t>immune </a:t>
            </a:r>
            <a:r>
              <a:rPr lang="fr-FR" dirty="0" err="1" smtClean="0"/>
              <a:t>resolution</a:t>
            </a:r>
            <a:r>
              <a:rPr lang="fr-FR" dirty="0" smtClean="0"/>
              <a:t> and </a:t>
            </a:r>
            <a:r>
              <a:rPr lang="fr-FR" dirty="0" err="1" smtClean="0"/>
              <a:t>immunopathogenesis</a:t>
            </a:r>
            <a:r>
              <a:rPr lang="fr-FR" dirty="0" smtClean="0"/>
              <a:t>.</a:t>
            </a:r>
          </a:p>
          <a:p>
            <a:r>
              <a:rPr lang="en-US" dirty="0" smtClean="0"/>
              <a:t>Infected people are predisposed to bacterial </a:t>
            </a:r>
            <a:r>
              <a:rPr lang="en-US" dirty="0" err="1" smtClean="0"/>
              <a:t>superinfection</a:t>
            </a:r>
            <a:r>
              <a:rPr lang="en-US" dirty="0" smtClean="0"/>
              <a:t> because of loss of natural barriers and exposure of binding sites on epithelial cells.</a:t>
            </a:r>
          </a:p>
          <a:p>
            <a:r>
              <a:rPr lang="en-US" dirty="0" smtClean="0"/>
              <a:t>HA and NA of influenza A virus can undergo major (</a:t>
            </a:r>
            <a:r>
              <a:rPr lang="en-US" dirty="0" err="1" smtClean="0"/>
              <a:t>reassortment</a:t>
            </a:r>
            <a:r>
              <a:rPr lang="en-US" dirty="0" smtClean="0"/>
              <a:t>: shift) and minor (mutation: drift) antigenic changes to ensure presence of </a:t>
            </a:r>
            <a:r>
              <a:rPr lang="fr-FR" dirty="0" err="1" smtClean="0"/>
              <a:t>immunologically</a:t>
            </a:r>
            <a:r>
              <a:rPr lang="fr-FR" dirty="0" smtClean="0"/>
              <a:t> naïve, susceptible people. </a:t>
            </a:r>
          </a:p>
          <a:p>
            <a:r>
              <a:rPr lang="en-US" dirty="0" smtClean="0"/>
              <a:t>Influenza B virus undergoes only minor antigenic changes.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CDED-2068-4CCD-8C56-8A57E568A70E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1003</Words>
  <Application>Microsoft Office PowerPoint</Application>
  <PresentationFormat>On-screen Show (4:3)</PresentationFormat>
  <Paragraphs>118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Symbol</vt:lpstr>
      <vt:lpstr>Office Theme</vt:lpstr>
      <vt:lpstr>Orthomyxoviruses</vt:lpstr>
      <vt:lpstr>Objectives</vt:lpstr>
      <vt:lpstr>Introduction</vt:lpstr>
      <vt:lpstr>Structure</vt:lpstr>
      <vt:lpstr>Structure</vt:lpstr>
      <vt:lpstr>PowerPoint Presentation</vt:lpstr>
      <vt:lpstr>Replication</vt:lpstr>
      <vt:lpstr>Replication</vt:lpstr>
      <vt:lpstr>PATHOGENESIS AND IMMUNITY</vt:lpstr>
      <vt:lpstr>PowerPoint Presentation</vt:lpstr>
      <vt:lpstr>PowerPoint Presentation</vt:lpstr>
      <vt:lpstr>PATHOGENESIS AND IMMUNITY</vt:lpstr>
      <vt:lpstr>PATHOGENESIS AND IMMUNITY</vt:lpstr>
      <vt:lpstr>EPIDEMIOLOGY</vt:lpstr>
      <vt:lpstr>EPIDEMIOLOGY</vt:lpstr>
      <vt:lpstr>EPIDEMIOLOGY</vt:lpstr>
      <vt:lpstr>CLINICAL SYNDROMES</vt:lpstr>
      <vt:lpstr>LABORATORY DIAGNOSIS</vt:lpstr>
      <vt:lpstr>TREATMENT, PREVENTION, AND CONTROL</vt:lpstr>
      <vt:lpstr>Reference</vt:lpstr>
    </vt:vector>
  </TitlesOfParts>
  <Company>AKM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Orthomyxoviruses</dc:title>
  <dc:creator>DARA SOSATSYA</dc:creator>
  <cp:lastModifiedBy>Windows User</cp:lastModifiedBy>
  <cp:revision>75</cp:revision>
  <dcterms:created xsi:type="dcterms:W3CDTF">2015-11-25T16:17:19Z</dcterms:created>
  <dcterms:modified xsi:type="dcterms:W3CDTF">2021-04-02T04:39:34Z</dcterms:modified>
</cp:coreProperties>
</file>