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81" r:id="rId2"/>
  </p:sldMasterIdLst>
  <p:notesMasterIdLst>
    <p:notesMasterId r:id="rId14"/>
  </p:notesMasterIdLst>
  <p:handoutMasterIdLst>
    <p:handoutMasterId r:id="rId15"/>
  </p:handoutMasterIdLst>
  <p:sldIdLst>
    <p:sldId id="363" r:id="rId3"/>
    <p:sldId id="364" r:id="rId4"/>
    <p:sldId id="358" r:id="rId5"/>
    <p:sldId id="360" r:id="rId6"/>
    <p:sldId id="367" r:id="rId7"/>
    <p:sldId id="372" r:id="rId8"/>
    <p:sldId id="368" r:id="rId9"/>
    <p:sldId id="366" r:id="rId10"/>
    <p:sldId id="370" r:id="rId11"/>
    <p:sldId id="361" r:id="rId12"/>
    <p:sldId id="37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F8E"/>
    <a:srgbClr val="22B7B3"/>
    <a:srgbClr val="12484B"/>
    <a:srgbClr val="278E8D"/>
    <a:srgbClr val="12494C"/>
    <a:srgbClr val="76CECF"/>
    <a:srgbClr val="2A9696"/>
    <a:srgbClr val="7AD2F7"/>
    <a:srgbClr val="0578BF"/>
    <a:srgbClr val="087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A48C34-DDE8-D3F0-D94D-D2E2F3212D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BCEA7-F2BA-0517-D31C-F2650F4E5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FD2A-C48E-41EE-B7AC-18AB124978BB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3B4737-DBAC-8018-F0F0-33231197B7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A34DA-64AB-2E74-139D-F6C537A890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6EF7B-93EF-497F-8D70-442C9EC7B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01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312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6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19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2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1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2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65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80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63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7D4D9-455E-1559-6EDA-D937571DD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08032-D9B4-74D8-F577-19507104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9748E-AB5A-B860-860E-D0AB7631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8B11C-3E83-E3BC-9036-3F60B407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7AA38-75AF-2244-FF21-5CAFBDE3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A6B59-10F0-1FEC-B8F6-A013B933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C71EF-3C10-A74F-5AE6-B9C02DAA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DAC8F-1307-E4D6-5FC8-33EF70EF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6E1EA-6C22-5BD3-99EF-A97CCF6D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31313-F947-4541-63BB-96A64440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4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E1C649-4F8E-8542-85A4-E61E11165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7C7FB6-53D7-50BB-3D8D-49AB575C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5A58F-6CB5-F1F1-AD23-520D44E4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2D24C-DEA1-FDA1-7FC7-562D0AEA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327A7-8212-8592-F5C2-69BBE63D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8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241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9359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20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Four columns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41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95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736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808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660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14BA6-8C31-76D8-F199-9DDBF2E9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C96DF-46BF-E34F-DDB5-24187D77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65345-6AE2-68AD-DFBC-F5540B77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12CB6-1B7E-5FF2-2546-80723695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5689E-235A-3CBD-A747-434FC7CA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08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5783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726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56477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871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319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52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Title + text 5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24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Three columns 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56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1047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Title + text 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5824C-7313-7436-D625-C3EDE13F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DB7B5-3AC6-49E6-405D-2DA3DEAB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4E351-56ED-8D0C-8921-EA6AF930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BB9C6-8FDA-5DEF-845A-FB51A721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F24AD-3AF2-D64A-54FE-9C59E416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85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435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967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2BB7C5">
              <a:alpha val="6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2B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04528" y="2699795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2123728" y="3573016"/>
            <a:ext cx="5472608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2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AEA00-03A3-AE8A-AD60-2AF82C97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839ED-E762-8338-9350-B9178841A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EAB11-AEE4-5EE9-5E65-85174762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D8105-C372-B9F8-4A7F-0CAFF060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7FAAC-EC40-06DC-464A-D90E7245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1C016-33DC-F612-2742-67403EBB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3515-450D-021F-6D7C-5F92ED94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9FD3A-B6E7-4A14-3033-AD0E23C3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97F7E-0870-2234-9F82-988F70A8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91B6B-1888-DAD8-D8B8-C5F2BB987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44FDA0-4B02-9949-E783-0A8AE4118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A17DF1-A08E-BEED-778C-42064565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9C4231-B326-EDE4-4354-A8C7CA61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E8947E-758F-820E-7174-FA0B2B27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3A5A0-F5F8-F299-F471-8233313D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64D2A-5D72-BA03-EDD0-33771F7F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8D25EF-7B07-B15F-C066-AE90B557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6387F-60DE-A785-747A-4547380A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1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1E4F3E-8EC5-43B9-A46F-5FE1DB10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07E1BE-65F3-16F0-BCD2-7FAFD0DF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6854B-EFE2-AF2A-B607-96D41F23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8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5F1A-29D2-178F-9E41-9112DD7F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E3CE-8295-63BC-DDE5-0372AF49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C0F82-B32B-0E07-7251-2EC72198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0BE1C-00B5-70C2-6B59-D10C82DB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D0FBB-6079-9051-A1A9-244CD25A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09DD7-779D-0A48-0C41-29265EBE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CDE10-5582-B0A5-501F-1607EB0F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2A001-9B4E-180C-5343-FCECB0CD8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44926-AAF3-6402-9051-A52FE4EB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DC8AD-52C9-5007-0ABC-516F1046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2B9E2-C04A-0751-F276-0FFF2F38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17C64-5674-16B8-793E-30E25311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C2B062-8DD8-FB4C-20CE-C6D482B3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71BE7-1F20-721C-4FE2-47B96ED2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0F8B2-9DBA-5CC1-DE16-4937A56C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9711-EE92-4B39-A02A-9C5CC236F350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04151-E9B7-D78F-ABD2-9FAF1556E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B0AE-A5B5-0CD5-B18F-ABFB0F897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7AE4-55CE-412F-97C4-4764707B3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1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●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○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■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●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○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■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●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 panose="00000500000000000000"/>
              <a:buChar char="○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 panose="00000500000000000000"/>
              <a:buChar char="■"/>
              <a:defRPr sz="1200">
                <a:solidFill>
                  <a:schemeClr val="dk1"/>
                </a:solidFill>
                <a:latin typeface="Catamaran Light" panose="00000500000000000000"/>
                <a:ea typeface="Catamaran Light" panose="00000500000000000000"/>
                <a:cs typeface="Catamaran Light" panose="00000500000000000000"/>
                <a:sym typeface="Catamaran Light" panose="000005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2960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4436" y="2752179"/>
            <a:ext cx="2679129" cy="93853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学习总结</a:t>
            </a:r>
          </a:p>
        </p:txBody>
      </p:sp>
      <p:pic>
        <p:nvPicPr>
          <p:cNvPr id="4" name="图片 3" descr="C:\Users\Administrator\Desktop\南科大环境学院LOGO\ppt模板\LOGO02.pngLOGO02">
            <a:extLst>
              <a:ext uri="{FF2B5EF4-FFF2-40B4-BE49-F238E27FC236}">
                <a16:creationId xmlns:a16="http://schemas.microsoft.com/office/drawing/2014/main" id="{9A34465C-8C8E-8B82-BDBF-BEDB3511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24603" y="3904548"/>
            <a:ext cx="410908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4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2494C"/>
            </a:gs>
            <a:gs pos="63000">
              <a:srgbClr val="76CECF">
                <a:tint val="44500"/>
                <a:satMod val="160000"/>
              </a:srgbClr>
            </a:gs>
            <a:gs pos="21000">
              <a:srgbClr val="76CECF">
                <a:tint val="23500"/>
                <a:satMod val="160000"/>
                <a:lumMod val="94000"/>
              </a:srgbClr>
            </a:gs>
          </a:gsLst>
          <a:lin ang="5400000" scaled="1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0398"/>
            <a:ext cx="7886700" cy="500584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2A9696"/>
                </a:solidFill>
              </a:rPr>
              <a:t>8</a:t>
            </a:r>
            <a:r>
              <a:rPr lang="zh-CN" altLang="en-US" sz="2800" b="1" dirty="0">
                <a:solidFill>
                  <a:srgbClr val="2A9696"/>
                </a:solidFill>
              </a:rPr>
              <a:t>月下旬计划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D4DA3A-B9D1-74E8-C260-79CF1FB95891}"/>
              </a:ext>
            </a:extLst>
          </p:cNvPr>
          <p:cNvSpPr txBox="1"/>
          <p:nvPr/>
        </p:nvSpPr>
        <p:spPr>
          <a:xfrm>
            <a:off x="628650" y="1486129"/>
            <a:ext cx="81381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提升文献阅读速度、增加文献阅读数量，力求一个星期吸收消化</a:t>
            </a:r>
            <a:r>
              <a:rPr lang="en-US" altLang="zh-CN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篇文献</a:t>
            </a:r>
            <a:endParaRPr lang="en-US" altLang="zh-CN" sz="1800" b="1" dirty="0">
              <a:solidFill>
                <a:srgbClr val="1248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继续学习文献管理工具</a:t>
            </a:r>
            <a:r>
              <a:rPr lang="en-US" altLang="zh-CN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Zotero</a:t>
            </a:r>
            <a:r>
              <a:rPr lang="zh-CN" altLang="en-US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的使用方法和技巧</a:t>
            </a:r>
            <a:endParaRPr lang="en-US" altLang="zh-CN" sz="1800" b="1" dirty="0">
              <a:solidFill>
                <a:srgbClr val="1248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更新知识面，阅读一些主题与毕业论文不同的文献</a:t>
            </a:r>
            <a:endParaRPr lang="en-US" altLang="zh-CN" sz="1800" b="1" dirty="0">
              <a:solidFill>
                <a:srgbClr val="1248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8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2494C"/>
            </a:gs>
            <a:gs pos="87000">
              <a:srgbClr val="76CECF">
                <a:tint val="44500"/>
                <a:satMod val="160000"/>
                <a:lumMod val="43000"/>
              </a:srgbClr>
            </a:gs>
            <a:gs pos="18000">
              <a:srgbClr val="76CECF">
                <a:tint val="23500"/>
                <a:satMod val="160000"/>
                <a:lumMod val="94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E6C8B4C-61EA-9479-0E34-F00360C49CB8}"/>
              </a:ext>
            </a:extLst>
          </p:cNvPr>
          <p:cNvSpPr txBox="1"/>
          <p:nvPr/>
        </p:nvSpPr>
        <p:spPr>
          <a:xfrm>
            <a:off x="3144983" y="1350818"/>
            <a:ext cx="4959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0">
                  <a:solidFill>
                    <a:srgbClr val="2A9696"/>
                  </a:solidFill>
                </a:ln>
                <a:solidFill>
                  <a:srgbClr val="12484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6000" dirty="0">
                <a:ln w="0">
                  <a:solidFill>
                    <a:srgbClr val="2A9696"/>
                  </a:solidFill>
                </a:ln>
                <a:solidFill>
                  <a:srgbClr val="12484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8EEEA5-1B44-574C-138C-3F70A744A364}"/>
              </a:ext>
            </a:extLst>
          </p:cNvPr>
          <p:cNvSpPr txBox="1"/>
          <p:nvPr/>
        </p:nvSpPr>
        <p:spPr>
          <a:xfrm>
            <a:off x="3477491" y="2571750"/>
            <a:ext cx="2923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n w="0">
                  <a:solidFill>
                    <a:srgbClr val="2A9696"/>
                  </a:solidFill>
                </a:ln>
                <a:solidFill>
                  <a:srgbClr val="12484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677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40398"/>
            <a:ext cx="8121557" cy="50058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2A9696"/>
                </a:solidFill>
              </a:rPr>
              <a:t>汇报大纲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53491-339F-C50A-1C7F-E18AE379E511}"/>
              </a:ext>
            </a:extLst>
          </p:cNvPr>
          <p:cNvSpPr txBox="1"/>
          <p:nvPr/>
        </p:nvSpPr>
        <p:spPr>
          <a:xfrm>
            <a:off x="952240" y="1168030"/>
            <a:ext cx="48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2494C"/>
              </a:buClr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DID </a:t>
            </a:r>
            <a:r>
              <a:rPr lang="zh-CN" altLang="en-US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endParaRPr lang="en-US" altLang="zh-CN" sz="1800" b="1" dirty="0">
              <a:solidFill>
                <a:srgbClr val="1248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F7819B-B5B4-D597-44C5-F5B1BC6A908B}"/>
              </a:ext>
            </a:extLst>
          </p:cNvPr>
          <p:cNvSpPr txBox="1"/>
          <p:nvPr/>
        </p:nvSpPr>
        <p:spPr>
          <a:xfrm>
            <a:off x="952239" y="2435064"/>
            <a:ext cx="48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2494C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会议论文</a:t>
            </a:r>
            <a:endParaRPr lang="en-US" altLang="zh-CN" sz="1800" b="1" dirty="0">
              <a:solidFill>
                <a:srgbClr val="1248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05EDBB-4F36-31AC-B841-AAA2AFE89EA5}"/>
              </a:ext>
            </a:extLst>
          </p:cNvPr>
          <p:cNvSpPr txBox="1"/>
          <p:nvPr/>
        </p:nvSpPr>
        <p:spPr>
          <a:xfrm>
            <a:off x="1221425" y="1562574"/>
            <a:ext cx="3217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①理论知识</a:t>
            </a:r>
            <a:endParaRPr lang="en-US" altLang="zh-CN" b="1" dirty="0">
              <a:solidFill>
                <a:srgbClr val="1248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Stata</a:t>
            </a:r>
            <a:r>
              <a:rPr lang="zh-CN" altLang="en-US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D79556-2AAC-8335-B9EB-3306B7AB8217}"/>
              </a:ext>
            </a:extLst>
          </p:cNvPr>
          <p:cNvSpPr txBox="1"/>
          <p:nvPr/>
        </p:nvSpPr>
        <p:spPr>
          <a:xfrm>
            <a:off x="1221425" y="2881222"/>
            <a:ext cx="3217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①实证部分</a:t>
            </a:r>
            <a:endParaRPr lang="en-US" altLang="zh-CN" b="1" dirty="0">
              <a:solidFill>
                <a:srgbClr val="1248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48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②当下思考</a:t>
            </a:r>
          </a:p>
        </p:txBody>
      </p:sp>
    </p:spTree>
    <p:extLst>
      <p:ext uri="{BB962C8B-B14F-4D97-AF65-F5344CB8AC3E}">
        <p14:creationId xmlns:p14="http://schemas.microsoft.com/office/powerpoint/2010/main" val="15053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40398"/>
            <a:ext cx="8121557" cy="50058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2A9696"/>
                </a:solidFill>
              </a:rPr>
              <a:t>双重差分法 </a:t>
            </a:r>
            <a:r>
              <a:rPr lang="en-US" altLang="zh-CN" sz="2800" b="1" dirty="0">
                <a:solidFill>
                  <a:srgbClr val="2A9696"/>
                </a:solidFill>
              </a:rPr>
              <a:t>Difference in differences </a:t>
            </a:r>
            <a:r>
              <a:rPr lang="zh-CN" altLang="en-US" sz="2800" b="1" dirty="0">
                <a:solidFill>
                  <a:srgbClr val="2A9696"/>
                </a:solidFill>
              </a:rPr>
              <a:t>（</a:t>
            </a:r>
            <a:r>
              <a:rPr lang="en-US" altLang="zh-CN" sz="2800" b="1" dirty="0">
                <a:solidFill>
                  <a:srgbClr val="2A9696"/>
                </a:solidFill>
              </a:rPr>
              <a:t>DID</a:t>
            </a:r>
            <a:r>
              <a:rPr lang="zh-CN" altLang="en-US" sz="2800" b="1" dirty="0">
                <a:solidFill>
                  <a:srgbClr val="2A9696"/>
                </a:solidFill>
              </a:rPr>
              <a:t>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F514-AFBF-FFA0-D459-51F2068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294" y="1344776"/>
            <a:ext cx="2958989" cy="500583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zh-CN" altLang="en-US" sz="2400" b="1" dirty="0">
                <a:solidFill>
                  <a:srgbClr val="2A9696"/>
                </a:solidFill>
              </a:rPr>
              <a:t>为什么叫双重差分法</a:t>
            </a:r>
            <a:r>
              <a:rPr lang="zh-CN" altLang="en-US" b="1" dirty="0">
                <a:solidFill>
                  <a:srgbClr val="2A9696"/>
                </a:solidFill>
              </a:rPr>
              <a:t>？</a:t>
            </a:r>
            <a:endParaRPr lang="en-US" altLang="zh-CN" sz="2400" b="1" dirty="0">
              <a:solidFill>
                <a:srgbClr val="2A9696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1F50D64E-0706-36DC-19F5-5577A776B4BA}"/>
              </a:ext>
            </a:extLst>
          </p:cNvPr>
          <p:cNvSpPr/>
          <p:nvPr/>
        </p:nvSpPr>
        <p:spPr>
          <a:xfrm>
            <a:off x="2097465" y="998811"/>
            <a:ext cx="4289986" cy="1192515"/>
          </a:xfrm>
          <a:prstGeom prst="cloud">
            <a:avLst/>
          </a:prstGeom>
          <a:noFill/>
          <a:ln w="19050">
            <a:solidFill>
              <a:srgbClr val="12494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4BFC03-A136-6AC6-F17C-E0E534F7DA21}"/>
                  </a:ext>
                </a:extLst>
              </p:cNvPr>
              <p:cNvSpPr txBox="1"/>
              <p:nvPr/>
            </p:nvSpPr>
            <p:spPr>
              <a:xfrm>
                <a:off x="2209244" y="2636409"/>
                <a:ext cx="59335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12484B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以经典模型为例：</a:t>
                </a:r>
                <a:endParaRPr lang="en-US" altLang="zh-CN" b="1" dirty="0">
                  <a:solidFill>
                    <a:srgbClr val="12484B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1" dirty="0">
                  <a:solidFill>
                    <a:srgbClr val="12484B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457200"/>
                <a:r>
                  <a:rPr lang="en-US" altLang="zh-CN" sz="1800" dirty="0">
                    <a:solidFill>
                      <a:srgbClr val="12484B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12484B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12484B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12484B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zh-CN" b="1" i="1" dirty="0">
                    <a:solidFill>
                      <a:srgbClr val="12484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1" i="1" dirty="0">
                    <a:solidFill>
                      <a:srgbClr val="12484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i="1" dirty="0">
                    <a:solidFill>
                      <a:srgbClr val="12484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𝒅𝒖</m:t>
                    </m:r>
                  </m:oMath>
                </a14:m>
                <a:r>
                  <a:rPr lang="en-US" altLang="zh-CN" b="1" i="1" dirty="0">
                    <a:solidFill>
                      <a:srgbClr val="12484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i="1" dirty="0">
                    <a:solidFill>
                      <a:srgbClr val="12484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b="1" i="1" dirty="0">
                    <a:solidFill>
                      <a:srgbClr val="12484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i="1" dirty="0">
                    <a:solidFill>
                      <a:srgbClr val="12484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1" i="1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𝒅𝒖</m:t>
                    </m:r>
                    <m:r>
                      <a:rPr lang="en-US" altLang="zh-CN" b="1" i="1" smtClean="0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1" i="1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𝒅𝒕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84B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b="1" i="1" dirty="0" smtClean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b="1" i="1" dirty="0">
                            <a:solidFill>
                              <a:srgbClr val="12484B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𝒊𝒕</m:t>
                        </m:r>
                      </m:sub>
                    </m:sSub>
                  </m:oMath>
                </a14:m>
                <a:endParaRPr lang="zh-CN" altLang="en-US" b="1" i="1" dirty="0">
                  <a:solidFill>
                    <a:srgbClr val="1248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4BFC03-A136-6AC6-F17C-E0E534F7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244" y="2636409"/>
                <a:ext cx="5933588" cy="800219"/>
              </a:xfrm>
              <a:prstGeom prst="rect">
                <a:avLst/>
              </a:prstGeom>
              <a:blipFill>
                <a:blip r:embed="rId5"/>
                <a:stretch>
                  <a:fillRect l="-308" t="-758" b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5212ABEE-6B95-57E6-3051-65FC38BE48DA}"/>
              </a:ext>
            </a:extLst>
          </p:cNvPr>
          <p:cNvGrpSpPr/>
          <p:nvPr/>
        </p:nvGrpSpPr>
        <p:grpSpPr>
          <a:xfrm>
            <a:off x="3647588" y="2770219"/>
            <a:ext cx="2849991" cy="653061"/>
            <a:chOff x="3680961" y="2731441"/>
            <a:chExt cx="2849991" cy="47943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AAC0CD-FF7A-9E6F-3710-55D7412767A0}"/>
                </a:ext>
              </a:extLst>
            </p:cNvPr>
            <p:cNvSpPr txBox="1"/>
            <p:nvPr/>
          </p:nvSpPr>
          <p:spPr>
            <a:xfrm>
              <a:off x="3680961" y="2731441"/>
              <a:ext cx="2849991" cy="47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控制个体，对照组</a:t>
              </a:r>
              <a:r>
                <a:rPr lang="en-US" altLang="zh-CN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or</a:t>
              </a:r>
              <a:r>
                <a:rPr lang="zh-CN" altLang="en-US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实验组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AD8543C-32FA-1DF4-2B8E-A03CE7F9A8D4}"/>
                </a:ext>
              </a:extLst>
            </p:cNvPr>
            <p:cNvSpPr/>
            <p:nvPr/>
          </p:nvSpPr>
          <p:spPr>
            <a:xfrm>
              <a:off x="3717670" y="2749874"/>
              <a:ext cx="2209244" cy="186885"/>
            </a:xfrm>
            <a:prstGeom prst="roundRect">
              <a:avLst/>
            </a:prstGeom>
            <a:noFill/>
            <a:ln>
              <a:solidFill>
                <a:srgbClr val="288F8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43ECCE2-561C-76DA-6591-3E68C960CD73}"/>
              </a:ext>
            </a:extLst>
          </p:cNvPr>
          <p:cNvGrpSpPr/>
          <p:nvPr/>
        </p:nvGrpSpPr>
        <p:grpSpPr>
          <a:xfrm>
            <a:off x="3551642" y="4119363"/>
            <a:ext cx="3248792" cy="307777"/>
            <a:chOff x="2947604" y="3573934"/>
            <a:chExt cx="3248792" cy="30777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160A865-212A-688C-DCC9-8A3EEF46A1D3}"/>
                </a:ext>
              </a:extLst>
            </p:cNvPr>
            <p:cNvSpPr txBox="1"/>
            <p:nvPr/>
          </p:nvSpPr>
          <p:spPr>
            <a:xfrm>
              <a:off x="2947604" y="3573934"/>
              <a:ext cx="3248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控制时间，政策实施前</a:t>
              </a:r>
              <a:r>
                <a:rPr lang="en-US" altLang="zh-CN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or</a:t>
              </a:r>
              <a:r>
                <a:rPr lang="zh-CN" altLang="en-US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实施后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21C45E7-59B4-FC50-C21E-EB4621AB0AF2}"/>
                </a:ext>
              </a:extLst>
            </p:cNvPr>
            <p:cNvSpPr/>
            <p:nvPr/>
          </p:nvSpPr>
          <p:spPr>
            <a:xfrm>
              <a:off x="2947604" y="3573934"/>
              <a:ext cx="2638913" cy="307777"/>
            </a:xfrm>
            <a:prstGeom prst="roundRect">
              <a:avLst/>
            </a:prstGeom>
            <a:noFill/>
            <a:ln>
              <a:solidFill>
                <a:srgbClr val="288F8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55103468-0198-F73C-2BE8-F0CA19829D3C}"/>
              </a:ext>
            </a:extLst>
          </p:cNvPr>
          <p:cNvSpPr/>
          <p:nvPr/>
        </p:nvSpPr>
        <p:spPr>
          <a:xfrm>
            <a:off x="4298347" y="3075005"/>
            <a:ext cx="133489" cy="108701"/>
          </a:xfrm>
          <a:prstGeom prst="upArrow">
            <a:avLst/>
          </a:prstGeom>
          <a:solidFill>
            <a:srgbClr val="2A9696"/>
          </a:solidFill>
          <a:ln>
            <a:solidFill>
              <a:srgbClr val="76CE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987B682F-57C5-CDFA-9DD9-82A7FCCE08D2}"/>
              </a:ext>
            </a:extLst>
          </p:cNvPr>
          <p:cNvSpPr/>
          <p:nvPr/>
        </p:nvSpPr>
        <p:spPr>
          <a:xfrm rot="10800000">
            <a:off x="4788918" y="3384769"/>
            <a:ext cx="121253" cy="721245"/>
          </a:xfrm>
          <a:prstGeom prst="upArrow">
            <a:avLst/>
          </a:prstGeom>
          <a:solidFill>
            <a:srgbClr val="2A9696"/>
          </a:solidFill>
          <a:ln>
            <a:solidFill>
              <a:srgbClr val="76CE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3CF14869-4BB4-7868-7A45-3602D600A489}"/>
              </a:ext>
            </a:extLst>
          </p:cNvPr>
          <p:cNvSpPr/>
          <p:nvPr/>
        </p:nvSpPr>
        <p:spPr>
          <a:xfrm rot="10800000">
            <a:off x="5521995" y="3384771"/>
            <a:ext cx="121253" cy="141161"/>
          </a:xfrm>
          <a:prstGeom prst="upArrow">
            <a:avLst/>
          </a:prstGeom>
          <a:solidFill>
            <a:srgbClr val="2A9696"/>
          </a:solidFill>
          <a:ln>
            <a:solidFill>
              <a:srgbClr val="76CE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7E679F8-DFEC-4EA2-49F3-B98B05E6870F}"/>
              </a:ext>
            </a:extLst>
          </p:cNvPr>
          <p:cNvGrpSpPr/>
          <p:nvPr/>
        </p:nvGrpSpPr>
        <p:grpSpPr>
          <a:xfrm>
            <a:off x="5072584" y="3556885"/>
            <a:ext cx="978916" cy="307777"/>
            <a:chOff x="2947604" y="3573934"/>
            <a:chExt cx="2638913" cy="30777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6F4EB5-3169-5E7F-B4AE-8542FAF871FC}"/>
                </a:ext>
              </a:extLst>
            </p:cNvPr>
            <p:cNvSpPr txBox="1"/>
            <p:nvPr/>
          </p:nvSpPr>
          <p:spPr>
            <a:xfrm>
              <a:off x="2947604" y="3573934"/>
              <a:ext cx="257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交互项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C42D558A-55EE-7AB1-83E7-7502C2D27323}"/>
                </a:ext>
              </a:extLst>
            </p:cNvPr>
            <p:cNvSpPr/>
            <p:nvPr/>
          </p:nvSpPr>
          <p:spPr>
            <a:xfrm>
              <a:off x="2947604" y="3573934"/>
              <a:ext cx="2638913" cy="307777"/>
            </a:xfrm>
            <a:prstGeom prst="roundRect">
              <a:avLst/>
            </a:prstGeom>
            <a:noFill/>
            <a:ln>
              <a:solidFill>
                <a:srgbClr val="288F8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星形: 五角 32">
            <a:extLst>
              <a:ext uri="{FF2B5EF4-FFF2-40B4-BE49-F238E27FC236}">
                <a16:creationId xmlns:a16="http://schemas.microsoft.com/office/drawing/2014/main" id="{AABEEC20-B836-96DD-D96D-8B8EBA8442D4}"/>
              </a:ext>
            </a:extLst>
          </p:cNvPr>
          <p:cNvSpPr/>
          <p:nvPr/>
        </p:nvSpPr>
        <p:spPr>
          <a:xfrm>
            <a:off x="5742924" y="3627465"/>
            <a:ext cx="186886" cy="1666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2494C"/>
            </a:gs>
            <a:gs pos="79000">
              <a:srgbClr val="76CECF">
                <a:tint val="44500"/>
                <a:satMod val="160000"/>
              </a:srgbClr>
            </a:gs>
            <a:gs pos="31000">
              <a:srgbClr val="76CECF">
                <a:tint val="23500"/>
                <a:satMod val="160000"/>
                <a:lumMod val="94000"/>
              </a:srgbClr>
            </a:gs>
          </a:gsLst>
          <a:lin ang="5400000" scaled="1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0398"/>
            <a:ext cx="7886700" cy="50058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2A9696"/>
                </a:solidFill>
              </a:rPr>
              <a:t>双重差分法 </a:t>
            </a:r>
            <a:r>
              <a:rPr lang="en-US" altLang="zh-CN" sz="2800" b="1" dirty="0">
                <a:solidFill>
                  <a:srgbClr val="2A9696"/>
                </a:solidFill>
              </a:rPr>
              <a:t>Difference in differences </a:t>
            </a:r>
            <a:r>
              <a:rPr lang="zh-CN" altLang="en-US" sz="2800" b="1" dirty="0">
                <a:solidFill>
                  <a:srgbClr val="2A9696"/>
                </a:solidFill>
              </a:rPr>
              <a:t>（</a:t>
            </a:r>
            <a:r>
              <a:rPr lang="en-US" altLang="zh-CN" sz="2800" b="1" dirty="0">
                <a:solidFill>
                  <a:srgbClr val="2A9696"/>
                </a:solidFill>
              </a:rPr>
              <a:t>DID</a:t>
            </a:r>
            <a:r>
              <a:rPr lang="zh-CN" altLang="en-US" sz="2800" b="1" dirty="0">
                <a:solidFill>
                  <a:srgbClr val="2A9696"/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D2CCE7-0B73-6391-428D-379BB7BF880D}"/>
                  </a:ext>
                </a:extLst>
              </p:cNvPr>
              <p:cNvSpPr txBox="1"/>
              <p:nvPr/>
            </p:nvSpPr>
            <p:spPr>
              <a:xfrm>
                <a:off x="864696" y="1092082"/>
                <a:ext cx="59335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12484B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以经典模型为例：</a:t>
                </a:r>
                <a:endParaRPr lang="en-US" altLang="zh-CN" b="1" dirty="0">
                  <a:solidFill>
                    <a:srgbClr val="12484B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1" dirty="0">
                  <a:solidFill>
                    <a:srgbClr val="12484B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457200"/>
                <a:r>
                  <a:rPr lang="en-US" altLang="zh-CN" sz="1800" dirty="0">
                    <a:solidFill>
                      <a:srgbClr val="12484B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rgbClr val="12484B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12484B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12484B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zh-CN" b="1" i="1" dirty="0">
                    <a:solidFill>
                      <a:srgbClr val="12484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1" i="1" dirty="0">
                    <a:solidFill>
                      <a:srgbClr val="12484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i="1" dirty="0">
                    <a:solidFill>
                      <a:srgbClr val="12484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𝒅𝒖</m:t>
                    </m:r>
                  </m:oMath>
                </a14:m>
                <a:r>
                  <a:rPr lang="en-US" altLang="zh-CN" b="1" i="1" dirty="0">
                    <a:solidFill>
                      <a:srgbClr val="12484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+</a:t>
                </a:r>
                <a:r>
                  <a:rPr lang="zh-CN" altLang="zh-CN" i="1" dirty="0">
                    <a:solidFill>
                      <a:srgbClr val="12484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rgbClr val="12484B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b="1" i="1" dirty="0">
                    <a:solidFill>
                      <a:srgbClr val="12484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+</a:t>
                </a:r>
                <a:r>
                  <a:rPr lang="zh-CN" altLang="zh-CN" i="1" dirty="0">
                    <a:solidFill>
                      <a:srgbClr val="12484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solidFill>
                          <a:srgbClr val="12484B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𝒅𝒖</m:t>
                    </m:r>
                    <m:r>
                      <a:rPr lang="en-US" altLang="zh-CN" b="1" i="1">
                        <a:solidFill>
                          <a:srgbClr val="12484B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b="1" i="1">
                        <a:solidFill>
                          <a:srgbClr val="12484B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en-US" altLang="zh-CN" b="1" i="1" smtClean="0">
                        <a:solidFill>
                          <a:srgbClr val="12484B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84B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srgbClr val="12484B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CN" b="1" i="1" dirty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b="1" i="1" dirty="0">
                            <a:solidFill>
                              <a:srgbClr val="12484B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12484B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</m:oMath>
                </a14:m>
                <a:endParaRPr lang="zh-CN" altLang="en-US" b="1" i="1" dirty="0">
                  <a:solidFill>
                    <a:srgbClr val="1248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D2CCE7-0B73-6391-428D-379BB7BF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96" y="1092082"/>
                <a:ext cx="5933588" cy="800219"/>
              </a:xfrm>
              <a:prstGeom prst="rect">
                <a:avLst/>
              </a:prstGeom>
              <a:blipFill>
                <a:blip r:embed="rId4"/>
                <a:stretch>
                  <a:fillRect l="-308" t="-1527" b="-6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850383-D3B2-46AE-B4E1-A2D7F82BE615}"/>
                  </a:ext>
                </a:extLst>
              </p:cNvPr>
              <p:cNvSpPr txBox="1"/>
              <p:nvPr/>
            </p:nvSpPr>
            <p:spPr>
              <a:xfrm>
                <a:off x="978161" y="2200041"/>
                <a:ext cx="453862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对照组</a:t>
                </a:r>
                <a:r>
                  <a:rPr lang="en-US" altLang="zh-CN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不受政策影响 </a:t>
                </a:r>
                <a:r>
                  <a:rPr lang="en-US" altLang="zh-CN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du=0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①政策实施前，</a:t>
                </a:r>
                <a:r>
                  <a:rPr lang="en-US" altLang="zh-CN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dt=0,</a:t>
                </a: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那么</a:t>
                </a:r>
                <a:r>
                  <a:rPr lang="en-US" altLang="zh-CN" b="1" i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Y=</a:t>
                </a:r>
                <a:r>
                  <a:rPr lang="zh-CN" altLang="zh-CN" b="1" i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CN" b="1" i="1" dirty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b="1" i="1" dirty="0">
                            <a:solidFill>
                              <a:srgbClr val="12494C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𝒊𝒕</m:t>
                        </m:r>
                      </m:sub>
                    </m:sSub>
                  </m:oMath>
                </a14:m>
                <a:endParaRPr lang="en-US" altLang="zh-CN" b="1" i="1" dirty="0">
                  <a:solidFill>
                    <a:srgbClr val="12494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②政策实施后，</a:t>
                </a:r>
                <a:r>
                  <a:rPr lang="en-US" altLang="zh-CN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dt=1,</a:t>
                </a: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那么</a:t>
                </a:r>
                <a:r>
                  <a:rPr lang="en-US" altLang="zh-CN" b="1" i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Y=</a:t>
                </a:r>
                <a:r>
                  <a:rPr lang="zh-CN" altLang="zh-CN" b="1" i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i="1" dirty="0">
                    <a:solidFill>
                      <a:srgbClr val="12494C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b="1" i="1" dirty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zh-CN" b="1" i="1" dirty="0">
                            <a:solidFill>
                              <a:srgbClr val="12494C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𝒊𝒕</m:t>
                        </m:r>
                      </m:sub>
                    </m:sSub>
                  </m:oMath>
                </a14:m>
                <a:endParaRPr lang="zh-CN" altLang="en-US" b="1" i="1" dirty="0">
                  <a:solidFill>
                    <a:srgbClr val="12494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850383-D3B2-46AE-B4E1-A2D7F82B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61" y="2200041"/>
                <a:ext cx="4538628" cy="892552"/>
              </a:xfrm>
              <a:prstGeom prst="rect">
                <a:avLst/>
              </a:prstGeom>
              <a:blipFill>
                <a:blip r:embed="rId5"/>
                <a:stretch>
                  <a:fillRect l="-403" t="-1370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994D3466-015D-3157-959A-ED808D1D58C7}"/>
              </a:ext>
            </a:extLst>
          </p:cNvPr>
          <p:cNvSpPr/>
          <p:nvPr/>
        </p:nvSpPr>
        <p:spPr>
          <a:xfrm rot="15289073">
            <a:off x="4327845" y="2711377"/>
            <a:ext cx="385058" cy="180938"/>
          </a:xfrm>
          <a:prstGeom prst="curvedUpArrow">
            <a:avLst/>
          </a:prstGeom>
          <a:gradFill flip="none" rotWithShape="1">
            <a:gsLst>
              <a:gs pos="0">
                <a:srgbClr val="22B7B3">
                  <a:tint val="66000"/>
                  <a:satMod val="160000"/>
                </a:srgbClr>
              </a:gs>
              <a:gs pos="50000">
                <a:srgbClr val="22B7B3">
                  <a:tint val="44500"/>
                  <a:satMod val="160000"/>
                </a:srgbClr>
              </a:gs>
              <a:gs pos="100000">
                <a:srgbClr val="22B7B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1249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E0F211-DB0D-3D92-99DE-AA18A5EB9B34}"/>
                  </a:ext>
                </a:extLst>
              </p:cNvPr>
              <p:cNvSpPr txBox="1"/>
              <p:nvPr/>
            </p:nvSpPr>
            <p:spPr>
              <a:xfrm>
                <a:off x="4662459" y="2646317"/>
                <a:ext cx="19622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278E8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作差得到：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solidFill>
                      <a:srgbClr val="00206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b="1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E0F211-DB0D-3D92-99DE-AA18A5EB9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459" y="2646317"/>
                <a:ext cx="1962289" cy="338554"/>
              </a:xfrm>
              <a:prstGeom prst="rect">
                <a:avLst/>
              </a:prstGeom>
              <a:blipFill>
                <a:blip r:embed="rId6"/>
                <a:stretch>
                  <a:fillRect l="-93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B573E6-2ECF-9114-D6F8-56DE6CFFDD67}"/>
                  </a:ext>
                </a:extLst>
              </p:cNvPr>
              <p:cNvSpPr txBox="1"/>
              <p:nvPr/>
            </p:nvSpPr>
            <p:spPr>
              <a:xfrm>
                <a:off x="978161" y="3213445"/>
                <a:ext cx="453862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实验组</a:t>
                </a:r>
                <a:r>
                  <a:rPr lang="en-US" altLang="zh-CN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受政策影响 </a:t>
                </a:r>
                <a:r>
                  <a:rPr lang="en-US" altLang="zh-CN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du=1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①政策实施前，</a:t>
                </a:r>
                <a:r>
                  <a:rPr lang="en-US" altLang="zh-CN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dt=0,</a:t>
                </a: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那么</a:t>
                </a:r>
                <a:r>
                  <a:rPr lang="en-US" altLang="zh-CN" b="1" i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Y=</a:t>
                </a:r>
                <a:r>
                  <a:rPr lang="zh-CN" altLang="zh-CN" b="1" i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i="1" dirty="0">
                    <a:solidFill>
                      <a:srgbClr val="12494C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b="1" i="1" dirty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zh-CN" b="1" i="1" dirty="0">
                            <a:solidFill>
                              <a:srgbClr val="12494C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𝒊𝒕</m:t>
                        </m:r>
                      </m:sub>
                    </m:sSub>
                  </m:oMath>
                </a14:m>
                <a:endParaRPr lang="en-US" altLang="zh-CN" b="1" i="1" dirty="0">
                  <a:solidFill>
                    <a:srgbClr val="12494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②政策实施后，</a:t>
                </a:r>
                <a:r>
                  <a:rPr lang="en-US" altLang="zh-CN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dt=1,</a:t>
                </a:r>
                <a:r>
                  <a:rPr lang="zh-CN" altLang="en-US" b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那么</a:t>
                </a:r>
                <a:r>
                  <a:rPr lang="en-US" altLang="zh-CN" b="1" i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Y=</a:t>
                </a:r>
                <a:r>
                  <a:rPr lang="zh-CN" altLang="zh-CN" b="1" i="1" dirty="0">
                    <a:solidFill>
                      <a:srgbClr val="12494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i="1" dirty="0">
                    <a:solidFill>
                      <a:srgbClr val="12494C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solidFill>
                          <a:srgbClr val="12494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b="1" i="1" dirty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b="1" i="1">
                                <a:solidFill>
                                  <a:srgbClr val="12494C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12494C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12494C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rgbClr val="12494C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altLang="zh-CN" b="1" i="1" dirty="0">
                            <a:solidFill>
                              <a:srgbClr val="12494C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12494C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𝒊𝒕</m:t>
                        </m:r>
                      </m:sub>
                    </m:sSub>
                  </m:oMath>
                </a14:m>
                <a:endParaRPr lang="zh-CN" altLang="en-US" b="1" i="1" dirty="0">
                  <a:solidFill>
                    <a:srgbClr val="12494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B573E6-2ECF-9114-D6F8-56DE6CFFD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61" y="3213445"/>
                <a:ext cx="4538628" cy="892552"/>
              </a:xfrm>
              <a:prstGeom prst="rect">
                <a:avLst/>
              </a:prstGeom>
              <a:blipFill>
                <a:blip r:embed="rId7"/>
                <a:stretch>
                  <a:fillRect l="-403" t="-1361" b="-5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弧形 10">
            <a:extLst>
              <a:ext uri="{FF2B5EF4-FFF2-40B4-BE49-F238E27FC236}">
                <a16:creationId xmlns:a16="http://schemas.microsoft.com/office/drawing/2014/main" id="{E181C9C9-98A7-FB67-2DEA-FC27725F5115}"/>
              </a:ext>
            </a:extLst>
          </p:cNvPr>
          <p:cNvSpPr/>
          <p:nvPr/>
        </p:nvSpPr>
        <p:spPr>
          <a:xfrm rot="14874459">
            <a:off x="4784748" y="3693775"/>
            <a:ext cx="385058" cy="180938"/>
          </a:xfrm>
          <a:prstGeom prst="curvedUpArrow">
            <a:avLst/>
          </a:prstGeom>
          <a:gradFill flip="none" rotWithShape="1">
            <a:gsLst>
              <a:gs pos="0">
                <a:srgbClr val="22B7B3">
                  <a:tint val="66000"/>
                  <a:satMod val="160000"/>
                </a:srgbClr>
              </a:gs>
              <a:gs pos="50000">
                <a:srgbClr val="22B7B3">
                  <a:tint val="44500"/>
                  <a:satMod val="160000"/>
                </a:srgbClr>
              </a:gs>
              <a:gs pos="100000">
                <a:srgbClr val="22B7B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1249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A536ABB-E3CE-EBDD-2C11-8F746BB31EAA}"/>
                  </a:ext>
                </a:extLst>
              </p:cNvPr>
              <p:cNvSpPr txBox="1"/>
              <p:nvPr/>
            </p:nvSpPr>
            <p:spPr>
              <a:xfrm>
                <a:off x="5049725" y="3614967"/>
                <a:ext cx="19622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278E8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作差得到：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sz="16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sz="16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:endParaRPr lang="zh-CN" altLang="en-US" sz="1600" b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A536ABB-E3CE-EBDD-2C11-8F746BB3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25" y="3614967"/>
                <a:ext cx="1962289" cy="338554"/>
              </a:xfrm>
              <a:prstGeom prst="rect">
                <a:avLst/>
              </a:prstGeom>
              <a:blipFill>
                <a:blip r:embed="rId8"/>
                <a:stretch>
                  <a:fillRect l="-932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E3063E4C-5D04-741B-1F1F-846FC3EFFAD1}"/>
              </a:ext>
            </a:extLst>
          </p:cNvPr>
          <p:cNvSpPr/>
          <p:nvPr/>
        </p:nvSpPr>
        <p:spPr>
          <a:xfrm rot="14398677">
            <a:off x="6323184" y="3004149"/>
            <a:ext cx="1163781" cy="461497"/>
          </a:xfrm>
          <a:prstGeom prst="curvedUpArrow">
            <a:avLst/>
          </a:prstGeom>
          <a:gradFill flip="none" rotWithShape="1">
            <a:gsLst>
              <a:gs pos="0">
                <a:srgbClr val="22B7B3">
                  <a:tint val="66000"/>
                  <a:satMod val="160000"/>
                </a:srgbClr>
              </a:gs>
              <a:gs pos="50000">
                <a:srgbClr val="22B7B3">
                  <a:tint val="44500"/>
                  <a:satMod val="160000"/>
                </a:srgbClr>
              </a:gs>
              <a:gs pos="100000">
                <a:srgbClr val="22B7B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1249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5B3A9CA-406F-B71E-9678-9A0564F46A86}"/>
                  </a:ext>
                </a:extLst>
              </p:cNvPr>
              <p:cNvSpPr txBox="1"/>
              <p:nvPr/>
            </p:nvSpPr>
            <p:spPr>
              <a:xfrm>
                <a:off x="7198041" y="3062869"/>
                <a:ext cx="14543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278E8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作差得到：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solidFill>
                      <a:srgbClr val="00206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b="1" dirty="0">
                  <a:solidFill>
                    <a:srgbClr val="278E8D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5B3A9CA-406F-B71E-9678-9A0564F46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41" y="3062869"/>
                <a:ext cx="1454323" cy="338554"/>
              </a:xfrm>
              <a:prstGeom prst="rect">
                <a:avLst/>
              </a:prstGeom>
              <a:blipFill>
                <a:blip r:embed="rId9"/>
                <a:stretch>
                  <a:fillRect l="-126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3B15866-5169-D34C-33A6-665F1925A95E}"/>
              </a:ext>
            </a:extLst>
          </p:cNvPr>
          <p:cNvSpPr/>
          <p:nvPr/>
        </p:nvSpPr>
        <p:spPr>
          <a:xfrm>
            <a:off x="7259782" y="2984871"/>
            <a:ext cx="906057" cy="5549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DCA39D-3126-4289-83E0-4E722C8D6044}"/>
              </a:ext>
            </a:extLst>
          </p:cNvPr>
          <p:cNvSpPr/>
          <p:nvPr/>
        </p:nvSpPr>
        <p:spPr>
          <a:xfrm rot="20618571">
            <a:off x="4870451" y="2483103"/>
            <a:ext cx="923297" cy="16406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7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 animBg="1"/>
      <p:bldP spid="13" grpId="0"/>
      <p:bldP spid="14" grpId="0" animBg="1"/>
      <p:bldP spid="15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40398"/>
            <a:ext cx="8121557" cy="500584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2A9696"/>
                </a:solidFill>
              </a:rPr>
              <a:t>Stata</a:t>
            </a:r>
            <a:r>
              <a:rPr lang="zh-CN" altLang="en-US" sz="2800" b="1" dirty="0">
                <a:solidFill>
                  <a:srgbClr val="2A9696"/>
                </a:solidFill>
              </a:rPr>
              <a:t>代码实现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916AA4-4AC2-B0CC-F539-CA79AECA1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870248"/>
            <a:ext cx="6662345" cy="42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40398"/>
            <a:ext cx="8121557" cy="500584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2A9696"/>
                </a:solidFill>
              </a:rPr>
              <a:t>Stata</a:t>
            </a:r>
            <a:r>
              <a:rPr lang="zh-CN" altLang="en-US" sz="2800" b="1" dirty="0">
                <a:solidFill>
                  <a:srgbClr val="2A9696"/>
                </a:solidFill>
              </a:rPr>
              <a:t>代码实现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8805AB-4E01-C23D-649B-DE9A13BBD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083"/>
          <a:stretch/>
        </p:blipFill>
        <p:spPr>
          <a:xfrm>
            <a:off x="628649" y="870249"/>
            <a:ext cx="5651800" cy="3148168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1041DD3-EC03-0CFE-3952-2CE5FEBF5EB6}"/>
              </a:ext>
            </a:extLst>
          </p:cNvPr>
          <p:cNvSpPr/>
          <p:nvPr/>
        </p:nvSpPr>
        <p:spPr>
          <a:xfrm>
            <a:off x="5626564" y="2336059"/>
            <a:ext cx="1067912" cy="93439"/>
          </a:xfrm>
          <a:prstGeom prst="rightArrow">
            <a:avLst/>
          </a:prstGeom>
          <a:solidFill>
            <a:srgbClr val="76CECF"/>
          </a:solidFill>
          <a:ln>
            <a:solidFill>
              <a:srgbClr val="278E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0C115A-19C2-C99E-30B2-DE9602F1CCCC}"/>
              </a:ext>
            </a:extLst>
          </p:cNvPr>
          <p:cNvSpPr txBox="1"/>
          <p:nvPr/>
        </p:nvSpPr>
        <p:spPr>
          <a:xfrm>
            <a:off x="6694476" y="2228889"/>
            <a:ext cx="221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12494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打开要处理的数据文件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8043BF-AC71-5E3B-C69F-BF1FFFF63A00}"/>
              </a:ext>
            </a:extLst>
          </p:cNvPr>
          <p:cNvSpPr/>
          <p:nvPr/>
        </p:nvSpPr>
        <p:spPr>
          <a:xfrm>
            <a:off x="1087936" y="2282663"/>
            <a:ext cx="4478557" cy="223221"/>
          </a:xfrm>
          <a:prstGeom prst="rect">
            <a:avLst/>
          </a:prstGeom>
          <a:noFill/>
          <a:ln>
            <a:solidFill>
              <a:srgbClr val="278E8D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5C1889-013A-2C2A-07F2-A3957171F365}"/>
              </a:ext>
            </a:extLst>
          </p:cNvPr>
          <p:cNvSpPr/>
          <p:nvPr/>
        </p:nvSpPr>
        <p:spPr>
          <a:xfrm>
            <a:off x="4363980" y="3860083"/>
            <a:ext cx="1309305" cy="223221"/>
          </a:xfrm>
          <a:prstGeom prst="rect">
            <a:avLst/>
          </a:prstGeom>
          <a:noFill/>
          <a:ln>
            <a:solidFill>
              <a:srgbClr val="278E8D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5E286BE-DB22-218B-FE81-BA31234A98F4}"/>
              </a:ext>
            </a:extLst>
          </p:cNvPr>
          <p:cNvSpPr/>
          <p:nvPr/>
        </p:nvSpPr>
        <p:spPr>
          <a:xfrm>
            <a:off x="5719420" y="3924978"/>
            <a:ext cx="888288" cy="93439"/>
          </a:xfrm>
          <a:prstGeom prst="rightArrow">
            <a:avLst/>
          </a:prstGeom>
          <a:solidFill>
            <a:srgbClr val="76CECF"/>
          </a:solidFill>
          <a:ln>
            <a:solidFill>
              <a:srgbClr val="278E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5EE3C9-1F06-607A-6929-9D69F6990772}"/>
              </a:ext>
            </a:extLst>
          </p:cNvPr>
          <p:cNvSpPr txBox="1"/>
          <p:nvPr/>
        </p:nvSpPr>
        <p:spPr>
          <a:xfrm>
            <a:off x="6582123" y="3833193"/>
            <a:ext cx="2328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12494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要展示控制变量 抽取</a:t>
            </a:r>
            <a:r>
              <a:rPr lang="en-US" altLang="zh-CN" sz="1200" b="1" dirty="0">
                <a:solidFill>
                  <a:srgbClr val="12494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200" b="1" dirty="0">
                <a:solidFill>
                  <a:srgbClr val="12494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CC6FFF2-5951-DD60-1A67-0053CEEB312C}"/>
              </a:ext>
            </a:extLst>
          </p:cNvPr>
          <p:cNvCxnSpPr/>
          <p:nvPr/>
        </p:nvCxnSpPr>
        <p:spPr>
          <a:xfrm>
            <a:off x="1308193" y="3677623"/>
            <a:ext cx="74753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6F89430D-BC82-B636-10F6-2269D2AE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117367"/>
            <a:ext cx="3796514" cy="381211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39112194-68A6-768C-A86C-3238FAC95605}"/>
              </a:ext>
            </a:extLst>
          </p:cNvPr>
          <p:cNvGrpSpPr/>
          <p:nvPr/>
        </p:nvGrpSpPr>
        <p:grpSpPr>
          <a:xfrm>
            <a:off x="1087936" y="4117367"/>
            <a:ext cx="3136992" cy="381211"/>
            <a:chOff x="1087936" y="4117367"/>
            <a:chExt cx="3136992" cy="38121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D91C85-2211-393C-C5C1-74DB6F46A6E3}"/>
                </a:ext>
              </a:extLst>
            </p:cNvPr>
            <p:cNvSpPr/>
            <p:nvPr/>
          </p:nvSpPr>
          <p:spPr>
            <a:xfrm>
              <a:off x="3225694" y="4117367"/>
              <a:ext cx="685536" cy="132244"/>
            </a:xfrm>
            <a:prstGeom prst="rect">
              <a:avLst/>
            </a:prstGeom>
            <a:noFill/>
            <a:ln>
              <a:solidFill>
                <a:srgbClr val="278E8D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441EBC4-34D0-7E6A-2C3F-4E14658FF2E8}"/>
                </a:ext>
              </a:extLst>
            </p:cNvPr>
            <p:cNvSpPr/>
            <p:nvPr/>
          </p:nvSpPr>
          <p:spPr>
            <a:xfrm>
              <a:off x="3116969" y="4249612"/>
              <a:ext cx="1107959" cy="132244"/>
            </a:xfrm>
            <a:prstGeom prst="rect">
              <a:avLst/>
            </a:prstGeom>
            <a:noFill/>
            <a:ln>
              <a:solidFill>
                <a:srgbClr val="278E8D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B934831-7462-9813-B7A0-58DD906DCFE5}"/>
                </a:ext>
              </a:extLst>
            </p:cNvPr>
            <p:cNvSpPr/>
            <p:nvPr/>
          </p:nvSpPr>
          <p:spPr>
            <a:xfrm>
              <a:off x="1508426" y="4381856"/>
              <a:ext cx="754213" cy="11672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447F2EF-79D2-B37A-3FFE-A8E844E603B5}"/>
                </a:ext>
              </a:extLst>
            </p:cNvPr>
            <p:cNvSpPr/>
            <p:nvPr/>
          </p:nvSpPr>
          <p:spPr>
            <a:xfrm>
              <a:off x="1508425" y="4247295"/>
              <a:ext cx="206909" cy="11672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EBBC287-1F7F-8B8A-B3F4-C8C7AC538C1C}"/>
                </a:ext>
              </a:extLst>
            </p:cNvPr>
            <p:cNvSpPr/>
            <p:nvPr/>
          </p:nvSpPr>
          <p:spPr>
            <a:xfrm>
              <a:off x="1087936" y="4131260"/>
              <a:ext cx="294926" cy="36731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7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rgbClr val="278E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40398"/>
            <a:ext cx="8121557" cy="500584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2A9696"/>
                </a:solidFill>
              </a:rPr>
              <a:t>Stata</a:t>
            </a:r>
            <a:r>
              <a:rPr lang="zh-CN" altLang="en-US" sz="2800" b="1" dirty="0">
                <a:solidFill>
                  <a:srgbClr val="2A9696"/>
                </a:solidFill>
              </a:rPr>
              <a:t>代码实现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F31A2-771B-7402-5B2F-AAAF0AE1A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961" y="1690081"/>
            <a:ext cx="1447745" cy="144774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2DECC93-2034-3BEE-8161-76BAC717F4F8}"/>
              </a:ext>
            </a:extLst>
          </p:cNvPr>
          <p:cNvGrpSpPr/>
          <p:nvPr/>
        </p:nvGrpSpPr>
        <p:grpSpPr>
          <a:xfrm>
            <a:off x="1210547" y="1031210"/>
            <a:ext cx="3421524" cy="730846"/>
            <a:chOff x="1210547" y="1031210"/>
            <a:chExt cx="3421524" cy="730846"/>
          </a:xfrm>
        </p:grpSpPr>
        <p:sp>
          <p:nvSpPr>
            <p:cNvPr id="2" name="思想气泡: 云 1">
              <a:extLst>
                <a:ext uri="{FF2B5EF4-FFF2-40B4-BE49-F238E27FC236}">
                  <a16:creationId xmlns:a16="http://schemas.microsoft.com/office/drawing/2014/main" id="{064322D3-34AA-3105-DDFA-0EB5A6F0E94B}"/>
                </a:ext>
              </a:extLst>
            </p:cNvPr>
            <p:cNvSpPr/>
            <p:nvPr/>
          </p:nvSpPr>
          <p:spPr>
            <a:xfrm>
              <a:off x="1210547" y="1031210"/>
              <a:ext cx="3421524" cy="730846"/>
            </a:xfrm>
            <a:prstGeom prst="cloudCallout">
              <a:avLst>
                <a:gd name="adj1" fmla="val -44471"/>
                <a:gd name="adj2" fmla="val 63288"/>
              </a:avLst>
            </a:prstGeom>
            <a:noFill/>
            <a:ln w="28575">
              <a:solidFill>
                <a:srgbClr val="22B7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FE537A-94A4-279E-4245-8B226AEDB454}"/>
                </a:ext>
              </a:extLst>
            </p:cNvPr>
            <p:cNvSpPr txBox="1"/>
            <p:nvPr/>
          </p:nvSpPr>
          <p:spPr>
            <a:xfrm>
              <a:off x="1748706" y="1224585"/>
              <a:ext cx="226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288F8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DID</a:t>
              </a:r>
              <a:r>
                <a:rPr lang="zh-CN" altLang="en-US" sz="1600" b="1" dirty="0">
                  <a:solidFill>
                    <a:srgbClr val="288F8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到这里就结束了吗？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1821A72-F26D-8EC0-31B9-A2A2C41C9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9963" y="1563139"/>
            <a:ext cx="1970662" cy="1970662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22DDAE8-8AD3-96CA-F6BD-098D19E557E2}"/>
              </a:ext>
            </a:extLst>
          </p:cNvPr>
          <p:cNvGrpSpPr/>
          <p:nvPr/>
        </p:nvGrpSpPr>
        <p:grpSpPr>
          <a:xfrm>
            <a:off x="5892989" y="975238"/>
            <a:ext cx="1521182" cy="761427"/>
            <a:chOff x="5892989" y="975238"/>
            <a:chExt cx="1521182" cy="761427"/>
          </a:xfrm>
        </p:grpSpPr>
        <p:sp>
          <p:nvSpPr>
            <p:cNvPr id="10" name="思想气泡: 云 9">
              <a:extLst>
                <a:ext uri="{FF2B5EF4-FFF2-40B4-BE49-F238E27FC236}">
                  <a16:creationId xmlns:a16="http://schemas.microsoft.com/office/drawing/2014/main" id="{058D2B20-A7E5-409C-1857-932FBF1DE4A7}"/>
                </a:ext>
              </a:extLst>
            </p:cNvPr>
            <p:cNvSpPr/>
            <p:nvPr/>
          </p:nvSpPr>
          <p:spPr>
            <a:xfrm rot="20526423" flipH="1">
              <a:off x="5892989" y="975238"/>
              <a:ext cx="1521182" cy="761427"/>
            </a:xfrm>
            <a:prstGeom prst="cloudCallout">
              <a:avLst>
                <a:gd name="adj1" fmla="val -39327"/>
                <a:gd name="adj2" fmla="val 91941"/>
              </a:avLst>
            </a:prstGeom>
            <a:noFill/>
            <a:ln w="19050">
              <a:solidFill>
                <a:srgbClr val="278E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CA385A1-41CC-FE46-440A-A06EDE038F74}"/>
                </a:ext>
              </a:extLst>
            </p:cNvPr>
            <p:cNvSpPr txBox="1"/>
            <p:nvPr/>
          </p:nvSpPr>
          <p:spPr>
            <a:xfrm>
              <a:off x="5969449" y="1200487"/>
              <a:ext cx="13682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288F8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当然不是啦！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18847C9-3754-0651-1F30-4DC2079FF9AC}"/>
              </a:ext>
            </a:extLst>
          </p:cNvPr>
          <p:cNvGrpSpPr/>
          <p:nvPr/>
        </p:nvGrpSpPr>
        <p:grpSpPr>
          <a:xfrm>
            <a:off x="2629734" y="1951935"/>
            <a:ext cx="3010178" cy="961201"/>
            <a:chOff x="2629734" y="1951935"/>
            <a:chExt cx="3010178" cy="96120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A87BC05-490C-B856-55CD-B15284003890}"/>
                </a:ext>
              </a:extLst>
            </p:cNvPr>
            <p:cNvSpPr/>
            <p:nvPr/>
          </p:nvSpPr>
          <p:spPr>
            <a:xfrm>
              <a:off x="2629734" y="1951935"/>
              <a:ext cx="3010178" cy="497582"/>
            </a:xfrm>
            <a:prstGeom prst="rect">
              <a:avLst/>
            </a:prstGeom>
            <a:noFill/>
            <a:ln>
              <a:solidFill>
                <a:srgbClr val="1248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9F4EF92-6CF3-A874-D072-3905AD6B04CE}"/>
                </a:ext>
              </a:extLst>
            </p:cNvPr>
            <p:cNvSpPr/>
            <p:nvPr/>
          </p:nvSpPr>
          <p:spPr>
            <a:xfrm>
              <a:off x="3475920" y="2605359"/>
              <a:ext cx="1226856" cy="307777"/>
            </a:xfrm>
            <a:prstGeom prst="roundRect">
              <a:avLst/>
            </a:prstGeom>
            <a:noFill/>
            <a:ln>
              <a:solidFill>
                <a:srgbClr val="22B7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DBC1B08-D331-D8FB-C4DE-599D23CC17D1}"/>
              </a:ext>
            </a:extLst>
          </p:cNvPr>
          <p:cNvGrpSpPr/>
          <p:nvPr/>
        </p:nvGrpSpPr>
        <p:grpSpPr>
          <a:xfrm>
            <a:off x="1748706" y="1908886"/>
            <a:ext cx="4832304" cy="974981"/>
            <a:chOff x="3196451" y="444508"/>
            <a:chExt cx="4832304" cy="97498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CB32D7E-068B-0977-CEB7-92035121D495}"/>
                </a:ext>
              </a:extLst>
            </p:cNvPr>
            <p:cNvSpPr txBox="1"/>
            <p:nvPr/>
          </p:nvSpPr>
          <p:spPr>
            <a:xfrm>
              <a:off x="3196451" y="444508"/>
              <a:ext cx="4832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288F8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变化是否在政策实施后产生？</a:t>
              </a:r>
              <a:endParaRPr lang="en-US" altLang="zh-CN" dirty="0">
                <a:solidFill>
                  <a:srgbClr val="288F8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rgbClr val="288F8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或者说政策实施后是否发生了变化？</a:t>
              </a:r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37B0FB7F-DF23-D869-4CEB-30B64800A189}"/>
                </a:ext>
              </a:extLst>
            </p:cNvPr>
            <p:cNvSpPr/>
            <p:nvPr/>
          </p:nvSpPr>
          <p:spPr>
            <a:xfrm>
              <a:off x="5459714" y="985139"/>
              <a:ext cx="266978" cy="141741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AECD94B-1574-9FB4-AEB7-80F3FB4467E7}"/>
                </a:ext>
              </a:extLst>
            </p:cNvPr>
            <p:cNvSpPr txBox="1"/>
            <p:nvPr/>
          </p:nvSpPr>
          <p:spPr>
            <a:xfrm>
              <a:off x="4916988" y="1111712"/>
              <a:ext cx="1282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288F8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平行趋势检验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7FE484-F5E0-907B-D679-EB5E3B73F1A5}"/>
              </a:ext>
            </a:extLst>
          </p:cNvPr>
          <p:cNvGrpSpPr/>
          <p:nvPr/>
        </p:nvGrpSpPr>
        <p:grpSpPr>
          <a:xfrm>
            <a:off x="2802995" y="3145730"/>
            <a:ext cx="2648216" cy="869674"/>
            <a:chOff x="2802995" y="3145730"/>
            <a:chExt cx="2648216" cy="8696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0514D72-F43B-3E96-1828-56853917606D}"/>
                </a:ext>
              </a:extLst>
            </p:cNvPr>
            <p:cNvGrpSpPr/>
            <p:nvPr/>
          </p:nvGrpSpPr>
          <p:grpSpPr>
            <a:xfrm>
              <a:off x="2802995" y="3145730"/>
              <a:ext cx="2648216" cy="869674"/>
              <a:chOff x="2802995" y="3145730"/>
              <a:chExt cx="2648216" cy="86967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58257B-98B0-B0D2-C6EC-8167A34BE8B5}"/>
                  </a:ext>
                </a:extLst>
              </p:cNvPr>
              <p:cNvSpPr txBox="1"/>
              <p:nvPr/>
            </p:nvSpPr>
            <p:spPr>
              <a:xfrm>
                <a:off x="2802995" y="3179809"/>
                <a:ext cx="25814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288F8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DID</a:t>
                </a:r>
                <a:r>
                  <a:rPr lang="zh-CN" altLang="en-US" dirty="0">
                    <a:solidFill>
                      <a:srgbClr val="288F8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得出的实证结果是否可靠？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58B429F-4931-69D8-87B8-205AB6B92BA0}"/>
                  </a:ext>
                </a:extLst>
              </p:cNvPr>
              <p:cNvSpPr/>
              <p:nvPr/>
            </p:nvSpPr>
            <p:spPr>
              <a:xfrm>
                <a:off x="2878505" y="3145730"/>
                <a:ext cx="2572706" cy="388071"/>
              </a:xfrm>
              <a:prstGeom prst="rect">
                <a:avLst/>
              </a:prstGeom>
              <a:noFill/>
              <a:ln>
                <a:solidFill>
                  <a:srgbClr val="12484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箭头: 下 35">
                <a:extLst>
                  <a:ext uri="{FF2B5EF4-FFF2-40B4-BE49-F238E27FC236}">
                    <a16:creationId xmlns:a16="http://schemas.microsoft.com/office/drawing/2014/main" id="{6976F93E-37B6-BC32-A0A0-D2BC911BFEB0}"/>
                  </a:ext>
                </a:extLst>
              </p:cNvPr>
              <p:cNvSpPr/>
              <p:nvPr/>
            </p:nvSpPr>
            <p:spPr>
              <a:xfrm>
                <a:off x="4050769" y="3533801"/>
                <a:ext cx="228178" cy="173826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E10F75-EC88-6E0C-D92B-834B05D88500}"/>
                  </a:ext>
                </a:extLst>
              </p:cNvPr>
              <p:cNvSpPr txBox="1"/>
              <p:nvPr/>
            </p:nvSpPr>
            <p:spPr>
              <a:xfrm>
                <a:off x="3523837" y="3707627"/>
                <a:ext cx="1282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288F8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安慰剂检验</a:t>
                </a:r>
              </a:p>
            </p:txBody>
          </p:sp>
        </p:grp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10D247F8-6228-78F1-2030-99F8B746592E}"/>
                </a:ext>
              </a:extLst>
            </p:cNvPr>
            <p:cNvSpPr/>
            <p:nvPr/>
          </p:nvSpPr>
          <p:spPr>
            <a:xfrm>
              <a:off x="3481822" y="3730734"/>
              <a:ext cx="1195024" cy="261562"/>
            </a:xfrm>
            <a:prstGeom prst="roundRect">
              <a:avLst/>
            </a:prstGeom>
            <a:noFill/>
            <a:ln>
              <a:solidFill>
                <a:srgbClr val="22B7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40398"/>
            <a:ext cx="8121557" cy="50058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2A9696"/>
                </a:solidFill>
              </a:rPr>
              <a:t>论文实证部分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C49264-1C85-EBC2-906C-DA6C91F1E60C}"/>
              </a:ext>
            </a:extLst>
          </p:cNvPr>
          <p:cNvSpPr txBox="1"/>
          <p:nvPr/>
        </p:nvSpPr>
        <p:spPr>
          <a:xfrm>
            <a:off x="1389537" y="1550996"/>
            <a:ext cx="69147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/>
            <a:r>
              <a:rPr lang="zh-CN" altLang="en-US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三个假设：</a:t>
            </a:r>
            <a:endParaRPr lang="en-US" altLang="zh-CN" sz="1800" b="1" kern="100" dirty="0">
              <a:solidFill>
                <a:srgbClr val="288F8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endParaRPr lang="en-US" altLang="zh-CN" sz="1800" b="1" kern="100" dirty="0">
              <a:solidFill>
                <a:srgbClr val="288F8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en-US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：绿色信贷规模的扩大可以促进商业银行盈利能力的提升。</a:t>
            </a:r>
          </a:p>
          <a:p>
            <a:pPr indent="304800" algn="just"/>
            <a:r>
              <a:rPr lang="en-US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H2</a:t>
            </a:r>
            <a:r>
              <a:rPr lang="zh-CN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：绿色信贷对商业银行资产质量的影响是倒</a:t>
            </a:r>
            <a:r>
              <a:rPr lang="en-US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型的。 </a:t>
            </a:r>
          </a:p>
          <a:p>
            <a:pPr indent="304800" algn="just"/>
            <a:r>
              <a:rPr lang="en-US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H3</a:t>
            </a:r>
            <a:r>
              <a:rPr lang="zh-CN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：绿色信贷对商业银行风险承担的影响是倒</a:t>
            </a:r>
            <a:r>
              <a:rPr lang="en-US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1800" b="1" kern="100" dirty="0">
                <a:solidFill>
                  <a:srgbClr val="288F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型的。</a:t>
            </a:r>
          </a:p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A1A979-FDEC-F677-B1FA-2204883C988C}"/>
              </a:ext>
            </a:extLst>
          </p:cNvPr>
          <p:cNvGrpSpPr/>
          <p:nvPr/>
        </p:nvGrpSpPr>
        <p:grpSpPr>
          <a:xfrm>
            <a:off x="5856480" y="840983"/>
            <a:ext cx="2072770" cy="710014"/>
            <a:chOff x="5856480" y="840983"/>
            <a:chExt cx="2072770" cy="710014"/>
          </a:xfrm>
        </p:grpSpPr>
        <p:sp>
          <p:nvSpPr>
            <p:cNvPr id="16" name="对话气泡: 椭圆形 15">
              <a:extLst>
                <a:ext uri="{FF2B5EF4-FFF2-40B4-BE49-F238E27FC236}">
                  <a16:creationId xmlns:a16="http://schemas.microsoft.com/office/drawing/2014/main" id="{3CA34AF6-6BDA-4EE1-F2A6-5A2E7FB5DFA8}"/>
                </a:ext>
              </a:extLst>
            </p:cNvPr>
            <p:cNvSpPr/>
            <p:nvPr/>
          </p:nvSpPr>
          <p:spPr>
            <a:xfrm>
              <a:off x="5856480" y="840983"/>
              <a:ext cx="2072770" cy="710014"/>
            </a:xfrm>
            <a:prstGeom prst="wedgeEllipseCallout">
              <a:avLst>
                <a:gd name="adj1" fmla="val -36289"/>
                <a:gd name="adj2" fmla="val 79421"/>
              </a:avLst>
            </a:prstGeom>
            <a:noFill/>
            <a:ln w="28575">
              <a:solidFill>
                <a:srgbClr val="22B7B3"/>
              </a:solidFill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310B885-360C-615F-5116-94ADFDFD71A4}"/>
                </a:ext>
              </a:extLst>
            </p:cNvPr>
            <p:cNvSpPr txBox="1"/>
            <p:nvPr/>
          </p:nvSpPr>
          <p:spPr>
            <a:xfrm>
              <a:off x="6153845" y="1027467"/>
              <a:ext cx="170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88F8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会不会太简单啦？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0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内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" y="391160"/>
            <a:ext cx="76200" cy="3835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28650" y="870248"/>
            <a:ext cx="80251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A805786-9BA2-72B4-A749-823565CE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40398"/>
            <a:ext cx="8121557" cy="50058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2A9696"/>
                </a:solidFill>
              </a:rPr>
              <a:t>论文实证部分</a:t>
            </a:r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66BA894A-12FC-1420-D3C3-C746E02DDC17}"/>
              </a:ext>
            </a:extLst>
          </p:cNvPr>
          <p:cNvSpPr/>
          <p:nvPr/>
        </p:nvSpPr>
        <p:spPr>
          <a:xfrm>
            <a:off x="982395" y="985361"/>
            <a:ext cx="318655" cy="318650"/>
          </a:xfrm>
          <a:prstGeom prst="star5">
            <a:avLst/>
          </a:prstGeom>
          <a:solidFill>
            <a:srgbClr val="76CECF"/>
          </a:solidFill>
          <a:ln>
            <a:solidFill>
              <a:srgbClr val="12494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4C3DA83-A977-555D-7FE8-461CB8F56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70475"/>
              </p:ext>
            </p:extLst>
          </p:nvPr>
        </p:nvGraphicFramePr>
        <p:xfrm>
          <a:off x="1656416" y="1034931"/>
          <a:ext cx="5684330" cy="3398520"/>
        </p:xfrm>
        <a:graphic>
          <a:graphicData uri="http://schemas.openxmlformats.org/drawingml/2006/table">
            <a:tbl>
              <a:tblPr firstRow="1" firstCol="1" bandRow="1"/>
              <a:tblGrid>
                <a:gridCol w="907219">
                  <a:extLst>
                    <a:ext uri="{9D8B030D-6E8A-4147-A177-3AD203B41FA5}">
                      <a16:colId xmlns:a16="http://schemas.microsoft.com/office/drawing/2014/main" val="3541192317"/>
                    </a:ext>
                  </a:extLst>
                </a:gridCol>
                <a:gridCol w="763974">
                  <a:extLst>
                    <a:ext uri="{9D8B030D-6E8A-4147-A177-3AD203B41FA5}">
                      <a16:colId xmlns:a16="http://schemas.microsoft.com/office/drawing/2014/main" val="2030314639"/>
                    </a:ext>
                  </a:extLst>
                </a:gridCol>
                <a:gridCol w="901535">
                  <a:extLst>
                    <a:ext uri="{9D8B030D-6E8A-4147-A177-3AD203B41FA5}">
                      <a16:colId xmlns:a16="http://schemas.microsoft.com/office/drawing/2014/main" val="4254586779"/>
                    </a:ext>
                  </a:extLst>
                </a:gridCol>
                <a:gridCol w="709404">
                  <a:extLst>
                    <a:ext uri="{9D8B030D-6E8A-4147-A177-3AD203B41FA5}">
                      <a16:colId xmlns:a16="http://schemas.microsoft.com/office/drawing/2014/main" val="3674672146"/>
                    </a:ext>
                  </a:extLst>
                </a:gridCol>
                <a:gridCol w="818544">
                  <a:extLst>
                    <a:ext uri="{9D8B030D-6E8A-4147-A177-3AD203B41FA5}">
                      <a16:colId xmlns:a16="http://schemas.microsoft.com/office/drawing/2014/main" val="2509031776"/>
                    </a:ext>
                  </a:extLst>
                </a:gridCol>
                <a:gridCol w="763974">
                  <a:extLst>
                    <a:ext uri="{9D8B030D-6E8A-4147-A177-3AD203B41FA5}">
                      <a16:colId xmlns:a16="http://schemas.microsoft.com/office/drawing/2014/main" val="3676147375"/>
                    </a:ext>
                  </a:extLst>
                </a:gridCol>
                <a:gridCol w="819680">
                  <a:extLst>
                    <a:ext uri="{9D8B030D-6E8A-4147-A177-3AD203B41FA5}">
                      <a16:colId xmlns:a16="http://schemas.microsoft.com/office/drawing/2014/main" val="245351654"/>
                    </a:ext>
                  </a:extLst>
                </a:gridCol>
              </a:tblGrid>
              <a:tr h="115334">
                <a:tc>
                  <a:txBody>
                    <a:bodyPr/>
                    <a:lstStyle/>
                    <a:p>
                      <a:endParaRPr lang="zh-CN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整体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国有银行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股份制银行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28810"/>
                  </a:ext>
                </a:extLst>
              </a:tr>
              <a:tr h="115334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142020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LNGC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0.399***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1.143***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0.0970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3.508***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0.397**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1.131***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49437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(3.313)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(4.511)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(0.299)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(3.374)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(2.516)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(2.855)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89162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LNGC2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-0.0685***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-0.192***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-0.0708**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09999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(-3.302)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(-3.412)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(-2.013)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747560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CAR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-0.0128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0.0147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0.0102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0.0308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-0.0209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-0.0150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742457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(-0.560)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(0.625)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(0.461)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(1.508)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(-0.262)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(-0.192)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622409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CIR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0.00265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0.00384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0.0344*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0.0189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-0.0115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-0.0110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5396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(0.214)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(0.322)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(1.869)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(1.115)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(-0.588)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(-0.574)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457566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RGDP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-0.239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-0.713*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-1.426*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-1.643**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-0.646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-1.194*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54956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(-0.638)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(-1.838)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(-1.928)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(-2.503)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(-1.078)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(-1.845)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007381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LNAT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0.253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-0.313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-3.682*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-6.514***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-0.487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-1.251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09943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(0.329)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(-0.412)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(-1.747)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(-3.194)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(-0.436)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(-1.079)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36408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NIM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0.382*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0.258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-0.390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-0.864*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0.186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23827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(1.731)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(1.196)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(-0.783)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(-1.870)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(0.529)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(0.499)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644479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LGR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1.687**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2.809***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0.0510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3.431*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1.086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1.673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61775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(1.998)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(3.185)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(0.0300)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(1.907)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(0.842)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(1.290)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95728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8.850***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10.10***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8.691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-10.45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12.54***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13.57***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915074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(2.843)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(3.340)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(1.015)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(-1.109)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(2.850)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(3.125)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776659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-6.396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11.48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123.9*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200.3***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18.57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42.44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036700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(-0.255)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(0.464)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(1.837)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(3.144)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(0.506)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(1.120)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038773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12540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R-squared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0.538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0.575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0.692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0.765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0.580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0.602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866934"/>
                  </a:ext>
                </a:extLst>
              </a:tr>
              <a:tr h="131811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8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9.334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10.11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5.325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7.101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6.396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9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6.506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29" marR="494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53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9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9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宋体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729</Words>
  <Application>Microsoft Office PowerPoint</Application>
  <PresentationFormat>全屏显示(16:9)</PresentationFormat>
  <Paragraphs>226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Catamaran Light</vt:lpstr>
      <vt:lpstr>Fira Sans Extra Condensed Medium</vt:lpstr>
      <vt:lpstr>宋体</vt:lpstr>
      <vt:lpstr>微软雅黑</vt:lpstr>
      <vt:lpstr>幼圆</vt:lpstr>
      <vt:lpstr>Arial</vt:lpstr>
      <vt:lpstr>Calibri</vt:lpstr>
      <vt:lpstr>Cambria Math</vt:lpstr>
      <vt:lpstr>Livvic</vt:lpstr>
      <vt:lpstr>Times New Roman</vt:lpstr>
      <vt:lpstr>宋体</vt:lpstr>
      <vt:lpstr>1_Engineering Project Proposal by Slidesgo</vt:lpstr>
      <vt:lpstr>学习总结</vt:lpstr>
      <vt:lpstr>汇报大纲</vt:lpstr>
      <vt:lpstr>双重差分法 Difference in differences （DID）</vt:lpstr>
      <vt:lpstr>双重差分法 Difference in differences （DID）</vt:lpstr>
      <vt:lpstr>Stata代码实现</vt:lpstr>
      <vt:lpstr>Stata代码实现</vt:lpstr>
      <vt:lpstr>Stata代码实现</vt:lpstr>
      <vt:lpstr>论文实证部分</vt:lpstr>
      <vt:lpstr>论文实证部分</vt:lpstr>
      <vt:lpstr>8月下旬计划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meng</dc:creator>
  <cp:lastModifiedBy>aaa aaaaa</cp:lastModifiedBy>
  <cp:revision>98</cp:revision>
  <dcterms:created xsi:type="dcterms:W3CDTF">2020-06-03T02:39:00Z</dcterms:created>
  <dcterms:modified xsi:type="dcterms:W3CDTF">2024-08-18T08:10:35Z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