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10"/>
  </p:notes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ACA44-0716-4443-AB30-80CE5D4071FF}" v="1" dt="2022-08-15T15:07:56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9"/>
    <p:restoredTop sz="78953"/>
  </p:normalViewPr>
  <p:slideViewPr>
    <p:cSldViewPr snapToGrid="0" snapToObjects="1">
      <p:cViewPr varScale="1">
        <p:scale>
          <a:sx n="121" d="100"/>
          <a:sy n="121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6AE26F83-3BFE-9D42-B9B2-5DB99CB914EC}"/>
    <pc:docChg chg="custSel addSld delSld modSld">
      <pc:chgData name="Sophia Constantinou" userId="e61dc813-a504-4ae7-a5d1-38eea9dee47c" providerId="ADAL" clId="{6AE26F83-3BFE-9D42-B9B2-5DB99CB914EC}" dt="2022-07-13T12:46:45.523" v="508" actId="1076"/>
      <pc:docMkLst>
        <pc:docMk/>
      </pc:docMkLst>
      <pc:sldChg chg="modSp mod modNotesTx">
        <pc:chgData name="Sophia Constantinou" userId="e61dc813-a504-4ae7-a5d1-38eea9dee47c" providerId="ADAL" clId="{6AE26F83-3BFE-9D42-B9B2-5DB99CB914EC}" dt="2022-07-13T12:46:45.523" v="508" actId="1076"/>
        <pc:sldMkLst>
          <pc:docMk/>
          <pc:sldMk cId="2046571001" sldId="256"/>
        </pc:sldMkLst>
        <pc:spChg chg="mod">
          <ac:chgData name="Sophia Constantinou" userId="e61dc813-a504-4ae7-a5d1-38eea9dee47c" providerId="ADAL" clId="{6AE26F83-3BFE-9D42-B9B2-5DB99CB914EC}" dt="2022-07-07T15:44:34.622" v="21" actId="27636"/>
          <ac:spMkLst>
            <pc:docMk/>
            <pc:sldMk cId="2046571001" sldId="256"/>
            <ac:spMk id="2" creationId="{B8E0A748-C6B4-4DF6-327F-D806F18DFC51}"/>
          </ac:spMkLst>
        </pc:spChg>
        <pc:picChg chg="mod">
          <ac:chgData name="Sophia Constantinou" userId="e61dc813-a504-4ae7-a5d1-38eea9dee47c" providerId="ADAL" clId="{6AE26F83-3BFE-9D42-B9B2-5DB99CB914EC}" dt="2022-07-13T12:46:45.523" v="508" actId="1076"/>
          <ac:picMkLst>
            <pc:docMk/>
            <pc:sldMk cId="2046571001" sldId="256"/>
            <ac:picMk id="5" creationId="{543B3C27-318F-0E77-5CA8-2554575206A5}"/>
          </ac:picMkLst>
        </pc:picChg>
      </pc:sldChg>
      <pc:sldChg chg="del">
        <pc:chgData name="Sophia Constantinou" userId="e61dc813-a504-4ae7-a5d1-38eea9dee47c" providerId="ADAL" clId="{6AE26F83-3BFE-9D42-B9B2-5DB99CB914EC}" dt="2022-07-07T15:43:21.975" v="1" actId="2696"/>
        <pc:sldMkLst>
          <pc:docMk/>
          <pc:sldMk cId="451551656" sldId="257"/>
        </pc:sldMkLst>
      </pc:sldChg>
      <pc:sldChg chg="del">
        <pc:chgData name="Sophia Constantinou" userId="e61dc813-a504-4ae7-a5d1-38eea9dee47c" providerId="ADAL" clId="{6AE26F83-3BFE-9D42-B9B2-5DB99CB914EC}" dt="2022-07-07T15:43:36.558" v="5" actId="2696"/>
        <pc:sldMkLst>
          <pc:docMk/>
          <pc:sldMk cId="2506824152" sldId="259"/>
        </pc:sldMkLst>
      </pc:sldChg>
      <pc:sldChg chg="del">
        <pc:chgData name="Sophia Constantinou" userId="e61dc813-a504-4ae7-a5d1-38eea9dee47c" providerId="ADAL" clId="{6AE26F83-3BFE-9D42-B9B2-5DB99CB914EC}" dt="2022-07-07T15:43:29.330" v="3" actId="2696"/>
        <pc:sldMkLst>
          <pc:docMk/>
          <pc:sldMk cId="2388323428" sldId="261"/>
        </pc:sldMkLst>
      </pc:sldChg>
      <pc:sldChg chg="del">
        <pc:chgData name="Sophia Constantinou" userId="e61dc813-a504-4ae7-a5d1-38eea9dee47c" providerId="ADAL" clId="{6AE26F83-3BFE-9D42-B9B2-5DB99CB914EC}" dt="2022-07-07T15:43:41.455" v="7" actId="2696"/>
        <pc:sldMkLst>
          <pc:docMk/>
          <pc:sldMk cId="2994622648" sldId="262"/>
        </pc:sldMkLst>
      </pc:sldChg>
      <pc:sldChg chg="del">
        <pc:chgData name="Sophia Constantinou" userId="e61dc813-a504-4ae7-a5d1-38eea9dee47c" providerId="ADAL" clId="{6AE26F83-3BFE-9D42-B9B2-5DB99CB914EC}" dt="2022-07-07T15:43:47.050" v="9" actId="2696"/>
        <pc:sldMkLst>
          <pc:docMk/>
          <pc:sldMk cId="2281123145" sldId="263"/>
        </pc:sldMkLst>
      </pc:sldChg>
      <pc:sldChg chg="del">
        <pc:chgData name="Sophia Constantinou" userId="e61dc813-a504-4ae7-a5d1-38eea9dee47c" providerId="ADAL" clId="{6AE26F83-3BFE-9D42-B9B2-5DB99CB914EC}" dt="2022-07-07T15:43:58.144" v="11" actId="2696"/>
        <pc:sldMkLst>
          <pc:docMk/>
          <pc:sldMk cId="306691051" sldId="264"/>
        </pc:sldMkLst>
      </pc:sldChg>
      <pc:sldChg chg="add">
        <pc:chgData name="Sophia Constantinou" userId="e61dc813-a504-4ae7-a5d1-38eea9dee47c" providerId="ADAL" clId="{6AE26F83-3BFE-9D42-B9B2-5DB99CB914EC}" dt="2022-07-07T15:43:15.219" v="0"/>
        <pc:sldMkLst>
          <pc:docMk/>
          <pc:sldMk cId="2919078333" sldId="265"/>
        </pc:sldMkLst>
      </pc:sldChg>
      <pc:sldChg chg="add modNotesTx">
        <pc:chgData name="Sophia Constantinou" userId="e61dc813-a504-4ae7-a5d1-38eea9dee47c" providerId="ADAL" clId="{6AE26F83-3BFE-9D42-B9B2-5DB99CB914EC}" dt="2022-07-08T10:21:31.673" v="283" actId="20577"/>
        <pc:sldMkLst>
          <pc:docMk/>
          <pc:sldMk cId="1059011350" sldId="266"/>
        </pc:sldMkLst>
      </pc:sldChg>
      <pc:sldChg chg="add modNotesTx">
        <pc:chgData name="Sophia Constantinou" userId="e61dc813-a504-4ae7-a5d1-38eea9dee47c" providerId="ADAL" clId="{6AE26F83-3BFE-9D42-B9B2-5DB99CB914EC}" dt="2022-07-08T10:26:35.144" v="298" actId="20577"/>
        <pc:sldMkLst>
          <pc:docMk/>
          <pc:sldMk cId="303286847" sldId="267"/>
        </pc:sldMkLst>
      </pc:sldChg>
      <pc:sldChg chg="modSp add mod">
        <pc:chgData name="Sophia Constantinou" userId="e61dc813-a504-4ae7-a5d1-38eea9dee47c" providerId="ADAL" clId="{6AE26F83-3BFE-9D42-B9B2-5DB99CB914EC}" dt="2022-07-08T09:07:59.632" v="252" actId="20577"/>
        <pc:sldMkLst>
          <pc:docMk/>
          <pc:sldMk cId="3044756499" sldId="268"/>
        </pc:sldMkLst>
        <pc:spChg chg="mod">
          <ac:chgData name="Sophia Constantinou" userId="e61dc813-a504-4ae7-a5d1-38eea9dee47c" providerId="ADAL" clId="{6AE26F83-3BFE-9D42-B9B2-5DB99CB914EC}" dt="2022-07-07T16:11:18.438" v="214" actId="12"/>
          <ac:spMkLst>
            <pc:docMk/>
            <pc:sldMk cId="3044756499" sldId="268"/>
            <ac:spMk id="3" creationId="{6C59C07B-8B34-8051-F9B5-BEF3EC1C4CCA}"/>
          </ac:spMkLst>
        </pc:spChg>
        <pc:spChg chg="mod">
          <ac:chgData name="Sophia Constantinou" userId="e61dc813-a504-4ae7-a5d1-38eea9dee47c" providerId="ADAL" clId="{6AE26F83-3BFE-9D42-B9B2-5DB99CB914EC}" dt="2022-07-08T09:07:59.632" v="252" actId="20577"/>
          <ac:spMkLst>
            <pc:docMk/>
            <pc:sldMk cId="3044756499" sldId="268"/>
            <ac:spMk id="8" creationId="{DEEB033E-6AF9-EDD7-1E7E-81038C58F3F9}"/>
          </ac:spMkLst>
        </pc:spChg>
      </pc:sldChg>
      <pc:sldChg chg="modSp add mod modNotesTx">
        <pc:chgData name="Sophia Constantinou" userId="e61dc813-a504-4ae7-a5d1-38eea9dee47c" providerId="ADAL" clId="{6AE26F83-3BFE-9D42-B9B2-5DB99CB914EC}" dt="2022-07-08T10:44:25.688" v="507" actId="20577"/>
        <pc:sldMkLst>
          <pc:docMk/>
          <pc:sldMk cId="884711057" sldId="269"/>
        </pc:sldMkLst>
        <pc:spChg chg="mod">
          <ac:chgData name="Sophia Constantinou" userId="e61dc813-a504-4ae7-a5d1-38eea9dee47c" providerId="ADAL" clId="{6AE26F83-3BFE-9D42-B9B2-5DB99CB914EC}" dt="2022-07-07T15:44:34.576" v="20"/>
          <ac:spMkLst>
            <pc:docMk/>
            <pc:sldMk cId="884711057" sldId="269"/>
            <ac:spMk id="2" creationId="{22760F2B-FE8C-DEDA-A9BD-29DDE096781F}"/>
          </ac:spMkLst>
        </pc:spChg>
        <pc:spChg chg="mod">
          <ac:chgData name="Sophia Constantinou" userId="e61dc813-a504-4ae7-a5d1-38eea9dee47c" providerId="ADAL" clId="{6AE26F83-3BFE-9D42-B9B2-5DB99CB914EC}" dt="2022-07-08T09:03:44.570" v="251" actId="20577"/>
          <ac:spMkLst>
            <pc:docMk/>
            <pc:sldMk cId="884711057" sldId="269"/>
            <ac:spMk id="3" creationId="{C3B59F8D-F9EE-D597-FE6B-CC797FBB5BD4}"/>
          </ac:spMkLst>
        </pc:spChg>
      </pc:sldChg>
      <pc:sldChg chg="modSp add mod">
        <pc:chgData name="Sophia Constantinou" userId="e61dc813-a504-4ae7-a5d1-38eea9dee47c" providerId="ADAL" clId="{6AE26F83-3BFE-9D42-B9B2-5DB99CB914EC}" dt="2022-07-07T15:44:35.272" v="23" actId="27636"/>
        <pc:sldMkLst>
          <pc:docMk/>
          <pc:sldMk cId="1682715504" sldId="270"/>
        </pc:sldMkLst>
        <pc:spChg chg="mod">
          <ac:chgData name="Sophia Constantinou" userId="e61dc813-a504-4ae7-a5d1-38eea9dee47c" providerId="ADAL" clId="{6AE26F83-3BFE-9D42-B9B2-5DB99CB914EC}" dt="2022-07-07T15:44:34.576" v="20"/>
          <ac:spMkLst>
            <pc:docMk/>
            <pc:sldMk cId="1682715504" sldId="270"/>
            <ac:spMk id="2" creationId="{F9C3F9DF-DCD2-85AF-BD95-83047ADEE274}"/>
          </ac:spMkLst>
        </pc:spChg>
        <pc:spChg chg="mod">
          <ac:chgData name="Sophia Constantinou" userId="e61dc813-a504-4ae7-a5d1-38eea9dee47c" providerId="ADAL" clId="{6AE26F83-3BFE-9D42-B9B2-5DB99CB914EC}" dt="2022-07-07T15:44:35.272" v="23" actId="27636"/>
          <ac:spMkLst>
            <pc:docMk/>
            <pc:sldMk cId="1682715504" sldId="270"/>
            <ac:spMk id="3" creationId="{7D2D02C6-AF78-8F6B-9BB9-B8076BBEFBF6}"/>
          </ac:spMkLst>
        </pc:spChg>
      </pc:sldChg>
    </pc:docChg>
  </pc:docChgLst>
  <pc:docChgLst>
    <pc:chgData name="Sophia Constantinou" userId="e61dc813-a504-4ae7-a5d1-38eea9dee47c" providerId="ADAL" clId="{DCFACA44-0716-4443-AB30-80CE5D4071FF}"/>
    <pc:docChg chg="modSld">
      <pc:chgData name="Sophia Constantinou" userId="e61dc813-a504-4ae7-a5d1-38eea9dee47c" providerId="ADAL" clId="{DCFACA44-0716-4443-AB30-80CE5D4071FF}" dt="2022-08-15T15:07:56.769" v="0" actId="732"/>
      <pc:docMkLst>
        <pc:docMk/>
      </pc:docMkLst>
      <pc:sldChg chg="modSp">
        <pc:chgData name="Sophia Constantinou" userId="e61dc813-a504-4ae7-a5d1-38eea9dee47c" providerId="ADAL" clId="{DCFACA44-0716-4443-AB30-80CE5D4071FF}" dt="2022-08-15T15:07:56.769" v="0" actId="732"/>
        <pc:sldMkLst>
          <pc:docMk/>
          <pc:sldMk cId="303286847" sldId="267"/>
        </pc:sldMkLst>
        <pc:picChg chg="mod">
          <ac:chgData name="Sophia Constantinou" userId="e61dc813-a504-4ae7-a5d1-38eea9dee47c" providerId="ADAL" clId="{DCFACA44-0716-4443-AB30-80CE5D4071FF}" dt="2022-08-15T15:07:56.769" v="0" actId="732"/>
          <ac:picMkLst>
            <pc:docMk/>
            <pc:sldMk cId="303286847" sldId="267"/>
            <ac:picMk id="6" creationId="{7684E2FC-B492-842B-5232-E39701E1DB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2FC0-5BBB-FD44-8D04-8D66422C6C4B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E88C2-4870-A743-ACED-E26044B0C30C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6076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690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JPred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an online server that mainly predicts the secondary structure of protein sequences, although it also predicts solvent accessibility, and coiled-coil regions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user submits a single amino acid sequence or a multiple sequence alignment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confidence score indicates the reliability for each residue and is as important as the prediction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So, when the input is a single sequence,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PSI-BLAST takes that sequence, searches database and builds a profile,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searches that profile in database – iterative – gives a set of sequences that align to your query and capture variability at every position in the sequence</a:t>
            </a:r>
            <a:endParaRPr lang="en-C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set of related sequences are then aligned against the query sequence to generate a multiple sequence alignment </a:t>
            </a:r>
            <a:endParaRPr lang="en-CY" dirty="0"/>
          </a:p>
          <a:p>
            <a:endParaRPr lang="en-CY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So, when you run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jpred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what happens is: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1 – multiple sequence alignment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step only applies if a user submits a single sequence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2 – Generation of profiles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the multiple sequence alignment, an HMM profile is generated from the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HMMer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program, and a PSSM profile is generated from PSI-BLAST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Together, the two profiles are fed as input into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3 – Prediction using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5062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– set of artificial neural networks in 2 dimensions that has two profiles as inputs (PSSM and HMM):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/>
              <a:t>one arm of </a:t>
            </a:r>
            <a:r>
              <a:rPr lang="en-GB" dirty="0" err="1"/>
              <a:t>Jnet</a:t>
            </a:r>
            <a:r>
              <a:rPr lang="en-GB" dirty="0"/>
              <a:t> accepts a PSSM profile as input, the other accepts an HMM profile as input</a:t>
            </a:r>
          </a:p>
          <a:p>
            <a:r>
              <a:rPr lang="en-GB" dirty="0"/>
              <a:t>each arm is a sequence-to-structure neural net feeding into a structure-to-structure 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nets have 3 output nodes, and the output of the sequence-structure network becomes the input for the structure-to-structure net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prediction is the mathematical average of the output from the HMM net and PSSM net.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used to train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trained with annotated data from a database known as structural classification of proteins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hierarchical database of protein domains, where a domain is defined as a globular protein unit that has been experimentally determined to fold and exist on its own.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(Protein domains in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classified into class, fold, superfamily and family.)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train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1 representative sequence was taken from each superfamily (987 representative sequences)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filtering steps were then applied to refine the data set: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sequences whose corresponding structures had low resolution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by length. Sequences need to be long enough to fold as domains, but too long and PSIBLAST computation will take too much time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Domains made up of more than one polypeptide chain but are removed. There is no reason given but I think it is because multi-chain domains are made of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-secondary structures 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 were checked for pairwise redundancy using the AMPS algorithm with 100 randomizations. No such sequences removed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 sequences which had missing secondary structure assignments in the DSSP database were excluded.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few more sequences were manually removed giving us 1507 sequences for training and testing – unfortunately, some superfamilies are not represented in this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1507 sequence dataset was divided into a training subset with 1348 sequences and a blind-test subset with 149 sequences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training subset and blind-test subsets were chosen such that the percentage content of helix, sheet, and coil of the were within 1% of each other.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produces a similar distribution of secondary structure compositions as training sequences to avoid biasing the reported accuracy of blind test results.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7-fold cross validation was performed on the training subset – divide data into 7, train on 6 and test on the other</a:t>
            </a:r>
            <a:endParaRPr lang="en-US" sz="1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blind-test subset comprised of one representative each of 149 superfamilies not used in training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assessed by comparison with DSSP information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– database of secondary structures extracted from crystal structures of protein domains on PDB (contains 8 states, reduce to 3 to train </a:t>
            </a:r>
            <a:r>
              <a:rPr lang="en-US" sz="1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</a:t>
            </a: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state H contains all types of helices, state E contains beta sheets, and all other is denoted as coils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Hello World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Hannah Fry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58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Uses the input amino acid sequences to construct a MSA (multiple sequence alignment) by </a:t>
            </a:r>
            <a:r>
              <a:rPr lang="en-GB" dirty="0" err="1"/>
              <a:t>quering</a:t>
            </a:r>
            <a:r>
              <a:rPr lang="en-GB" dirty="0"/>
              <a:t> several databases of protein 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“templates” = tries to identify proteins that may have a similar structure to the input (conserved fragments)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”pair representation” = initial representation of the structure (in essence, a model of which amino acids are likely to be in contact with each other)</a:t>
            </a: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</a:t>
            </a:r>
            <a:r>
              <a:rPr lang="en-CY" dirty="0"/>
              <a:t>ransformer – identifies which pieces of information are more informative – refines representations for MSA and pair interactions, and iteratively exchanges info between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better model of the MSA will improve the network’s characterization of the geometry, which simultaneously will help refine the model of the MSA.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At every cycle, the model leverages the current structural hypothesis to improve the assessment of the multiple sequence alignment, which leads to a new structural hypothesis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Both representations, sequence and structure, exchange information until the network reaches a solid inference. (specified number of cycles)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CY" dirty="0"/>
              <a:t>Central idea – information flows back and forth throughout the network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module - takes the refined “MSA representation” and “pair representation”, and uses them to construct a three-dimensional model of the structure.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previous models, this network does not use any optimisation algorithm: it generates a static, final structure, in a single step.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end result is a long list of Cartesian coordinates representing the position of each atom of the protein, including side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AlphaFold</a:t>
            </a:r>
            <a:r>
              <a:rPr lang="en-GB" dirty="0"/>
              <a:t> 2 finds similar sequences to the input, extracts the information using a neural network architecture, and then passes that information to another neural network that produces a 3D structure.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works iteratively – after generating a final structure, it takes all the information (MSA representation, pair representation and predicted structure) and pass it back to the beginning of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Evoformer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Debbie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2176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CY" dirty="0"/>
              <a:t>(transform discrete variable to a continuous space so that the network can be trained)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CY" dirty="0"/>
              <a:t>Define a layer of neurons that receives the discrete input and outputs some continuous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Embeddings are vanilla dense neural networks (one hidden layer)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CY" dirty="0"/>
              <a:t>Each head is specialised for the particular type of data it is looking at (MSA or a representation of pairwise interactions between amino acids)</a:t>
            </a:r>
            <a:endParaRPr lang="en-C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- </a:t>
            </a:r>
            <a:r>
              <a:rPr lang="en-CY" dirty="0"/>
              <a:t>identifies which pairs of amino acids are m</a:t>
            </a:r>
            <a:r>
              <a:rPr lang="en-GB" dirty="0"/>
              <a:t>or</a:t>
            </a:r>
            <a:r>
              <a:rPr lang="en-CY" dirty="0"/>
              <a:t>e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- </a:t>
            </a:r>
            <a:r>
              <a:rPr lang="en-CY" dirty="0"/>
              <a:t>determining which sequences are more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3566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So, um I’ve looked at Jia Geng’s code, and I need some help deciphering what he’s done in the final part of his project, which was basically starting to compare the two</a:t>
            </a:r>
          </a:p>
          <a:p>
            <a:endParaRPr lang="en-CY" dirty="0"/>
          </a:p>
          <a:p>
            <a:r>
              <a:rPr lang="en-CY" dirty="0"/>
              <a:t>I’m not sure that this (what I’ve been reading) is relevant</a:t>
            </a:r>
          </a:p>
          <a:p>
            <a:endParaRPr lang="en-CY" dirty="0"/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Take a parasite?</a:t>
            </a:r>
          </a:p>
          <a:p>
            <a:endParaRPr lang="en-CY" dirty="0"/>
          </a:p>
          <a:p>
            <a:r>
              <a:rPr lang="en-CY" dirty="0"/>
              <a:t>Mapping of SCOPe domains used in training jpred</a:t>
            </a:r>
          </a:p>
          <a:p>
            <a:r>
              <a:rPr lang="en-CY" dirty="0"/>
              <a:t>how do you find those in alphafold</a:t>
            </a:r>
          </a:p>
          <a:p>
            <a:endParaRPr lang="en-CY" dirty="0"/>
          </a:p>
          <a:p>
            <a:r>
              <a:rPr lang="en-CY" dirty="0"/>
              <a:t>generate secondary structure </a:t>
            </a:r>
          </a:p>
          <a:p>
            <a:r>
              <a:rPr lang="en-CY" dirty="0"/>
              <a:t>run dssp on alphafold</a:t>
            </a:r>
          </a:p>
          <a:p>
            <a:endParaRPr lang="en-CY" dirty="0"/>
          </a:p>
          <a:p>
            <a:r>
              <a:rPr lang="en-CY"/>
              <a:t>Look at jpred training code -- run</a:t>
            </a:r>
            <a:endParaRPr lang="en-CY" dirty="0"/>
          </a:p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88C2-4870-A743-ACED-E26044B0C30C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025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9849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927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0647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22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52558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2119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6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772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278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388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657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456F1B-839D-0D4F-A7A9-E7CB358E1BA5}" type="datetimeFigureOut">
              <a:rPr lang="en-CY" smtClean="0"/>
              <a:t>15/08/2022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CBBA1D-84B2-1545-BBD7-015B204C764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900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pig.com/blog/2021/07/alphafold-2-is-here-whats-behind-the-structure-prediction-mirac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A748-C6B4-4DF6-327F-D806F18DF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6474"/>
            <a:ext cx="9144000" cy="2387600"/>
          </a:xfrm>
        </p:spPr>
        <p:txBody>
          <a:bodyPr>
            <a:normAutofit/>
          </a:bodyPr>
          <a:lstStyle/>
          <a:p>
            <a:r>
              <a:rPr lang="en-CY" dirty="0"/>
              <a:t>Predicting protein secondary structures:</a:t>
            </a:r>
            <a:br>
              <a:rPr lang="en-CY" dirty="0"/>
            </a:br>
            <a:r>
              <a:rPr lang="en-CY" dirty="0"/>
              <a:t>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A3D7-3395-E2F0-8AE2-1C97208C6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8616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43B3C27-318F-0E77-5CA8-25545752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" y="488789"/>
            <a:ext cx="5970773" cy="165576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AE73B9-20B0-A4F3-9198-9BB097F9D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71" y="258916"/>
            <a:ext cx="5962248" cy="20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CBF1-04CF-CC31-1335-E3CD427D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5200"/>
            <a:ext cx="7729728" cy="1188720"/>
          </a:xfrm>
        </p:spPr>
        <p:txBody>
          <a:bodyPr/>
          <a:lstStyle/>
          <a:p>
            <a:r>
              <a:rPr lang="en-CY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2D8A-C37E-537C-1607-F7C71218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4662"/>
            <a:ext cx="7729728" cy="3101983"/>
          </a:xfrm>
        </p:spPr>
        <p:txBody>
          <a:bodyPr/>
          <a:lstStyle/>
          <a:p>
            <a:r>
              <a:rPr lang="en-CY" dirty="0"/>
              <a:t>Compare Jpred and Alphafold secondary structure predictions</a:t>
            </a:r>
          </a:p>
          <a:p>
            <a:endParaRPr lang="en-CY" dirty="0"/>
          </a:p>
          <a:p>
            <a:r>
              <a:rPr lang="en-CY" dirty="0"/>
              <a:t>Identify and try to understand the differences betwe</a:t>
            </a:r>
            <a:r>
              <a:rPr lang="en-GB" dirty="0"/>
              <a:t>e</a:t>
            </a:r>
            <a:r>
              <a:rPr lang="en-CY" dirty="0"/>
              <a:t>n them</a:t>
            </a:r>
          </a:p>
        </p:txBody>
      </p:sp>
    </p:spTree>
    <p:extLst>
      <p:ext uri="{BB962C8B-B14F-4D97-AF65-F5344CB8AC3E}">
        <p14:creationId xmlns:p14="http://schemas.microsoft.com/office/powerpoint/2010/main" val="36495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5BBB-157B-82B4-CF90-247C17C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49" y="313528"/>
            <a:ext cx="9489809" cy="1188720"/>
          </a:xfrm>
        </p:spPr>
        <p:txBody>
          <a:bodyPr>
            <a:normAutofit/>
          </a:bodyPr>
          <a:lstStyle/>
          <a:p>
            <a:r>
              <a:rPr lang="en-CY" dirty="0"/>
              <a:t>What I’ve learned about Jpred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FBAB0-C28C-8BC2-ADFE-E980A4D27715}"/>
              </a:ext>
            </a:extLst>
          </p:cNvPr>
          <p:cNvSpPr txBox="1"/>
          <p:nvPr/>
        </p:nvSpPr>
        <p:spPr>
          <a:xfrm>
            <a:off x="907749" y="2369125"/>
            <a:ext cx="10982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Input: single amino acid sequence / MSA (multiple sequence alignment)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When the input is a single sequence            PSI-BLAST searches in UniRef90 (iterative)              generate a MSA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Then, using the MSA, generate profiles: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HMM profile from HMMer program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PSSM profile from PSI-BLAST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Feed the 2 profiles into Jnet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Output: 3-state secondary structure prediction with confidence score at each residue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AECBE-0A85-596B-8B51-3026D2BC28E5}"/>
              </a:ext>
            </a:extLst>
          </p:cNvPr>
          <p:cNvSpPr txBox="1"/>
          <p:nvPr/>
        </p:nvSpPr>
        <p:spPr>
          <a:xfrm>
            <a:off x="907749" y="1708469"/>
            <a:ext cx="45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JPRED – online server: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9BB1B-D674-18CC-A65E-7E9674B04BD3}"/>
              </a:ext>
            </a:extLst>
          </p:cNvPr>
          <p:cNvCxnSpPr>
            <a:cxnSpLocks/>
          </p:cNvCxnSpPr>
          <p:nvPr/>
        </p:nvCxnSpPr>
        <p:spPr>
          <a:xfrm>
            <a:off x="4704163" y="3105038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A79993-BFFE-6E82-AF09-B2CBF50816F9}"/>
              </a:ext>
            </a:extLst>
          </p:cNvPr>
          <p:cNvCxnSpPr>
            <a:cxnSpLocks/>
          </p:cNvCxnSpPr>
          <p:nvPr/>
        </p:nvCxnSpPr>
        <p:spPr>
          <a:xfrm>
            <a:off x="9416200" y="3120709"/>
            <a:ext cx="72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08D9-55CC-F713-8389-3D24C868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318" y="309783"/>
            <a:ext cx="9285361" cy="1188720"/>
          </a:xfrm>
        </p:spPr>
        <p:txBody>
          <a:bodyPr/>
          <a:lstStyle/>
          <a:p>
            <a:r>
              <a:rPr lang="en-US" dirty="0"/>
              <a:t>JNET</a:t>
            </a:r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1D4AF-F592-C91E-DAC3-9D0F381E29FC}"/>
              </a:ext>
            </a:extLst>
          </p:cNvPr>
          <p:cNvSpPr txBox="1"/>
          <p:nvPr/>
        </p:nvSpPr>
        <p:spPr>
          <a:xfrm>
            <a:off x="1413160" y="2230858"/>
            <a:ext cx="10778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Y" dirty="0"/>
              <a:t>Inputs: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Y" dirty="0"/>
              <a:t>PSI-BLAST Position Specific Scoring Matrix (PSSM)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Y" dirty="0"/>
              <a:t>Hidden Markov Model (HMM) profile</a:t>
            </a:r>
          </a:p>
          <a:p>
            <a:pPr marL="342900" indent="-342900">
              <a:buFont typeface="+mj-lt"/>
              <a:buAutoNum type="arabicPeriod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Output: 3 nodes, average of HMM and PSSM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Data taken fr</a:t>
            </a:r>
            <a:r>
              <a:rPr lang="en-GB" dirty="0"/>
              <a:t>om</a:t>
            </a:r>
            <a:r>
              <a:rPr lang="en-CY" dirty="0"/>
              <a:t> 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1 representative sequence taken from each superfamily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Filter data (low resolution, length, etc)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1507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Training data – 1348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Testing data (blind-test) – 149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Y" dirty="0"/>
              <a:t>7-fold cross validation performed on training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Compare with DSSP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557B9-58B2-8622-EE51-999C50C178F4}"/>
              </a:ext>
            </a:extLst>
          </p:cNvPr>
          <p:cNvSpPr txBox="1"/>
          <p:nvPr/>
        </p:nvSpPr>
        <p:spPr>
          <a:xfrm>
            <a:off x="1413160" y="1625586"/>
            <a:ext cx="952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JNET – set of artificial neural networks (sequence-to-structure followed by structure-to-structure)</a:t>
            </a:r>
          </a:p>
        </p:txBody>
      </p:sp>
    </p:spTree>
    <p:extLst>
      <p:ext uri="{BB962C8B-B14F-4D97-AF65-F5344CB8AC3E}">
        <p14:creationId xmlns:p14="http://schemas.microsoft.com/office/powerpoint/2010/main" val="105901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DF65-171D-9DA5-8215-494EAF6A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64" y="453063"/>
            <a:ext cx="8665464" cy="1188720"/>
          </a:xfrm>
        </p:spPr>
        <p:txBody>
          <a:bodyPr/>
          <a:lstStyle/>
          <a:p>
            <a:r>
              <a:rPr lang="en-CY" dirty="0"/>
              <a:t>What I’ve learned about AlphaFold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84E2FC-B492-842B-5232-E39701E1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/>
          <a:stretch/>
        </p:blipFill>
        <p:spPr bwMode="auto">
          <a:xfrm>
            <a:off x="1870841" y="3602602"/>
            <a:ext cx="8056931" cy="313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AE73B-92EB-382F-0893-EE5DE038D9D7}"/>
              </a:ext>
            </a:extLst>
          </p:cNvPr>
          <p:cNvSpPr txBox="1"/>
          <p:nvPr/>
        </p:nvSpPr>
        <p:spPr>
          <a:xfrm>
            <a:off x="1599764" y="1712371"/>
            <a:ext cx="694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Input: Single amino acid sequence</a:t>
            </a:r>
          </a:p>
          <a:p>
            <a:endParaRPr lang="en-CY" dirty="0"/>
          </a:p>
          <a:p>
            <a:r>
              <a:rPr lang="en-CY" dirty="0"/>
              <a:t>3 steps:</a:t>
            </a:r>
          </a:p>
          <a:p>
            <a:r>
              <a:rPr lang="en-GB" dirty="0"/>
              <a:t>1) Construct MSA, “templates”, and “pair representation”</a:t>
            </a:r>
          </a:p>
          <a:p>
            <a:r>
              <a:rPr lang="en-GB" dirty="0"/>
              <a:t>2) Pass them through </a:t>
            </a:r>
            <a:r>
              <a:rPr lang="en-GB" dirty="0" err="1"/>
              <a:t>Evoformer</a:t>
            </a:r>
            <a:endParaRPr lang="en-GB" dirty="0"/>
          </a:p>
          <a:p>
            <a:r>
              <a:rPr lang="en-GB" dirty="0"/>
              <a:t>3) Structure module</a:t>
            </a:r>
          </a:p>
        </p:txBody>
      </p:sp>
    </p:spTree>
    <p:extLst>
      <p:ext uri="{BB962C8B-B14F-4D97-AF65-F5344CB8AC3E}">
        <p14:creationId xmlns:p14="http://schemas.microsoft.com/office/powerpoint/2010/main" val="3032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0146-6EF4-FFFC-D554-534A691E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1014"/>
            <a:ext cx="7729728" cy="1188720"/>
          </a:xfrm>
        </p:spPr>
        <p:txBody>
          <a:bodyPr/>
          <a:lstStyle/>
          <a:p>
            <a:r>
              <a:rPr lang="en-CY" dirty="0"/>
              <a:t>Evoformer and structure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C07B-8B34-8051-F9B5-BEF3EC1C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059" y="2183242"/>
            <a:ext cx="6174059" cy="4465282"/>
          </a:xfrm>
        </p:spPr>
        <p:txBody>
          <a:bodyPr>
            <a:normAutofit/>
          </a:bodyPr>
          <a:lstStyle/>
          <a:p>
            <a:pPr lvl="1"/>
            <a:r>
              <a:rPr lang="en-CY" dirty="0"/>
              <a:t>Define “embeddings” for the MSA and templates (discrete to continuous)</a:t>
            </a:r>
          </a:p>
          <a:p>
            <a:pPr lvl="1"/>
            <a:r>
              <a:rPr lang="en-CY" dirty="0"/>
              <a:t>2 transformers, with one clear communication channel betwe</a:t>
            </a:r>
            <a:r>
              <a:rPr lang="en-GB" dirty="0"/>
              <a:t>e</a:t>
            </a:r>
            <a:r>
              <a:rPr lang="en-CY" dirty="0"/>
              <a:t>n the two</a:t>
            </a:r>
          </a:p>
          <a:p>
            <a:pPr lvl="2"/>
            <a:r>
              <a:rPr lang="en-CY" dirty="0"/>
              <a:t>MSA transformer – computes attention over a large matrix of protein symbols</a:t>
            </a:r>
          </a:p>
          <a:p>
            <a:pPr lvl="3"/>
            <a:r>
              <a:rPr lang="en-GB" dirty="0"/>
              <a:t>A</a:t>
            </a:r>
            <a:r>
              <a:rPr lang="en-CY" dirty="0"/>
              <a:t>ttention is factorised in “row-wise” (computed first) and “column-wise” components</a:t>
            </a:r>
          </a:p>
          <a:p>
            <a:pPr lvl="3"/>
            <a:r>
              <a:rPr lang="en-CY" dirty="0"/>
              <a:t>Horizontal attention mechanism incorporates information from the “pair presentation”</a:t>
            </a:r>
          </a:p>
          <a:p>
            <a:pPr lvl="1"/>
            <a:r>
              <a:rPr lang="en-CY" dirty="0"/>
              <a:t>Pair representation head – works similarly, but attention is arranged in terms of triangles of residues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28566-ABC7-FD69-8F60-44A8FFE4A21B}"/>
              </a:ext>
            </a:extLst>
          </p:cNvPr>
          <p:cNvSpPr txBox="1"/>
          <p:nvPr/>
        </p:nvSpPr>
        <p:spPr>
          <a:xfrm>
            <a:off x="379141" y="1761893"/>
            <a:ext cx="34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Evoformer: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D879E-7718-D5FB-6FD8-D5E3B4D7669E}"/>
              </a:ext>
            </a:extLst>
          </p:cNvPr>
          <p:cNvSpPr txBox="1"/>
          <p:nvPr/>
        </p:nvSpPr>
        <p:spPr>
          <a:xfrm>
            <a:off x="7515922" y="1616927"/>
            <a:ext cx="29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Structure module: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B033E-6AF9-EDD7-1E7E-81038C58F3F9}"/>
              </a:ext>
            </a:extLst>
          </p:cNvPr>
          <p:cNvSpPr txBox="1"/>
          <p:nvPr/>
        </p:nvSpPr>
        <p:spPr>
          <a:xfrm>
            <a:off x="6858000" y="1946559"/>
            <a:ext cx="51741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 amino acid is modelled as a triangle, representing the three atoms of the backbone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Triangles float around and are moved by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Transformations characterised by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every step of the iterative process, a set of matrices are produced that displace and rotate the residues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representation does not reflect any physical or geometrical assumptions, and as a result the network has a tendency to generate structural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Uses “Invariant Point Attention” (IPA) – invariance to translations and rotations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module also generates a model of the side chains</a:t>
            </a: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0447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F2B-FE8C-DEDA-A9BD-29DDE096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Guidance/Help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9F8D-F9EE-D597-FE6B-CC797FBB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558907" cy="3101983"/>
          </a:xfrm>
        </p:spPr>
        <p:txBody>
          <a:bodyPr>
            <a:normAutofit/>
          </a:bodyPr>
          <a:lstStyle/>
          <a:p>
            <a:r>
              <a:rPr lang="en-CY" dirty="0"/>
              <a:t>Unsure what Jia Geng was doing in the final part of his project</a:t>
            </a:r>
          </a:p>
          <a:p>
            <a:pPr lvl="1"/>
            <a:r>
              <a:rPr lang="en-CY" dirty="0"/>
              <a:t>How to use Jia Geng’s code (keras, etc)</a:t>
            </a:r>
          </a:p>
          <a:p>
            <a:endParaRPr lang="en-CY" dirty="0"/>
          </a:p>
          <a:p>
            <a:r>
              <a:rPr lang="en-CY" dirty="0"/>
              <a:t>Unsure of how to approach the problem</a:t>
            </a:r>
          </a:p>
          <a:p>
            <a:endParaRPr lang="en-CY" dirty="0"/>
          </a:p>
          <a:p>
            <a:r>
              <a:rPr lang="en-CY" dirty="0"/>
              <a:t>Jia Geng used 451 domains </a:t>
            </a:r>
            <a:r>
              <a:rPr lang="en-US" dirty="0"/>
              <a:t>that were used to train both </a:t>
            </a:r>
            <a:r>
              <a:rPr lang="en-US" dirty="0" err="1"/>
              <a:t>Jpred</a:t>
            </a:r>
            <a:r>
              <a:rPr lang="en-US" dirty="0"/>
              <a:t> and </a:t>
            </a:r>
            <a:r>
              <a:rPr lang="en-US" dirty="0" err="1"/>
              <a:t>Alphafold</a:t>
            </a:r>
            <a:r>
              <a:rPr lang="en-US" dirty="0"/>
              <a:t> – is there a way to use domains that are unknown to both </a:t>
            </a:r>
            <a:r>
              <a:rPr lang="en-US" dirty="0" err="1"/>
              <a:t>Jpred</a:t>
            </a:r>
            <a:r>
              <a:rPr lang="en-US" dirty="0"/>
              <a:t> and </a:t>
            </a:r>
            <a:r>
              <a:rPr lang="en-US" dirty="0" err="1"/>
              <a:t>Alphafold</a:t>
            </a:r>
            <a:r>
              <a:rPr lang="en-US" dirty="0"/>
              <a:t>?</a:t>
            </a:r>
            <a:endParaRPr lang="en-CY" dirty="0"/>
          </a:p>
          <a:p>
            <a:endParaRPr lang="en-CY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8847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9DF-DCD2-85AF-BD95-83047ADE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02C6-AF78-8F6B-9BB9-B8076BBEF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3365"/>
          </a:xfrm>
        </p:spPr>
        <p:txBody>
          <a:bodyPr>
            <a:normAutofit/>
          </a:bodyPr>
          <a:lstStyle/>
          <a:p>
            <a:r>
              <a:rPr lang="en-GB" dirty="0" err="1"/>
              <a:t>Drozdetskiy</a:t>
            </a:r>
            <a:r>
              <a:rPr lang="en-GB" dirty="0"/>
              <a:t> A, Cole C, Procter J &amp; Barton GJ. (</a:t>
            </a:r>
            <a:r>
              <a:rPr lang="en-GB" b="1" dirty="0"/>
              <a:t>first published online April 16, 2015</a:t>
            </a:r>
            <a:r>
              <a:rPr lang="en-GB" dirty="0"/>
              <a:t>) JPred4: a protein secondary structure prediction server, </a:t>
            </a:r>
            <a:r>
              <a:rPr lang="en-GB" i="1" dirty="0"/>
              <a:t>Nucleic Acids Res.</a:t>
            </a:r>
            <a:r>
              <a:rPr lang="en-GB" dirty="0"/>
              <a:t> Web Server issue</a:t>
            </a:r>
          </a:p>
          <a:p>
            <a:r>
              <a:rPr lang="en-GB" dirty="0"/>
              <a:t>Cuff, J. A. and Barton, G. J. (</a:t>
            </a:r>
            <a:r>
              <a:rPr lang="en-GB" b="1" dirty="0"/>
              <a:t>2000</a:t>
            </a:r>
            <a:r>
              <a:rPr lang="en-GB" dirty="0"/>
              <a:t>) Application of Enhanced Multiple Sequence Alignment Profiles to Improve Protein Secondary Structure Prediction, </a:t>
            </a:r>
            <a:r>
              <a:rPr lang="en-GB" i="1" dirty="0"/>
              <a:t>PROTEINS: Structure, Function and Genetics</a:t>
            </a:r>
            <a:r>
              <a:rPr lang="en-GB" dirty="0"/>
              <a:t> </a:t>
            </a:r>
            <a:r>
              <a:rPr lang="en-GB" b="1" dirty="0"/>
              <a:t>40</a:t>
            </a:r>
            <a:r>
              <a:rPr lang="en-GB" dirty="0"/>
              <a:t>:502-511</a:t>
            </a:r>
          </a:p>
          <a:p>
            <a:r>
              <a:rPr lang="en-GB" dirty="0"/>
              <a:t>Author, </a:t>
            </a:r>
            <a:r>
              <a:rPr lang="en-GB" dirty="0" err="1"/>
              <a:t>Rubiera</a:t>
            </a:r>
            <a:r>
              <a:rPr lang="en-GB" dirty="0"/>
              <a:t>, C. O., &amp; </a:t>
            </a:r>
            <a:r>
              <a:rPr lang="en-GB" dirty="0" err="1"/>
              <a:t>Rubiera</a:t>
            </a:r>
            <a:r>
              <a:rPr lang="en-GB" dirty="0"/>
              <a:t>, C. O. (2021, July 19). Oxford Protein Informatics Group. Retrieved July 7, 2022, from </a:t>
            </a:r>
            <a:r>
              <a:rPr lang="en-GB" dirty="0">
                <a:hlinkClick r:id="rId2"/>
              </a:rPr>
              <a:t>https://www.blopig.com/blog/2021/07/alphafold-2-is-here-whats-behind-the-structure-prediction-miracle/</a:t>
            </a:r>
            <a:endParaRPr lang="en-GB" dirty="0"/>
          </a:p>
          <a:p>
            <a:r>
              <a:rPr lang="en-CY" dirty="0"/>
              <a:t>Jie Geng’s presentations and code</a:t>
            </a:r>
          </a:p>
          <a:p>
            <a:endParaRPr lang="en-GB" dirty="0"/>
          </a:p>
          <a:p>
            <a:endParaRPr lang="en-CY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6827155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{30EDCF91-2DAF-9146-95F8-07F7F5FC77B7}tf10001120</Template>
  <TotalTime>1628</TotalTime>
  <Words>1820</Words>
  <Application>Microsoft Macintosh PowerPoint</Application>
  <PresentationFormat>Widescreen</PresentationFormat>
  <Paragraphs>180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Predicting protein secondary structures: Jpred and Alphafold</vt:lpstr>
      <vt:lpstr>Aims of project</vt:lpstr>
      <vt:lpstr>What I’ve learned about Jpred</vt:lpstr>
      <vt:lpstr>JNET</vt:lpstr>
      <vt:lpstr>What I’ve learned about AlphaFold</vt:lpstr>
      <vt:lpstr>Evoformer and structure module</vt:lpstr>
      <vt:lpstr>Guidance/Help needed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Jpred</dc:title>
  <dc:creator>Sofia s131055 Konstantinou</dc:creator>
  <cp:lastModifiedBy>Sofia s131055 Konstantinou</cp:lastModifiedBy>
  <cp:revision>1</cp:revision>
  <dcterms:created xsi:type="dcterms:W3CDTF">2022-07-07T09:39:41Z</dcterms:created>
  <dcterms:modified xsi:type="dcterms:W3CDTF">2022-08-15T15:08:06Z</dcterms:modified>
</cp:coreProperties>
</file>