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96"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10/13/2019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391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10/13/2019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972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10/13/2019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3650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10/13/2019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5508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10/13/2019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753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10/13/2019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44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10/13/2019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950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10/13/2019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203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10/13/2019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761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10/13/2019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5202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10/13/2019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593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10/13/2019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779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3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B8FDAF5-1AD0-4456-926F-B992712F0832}"/>
              </a:ext>
            </a:extLst>
          </p:cNvPr>
          <p:cNvSpPr>
            <a:spLocks noGrp="1"/>
          </p:cNvSpPr>
          <p:nvPr>
            <p:ph type="ctrTitle"/>
          </p:nvPr>
        </p:nvSpPr>
        <p:spPr>
          <a:xfrm>
            <a:off x="239296" y="640084"/>
            <a:ext cx="4150281" cy="2850319"/>
          </a:xfrm>
        </p:spPr>
        <p:txBody>
          <a:bodyPr>
            <a:normAutofit/>
          </a:bodyPr>
          <a:lstStyle/>
          <a:p>
            <a:r>
              <a:rPr lang="en-US" sz="5400" dirty="0">
                <a:solidFill>
                  <a:srgbClr val="FFFFFF"/>
                </a:solidFill>
              </a:rPr>
              <a:t>AS-IS TO-BE</a:t>
            </a:r>
          </a:p>
        </p:txBody>
      </p:sp>
      <p:sp>
        <p:nvSpPr>
          <p:cNvPr id="3" name="Subtitle 2">
            <a:extLst>
              <a:ext uri="{FF2B5EF4-FFF2-40B4-BE49-F238E27FC236}">
                <a16:creationId xmlns:a16="http://schemas.microsoft.com/office/drawing/2014/main" id="{3D9AC5B8-D173-4139-94E5-86B0AC41BECB}"/>
              </a:ext>
            </a:extLst>
          </p:cNvPr>
          <p:cNvSpPr>
            <a:spLocks noGrp="1"/>
          </p:cNvSpPr>
          <p:nvPr>
            <p:ph type="subTitle" idx="1"/>
          </p:nvPr>
        </p:nvSpPr>
        <p:spPr>
          <a:xfrm>
            <a:off x="218364" y="3812134"/>
            <a:ext cx="4416730" cy="2506772"/>
          </a:xfrm>
        </p:spPr>
        <p:txBody>
          <a:bodyPr>
            <a:normAutofit/>
          </a:bodyPr>
          <a:lstStyle/>
          <a:p>
            <a:r>
              <a:rPr lang="en-US" dirty="0">
                <a:solidFill>
                  <a:srgbClr val="FFFFFF"/>
                </a:solidFill>
              </a:rPr>
              <a:t>Phase 1 presentation</a:t>
            </a:r>
          </a:p>
          <a:p>
            <a:r>
              <a:rPr lang="en-US" sz="1600" dirty="0">
                <a:solidFill>
                  <a:srgbClr val="FFFFFF"/>
                </a:solidFill>
              </a:rPr>
              <a:t>Scenarios for initial requirement understanding</a:t>
            </a:r>
          </a:p>
          <a:p>
            <a:r>
              <a:rPr lang="en-US" sz="1400" dirty="0">
                <a:solidFill>
                  <a:srgbClr val="FFFFFF"/>
                </a:solidFill>
              </a:rPr>
              <a:t>Team </a:t>
            </a:r>
            <a:r>
              <a:rPr lang="en-US" sz="1400" dirty="0" err="1">
                <a:solidFill>
                  <a:srgbClr val="FFFFFF"/>
                </a:solidFill>
              </a:rPr>
              <a:t>rssf</a:t>
            </a:r>
            <a:endParaRPr lang="en-US" sz="1400" dirty="0">
              <a:solidFill>
                <a:srgbClr val="FFFFFF"/>
              </a:solidFill>
            </a:endParaRPr>
          </a:p>
          <a:p>
            <a:r>
              <a:rPr lang="en-US" sz="1400" dirty="0">
                <a:solidFill>
                  <a:srgbClr val="FFFFFF"/>
                </a:solidFill>
              </a:rPr>
              <a:t>Oct 2019</a:t>
            </a:r>
          </a:p>
        </p:txBody>
      </p:sp>
      <p:cxnSp>
        <p:nvCxnSpPr>
          <p:cNvPr id="20" name="Straight Connector 19">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4AF3735-D3FC-4E44-A570-67AAE7EC9755}"/>
              </a:ext>
            </a:extLst>
          </p:cNvPr>
          <p:cNvPicPr>
            <a:picLocks noChangeAspect="1"/>
          </p:cNvPicPr>
          <p:nvPr/>
        </p:nvPicPr>
        <p:blipFill rotWithShape="1">
          <a:blip r:embed="rId2"/>
          <a:srcRect l="9386" r="17060" b="-1"/>
          <a:stretch/>
        </p:blipFill>
        <p:spPr>
          <a:xfrm>
            <a:off x="4635095" y="10"/>
            <a:ext cx="7556889" cy="6857990"/>
          </a:xfrm>
          <a:prstGeom prst="rect">
            <a:avLst/>
          </a:prstGeom>
        </p:spPr>
      </p:pic>
    </p:spTree>
    <p:extLst>
      <p:ext uri="{BB962C8B-B14F-4D97-AF65-F5344CB8AC3E}">
        <p14:creationId xmlns:p14="http://schemas.microsoft.com/office/powerpoint/2010/main" val="9144009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3107-3FD9-4283-9C68-59ADD9663897}"/>
              </a:ext>
            </a:extLst>
          </p:cNvPr>
          <p:cNvSpPr>
            <a:spLocks noGrp="1"/>
          </p:cNvSpPr>
          <p:nvPr>
            <p:ph type="title"/>
          </p:nvPr>
        </p:nvSpPr>
        <p:spPr/>
        <p:txBody>
          <a:bodyPr/>
          <a:lstStyle/>
          <a:p>
            <a:r>
              <a:rPr lang="en-US" dirty="0"/>
              <a:t>COMPARE</a:t>
            </a:r>
          </a:p>
        </p:txBody>
      </p:sp>
      <p:graphicFrame>
        <p:nvGraphicFramePr>
          <p:cNvPr id="3" name="Content Placeholder 3">
            <a:extLst>
              <a:ext uri="{FF2B5EF4-FFF2-40B4-BE49-F238E27FC236}">
                <a16:creationId xmlns:a16="http://schemas.microsoft.com/office/drawing/2014/main" id="{8A40AB9F-157E-411F-B088-CF06056D3F06}"/>
              </a:ext>
            </a:extLst>
          </p:cNvPr>
          <p:cNvGraphicFramePr>
            <a:graphicFrameLocks/>
          </p:cNvGraphicFramePr>
          <p:nvPr>
            <p:extLst>
              <p:ext uri="{D42A27DB-BD31-4B8C-83A1-F6EECF244321}">
                <p14:modId xmlns:p14="http://schemas.microsoft.com/office/powerpoint/2010/main" val="55698920"/>
              </p:ext>
            </p:extLst>
          </p:nvPr>
        </p:nvGraphicFramePr>
        <p:xfrm>
          <a:off x="1287895" y="2033517"/>
          <a:ext cx="9616210" cy="3889614"/>
        </p:xfrm>
        <a:graphic>
          <a:graphicData uri="http://schemas.openxmlformats.org/drawingml/2006/table">
            <a:tbl>
              <a:tblPr firstRow="1" bandRow="1">
                <a:tableStyleId>{5C22544A-7EE6-4342-B048-85BDC9FD1C3A}</a:tableStyleId>
              </a:tblPr>
              <a:tblGrid>
                <a:gridCol w="961621">
                  <a:extLst>
                    <a:ext uri="{9D8B030D-6E8A-4147-A177-3AD203B41FA5}">
                      <a16:colId xmlns:a16="http://schemas.microsoft.com/office/drawing/2014/main" val="20000"/>
                    </a:ext>
                  </a:extLst>
                </a:gridCol>
                <a:gridCol w="961621">
                  <a:extLst>
                    <a:ext uri="{9D8B030D-6E8A-4147-A177-3AD203B41FA5}">
                      <a16:colId xmlns:a16="http://schemas.microsoft.com/office/drawing/2014/main" val="20001"/>
                    </a:ext>
                  </a:extLst>
                </a:gridCol>
                <a:gridCol w="961621">
                  <a:extLst>
                    <a:ext uri="{9D8B030D-6E8A-4147-A177-3AD203B41FA5}">
                      <a16:colId xmlns:a16="http://schemas.microsoft.com/office/drawing/2014/main" val="20002"/>
                    </a:ext>
                  </a:extLst>
                </a:gridCol>
                <a:gridCol w="961621">
                  <a:extLst>
                    <a:ext uri="{9D8B030D-6E8A-4147-A177-3AD203B41FA5}">
                      <a16:colId xmlns:a16="http://schemas.microsoft.com/office/drawing/2014/main" val="20003"/>
                    </a:ext>
                  </a:extLst>
                </a:gridCol>
                <a:gridCol w="961621">
                  <a:extLst>
                    <a:ext uri="{9D8B030D-6E8A-4147-A177-3AD203B41FA5}">
                      <a16:colId xmlns:a16="http://schemas.microsoft.com/office/drawing/2014/main" val="20004"/>
                    </a:ext>
                  </a:extLst>
                </a:gridCol>
                <a:gridCol w="961621">
                  <a:extLst>
                    <a:ext uri="{9D8B030D-6E8A-4147-A177-3AD203B41FA5}">
                      <a16:colId xmlns:a16="http://schemas.microsoft.com/office/drawing/2014/main" val="20005"/>
                    </a:ext>
                  </a:extLst>
                </a:gridCol>
                <a:gridCol w="961621">
                  <a:extLst>
                    <a:ext uri="{9D8B030D-6E8A-4147-A177-3AD203B41FA5}">
                      <a16:colId xmlns:a16="http://schemas.microsoft.com/office/drawing/2014/main" val="20006"/>
                    </a:ext>
                  </a:extLst>
                </a:gridCol>
                <a:gridCol w="961621">
                  <a:extLst>
                    <a:ext uri="{9D8B030D-6E8A-4147-A177-3AD203B41FA5}">
                      <a16:colId xmlns:a16="http://schemas.microsoft.com/office/drawing/2014/main" val="20007"/>
                    </a:ext>
                  </a:extLst>
                </a:gridCol>
                <a:gridCol w="961621">
                  <a:extLst>
                    <a:ext uri="{9D8B030D-6E8A-4147-A177-3AD203B41FA5}">
                      <a16:colId xmlns:a16="http://schemas.microsoft.com/office/drawing/2014/main" val="20008"/>
                    </a:ext>
                  </a:extLst>
                </a:gridCol>
                <a:gridCol w="961621">
                  <a:extLst>
                    <a:ext uri="{9D8B030D-6E8A-4147-A177-3AD203B41FA5}">
                      <a16:colId xmlns:a16="http://schemas.microsoft.com/office/drawing/2014/main" val="540231396"/>
                    </a:ext>
                  </a:extLst>
                </a:gridCol>
              </a:tblGrid>
              <a:tr h="965697">
                <a:tc>
                  <a:txBody>
                    <a:bodyPr/>
                    <a:lstStyle/>
                    <a:p>
                      <a:endParaRPr lang="en-US" dirty="0"/>
                    </a:p>
                  </a:txBody>
                  <a:tcPr/>
                </a:tc>
                <a:tc>
                  <a:txBody>
                    <a:bodyPr/>
                    <a:lstStyle/>
                    <a:p>
                      <a:r>
                        <a:rPr lang="en-US" dirty="0"/>
                        <a:t>Cane </a:t>
                      </a:r>
                    </a:p>
                  </a:txBody>
                  <a:tcPr/>
                </a:tc>
                <a:tc>
                  <a:txBody>
                    <a:bodyPr/>
                    <a:lstStyle/>
                    <a:p>
                      <a:r>
                        <a:rPr lang="en-US" dirty="0"/>
                        <a:t>Dog</a:t>
                      </a:r>
                    </a:p>
                  </a:txBody>
                  <a:tcPr/>
                </a:tc>
                <a:tc>
                  <a:txBody>
                    <a:bodyPr/>
                    <a:lstStyle/>
                    <a:p>
                      <a:r>
                        <a:rPr lang="en-US" dirty="0"/>
                        <a:t>Stevie</a:t>
                      </a:r>
                    </a:p>
                  </a:txBody>
                  <a:tcPr/>
                </a:tc>
                <a:tc>
                  <a:txBody>
                    <a:bodyPr/>
                    <a:lstStyle/>
                    <a:p>
                      <a:r>
                        <a:rPr lang="en-US" dirty="0"/>
                        <a:t> App</a:t>
                      </a:r>
                    </a:p>
                  </a:txBody>
                  <a:tcPr/>
                </a:tc>
                <a:tc>
                  <a:txBody>
                    <a:bodyPr/>
                    <a:lstStyle/>
                    <a:p>
                      <a:r>
                        <a:rPr lang="en-US" dirty="0"/>
                        <a:t>User + Cane</a:t>
                      </a:r>
                    </a:p>
                  </a:txBody>
                  <a:tcPr/>
                </a:tc>
                <a:tc>
                  <a:txBody>
                    <a:bodyPr/>
                    <a:lstStyle/>
                    <a:p>
                      <a:r>
                        <a:rPr lang="en-US" dirty="0"/>
                        <a:t>User</a:t>
                      </a:r>
                      <a:r>
                        <a:rPr lang="en-US" baseline="0" dirty="0"/>
                        <a:t> + Dog</a:t>
                      </a:r>
                      <a:endParaRPr lang="en-US" dirty="0"/>
                    </a:p>
                  </a:txBody>
                  <a:tcPr/>
                </a:tc>
                <a:tc>
                  <a:txBody>
                    <a:bodyPr/>
                    <a:lstStyle/>
                    <a:p>
                      <a:r>
                        <a:rPr lang="en-US" dirty="0"/>
                        <a:t>User+ Cane  + App</a:t>
                      </a:r>
                    </a:p>
                  </a:txBody>
                  <a:tcPr/>
                </a:tc>
                <a:tc>
                  <a:txBody>
                    <a:bodyPr/>
                    <a:lstStyle/>
                    <a:p>
                      <a:r>
                        <a:rPr lang="en-US" dirty="0"/>
                        <a:t>User + Dog + App</a:t>
                      </a:r>
                    </a:p>
                  </a:txBody>
                  <a:tcPr/>
                </a:tc>
                <a:tc>
                  <a:txBody>
                    <a:bodyPr/>
                    <a:lstStyle/>
                    <a:p>
                      <a:r>
                        <a:rPr lang="en-US" dirty="0"/>
                        <a:t>User + App</a:t>
                      </a:r>
                    </a:p>
                  </a:txBody>
                  <a:tcPr/>
                </a:tc>
                <a:extLst>
                  <a:ext uri="{0D108BD9-81ED-4DB2-BD59-A6C34878D82A}">
                    <a16:rowId xmlns:a16="http://schemas.microsoft.com/office/drawing/2014/main" val="10000"/>
                  </a:ext>
                </a:extLst>
              </a:tr>
              <a:tr h="391644">
                <a:tc>
                  <a:txBody>
                    <a:bodyPr/>
                    <a:lstStyle/>
                    <a:p>
                      <a:r>
                        <a:rPr lang="en-US" dirty="0"/>
                        <a:t>See</a:t>
                      </a:r>
                    </a:p>
                  </a:txBody>
                  <a:tcPr/>
                </a:tc>
                <a:tc>
                  <a:txBody>
                    <a:bodyPr/>
                    <a:lstStyle/>
                    <a:p>
                      <a:endParaRPr lang="en-US" dirty="0"/>
                    </a:p>
                  </a:txBody>
                  <a:tcPr/>
                </a:tc>
                <a:tc>
                  <a:txBody>
                    <a:bodyPr/>
                    <a:lstStyle/>
                    <a:p>
                      <a:r>
                        <a:rPr lang="en-US" dirty="0"/>
                        <a:t>X</a:t>
                      </a:r>
                    </a:p>
                  </a:txBody>
                  <a:tcPr/>
                </a:tc>
                <a:tc>
                  <a:txBody>
                    <a:bodyPr/>
                    <a:lstStyle/>
                    <a:p>
                      <a:endParaRPr lang="en-US" dirty="0"/>
                    </a:p>
                  </a:txBody>
                  <a:tcPr/>
                </a:tc>
                <a:tc>
                  <a:txBody>
                    <a:bodyPr/>
                    <a:lstStyle/>
                    <a:p>
                      <a:r>
                        <a:rPr lang="en-US" dirty="0"/>
                        <a:t>X</a:t>
                      </a:r>
                    </a:p>
                  </a:txBody>
                  <a:tcPr/>
                </a:tc>
                <a:tc>
                  <a:txBody>
                    <a:bodyPr/>
                    <a:lstStyle/>
                    <a:p>
                      <a:endParaRPr lang="en-US" dirty="0"/>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10001"/>
                  </a:ext>
                </a:extLst>
              </a:tr>
              <a:tr h="391644">
                <a:tc>
                  <a:txBody>
                    <a:bodyPr/>
                    <a:lstStyle/>
                    <a:p>
                      <a:r>
                        <a:rPr lang="en-US" dirty="0"/>
                        <a:t>Feel</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dirty="0"/>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10002"/>
                  </a:ext>
                </a:extLst>
              </a:tr>
              <a:tr h="391644">
                <a:tc>
                  <a:txBody>
                    <a:bodyPr/>
                    <a:lstStyle/>
                    <a:p>
                      <a:r>
                        <a:rPr lang="en-US" dirty="0"/>
                        <a:t>Hear</a:t>
                      </a:r>
                    </a:p>
                  </a:txBody>
                  <a:tcPr/>
                </a:tc>
                <a:tc>
                  <a:txBody>
                    <a:bodyPr/>
                    <a:lstStyle/>
                    <a:p>
                      <a:endParaRPr lang="en-US" dirty="0"/>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10003"/>
                  </a:ext>
                </a:extLst>
              </a:tr>
              <a:tr h="965697">
                <a:tc>
                  <a:txBody>
                    <a:bodyPr/>
                    <a:lstStyle/>
                    <a:p>
                      <a:r>
                        <a:rPr lang="en-US" dirty="0"/>
                        <a:t>Talk</a:t>
                      </a:r>
                    </a:p>
                  </a:txBody>
                  <a:tcPr/>
                </a:tc>
                <a:tc>
                  <a:txBody>
                    <a:bodyPr/>
                    <a:lstStyle/>
                    <a:p>
                      <a:endParaRPr lang="en-US" dirty="0"/>
                    </a:p>
                  </a:txBody>
                  <a:tcPr/>
                </a:tc>
                <a:tc>
                  <a:txBody>
                    <a:bodyPr/>
                    <a:lstStyle/>
                    <a:p>
                      <a:r>
                        <a:rPr lang="en-US" dirty="0"/>
                        <a:t>To some extent (Bark)</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10004"/>
                  </a:ext>
                </a:extLst>
              </a:tr>
              <a:tr h="391644">
                <a:tc>
                  <a:txBody>
                    <a:bodyPr/>
                    <a:lstStyle/>
                    <a:p>
                      <a:r>
                        <a:rPr lang="en-US" dirty="0"/>
                        <a:t>Think</a:t>
                      </a:r>
                    </a:p>
                  </a:txBody>
                  <a:tcPr/>
                </a:tc>
                <a:tc>
                  <a:txBody>
                    <a:bodyPr/>
                    <a:lstStyle/>
                    <a:p>
                      <a:endParaRPr lang="en-US" dirty="0"/>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10005"/>
                  </a:ext>
                </a:extLst>
              </a:tr>
              <a:tr h="391644">
                <a:tc>
                  <a:txBody>
                    <a:bodyPr/>
                    <a:lstStyle/>
                    <a:p>
                      <a:r>
                        <a:rPr lang="en-US" dirty="0"/>
                        <a:t>Smell</a:t>
                      </a:r>
                    </a:p>
                  </a:txBody>
                  <a:tcPr/>
                </a:tc>
                <a:tc>
                  <a:txBody>
                    <a:bodyPr/>
                    <a:lstStyle/>
                    <a:p>
                      <a:endParaRPr lang="en-US" dirty="0"/>
                    </a:p>
                  </a:txBody>
                  <a:tcPr/>
                </a:tc>
                <a:tc>
                  <a:txBody>
                    <a:bodyPr/>
                    <a:lstStyle/>
                    <a:p>
                      <a:r>
                        <a:rPr lang="en-US" dirty="0"/>
                        <a:t>X</a:t>
                      </a:r>
                    </a:p>
                  </a:txBody>
                  <a:tcPr/>
                </a:tc>
                <a:tc>
                  <a:txBody>
                    <a:bodyPr/>
                    <a:lstStyle/>
                    <a:p>
                      <a:r>
                        <a:rPr lang="en-US" dirty="0"/>
                        <a:t>X</a:t>
                      </a:r>
                    </a:p>
                  </a:txBody>
                  <a:tcPr/>
                </a:tc>
                <a:tc>
                  <a:txBody>
                    <a:bodyPr/>
                    <a:lstStyle/>
                    <a:p>
                      <a:endParaRPr lang="en-US" dirty="0"/>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0321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A7E4-01D9-4548-9498-D7E6C8A80601}"/>
              </a:ext>
            </a:extLst>
          </p:cNvPr>
          <p:cNvSpPr>
            <a:spLocks noGrp="1"/>
          </p:cNvSpPr>
          <p:nvPr>
            <p:ph type="title"/>
          </p:nvPr>
        </p:nvSpPr>
        <p:spPr/>
        <p:txBody>
          <a:bodyPr/>
          <a:lstStyle/>
          <a:p>
            <a:r>
              <a:rPr lang="en-US" dirty="0"/>
              <a:t>COMPARE</a:t>
            </a:r>
          </a:p>
        </p:txBody>
      </p:sp>
      <p:sp>
        <p:nvSpPr>
          <p:cNvPr id="3" name="Content Placeholder 2">
            <a:extLst>
              <a:ext uri="{FF2B5EF4-FFF2-40B4-BE49-F238E27FC236}">
                <a16:creationId xmlns:a16="http://schemas.microsoft.com/office/drawing/2014/main" id="{DCBAC3C5-0722-403C-BA6D-99627565D901}"/>
              </a:ext>
            </a:extLst>
          </p:cNvPr>
          <p:cNvSpPr>
            <a:spLocks noGrp="1"/>
          </p:cNvSpPr>
          <p:nvPr>
            <p:ph idx="1"/>
          </p:nvPr>
        </p:nvSpPr>
        <p:spPr/>
        <p:txBody>
          <a:bodyPr/>
          <a:lstStyle/>
          <a:p>
            <a:pPr marL="285750" indent="-285750">
              <a:buFont typeface="Arial" panose="020B0604020202020204" pitchFamily="34" charset="0"/>
              <a:buChar char="•"/>
            </a:pPr>
            <a:r>
              <a:rPr lang="en-US" dirty="0"/>
              <a:t>Blind Buddy is the best navigation tool for a blind person.</a:t>
            </a:r>
          </a:p>
          <a:p>
            <a:pPr marL="285750" indent="-285750">
              <a:buFont typeface="Arial" panose="020B0604020202020204" pitchFamily="34" charset="0"/>
              <a:buChar char="•"/>
            </a:pPr>
            <a:r>
              <a:rPr lang="en-US" dirty="0"/>
              <a:t>The cane + user still cannot see.</a:t>
            </a:r>
          </a:p>
          <a:p>
            <a:pPr marL="285750" indent="-285750">
              <a:buFont typeface="Arial" panose="020B0604020202020204" pitchFamily="34" charset="0"/>
              <a:buChar char="•"/>
            </a:pPr>
            <a:r>
              <a:rPr lang="en-US" dirty="0"/>
              <a:t>The dog + user can provide all senses, but dogs are expensive in time and money to maintain and train. The user may even be allergic or dislike dogs.</a:t>
            </a:r>
          </a:p>
          <a:p>
            <a:pPr marL="285750" indent="-285750">
              <a:buFont typeface="Arial" panose="020B0604020202020204" pitchFamily="34" charset="0"/>
              <a:buChar char="•"/>
            </a:pPr>
            <a:r>
              <a:rPr lang="en-US" dirty="0"/>
              <a:t>The app provides all senses in conjunction with the user at little to no cost to him. </a:t>
            </a:r>
          </a:p>
          <a:p>
            <a:pPr marL="578358" lvl="1" indent="-285750">
              <a:buFont typeface="Arial" panose="020B0604020202020204" pitchFamily="34" charset="0"/>
              <a:buChar char="•"/>
            </a:pPr>
            <a:r>
              <a:rPr lang="en-US" dirty="0"/>
              <a:t>Cane may be used supplementary to avoid unpredictable objects such as trash cans and custodial equipment commonly found inside municipal buildings.</a:t>
            </a:r>
          </a:p>
          <a:p>
            <a:endParaRPr lang="en-US" dirty="0"/>
          </a:p>
        </p:txBody>
      </p:sp>
    </p:spTree>
    <p:extLst>
      <p:ext uri="{BB962C8B-B14F-4D97-AF65-F5344CB8AC3E}">
        <p14:creationId xmlns:p14="http://schemas.microsoft.com/office/powerpoint/2010/main" val="139082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A345-1B87-4BFB-801A-24343FC89EC6}"/>
              </a:ext>
            </a:extLst>
          </p:cNvPr>
          <p:cNvSpPr>
            <a:spLocks noGrp="1"/>
          </p:cNvSpPr>
          <p:nvPr>
            <p:ph type="title"/>
          </p:nvPr>
        </p:nvSpPr>
        <p:spPr/>
        <p:txBody>
          <a:bodyPr/>
          <a:lstStyle/>
          <a:p>
            <a:r>
              <a:rPr lang="en-US" dirty="0"/>
              <a:t>SCOPE CREEP</a:t>
            </a:r>
          </a:p>
        </p:txBody>
      </p:sp>
      <p:sp>
        <p:nvSpPr>
          <p:cNvPr id="3" name="Content Placeholder 2">
            <a:extLst>
              <a:ext uri="{FF2B5EF4-FFF2-40B4-BE49-F238E27FC236}">
                <a16:creationId xmlns:a16="http://schemas.microsoft.com/office/drawing/2014/main" id="{E8A7B7BD-97BE-4036-9B74-9CA414673923}"/>
              </a:ext>
            </a:extLst>
          </p:cNvPr>
          <p:cNvSpPr>
            <a:spLocks noGrp="1"/>
          </p:cNvSpPr>
          <p:nvPr>
            <p:ph idx="1"/>
          </p:nvPr>
        </p:nvSpPr>
        <p:spPr/>
        <p:txBody>
          <a:bodyPr/>
          <a:lstStyle/>
          <a:p>
            <a:pPr marL="285750" indent="-285750">
              <a:buFont typeface="Arial" panose="020B0604020202020204" pitchFamily="34" charset="0"/>
              <a:buChar char="•"/>
            </a:pPr>
            <a:r>
              <a:rPr lang="en-US" dirty="0"/>
              <a:t>Because of the difficulty of the semester, our team has almost no room for scope creep. </a:t>
            </a:r>
          </a:p>
          <a:p>
            <a:pPr marL="285750" indent="-285750">
              <a:buFont typeface="Arial" panose="020B0604020202020204" pitchFamily="34" charset="0"/>
              <a:buChar char="•"/>
            </a:pPr>
            <a:r>
              <a:rPr lang="en-US" dirty="0"/>
              <a:t>Future unseen challenges predicted in building this app may prove very difficult.</a:t>
            </a:r>
          </a:p>
          <a:p>
            <a:pPr marL="578358" lvl="1" indent="-285750">
              <a:buFont typeface="Arial" panose="020B0604020202020204" pitchFamily="34" charset="0"/>
              <a:buChar char="•"/>
            </a:pPr>
            <a:r>
              <a:rPr lang="en-US" dirty="0"/>
              <a:t>Team has little experience with mobile development.</a:t>
            </a:r>
          </a:p>
          <a:p>
            <a:pPr marL="578358" lvl="1" indent="-285750">
              <a:buFont typeface="Arial" panose="020B0604020202020204" pitchFamily="34" charset="0"/>
              <a:buChar char="•"/>
            </a:pPr>
            <a:r>
              <a:rPr lang="en-US" dirty="0"/>
              <a:t>Possibilities with third-party software such as Google Indoor Maps unknown.</a:t>
            </a:r>
          </a:p>
          <a:p>
            <a:pPr marL="578358" lvl="1" indent="-285750">
              <a:buFont typeface="Arial" panose="020B0604020202020204" pitchFamily="34" charset="0"/>
              <a:buChar char="•"/>
            </a:pPr>
            <a:r>
              <a:rPr lang="en-US" dirty="0"/>
              <a:t>General clearness that emerges with the development process will reveal unforeseen challenges.</a:t>
            </a:r>
          </a:p>
          <a:p>
            <a:pPr marL="285750" indent="-285750">
              <a:buFont typeface="Arial" panose="020B0604020202020204" pitchFamily="34" charset="0"/>
              <a:buChar char="•"/>
            </a:pPr>
            <a:r>
              <a:rPr lang="en-US" dirty="0"/>
              <a:t>We will do our best to keep up with it.</a:t>
            </a:r>
          </a:p>
        </p:txBody>
      </p:sp>
    </p:spTree>
    <p:extLst>
      <p:ext uri="{BB962C8B-B14F-4D97-AF65-F5344CB8AC3E}">
        <p14:creationId xmlns:p14="http://schemas.microsoft.com/office/powerpoint/2010/main" val="219831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E1AC-9243-4D9D-B544-B1C533EF18DD}"/>
              </a:ext>
            </a:extLst>
          </p:cNvPr>
          <p:cNvSpPr>
            <a:spLocks noGrp="1"/>
          </p:cNvSpPr>
          <p:nvPr>
            <p:ph type="ctrTitle"/>
          </p:nvPr>
        </p:nvSpPr>
        <p:spPr/>
        <p:txBody>
          <a:bodyPr/>
          <a:lstStyle/>
          <a:p>
            <a:r>
              <a:rPr lang="en-US" dirty="0"/>
              <a:t>FUNCTION POINTS</a:t>
            </a:r>
          </a:p>
        </p:txBody>
      </p:sp>
      <p:sp>
        <p:nvSpPr>
          <p:cNvPr id="3" name="Subtitle 2">
            <a:extLst>
              <a:ext uri="{FF2B5EF4-FFF2-40B4-BE49-F238E27FC236}">
                <a16:creationId xmlns:a16="http://schemas.microsoft.com/office/drawing/2014/main" id="{143A5FEA-24DE-451C-8917-5F1EB5DBE37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2291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82BA-739D-4ED3-A55E-385193D70B8C}"/>
              </a:ext>
            </a:extLst>
          </p:cNvPr>
          <p:cNvSpPr>
            <a:spLocks noGrp="1"/>
          </p:cNvSpPr>
          <p:nvPr>
            <p:ph type="title"/>
          </p:nvPr>
        </p:nvSpPr>
        <p:spPr/>
        <p:txBody>
          <a:bodyPr/>
          <a:lstStyle/>
          <a:p>
            <a:r>
              <a:rPr lang="en-US" dirty="0"/>
              <a:t>FUNCTIONAL REQUIREMENTS</a:t>
            </a:r>
          </a:p>
        </p:txBody>
      </p:sp>
      <p:graphicFrame>
        <p:nvGraphicFramePr>
          <p:cNvPr id="4" name="Content Placeholder 3">
            <a:extLst>
              <a:ext uri="{FF2B5EF4-FFF2-40B4-BE49-F238E27FC236}">
                <a16:creationId xmlns:a16="http://schemas.microsoft.com/office/drawing/2014/main" id="{9E3D9A0C-B0BE-476B-B72C-D660F5E57A11}"/>
              </a:ext>
            </a:extLst>
          </p:cNvPr>
          <p:cNvGraphicFramePr>
            <a:graphicFrameLocks noGrp="1"/>
          </p:cNvGraphicFramePr>
          <p:nvPr>
            <p:ph idx="1"/>
            <p:extLst>
              <p:ext uri="{D42A27DB-BD31-4B8C-83A1-F6EECF244321}">
                <p14:modId xmlns:p14="http://schemas.microsoft.com/office/powerpoint/2010/main" val="4061879416"/>
              </p:ext>
            </p:extLst>
          </p:nvPr>
        </p:nvGraphicFramePr>
        <p:xfrm>
          <a:off x="887103" y="2033517"/>
          <a:ext cx="9362365" cy="3807728"/>
        </p:xfrm>
        <a:graphic>
          <a:graphicData uri="http://schemas.openxmlformats.org/drawingml/2006/table">
            <a:tbl>
              <a:tblPr firstRow="1" firstCol="1" bandRow="1"/>
              <a:tblGrid>
                <a:gridCol w="1901498">
                  <a:extLst>
                    <a:ext uri="{9D8B030D-6E8A-4147-A177-3AD203B41FA5}">
                      <a16:colId xmlns:a16="http://schemas.microsoft.com/office/drawing/2014/main" val="3257424579"/>
                    </a:ext>
                  </a:extLst>
                </a:gridCol>
                <a:gridCol w="7460867">
                  <a:extLst>
                    <a:ext uri="{9D8B030D-6E8A-4147-A177-3AD203B41FA5}">
                      <a16:colId xmlns:a16="http://schemas.microsoft.com/office/drawing/2014/main" val="950804468"/>
                    </a:ext>
                  </a:extLst>
                </a:gridCol>
              </a:tblGrid>
              <a:tr h="374319">
                <a:tc>
                  <a:txBody>
                    <a:bodyPr/>
                    <a:lstStyle/>
                    <a:p>
                      <a:pPr marL="0" marR="0" algn="r">
                        <a:lnSpc>
                          <a:spcPct val="107000"/>
                        </a:lnSpc>
                        <a:spcBef>
                          <a:spcPts val="0"/>
                        </a:spcBef>
                        <a:spcAft>
                          <a:spcPts val="0"/>
                        </a:spcAft>
                      </a:pPr>
                      <a:r>
                        <a:rPr lang="en-US" sz="2000" b="1" i="1">
                          <a:effectLst/>
                          <a:latin typeface="Calibri Light" panose="020F0302020204030204" pitchFamily="34" charset="0"/>
                          <a:ea typeface="Times New Roman" panose="02020603050405020304" pitchFamily="18" charset="0"/>
                          <a:cs typeface="Times New Roman" panose="02020603050405020304" pitchFamily="18" charset="0"/>
                        </a:rPr>
                        <a:t>P FR</a:t>
                      </a:r>
                      <a:r>
                        <a:rPr lang="en-US" sz="2000" b="1"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_ 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000" b="1"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Preliminary FR Description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3562071762"/>
                  </a:ext>
                </a:extLst>
              </a:tr>
              <a:tr h="438857">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Arial" panose="020B0604020202020204" pitchFamily="34" charset="0"/>
                        </a:rPr>
                        <a:t>Accepting from the user the destination location to go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930870222"/>
                  </a:ext>
                </a:extLst>
              </a:tr>
              <a:tr h="374319">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800">
                          <a:effectLst/>
                          <a:latin typeface="Calibri" panose="020F0502020204030204" pitchFamily="34" charset="0"/>
                          <a:ea typeface="SimSun" panose="02010600030101010101" pitchFamily="2" charset="-122"/>
                          <a:cs typeface="Times New Roman" panose="02020603050405020304" pitchFamily="18" charset="0"/>
                        </a:rPr>
                        <a:t>Figuring out the routes to reach each destination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81621493"/>
                  </a:ext>
                </a:extLst>
              </a:tr>
              <a:tr h="374319">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Informing the user of the routes to reach the destination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extLst>
                  <a:ext uri="{0D108BD9-81ED-4DB2-BD59-A6C34878D82A}">
                    <a16:rowId xmlns:a16="http://schemas.microsoft.com/office/drawing/2014/main" val="1607391570"/>
                  </a:ext>
                </a:extLst>
              </a:tr>
              <a:tr h="374319">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800">
                          <a:effectLst/>
                          <a:latin typeface="Calibri" panose="020F0502020204030204" pitchFamily="34" charset="0"/>
                          <a:ea typeface="SimSun" panose="02010600030101010101" pitchFamily="2" charset="-122"/>
                          <a:cs typeface="Times New Roman" panose="02020603050405020304" pitchFamily="18" charset="0"/>
                        </a:rPr>
                        <a:t>Informing the user to walk a certain distance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91803275"/>
                  </a:ext>
                </a:extLst>
              </a:tr>
              <a:tr h="374319">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8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Informing the user to stop at the right place to turn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extLst>
                  <a:ext uri="{0D108BD9-81ED-4DB2-BD59-A6C34878D82A}">
                    <a16:rowId xmlns:a16="http://schemas.microsoft.com/office/drawing/2014/main" val="3766972974"/>
                  </a:ext>
                </a:extLst>
              </a:tr>
              <a:tr h="374319">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800">
                          <a:effectLst/>
                          <a:latin typeface="Calibri" panose="020F0502020204030204" pitchFamily="34" charset="0"/>
                          <a:ea typeface="SimSun" panose="02010600030101010101" pitchFamily="2" charset="-122"/>
                          <a:cs typeface="Times New Roman" panose="02020603050405020304" pitchFamily="18" charset="0"/>
                        </a:rPr>
                        <a:t>Detecting obstacles and informing the user how to avoid them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24806104"/>
                  </a:ext>
                </a:extLst>
              </a:tr>
              <a:tr h="374319">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80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Placing emergency calls and messages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extLst>
                  <a:ext uri="{0D108BD9-81ED-4DB2-BD59-A6C34878D82A}">
                    <a16:rowId xmlns:a16="http://schemas.microsoft.com/office/drawing/2014/main" val="2095401647"/>
                  </a:ext>
                </a:extLst>
              </a:tr>
              <a:tr h="374319">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800">
                          <a:effectLst/>
                          <a:latin typeface="Calibri" panose="020F0502020204030204" pitchFamily="34" charset="0"/>
                          <a:ea typeface="SimSun" panose="02010600030101010101" pitchFamily="2" charset="-122"/>
                          <a:cs typeface="Times New Roman" panose="02020603050405020304" pitchFamily="18" charset="0"/>
                        </a:rPr>
                        <a:t>Detecting when the user falls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55752363"/>
                  </a:ext>
                </a:extLst>
              </a:tr>
              <a:tr h="374319">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18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Predict the user’s next actions based on the user’s schedule and habits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extLst>
                  <a:ext uri="{0D108BD9-81ED-4DB2-BD59-A6C34878D82A}">
                    <a16:rowId xmlns:a16="http://schemas.microsoft.com/office/drawing/2014/main" val="2318862007"/>
                  </a:ext>
                </a:extLst>
              </a:tr>
            </a:tbl>
          </a:graphicData>
        </a:graphic>
      </p:graphicFrame>
    </p:spTree>
    <p:extLst>
      <p:ext uri="{BB962C8B-B14F-4D97-AF65-F5344CB8AC3E}">
        <p14:creationId xmlns:p14="http://schemas.microsoft.com/office/powerpoint/2010/main" val="171581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A54F-AFED-45AA-8C86-63DC82EDE566}"/>
              </a:ext>
            </a:extLst>
          </p:cNvPr>
          <p:cNvSpPr>
            <a:spLocks noGrp="1"/>
          </p:cNvSpPr>
          <p:nvPr>
            <p:ph type="title"/>
          </p:nvPr>
        </p:nvSpPr>
        <p:spPr/>
        <p:txBody>
          <a:bodyPr/>
          <a:lstStyle/>
          <a:p>
            <a:r>
              <a:rPr lang="en-US" dirty="0"/>
              <a:t>COMPLEXITY RATE</a:t>
            </a:r>
          </a:p>
        </p:txBody>
      </p:sp>
      <p:graphicFrame>
        <p:nvGraphicFramePr>
          <p:cNvPr id="4" name="Content Placeholder 3">
            <a:extLst>
              <a:ext uri="{FF2B5EF4-FFF2-40B4-BE49-F238E27FC236}">
                <a16:creationId xmlns:a16="http://schemas.microsoft.com/office/drawing/2014/main" id="{D87DFBEC-D9D9-4561-AF32-4ED274FA6377}"/>
              </a:ext>
            </a:extLst>
          </p:cNvPr>
          <p:cNvGraphicFramePr>
            <a:graphicFrameLocks noGrp="1"/>
          </p:cNvGraphicFramePr>
          <p:nvPr>
            <p:ph idx="1"/>
            <p:extLst>
              <p:ext uri="{D42A27DB-BD31-4B8C-83A1-F6EECF244321}">
                <p14:modId xmlns:p14="http://schemas.microsoft.com/office/powerpoint/2010/main" val="2839029689"/>
              </p:ext>
            </p:extLst>
          </p:nvPr>
        </p:nvGraphicFramePr>
        <p:xfrm>
          <a:off x="2277356" y="2126908"/>
          <a:ext cx="7637287" cy="3647137"/>
        </p:xfrm>
        <a:graphic>
          <a:graphicData uri="http://schemas.openxmlformats.org/drawingml/2006/table">
            <a:tbl>
              <a:tblPr firstRow="1" firstCol="1" bandRow="1"/>
              <a:tblGrid>
                <a:gridCol w="3075626">
                  <a:extLst>
                    <a:ext uri="{9D8B030D-6E8A-4147-A177-3AD203B41FA5}">
                      <a16:colId xmlns:a16="http://schemas.microsoft.com/office/drawing/2014/main" val="2292635252"/>
                    </a:ext>
                  </a:extLst>
                </a:gridCol>
                <a:gridCol w="3155942">
                  <a:extLst>
                    <a:ext uri="{9D8B030D-6E8A-4147-A177-3AD203B41FA5}">
                      <a16:colId xmlns:a16="http://schemas.microsoft.com/office/drawing/2014/main" val="471460332"/>
                    </a:ext>
                  </a:extLst>
                </a:gridCol>
                <a:gridCol w="1405719">
                  <a:extLst>
                    <a:ext uri="{9D8B030D-6E8A-4147-A177-3AD203B41FA5}">
                      <a16:colId xmlns:a16="http://schemas.microsoft.com/office/drawing/2014/main" val="4043795104"/>
                    </a:ext>
                  </a:extLst>
                </a:gridCol>
              </a:tblGrid>
              <a:tr h="609767">
                <a:tc>
                  <a:txBody>
                    <a:bodyPr/>
                    <a:lstStyle/>
                    <a:p>
                      <a:pPr marL="0" marR="0" algn="r">
                        <a:lnSpc>
                          <a:spcPct val="107000"/>
                        </a:lnSpc>
                        <a:spcBef>
                          <a:spcPts val="0"/>
                        </a:spcBef>
                        <a:spcAft>
                          <a:spcPts val="0"/>
                        </a:spcAft>
                      </a:pPr>
                      <a:r>
                        <a:rPr lang="en-US" sz="2000" i="1">
                          <a:effectLst/>
                          <a:latin typeface="Calibri Light" panose="020F0302020204030204" pitchFamily="34" charset="0"/>
                          <a:ea typeface="Times New Roman" panose="02020603050405020304" pitchFamily="18" charset="0"/>
                          <a:cs typeface="Times New Roman" panose="02020603050405020304" pitchFamily="18" charset="0"/>
                        </a:rPr>
                        <a:t>Functional Requirement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2000" i="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Category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2000" i="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Complexity (Rate 0-10)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2407353164"/>
                  </a:ext>
                </a:extLst>
              </a:tr>
              <a:tr h="297971">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l">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Inputs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l">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884732974"/>
                  </a:ext>
                </a:extLst>
              </a:tr>
              <a:tr h="297971">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Internal Logical Files</a:t>
                      </a: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a:noFill/>
                    </a:lnL>
                    <a:lnR>
                      <a:noFill/>
                    </a:lnR>
                    <a:lnT>
                      <a:noFill/>
                    </a:lnT>
                    <a:lnB>
                      <a:noFill/>
                    </a:lnB>
                  </a:tcPr>
                </a:tc>
                <a:extLst>
                  <a:ext uri="{0D108BD9-81ED-4DB2-BD59-A6C34878D82A}">
                    <a16:rowId xmlns:a16="http://schemas.microsoft.com/office/drawing/2014/main" val="1966481127"/>
                  </a:ext>
                </a:extLst>
              </a:tr>
              <a:tr h="297971">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Outputs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marL="0" marR="0" algn="l">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839848715"/>
                  </a:ext>
                </a:extLst>
              </a:tr>
              <a:tr h="297971">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External Outputs</a:t>
                      </a: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a:noFill/>
                    </a:lnL>
                    <a:lnR>
                      <a:noFill/>
                    </a:lnR>
                    <a:lnT>
                      <a:noFill/>
                    </a:lnT>
                    <a:lnB>
                      <a:noFill/>
                    </a:lnB>
                  </a:tcPr>
                </a:tc>
                <a:extLst>
                  <a:ext uri="{0D108BD9-81ED-4DB2-BD59-A6C34878D82A}">
                    <a16:rowId xmlns:a16="http://schemas.microsoft.com/office/drawing/2014/main" val="583833121"/>
                  </a:ext>
                </a:extLst>
              </a:tr>
              <a:tr h="297971">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Outputs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marL="0" marR="0" algn="l">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4007794447"/>
                  </a:ext>
                </a:extLst>
              </a:tr>
              <a:tr h="297971">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External Inquiries </a:t>
                      </a: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a:noFill/>
                    </a:lnL>
                    <a:lnR>
                      <a:noFill/>
                    </a:lnR>
                    <a:lnT>
                      <a:noFill/>
                    </a:lnT>
                    <a:lnB>
                      <a:noFill/>
                    </a:lnB>
                  </a:tcPr>
                </a:tc>
                <a:extLst>
                  <a:ext uri="{0D108BD9-81ED-4DB2-BD59-A6C34878D82A}">
                    <a16:rowId xmlns:a16="http://schemas.microsoft.com/office/drawing/2014/main" val="813130747"/>
                  </a:ext>
                </a:extLst>
              </a:tr>
              <a:tr h="516079">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Interface files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marL="0" marR="0" algn="l">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2302971215"/>
                  </a:ext>
                </a:extLst>
              </a:tr>
              <a:tr h="297971">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External Inputs</a:t>
                      </a: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tc>
                  <a:txBody>
                    <a:bodyPr/>
                    <a:lstStyle/>
                    <a:p>
                      <a:pPr marL="0" marR="0" algn="l">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a:noFill/>
                    </a:lnL>
                    <a:lnR>
                      <a:noFill/>
                    </a:lnR>
                    <a:lnT>
                      <a:noFill/>
                    </a:lnT>
                    <a:lnB>
                      <a:noFill/>
                    </a:lnB>
                  </a:tcPr>
                </a:tc>
                <a:extLst>
                  <a:ext uri="{0D108BD9-81ED-4DB2-BD59-A6C34878D82A}">
                    <a16:rowId xmlns:a16="http://schemas.microsoft.com/office/drawing/2014/main" val="3349532850"/>
                  </a:ext>
                </a:extLst>
              </a:tr>
              <a:tr h="0">
                <a:tc>
                  <a:txBody>
                    <a:bodyPr/>
                    <a:lstStyle/>
                    <a:p>
                      <a:pPr marL="0" marR="0" algn="r">
                        <a:lnSpc>
                          <a:spcPct val="107000"/>
                        </a:lnSpc>
                        <a:spcBef>
                          <a:spcPts val="0"/>
                        </a:spcBef>
                        <a:spcAft>
                          <a:spcPts val="0"/>
                        </a:spcAft>
                      </a:pPr>
                      <a:r>
                        <a:rPr lang="en-US" sz="20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PFR9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External Inquiries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marL="0" marR="0" algn="l">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2258471208"/>
                  </a:ext>
                </a:extLst>
              </a:tr>
            </a:tbl>
          </a:graphicData>
        </a:graphic>
      </p:graphicFrame>
    </p:spTree>
    <p:extLst>
      <p:ext uri="{BB962C8B-B14F-4D97-AF65-F5344CB8AC3E}">
        <p14:creationId xmlns:p14="http://schemas.microsoft.com/office/powerpoint/2010/main" val="2566689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40C5-8D1B-4F7A-AE87-9BCEEFDECD27}"/>
              </a:ext>
            </a:extLst>
          </p:cNvPr>
          <p:cNvSpPr>
            <a:spLocks noGrp="1"/>
          </p:cNvSpPr>
          <p:nvPr>
            <p:ph type="title"/>
          </p:nvPr>
        </p:nvSpPr>
        <p:spPr/>
        <p:txBody>
          <a:bodyPr/>
          <a:lstStyle/>
          <a:p>
            <a:r>
              <a:rPr lang="en-US" dirty="0"/>
              <a:t>FP COUNT</a:t>
            </a:r>
          </a:p>
        </p:txBody>
      </p:sp>
      <p:graphicFrame>
        <p:nvGraphicFramePr>
          <p:cNvPr id="4" name="Content Placeholder 3">
            <a:extLst>
              <a:ext uri="{FF2B5EF4-FFF2-40B4-BE49-F238E27FC236}">
                <a16:creationId xmlns:a16="http://schemas.microsoft.com/office/drawing/2014/main" id="{1C491D33-7C3F-413E-BB58-515DCCAE86D1}"/>
              </a:ext>
            </a:extLst>
          </p:cNvPr>
          <p:cNvGraphicFramePr>
            <a:graphicFrameLocks noGrp="1"/>
          </p:cNvGraphicFramePr>
          <p:nvPr>
            <p:ph idx="1"/>
            <p:extLst>
              <p:ext uri="{D42A27DB-BD31-4B8C-83A1-F6EECF244321}">
                <p14:modId xmlns:p14="http://schemas.microsoft.com/office/powerpoint/2010/main" val="3862008208"/>
              </p:ext>
            </p:extLst>
          </p:nvPr>
        </p:nvGraphicFramePr>
        <p:xfrm>
          <a:off x="745391" y="2061126"/>
          <a:ext cx="10701218" cy="3927412"/>
        </p:xfrm>
        <a:graphic>
          <a:graphicData uri="http://schemas.openxmlformats.org/drawingml/2006/table">
            <a:tbl>
              <a:tblPr firstRow="1" firstCol="1" bandRow="1"/>
              <a:tblGrid>
                <a:gridCol w="4304890">
                  <a:extLst>
                    <a:ext uri="{9D8B030D-6E8A-4147-A177-3AD203B41FA5}">
                      <a16:colId xmlns:a16="http://schemas.microsoft.com/office/drawing/2014/main" val="3390686372"/>
                    </a:ext>
                  </a:extLst>
                </a:gridCol>
                <a:gridCol w="1787028">
                  <a:extLst>
                    <a:ext uri="{9D8B030D-6E8A-4147-A177-3AD203B41FA5}">
                      <a16:colId xmlns:a16="http://schemas.microsoft.com/office/drawing/2014/main" val="2090553346"/>
                    </a:ext>
                  </a:extLst>
                </a:gridCol>
                <a:gridCol w="2304650">
                  <a:extLst>
                    <a:ext uri="{9D8B030D-6E8A-4147-A177-3AD203B41FA5}">
                      <a16:colId xmlns:a16="http://schemas.microsoft.com/office/drawing/2014/main" val="1041615209"/>
                    </a:ext>
                  </a:extLst>
                </a:gridCol>
                <a:gridCol w="2304650">
                  <a:extLst>
                    <a:ext uri="{9D8B030D-6E8A-4147-A177-3AD203B41FA5}">
                      <a16:colId xmlns:a16="http://schemas.microsoft.com/office/drawing/2014/main" val="685562625"/>
                    </a:ext>
                  </a:extLst>
                </a:gridCol>
              </a:tblGrid>
              <a:tr h="440020">
                <a:tc rowSpan="2">
                  <a:txBody>
                    <a:bodyPr/>
                    <a:lstStyle/>
                    <a:p>
                      <a:pPr marL="0" marR="0" algn="ctr">
                        <a:lnSpc>
                          <a:spcPct val="107000"/>
                        </a:lnSpc>
                        <a:spcBef>
                          <a:spcPts val="0"/>
                        </a:spcBef>
                        <a:spcAft>
                          <a:spcPts val="0"/>
                        </a:spcAft>
                      </a:pPr>
                      <a:r>
                        <a:rPr lang="en-US" sz="3200" i="1" dirty="0">
                          <a:effectLst/>
                          <a:latin typeface="Calibri Light" panose="020F0302020204030204" pitchFamily="34" charset="0"/>
                          <a:ea typeface="Times New Roman" panose="02020603050405020304" pitchFamily="18" charset="0"/>
                          <a:cs typeface="Times New Roman" panose="02020603050405020304" pitchFamily="18" charset="0"/>
                        </a:rPr>
                        <a:t>Type of Component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3">
                  <a:txBody>
                    <a:bodyPr/>
                    <a:lstStyle/>
                    <a:p>
                      <a:pPr marL="0" marR="0" algn="ctr">
                        <a:lnSpc>
                          <a:spcPct val="107000"/>
                        </a:lnSpc>
                        <a:spcBef>
                          <a:spcPts val="0"/>
                        </a:spcBef>
                        <a:spcAft>
                          <a:spcPts val="0"/>
                        </a:spcAft>
                      </a:pPr>
                      <a:r>
                        <a:rPr lang="en-US" sz="32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Complexity of Components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8117930"/>
                  </a:ext>
                </a:extLst>
              </a:tr>
              <a:tr h="372431">
                <a:tc vMerge="1">
                  <a:txBody>
                    <a:bodyPr/>
                    <a:lstStyle/>
                    <a:p>
                      <a:endParaRPr lang="en-US"/>
                    </a:p>
                  </a:txBody>
                  <a:tcPr/>
                </a:tc>
                <a:tc>
                  <a:txBody>
                    <a:bodyPr/>
                    <a:lstStyle/>
                    <a:p>
                      <a:pPr marL="0" marR="0" algn="l">
                        <a:lnSpc>
                          <a:spcPct val="107000"/>
                        </a:lnSpc>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 (x3)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l">
                        <a:lnSpc>
                          <a:spcPct val="107000"/>
                        </a:lnSpc>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 (x4)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l">
                        <a:lnSpc>
                          <a:spcPct val="107000"/>
                        </a:lnSpc>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 (x6)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275710986"/>
                  </a:ext>
                </a:extLst>
              </a:tr>
              <a:tr h="440020">
                <a:tc>
                  <a:txBody>
                    <a:bodyPr/>
                    <a:lstStyle/>
                    <a:p>
                      <a:pPr marL="0" marR="0" algn="r">
                        <a:lnSpc>
                          <a:spcPct val="107000"/>
                        </a:lnSpc>
                        <a:spcBef>
                          <a:spcPts val="0"/>
                        </a:spcBef>
                        <a:spcAft>
                          <a:spcPts val="0"/>
                        </a:spcAft>
                      </a:pPr>
                      <a:r>
                        <a:rPr lang="en-US" sz="3200" i="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External Inputs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45</a:t>
                      </a: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tc>
                  <a:txBody>
                    <a:bodyPr/>
                    <a:lstStyle/>
                    <a:p>
                      <a:pPr marL="0" marR="0" algn="l">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60</a:t>
                      </a:r>
                    </a:p>
                  </a:txBody>
                  <a:tcPr marL="68580" marR="68580" marT="0" marB="0">
                    <a:lnL>
                      <a:noFill/>
                    </a:lnL>
                    <a:lnR>
                      <a:noFill/>
                    </a:lnR>
                    <a:lnT>
                      <a:noFill/>
                    </a:lnT>
                    <a:lnB>
                      <a:noFill/>
                    </a:lnB>
                  </a:tcPr>
                </a:tc>
                <a:tc>
                  <a:txBody>
                    <a:bodyPr/>
                    <a:lstStyle/>
                    <a:p>
                      <a:pPr marL="0" marR="0" algn="l">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90</a:t>
                      </a:r>
                    </a:p>
                  </a:txBody>
                  <a:tcPr marL="68580" marR="68580" marT="0" marB="0">
                    <a:lnL>
                      <a:noFill/>
                    </a:lnL>
                    <a:lnR>
                      <a:noFill/>
                    </a:lnR>
                    <a:lnT>
                      <a:noFill/>
                    </a:lnT>
                    <a:lnB>
                      <a:noFill/>
                    </a:lnB>
                  </a:tcPr>
                </a:tc>
                <a:extLst>
                  <a:ext uri="{0D108BD9-81ED-4DB2-BD59-A6C34878D82A}">
                    <a16:rowId xmlns:a16="http://schemas.microsoft.com/office/drawing/2014/main" val="2706521133"/>
                  </a:ext>
                </a:extLst>
              </a:tr>
              <a:tr h="440020">
                <a:tc>
                  <a:txBody>
                    <a:bodyPr/>
                    <a:lstStyle/>
                    <a:p>
                      <a:pPr marL="0" marR="0" algn="r">
                        <a:lnSpc>
                          <a:spcPct val="107000"/>
                        </a:lnSpc>
                        <a:spcBef>
                          <a:spcPts val="0"/>
                        </a:spcBef>
                        <a:spcAft>
                          <a:spcPts val="0"/>
                        </a:spcAft>
                      </a:pPr>
                      <a:r>
                        <a:rPr lang="en-US" sz="32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External Outputs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marL="0" marR="0" algn="l">
                        <a:lnSpc>
                          <a:spcPct val="107000"/>
                        </a:lnSpc>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l">
                        <a:lnSpc>
                          <a:spcPct val="107000"/>
                        </a:lnSpc>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750269479"/>
                  </a:ext>
                </a:extLst>
              </a:tr>
              <a:tr h="440020">
                <a:tc>
                  <a:txBody>
                    <a:bodyPr/>
                    <a:lstStyle/>
                    <a:p>
                      <a:pPr marL="0" marR="0" algn="r">
                        <a:lnSpc>
                          <a:spcPct val="107000"/>
                        </a:lnSpc>
                        <a:spcBef>
                          <a:spcPts val="0"/>
                        </a:spcBef>
                        <a:spcAft>
                          <a:spcPts val="0"/>
                        </a:spcAft>
                      </a:pPr>
                      <a:r>
                        <a:rPr lang="en-US" sz="32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External Inquiries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60</a:t>
                      </a: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80</a:t>
                      </a:r>
                    </a:p>
                  </a:txBody>
                  <a:tcPr marL="68580" marR="68580" marT="0" marB="0">
                    <a:lnL>
                      <a:noFill/>
                    </a:lnL>
                    <a:lnR>
                      <a:noFill/>
                    </a:lnR>
                    <a:lnT>
                      <a:noFill/>
                    </a:lnT>
                    <a:lnB>
                      <a:noFill/>
                    </a:lnB>
                  </a:tcPr>
                </a:tc>
                <a:tc>
                  <a:txBody>
                    <a:bodyPr/>
                    <a:lstStyle/>
                    <a:p>
                      <a:pPr marL="0" marR="0" algn="l">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120</a:t>
                      </a:r>
                    </a:p>
                  </a:txBody>
                  <a:tcPr marL="68580" marR="68580" marT="0" marB="0">
                    <a:lnL>
                      <a:noFill/>
                    </a:lnL>
                    <a:lnR>
                      <a:noFill/>
                    </a:lnR>
                    <a:lnT>
                      <a:noFill/>
                    </a:lnT>
                    <a:lnB>
                      <a:noFill/>
                    </a:lnB>
                  </a:tcPr>
                </a:tc>
                <a:extLst>
                  <a:ext uri="{0D108BD9-81ED-4DB2-BD59-A6C34878D82A}">
                    <a16:rowId xmlns:a16="http://schemas.microsoft.com/office/drawing/2014/main" val="998306041"/>
                  </a:ext>
                </a:extLst>
              </a:tr>
              <a:tr h="440020">
                <a:tc>
                  <a:txBody>
                    <a:bodyPr/>
                    <a:lstStyle/>
                    <a:p>
                      <a:pPr marL="0" marR="0" algn="r">
                        <a:lnSpc>
                          <a:spcPct val="107000"/>
                        </a:lnSpc>
                        <a:spcBef>
                          <a:spcPts val="0"/>
                        </a:spcBef>
                        <a:spcAft>
                          <a:spcPts val="0"/>
                        </a:spcAft>
                      </a:pPr>
                      <a:r>
                        <a:rPr lang="en-US" sz="32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Internal Logical Files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marL="0" marR="0" algn="l">
                        <a:lnSpc>
                          <a:spcPct val="107000"/>
                        </a:lnSpc>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l">
                        <a:lnSpc>
                          <a:spcPct val="107000"/>
                        </a:lnSpc>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628290858"/>
                  </a:ext>
                </a:extLst>
              </a:tr>
              <a:tr h="440020">
                <a:tc>
                  <a:txBody>
                    <a:bodyPr/>
                    <a:lstStyle/>
                    <a:p>
                      <a:pPr marL="0" marR="0" algn="r">
                        <a:lnSpc>
                          <a:spcPct val="107000"/>
                        </a:lnSpc>
                        <a:spcBef>
                          <a:spcPts val="0"/>
                        </a:spcBef>
                        <a:spcAft>
                          <a:spcPts val="0"/>
                        </a:spcAft>
                      </a:pPr>
                      <a:r>
                        <a:rPr lang="en-US" sz="32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External Interface files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lnL w="12700" cap="flat" cmpd="sng" algn="ctr">
                      <a:solidFill>
                        <a:srgbClr val="7F7F7F"/>
                      </a:solidFill>
                      <a:prstDash val="solid"/>
                      <a:round/>
                      <a:headEnd type="none" w="med" len="med"/>
                      <a:tailEnd type="none" w="med" len="med"/>
                    </a:lnL>
                    <a:lnR>
                      <a:noFill/>
                    </a:lnR>
                    <a:lnT>
                      <a:noFill/>
                    </a:lnT>
                    <a:lnB>
                      <a:noFill/>
                    </a:lnB>
                  </a:tcPr>
                </a:tc>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20</a:t>
                      </a:r>
                    </a:p>
                  </a:txBody>
                  <a:tcPr marL="68580" marR="68580" marT="0" marB="0">
                    <a:lnL>
                      <a:noFill/>
                    </a:lnL>
                    <a:lnR>
                      <a:noFill/>
                    </a:lnR>
                    <a:lnT>
                      <a:noFill/>
                    </a:lnT>
                    <a:lnB>
                      <a:noFill/>
                    </a:lnB>
                  </a:tcPr>
                </a:tc>
                <a:tc>
                  <a:txBody>
                    <a:bodyPr/>
                    <a:lstStyle/>
                    <a:p>
                      <a:pPr marL="0" marR="0" algn="l">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30</a:t>
                      </a:r>
                    </a:p>
                  </a:txBody>
                  <a:tcPr marL="68580" marR="68580" marT="0" marB="0">
                    <a:lnL>
                      <a:noFill/>
                    </a:lnL>
                    <a:lnR>
                      <a:noFill/>
                    </a:lnR>
                    <a:lnT>
                      <a:noFill/>
                    </a:lnT>
                    <a:lnB>
                      <a:noFill/>
                    </a:lnB>
                  </a:tcPr>
                </a:tc>
                <a:extLst>
                  <a:ext uri="{0D108BD9-81ED-4DB2-BD59-A6C34878D82A}">
                    <a16:rowId xmlns:a16="http://schemas.microsoft.com/office/drawing/2014/main" val="1251432470"/>
                  </a:ext>
                </a:extLst>
              </a:tr>
              <a:tr h="440020">
                <a:tc>
                  <a:txBody>
                    <a:bodyPr/>
                    <a:lstStyle/>
                    <a:p>
                      <a:pPr marL="0" marR="0" algn="r">
                        <a:lnSpc>
                          <a:spcPct val="107000"/>
                        </a:lnSpc>
                        <a:spcBef>
                          <a:spcPts val="0"/>
                        </a:spcBef>
                        <a:spcAft>
                          <a:spcPts val="0"/>
                        </a:spcAft>
                      </a:pPr>
                      <a:r>
                        <a:rPr lang="en-US" sz="3200" i="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Total</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l">
                        <a:lnSpc>
                          <a:spcPct val="107000"/>
                        </a:lnSpc>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174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marL="0" marR="0" algn="l">
                        <a:lnSpc>
                          <a:spcPct val="107000"/>
                        </a:lnSpc>
                        <a:spcBef>
                          <a:spcPts val="0"/>
                        </a:spcBef>
                        <a:spcAft>
                          <a:spcPts val="0"/>
                        </a:spcAft>
                      </a:pPr>
                      <a:r>
                        <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232</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l">
                        <a:lnSpc>
                          <a:spcPct val="107000"/>
                        </a:lnSpc>
                        <a:spcBef>
                          <a:spcPts val="0"/>
                        </a:spcBef>
                        <a:spcAft>
                          <a:spcPts val="0"/>
                        </a:spcAft>
                      </a:pPr>
                      <a:r>
                        <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348</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2561643044"/>
                  </a:ext>
                </a:extLst>
              </a:tr>
            </a:tbl>
          </a:graphicData>
        </a:graphic>
      </p:graphicFrame>
    </p:spTree>
    <p:extLst>
      <p:ext uri="{BB962C8B-B14F-4D97-AF65-F5344CB8AC3E}">
        <p14:creationId xmlns:p14="http://schemas.microsoft.com/office/powerpoint/2010/main" val="401688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274A-EFEE-46EE-9224-DFA171C338A4}"/>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1CE8B21B-6019-4E04-81C3-831520437663}"/>
              </a:ext>
            </a:extLst>
          </p:cNvPr>
          <p:cNvSpPr>
            <a:spLocks noGrp="1"/>
          </p:cNvSpPr>
          <p:nvPr>
            <p:ph sz="half" idx="1"/>
          </p:nvPr>
        </p:nvSpPr>
        <p:spPr>
          <a:xfrm>
            <a:off x="1097279" y="2120900"/>
            <a:ext cx="4784905" cy="3748193"/>
          </a:xfrm>
        </p:spPr>
        <p:txBody>
          <a:bodyPr>
            <a:normAutofit fontScale="92500"/>
          </a:bodyPr>
          <a:lstStyle/>
          <a:p>
            <a:r>
              <a:rPr lang="en-US" dirty="0"/>
              <a:t>In your team meetings, produce two more AS-IS scenarios, and record what they are in your meeting notes. </a:t>
            </a:r>
          </a:p>
          <a:p>
            <a:r>
              <a:rPr lang="en-US" dirty="0"/>
              <a:t>These 3 scenarios (including the given one) should be part of your Phase I final presentation. Therefore, they should be either critical or high frequency ones. </a:t>
            </a:r>
          </a:p>
          <a:p>
            <a:r>
              <a:rPr lang="en-US" dirty="0"/>
              <a:t>You can easily produce more scenarios that your app can help solve of course.  </a:t>
            </a:r>
          </a:p>
          <a:p>
            <a:endParaRPr lang="en-US" dirty="0"/>
          </a:p>
        </p:txBody>
      </p:sp>
      <p:sp>
        <p:nvSpPr>
          <p:cNvPr id="4" name="Content Placeholder 3">
            <a:extLst>
              <a:ext uri="{FF2B5EF4-FFF2-40B4-BE49-F238E27FC236}">
                <a16:creationId xmlns:a16="http://schemas.microsoft.com/office/drawing/2014/main" id="{559201AF-5099-4C80-9819-1945E0A04087}"/>
              </a:ext>
            </a:extLst>
          </p:cNvPr>
          <p:cNvSpPr>
            <a:spLocks noGrp="1"/>
          </p:cNvSpPr>
          <p:nvPr>
            <p:ph sz="half" idx="2"/>
          </p:nvPr>
        </p:nvSpPr>
        <p:spPr/>
        <p:txBody>
          <a:bodyPr>
            <a:normAutofit fontScale="92500"/>
          </a:bodyPr>
          <a:lstStyle/>
          <a:p>
            <a:r>
              <a:rPr lang="en-US" dirty="0"/>
              <a:t>For each of the AS-IS scenario, produce the corresponding TO-BE scenario as well.</a:t>
            </a:r>
          </a:p>
          <a:p>
            <a:r>
              <a:rPr lang="en-US" dirty="0"/>
              <a:t>Then, pick the top priority TO-BE scenario, and perform further analysis using the types of questions presented in Lesson 6.</a:t>
            </a:r>
          </a:p>
          <a:p>
            <a:endParaRPr lang="en-US" dirty="0"/>
          </a:p>
        </p:txBody>
      </p:sp>
    </p:spTree>
    <p:extLst>
      <p:ext uri="{BB962C8B-B14F-4D97-AF65-F5344CB8AC3E}">
        <p14:creationId xmlns:p14="http://schemas.microsoft.com/office/powerpoint/2010/main" val="221771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4FA17A-3027-4672-88B8-6FC7FA92131B}"/>
              </a:ext>
            </a:extLst>
          </p:cNvPr>
          <p:cNvSpPr>
            <a:spLocks noGrp="1"/>
          </p:cNvSpPr>
          <p:nvPr>
            <p:ph type="title"/>
          </p:nvPr>
        </p:nvSpPr>
        <p:spPr/>
        <p:txBody>
          <a:bodyPr/>
          <a:lstStyle/>
          <a:p>
            <a:r>
              <a:rPr lang="en-US" dirty="0"/>
              <a:t>AS-IS #1 (GIVEN)</a:t>
            </a:r>
          </a:p>
        </p:txBody>
      </p:sp>
      <p:sp>
        <p:nvSpPr>
          <p:cNvPr id="5" name="Content Placeholder 4">
            <a:extLst>
              <a:ext uri="{FF2B5EF4-FFF2-40B4-BE49-F238E27FC236}">
                <a16:creationId xmlns:a16="http://schemas.microsoft.com/office/drawing/2014/main" id="{DBC80CC5-78C5-47C4-8B60-5C776EFAD68C}"/>
              </a:ext>
            </a:extLst>
          </p:cNvPr>
          <p:cNvSpPr>
            <a:spLocks noGrp="1"/>
          </p:cNvSpPr>
          <p:nvPr>
            <p:ph idx="1"/>
          </p:nvPr>
        </p:nvSpPr>
        <p:spPr/>
        <p:txBody>
          <a:bodyPr/>
          <a:lstStyle/>
          <a:p>
            <a:pPr marL="285750" indent="-285750">
              <a:buFont typeface="Arial" panose="020B0604020202020204" pitchFamily="34" charset="0"/>
              <a:buChar char="•"/>
            </a:pPr>
            <a:r>
              <a:rPr lang="en-US" dirty="0"/>
              <a:t>Stevie is trying to go to his next classroom. He knows he needs to walk ahead a few steps, and then turn left around the corner.</a:t>
            </a:r>
          </a:p>
          <a:p>
            <a:pPr marL="285750" indent="-285750">
              <a:buFont typeface="Arial" panose="020B0604020202020204" pitchFamily="34" charset="0"/>
              <a:buChar char="•"/>
            </a:pPr>
            <a:r>
              <a:rPr lang="en-US" dirty="0"/>
              <a:t>However, he is not sure when to turn. </a:t>
            </a:r>
          </a:p>
          <a:p>
            <a:pPr marL="285750" indent="-285750">
              <a:buFont typeface="Arial" panose="020B0604020202020204" pitchFamily="34" charset="0"/>
              <a:buChar char="•"/>
            </a:pPr>
            <a:r>
              <a:rPr lang="en-US" dirty="0"/>
              <a:t>He took a guess, but turned too early, hit the wall and hurt his head.</a:t>
            </a:r>
          </a:p>
        </p:txBody>
      </p:sp>
    </p:spTree>
    <p:extLst>
      <p:ext uri="{BB962C8B-B14F-4D97-AF65-F5344CB8AC3E}">
        <p14:creationId xmlns:p14="http://schemas.microsoft.com/office/powerpoint/2010/main" val="337919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A880-B7EE-4ABE-B943-FA93A30AB371}"/>
              </a:ext>
            </a:extLst>
          </p:cNvPr>
          <p:cNvSpPr>
            <a:spLocks noGrp="1"/>
          </p:cNvSpPr>
          <p:nvPr>
            <p:ph type="title"/>
          </p:nvPr>
        </p:nvSpPr>
        <p:spPr/>
        <p:txBody>
          <a:bodyPr/>
          <a:lstStyle/>
          <a:p>
            <a:r>
              <a:rPr lang="en-US" dirty="0"/>
              <a:t>TO-BE #1 (GIVEN)</a:t>
            </a:r>
          </a:p>
        </p:txBody>
      </p:sp>
      <p:sp>
        <p:nvSpPr>
          <p:cNvPr id="3" name="Content Placeholder 2">
            <a:extLst>
              <a:ext uri="{FF2B5EF4-FFF2-40B4-BE49-F238E27FC236}">
                <a16:creationId xmlns:a16="http://schemas.microsoft.com/office/drawing/2014/main" id="{6EE5693A-0614-4597-807C-C2C2820F9701}"/>
              </a:ext>
            </a:extLst>
          </p:cNvPr>
          <p:cNvSpPr>
            <a:spLocks noGrp="1"/>
          </p:cNvSpPr>
          <p:nvPr>
            <p:ph idx="1"/>
          </p:nvPr>
        </p:nvSpPr>
        <p:spPr/>
        <p:txBody>
          <a:bodyPr/>
          <a:lstStyle/>
          <a:p>
            <a:pPr marL="285750" indent="-285750">
              <a:buFont typeface="Arial" panose="020B0604020202020204" pitchFamily="34" charset="0"/>
              <a:buChar char="•"/>
            </a:pPr>
            <a:r>
              <a:rPr lang="en-US" dirty="0"/>
              <a:t>The Blind Buddy app asks Stevie to give his current location and the destination.</a:t>
            </a:r>
          </a:p>
          <a:p>
            <a:pPr marL="285750" indent="-285750">
              <a:buFont typeface="Arial" panose="020B0604020202020204" pitchFamily="34" charset="0"/>
              <a:buChar char="•"/>
            </a:pPr>
            <a:r>
              <a:rPr lang="en-US" dirty="0"/>
              <a:t>The app calculates the route from the current location to the destination.</a:t>
            </a:r>
          </a:p>
          <a:p>
            <a:pPr marL="285750" indent="-285750">
              <a:buFont typeface="Arial" panose="020B0604020202020204" pitchFamily="34" charset="0"/>
              <a:buChar char="•"/>
            </a:pPr>
            <a:r>
              <a:rPr lang="en-US" dirty="0"/>
              <a:t>Blind Buddy tells Stevie to “walk ahead 10 steps, then turn left.”</a:t>
            </a:r>
          </a:p>
          <a:p>
            <a:endParaRPr lang="en-US" dirty="0"/>
          </a:p>
        </p:txBody>
      </p:sp>
    </p:spTree>
    <p:extLst>
      <p:ext uri="{BB962C8B-B14F-4D97-AF65-F5344CB8AC3E}">
        <p14:creationId xmlns:p14="http://schemas.microsoft.com/office/powerpoint/2010/main" val="352878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2A95-7203-42AD-88EF-0AD7DF4A0E6C}"/>
              </a:ext>
            </a:extLst>
          </p:cNvPr>
          <p:cNvSpPr>
            <a:spLocks noGrp="1"/>
          </p:cNvSpPr>
          <p:nvPr>
            <p:ph type="title"/>
          </p:nvPr>
        </p:nvSpPr>
        <p:spPr/>
        <p:txBody>
          <a:bodyPr/>
          <a:lstStyle/>
          <a:p>
            <a:r>
              <a:rPr lang="en-US" dirty="0"/>
              <a:t>AS-IS #2</a:t>
            </a:r>
          </a:p>
        </p:txBody>
      </p:sp>
      <p:sp>
        <p:nvSpPr>
          <p:cNvPr id="3" name="Content Placeholder 2">
            <a:extLst>
              <a:ext uri="{FF2B5EF4-FFF2-40B4-BE49-F238E27FC236}">
                <a16:creationId xmlns:a16="http://schemas.microsoft.com/office/drawing/2014/main" id="{23FB3E2A-8788-49D7-8A8F-1353DF3325A3}"/>
              </a:ext>
            </a:extLst>
          </p:cNvPr>
          <p:cNvSpPr>
            <a:spLocks noGrp="1"/>
          </p:cNvSpPr>
          <p:nvPr>
            <p:ph idx="1"/>
          </p:nvPr>
        </p:nvSpPr>
        <p:spPr/>
        <p:txBody>
          <a:bodyPr/>
          <a:lstStyle/>
          <a:p>
            <a:pPr marL="285750" indent="-285750">
              <a:buFont typeface="Arial" panose="020B0604020202020204" pitchFamily="34" charset="0"/>
              <a:buChar char="•"/>
            </a:pPr>
            <a:r>
              <a:rPr lang="en-US" dirty="0"/>
              <a:t>Oscar is currently on the first floor of the building and needs to access the second floor for a meeting.</a:t>
            </a:r>
          </a:p>
          <a:p>
            <a:pPr marL="285750" indent="-285750">
              <a:buFont typeface="Arial" panose="020B0604020202020204" pitchFamily="34" charset="0"/>
              <a:buChar char="•"/>
            </a:pPr>
            <a:r>
              <a:rPr lang="en-US" dirty="0"/>
              <a:t>He doesn’t know where a nearby stairwell is located.</a:t>
            </a:r>
          </a:p>
          <a:p>
            <a:pPr marL="285750" indent="-285750">
              <a:buFont typeface="Arial" panose="020B0604020202020204" pitchFamily="34" charset="0"/>
              <a:buChar char="•"/>
            </a:pPr>
            <a:r>
              <a:rPr lang="en-US" dirty="0"/>
              <a:t>He can't find it in time and is late for his meeting.</a:t>
            </a:r>
          </a:p>
        </p:txBody>
      </p:sp>
    </p:spTree>
    <p:extLst>
      <p:ext uri="{BB962C8B-B14F-4D97-AF65-F5344CB8AC3E}">
        <p14:creationId xmlns:p14="http://schemas.microsoft.com/office/powerpoint/2010/main" val="172335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EAA2-2EB5-4BDD-B543-51345361F2E6}"/>
              </a:ext>
            </a:extLst>
          </p:cNvPr>
          <p:cNvSpPr>
            <a:spLocks noGrp="1"/>
          </p:cNvSpPr>
          <p:nvPr>
            <p:ph type="title"/>
          </p:nvPr>
        </p:nvSpPr>
        <p:spPr/>
        <p:txBody>
          <a:bodyPr/>
          <a:lstStyle/>
          <a:p>
            <a:r>
              <a:rPr lang="en-US" dirty="0"/>
              <a:t>TO-BE #2</a:t>
            </a:r>
          </a:p>
        </p:txBody>
      </p:sp>
      <p:sp>
        <p:nvSpPr>
          <p:cNvPr id="3" name="Content Placeholder 2">
            <a:extLst>
              <a:ext uri="{FF2B5EF4-FFF2-40B4-BE49-F238E27FC236}">
                <a16:creationId xmlns:a16="http://schemas.microsoft.com/office/drawing/2014/main" id="{8BEB184B-2F5C-4BA2-A588-0A320E9B67A2}"/>
              </a:ext>
            </a:extLst>
          </p:cNvPr>
          <p:cNvSpPr>
            <a:spLocks noGrp="1"/>
          </p:cNvSpPr>
          <p:nvPr>
            <p:ph idx="1"/>
          </p:nvPr>
        </p:nvSpPr>
        <p:spPr/>
        <p:txBody>
          <a:bodyPr/>
          <a:lstStyle/>
          <a:p>
            <a:pPr marL="285750" indent="-285750">
              <a:buFont typeface="Arial" panose="020B0604020202020204" pitchFamily="34" charset="0"/>
              <a:buChar char="•"/>
            </a:pPr>
            <a:r>
              <a:rPr lang="en-US" dirty="0"/>
              <a:t>Oscar gives the Blind Buddy app his location and tells the app he wants access the second floor.</a:t>
            </a:r>
          </a:p>
          <a:p>
            <a:pPr marL="285750" indent="-285750">
              <a:buFont typeface="Arial" panose="020B0604020202020204" pitchFamily="34" charset="0"/>
              <a:buChar char="•"/>
            </a:pPr>
            <a:r>
              <a:rPr lang="en-US" dirty="0"/>
              <a:t>The app finds a nearby stairwell or potentially elevator.</a:t>
            </a:r>
          </a:p>
          <a:p>
            <a:pPr marL="285750" indent="-285750">
              <a:buFont typeface="Arial" panose="020B0604020202020204" pitchFamily="34" charset="0"/>
              <a:buChar char="•"/>
            </a:pPr>
            <a:r>
              <a:rPr lang="en-US" dirty="0"/>
              <a:t>He makes it to the meeting in time.</a:t>
            </a:r>
          </a:p>
        </p:txBody>
      </p:sp>
    </p:spTree>
    <p:extLst>
      <p:ext uri="{BB962C8B-B14F-4D97-AF65-F5344CB8AC3E}">
        <p14:creationId xmlns:p14="http://schemas.microsoft.com/office/powerpoint/2010/main" val="152400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E80C-BFF1-449B-A15F-719637D5AF90}"/>
              </a:ext>
            </a:extLst>
          </p:cNvPr>
          <p:cNvSpPr>
            <a:spLocks noGrp="1"/>
          </p:cNvSpPr>
          <p:nvPr>
            <p:ph type="title"/>
          </p:nvPr>
        </p:nvSpPr>
        <p:spPr/>
        <p:txBody>
          <a:bodyPr/>
          <a:lstStyle/>
          <a:p>
            <a:r>
              <a:rPr lang="en-US" dirty="0"/>
              <a:t>AS-IS #3</a:t>
            </a:r>
          </a:p>
        </p:txBody>
      </p:sp>
      <p:sp>
        <p:nvSpPr>
          <p:cNvPr id="3" name="Content Placeholder 2">
            <a:extLst>
              <a:ext uri="{FF2B5EF4-FFF2-40B4-BE49-F238E27FC236}">
                <a16:creationId xmlns:a16="http://schemas.microsoft.com/office/drawing/2014/main" id="{EC3896F0-372B-4D74-BEBE-569399D82375}"/>
              </a:ext>
            </a:extLst>
          </p:cNvPr>
          <p:cNvSpPr>
            <a:spLocks noGrp="1"/>
          </p:cNvSpPr>
          <p:nvPr>
            <p:ph idx="1"/>
          </p:nvPr>
        </p:nvSpPr>
        <p:spPr/>
        <p:txBody>
          <a:bodyPr/>
          <a:lstStyle/>
          <a:p>
            <a:pPr marL="285750" indent="-285750">
              <a:buFont typeface="Arial" panose="020B0604020202020204" pitchFamily="34" charset="0"/>
              <a:buChar char="•"/>
            </a:pPr>
            <a:r>
              <a:rPr lang="en-US" dirty="0"/>
              <a:t>Kate is trying to get from one of her lectures to another in the same building on the first day of classes.</a:t>
            </a:r>
          </a:p>
          <a:p>
            <a:pPr marL="285750" indent="-285750">
              <a:buFont typeface="Arial" panose="020B0604020202020204" pitchFamily="34" charset="0"/>
              <a:buChar char="•"/>
            </a:pPr>
            <a:r>
              <a:rPr lang="en-US" dirty="0"/>
              <a:t>She has a general idea of where the room is but isn't exactly sure.</a:t>
            </a:r>
          </a:p>
          <a:p>
            <a:pPr marL="285750" indent="-285750">
              <a:buFont typeface="Arial" panose="020B0604020202020204" pitchFamily="34" charset="0"/>
              <a:buChar char="•"/>
            </a:pPr>
            <a:r>
              <a:rPr lang="en-US" dirty="0"/>
              <a:t>She walks down the hall and goes into the room she thinks her next lecture is in only to find out once the class starts that she is in the wrong room.</a:t>
            </a:r>
          </a:p>
        </p:txBody>
      </p:sp>
    </p:spTree>
    <p:extLst>
      <p:ext uri="{BB962C8B-B14F-4D97-AF65-F5344CB8AC3E}">
        <p14:creationId xmlns:p14="http://schemas.microsoft.com/office/powerpoint/2010/main" val="251098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EAA2-2EB5-4BDD-B543-51345361F2E6}"/>
              </a:ext>
            </a:extLst>
          </p:cNvPr>
          <p:cNvSpPr>
            <a:spLocks noGrp="1"/>
          </p:cNvSpPr>
          <p:nvPr>
            <p:ph type="title"/>
          </p:nvPr>
        </p:nvSpPr>
        <p:spPr/>
        <p:txBody>
          <a:bodyPr/>
          <a:lstStyle/>
          <a:p>
            <a:r>
              <a:rPr lang="en-US" dirty="0"/>
              <a:t>TO-BE #3</a:t>
            </a:r>
          </a:p>
        </p:txBody>
      </p:sp>
      <p:sp>
        <p:nvSpPr>
          <p:cNvPr id="3" name="Content Placeholder 2">
            <a:extLst>
              <a:ext uri="{FF2B5EF4-FFF2-40B4-BE49-F238E27FC236}">
                <a16:creationId xmlns:a16="http://schemas.microsoft.com/office/drawing/2014/main" id="{8BEB184B-2F5C-4BA2-A588-0A320E9B67A2}"/>
              </a:ext>
            </a:extLst>
          </p:cNvPr>
          <p:cNvSpPr>
            <a:spLocks noGrp="1"/>
          </p:cNvSpPr>
          <p:nvPr>
            <p:ph idx="1"/>
          </p:nvPr>
        </p:nvSpPr>
        <p:spPr/>
        <p:txBody>
          <a:bodyPr/>
          <a:lstStyle/>
          <a:p>
            <a:pPr marL="285750" indent="-285750">
              <a:buFont typeface="Arial" panose="020B0604020202020204" pitchFamily="34" charset="0"/>
              <a:buChar char="•"/>
            </a:pPr>
            <a:r>
              <a:rPr lang="en-US" dirty="0"/>
              <a:t>Kate voices her current room and target room to Blind Buddy.</a:t>
            </a:r>
          </a:p>
          <a:p>
            <a:pPr marL="285750" indent="-285750">
              <a:buFont typeface="Arial" panose="020B0604020202020204" pitchFamily="34" charset="0"/>
              <a:buChar char="•"/>
            </a:pPr>
            <a:r>
              <a:rPr lang="en-US" dirty="0"/>
              <a:t>The app gives her directions to her next lecture.</a:t>
            </a:r>
          </a:p>
          <a:p>
            <a:pPr marL="285750" indent="-285750">
              <a:buFont typeface="Arial" panose="020B0604020202020204" pitchFamily="34" charset="0"/>
              <a:buChar char="•"/>
            </a:pPr>
            <a:r>
              <a:rPr lang="en-US" dirty="0"/>
              <a:t>She makes it to the correct room on time.</a:t>
            </a:r>
          </a:p>
        </p:txBody>
      </p:sp>
    </p:spTree>
    <p:extLst>
      <p:ext uri="{BB962C8B-B14F-4D97-AF65-F5344CB8AC3E}">
        <p14:creationId xmlns:p14="http://schemas.microsoft.com/office/powerpoint/2010/main" val="1175595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0470-2215-41E5-9182-E86093EC8E18}"/>
              </a:ext>
            </a:extLst>
          </p:cNvPr>
          <p:cNvSpPr>
            <a:spLocks noGrp="1"/>
          </p:cNvSpPr>
          <p:nvPr>
            <p:ph type="title"/>
          </p:nvPr>
        </p:nvSpPr>
        <p:spPr/>
        <p:txBody>
          <a:bodyPr/>
          <a:lstStyle/>
          <a:p>
            <a:r>
              <a:rPr lang="en-US" dirty="0"/>
              <a:t>TOP PRIORITY</a:t>
            </a:r>
          </a:p>
        </p:txBody>
      </p:sp>
      <p:sp>
        <p:nvSpPr>
          <p:cNvPr id="3" name="Content Placeholder 2">
            <a:extLst>
              <a:ext uri="{FF2B5EF4-FFF2-40B4-BE49-F238E27FC236}">
                <a16:creationId xmlns:a16="http://schemas.microsoft.com/office/drawing/2014/main" id="{F21C999A-264E-4DCB-9FF4-B64F1259501D}"/>
              </a:ext>
            </a:extLst>
          </p:cNvPr>
          <p:cNvSpPr>
            <a:spLocks noGrp="1"/>
          </p:cNvSpPr>
          <p:nvPr>
            <p:ph idx="1"/>
          </p:nvPr>
        </p:nvSpPr>
        <p:spPr>
          <a:xfrm>
            <a:off x="1097280" y="2108201"/>
            <a:ext cx="10058400" cy="3760891"/>
          </a:xfrm>
        </p:spPr>
        <p:txBody>
          <a:bodyPr/>
          <a:lstStyle/>
          <a:p>
            <a:pPr marL="285750" indent="-285750">
              <a:buFont typeface="Arial" panose="020B0604020202020204" pitchFamily="34" charset="0"/>
              <a:buChar char="•"/>
            </a:pPr>
            <a:r>
              <a:rPr lang="en-US" b="1" dirty="0"/>
              <a:t>Primary Task</a:t>
            </a:r>
            <a:r>
              <a:rPr lang="en-US" dirty="0"/>
              <a:t>: Indoor building navigation between rooms</a:t>
            </a:r>
          </a:p>
          <a:p>
            <a:pPr marL="578358" lvl="1" indent="-285750">
              <a:buFont typeface="Arial" panose="020B0604020202020204" pitchFamily="34" charset="0"/>
              <a:buChar char="•"/>
            </a:pPr>
            <a:r>
              <a:rPr lang="en-US" dirty="0"/>
              <a:t>Accesses current location</a:t>
            </a:r>
          </a:p>
          <a:p>
            <a:pPr marL="578358" lvl="1" indent="-285750">
              <a:buFont typeface="Arial" panose="020B0604020202020204" pitchFamily="34" charset="0"/>
              <a:buChar char="•"/>
            </a:pPr>
            <a:r>
              <a:rPr lang="en-US" dirty="0"/>
              <a:t>Leads to desired location</a:t>
            </a:r>
          </a:p>
          <a:p>
            <a:pPr marL="285750" indent="-285750">
              <a:buFont typeface="Arial" panose="020B0604020202020204" pitchFamily="34" charset="0"/>
              <a:buChar char="•"/>
            </a:pPr>
            <a:r>
              <a:rPr lang="en-US" dirty="0"/>
              <a:t>Scenario #1 provides the broadest, most fundamental scenario of which the app will attempt to solve. It encompasses this primary task best.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6881223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322441"/>
      </a:dk2>
      <a:lt2>
        <a:srgbClr val="E2E8E6"/>
      </a:lt2>
      <a:accent1>
        <a:srgbClr val="C64A6B"/>
      </a:accent1>
      <a:accent2>
        <a:srgbClr val="B4388D"/>
      </a:accent2>
      <a:accent3>
        <a:srgbClr val="BA4AC6"/>
      </a:accent3>
      <a:accent4>
        <a:srgbClr val="7438B4"/>
      </a:accent4>
      <a:accent5>
        <a:srgbClr val="524AC6"/>
      </a:accent5>
      <a:accent6>
        <a:srgbClr val="3863B4"/>
      </a:accent6>
      <a:hlink>
        <a:srgbClr val="7B63CB"/>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80</TotalTime>
  <Words>919</Words>
  <Application>Microsoft Office PowerPoint</Application>
  <PresentationFormat>Widescreen</PresentationFormat>
  <Paragraphs>197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Garamond</vt:lpstr>
      <vt:lpstr>RetrospectVTI</vt:lpstr>
      <vt:lpstr>AS-IS TO-BE</vt:lpstr>
      <vt:lpstr>INSTRUCTIONS</vt:lpstr>
      <vt:lpstr>AS-IS #1 (GIVEN)</vt:lpstr>
      <vt:lpstr>TO-BE #1 (GIVEN)</vt:lpstr>
      <vt:lpstr>AS-IS #2</vt:lpstr>
      <vt:lpstr>TO-BE #2</vt:lpstr>
      <vt:lpstr>AS-IS #3</vt:lpstr>
      <vt:lpstr>TO-BE #3</vt:lpstr>
      <vt:lpstr>TOP PRIORITY</vt:lpstr>
      <vt:lpstr>COMPARE</vt:lpstr>
      <vt:lpstr>COMPARE</vt:lpstr>
      <vt:lpstr>SCOPE CREEP</vt:lpstr>
      <vt:lpstr>FUNCTION POINTS</vt:lpstr>
      <vt:lpstr>FUNCTIONAL REQUIREMENTS</vt:lpstr>
      <vt:lpstr>COMPLEXITY RATE</vt:lpstr>
      <vt:lpstr>FP 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AS-IS TO-BE</dc:title>
  <dc:creator>Sophie</dc:creator>
  <cp:lastModifiedBy>Sophie</cp:lastModifiedBy>
  <cp:revision>44</cp:revision>
  <dcterms:created xsi:type="dcterms:W3CDTF">2019-10-14T03:19:22Z</dcterms:created>
  <dcterms:modified xsi:type="dcterms:W3CDTF">2019-10-14T04:39:31Z</dcterms:modified>
</cp:coreProperties>
</file>