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7" r:id="rId7"/>
    <p:sldId id="272" r:id="rId8"/>
    <p:sldId id="269" r:id="rId9"/>
    <p:sldId id="268" r:id="rId10"/>
    <p:sldId id="270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1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2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5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0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0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3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1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2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3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7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FDAF5-1AD0-4456-926F-B992712F0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96" y="640084"/>
            <a:ext cx="4150281" cy="285031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PHASE II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AC5B8-D173-4139-94E5-86B0AC41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364" y="3812134"/>
            <a:ext cx="4416730" cy="25067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demo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Team </a:t>
            </a:r>
            <a:r>
              <a:rPr lang="en-US" sz="2000" dirty="0" err="1">
                <a:solidFill>
                  <a:srgbClr val="FFFFFF"/>
                </a:solidFill>
              </a:rPr>
              <a:t>rssf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Oct 2019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4AF3735-D3FC-4E44-A570-67AAE7EC9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6" r="17060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00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A54F-AFED-45AA-8C86-63DC82ED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RATE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7DFBEC-D9D9-4561-AF32-4ED274FA6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029689"/>
              </p:ext>
            </p:extLst>
          </p:nvPr>
        </p:nvGraphicFramePr>
        <p:xfrm>
          <a:off x="2277356" y="2126908"/>
          <a:ext cx="7637287" cy="3647137"/>
        </p:xfrm>
        <a:graphic>
          <a:graphicData uri="http://schemas.openxmlformats.org/drawingml/2006/table">
            <a:tbl>
              <a:tblPr firstRow="1" firstCol="1" bandRow="1"/>
              <a:tblGrid>
                <a:gridCol w="3075626">
                  <a:extLst>
                    <a:ext uri="{9D8B030D-6E8A-4147-A177-3AD203B41FA5}">
                      <a16:colId xmlns:a16="http://schemas.microsoft.com/office/drawing/2014/main" val="2292635252"/>
                    </a:ext>
                  </a:extLst>
                </a:gridCol>
                <a:gridCol w="3155942">
                  <a:extLst>
                    <a:ext uri="{9D8B030D-6E8A-4147-A177-3AD203B41FA5}">
                      <a16:colId xmlns:a16="http://schemas.microsoft.com/office/drawing/2014/main" val="471460332"/>
                    </a:ext>
                  </a:extLst>
                </a:gridCol>
                <a:gridCol w="1405719">
                  <a:extLst>
                    <a:ext uri="{9D8B030D-6E8A-4147-A177-3AD203B41FA5}">
                      <a16:colId xmlns:a16="http://schemas.microsoft.com/office/drawing/2014/main" val="4043795104"/>
                    </a:ext>
                  </a:extLst>
                </a:gridCol>
              </a:tblGrid>
              <a:tr h="6097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(Rate 0-10)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353164"/>
                  </a:ext>
                </a:extLst>
              </a:tr>
              <a:tr h="297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Inputs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732974"/>
                  </a:ext>
                </a:extLst>
              </a:tr>
              <a:tr h="297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Logical Files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481127"/>
                  </a:ext>
                </a:extLst>
              </a:tr>
              <a:tr h="297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Outputs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48715"/>
                  </a:ext>
                </a:extLst>
              </a:tr>
              <a:tr h="297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Outputs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833121"/>
                  </a:ext>
                </a:extLst>
              </a:tr>
              <a:tr h="297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Outputs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794447"/>
                  </a:ext>
                </a:extLst>
              </a:tr>
              <a:tr h="297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Inquiries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130747"/>
                  </a:ext>
                </a:extLst>
              </a:tr>
              <a:tr h="5160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Interface files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971215"/>
                  </a:ext>
                </a:extLst>
              </a:tr>
              <a:tr h="297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532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Inquiries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471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68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40C5-8D1B-4F7A-AE87-9BCEEFDE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COUNT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491D33-7C3F-413E-BB58-515DCCAE8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008208"/>
              </p:ext>
            </p:extLst>
          </p:nvPr>
        </p:nvGraphicFramePr>
        <p:xfrm>
          <a:off x="745391" y="2061126"/>
          <a:ext cx="10701218" cy="3927412"/>
        </p:xfrm>
        <a:graphic>
          <a:graphicData uri="http://schemas.openxmlformats.org/drawingml/2006/table">
            <a:tbl>
              <a:tblPr firstRow="1" firstCol="1" bandRow="1"/>
              <a:tblGrid>
                <a:gridCol w="4304890">
                  <a:extLst>
                    <a:ext uri="{9D8B030D-6E8A-4147-A177-3AD203B41FA5}">
                      <a16:colId xmlns:a16="http://schemas.microsoft.com/office/drawing/2014/main" val="3390686372"/>
                    </a:ext>
                  </a:extLst>
                </a:gridCol>
                <a:gridCol w="1787028">
                  <a:extLst>
                    <a:ext uri="{9D8B030D-6E8A-4147-A177-3AD203B41FA5}">
                      <a16:colId xmlns:a16="http://schemas.microsoft.com/office/drawing/2014/main" val="2090553346"/>
                    </a:ext>
                  </a:extLst>
                </a:gridCol>
                <a:gridCol w="2304650">
                  <a:extLst>
                    <a:ext uri="{9D8B030D-6E8A-4147-A177-3AD203B41FA5}">
                      <a16:colId xmlns:a16="http://schemas.microsoft.com/office/drawing/2014/main" val="1041615209"/>
                    </a:ext>
                  </a:extLst>
                </a:gridCol>
                <a:gridCol w="2304650">
                  <a:extLst>
                    <a:ext uri="{9D8B030D-6E8A-4147-A177-3AD203B41FA5}">
                      <a16:colId xmlns:a16="http://schemas.microsoft.com/office/drawing/2014/main" val="685562625"/>
                    </a:ext>
                  </a:extLst>
                </a:gridCol>
              </a:tblGrid>
              <a:tr h="44002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i="1" dirty="0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 of Component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of Components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17930"/>
                  </a:ext>
                </a:extLst>
              </a:tr>
              <a:tr h="3724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(x3)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(x4)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(x6)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10986"/>
                  </a:ext>
                </a:extLst>
              </a:tr>
              <a:tr h="4400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i="1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External Inputs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21133"/>
                  </a:ext>
                </a:extLst>
              </a:tr>
              <a:tr h="4400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External Outputs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9479"/>
                  </a:ext>
                </a:extLst>
              </a:tr>
              <a:tr h="4400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External Inquiries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306041"/>
                  </a:ext>
                </a:extLst>
              </a:tr>
              <a:tr h="4400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Logical Files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90858"/>
                  </a:ext>
                </a:extLst>
              </a:tr>
              <a:tr h="4400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External Interface files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32470"/>
                  </a:ext>
                </a:extLst>
              </a:tr>
              <a:tr h="4400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64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88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176E7-8AA5-44A3-9FD7-CEFE2DF0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FP COUNT	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1F23C4E-1D35-48F0-9832-9D2D1EA32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35" y="1334496"/>
            <a:ext cx="6275667" cy="41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8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A880-B7EE-4ABE-B943-FA93A30A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693A-0614-4597-807C-C2C2820F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Blind Buddy Visually Impaired Navigational Assistance Application (BBVINAA) is robust, modular, and expandable.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Simplistic and easy to use setup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Accessible and made specifically with visually impaired individuals in mind.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8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2A95-7203-42AD-88EF-0AD7DF4A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E2A-8788-49D7-8A8F-1353DF3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users will rely on the apps ability to continuously function as a navigational assistant it is key that it does not break or shutdown during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using the Google Maps Platform which has been trusted and utilized by many.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uses error catching to ensure that the app continues to run and assist the user in the unlikely event that an error does occur.</a:t>
            </a:r>
          </a:p>
        </p:txBody>
      </p:sp>
    </p:spTree>
    <p:extLst>
      <p:ext uri="{BB962C8B-B14F-4D97-AF65-F5344CB8AC3E}">
        <p14:creationId xmlns:p14="http://schemas.microsoft.com/office/powerpoint/2010/main" val="172335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EAA2-2EB5-4BDD-B543-51345361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184B-2F5C-4BA2-A588-0A320E9B6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divided into multiple components, which not only lowers the likelihood of errors, but also lessens the impact of errors if they occur.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 design allows for much more flexibility of the application so changes can be made easily and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0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E80C-BFF1-449B-A15F-719637D5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96F0-372B-4D74-BEBE-569399D82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with future updates and improvements to app in mind.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integrate newer technologies, maps, and location providers.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improvements will create a greatly improved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51098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A345-1B87-4BFB-801A-24343FC8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CREEP (PREVIOUS)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B7BD-97BE-4036-9B74-9CA41467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of the difficulty of the semester, our team has almost no room for scope creep.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unseen challenges predicted in building this app may prove very difficult.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Team has little experience with mobile development.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Possibilities with third-party software such as Google Indoor Maps unknown.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General clearness that emerges with the development process will reveal unforeseen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do our best to keep up with it.</a:t>
            </a:r>
          </a:p>
        </p:txBody>
      </p:sp>
    </p:spTree>
    <p:extLst>
      <p:ext uri="{BB962C8B-B14F-4D97-AF65-F5344CB8AC3E}">
        <p14:creationId xmlns:p14="http://schemas.microsoft.com/office/powerpoint/2010/main" val="219831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10C8-FA52-4267-97B6-2522BAAF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CREEP (CURRENT)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D65B-8221-4B30-9703-A0589FA7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semester left little room for scope creep as predicted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of unseen challenges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Mobile development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Google Maps platform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Mapwize</a:t>
            </a:r>
            <a:r>
              <a:rPr lang="en-US" dirty="0"/>
              <a:t> API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Emulator limitations</a:t>
            </a:r>
          </a:p>
        </p:txBody>
      </p:sp>
    </p:spTree>
    <p:extLst>
      <p:ext uri="{BB962C8B-B14F-4D97-AF65-F5344CB8AC3E}">
        <p14:creationId xmlns:p14="http://schemas.microsoft.com/office/powerpoint/2010/main" val="132723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E1AC-9243-4D9D-B544-B1C533EF1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A5FEA-24DE-451C-8917-5F1EB5DBE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2BA-739D-4ED3-A55E-385193D7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3D9A0C-B0BE-476B-B72C-D660F5E57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879416"/>
              </p:ext>
            </p:extLst>
          </p:nvPr>
        </p:nvGraphicFramePr>
        <p:xfrm>
          <a:off x="887103" y="2033517"/>
          <a:ext cx="9362365" cy="3807728"/>
        </p:xfrm>
        <a:graphic>
          <a:graphicData uri="http://schemas.openxmlformats.org/drawingml/2006/table">
            <a:tbl>
              <a:tblPr firstRow="1" firstCol="1" bandRow="1"/>
              <a:tblGrid>
                <a:gridCol w="1901498">
                  <a:extLst>
                    <a:ext uri="{9D8B030D-6E8A-4147-A177-3AD203B41FA5}">
                      <a16:colId xmlns:a16="http://schemas.microsoft.com/office/drawing/2014/main" val="3257424579"/>
                    </a:ext>
                  </a:extLst>
                </a:gridCol>
                <a:gridCol w="7460867">
                  <a:extLst>
                    <a:ext uri="{9D8B030D-6E8A-4147-A177-3AD203B41FA5}">
                      <a16:colId xmlns:a16="http://schemas.microsoft.com/office/drawing/2014/main" val="950804468"/>
                    </a:ext>
                  </a:extLst>
                </a:gridCol>
              </a:tblGrid>
              <a:tr h="3743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 FR</a:t>
                      </a:r>
                      <a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Preliminary FR 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71762"/>
                  </a:ext>
                </a:extLst>
              </a:tr>
              <a:tr h="4388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Accepting from the user the destination location to go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870222"/>
                  </a:ext>
                </a:extLst>
              </a:tr>
              <a:tr h="3743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Figuring out the routes to reach each destination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621493"/>
                  </a:ext>
                </a:extLst>
              </a:tr>
              <a:tr h="3743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Informing the user of the routes to reach the destination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391570"/>
                  </a:ext>
                </a:extLst>
              </a:tr>
              <a:tr h="3743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Informing the user to walk a certain distance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803275"/>
                  </a:ext>
                </a:extLst>
              </a:tr>
              <a:tr h="3743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Informing the user to stop at the right place to turn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972974"/>
                  </a:ext>
                </a:extLst>
              </a:tr>
              <a:tr h="3743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Detecting obstacles and informing the user how to avoid them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806104"/>
                  </a:ext>
                </a:extLst>
              </a:tr>
              <a:tr h="3743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Placing emergency calls and messages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401647"/>
                  </a:ext>
                </a:extLst>
              </a:tr>
              <a:tr h="3743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Detecting when the user falls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752363"/>
                  </a:ext>
                </a:extLst>
              </a:tr>
              <a:tr h="3743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Predict the user’s next actions based on the user’s schedule and habits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6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8117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322441"/>
      </a:dk2>
      <a:lt2>
        <a:srgbClr val="E2E8E6"/>
      </a:lt2>
      <a:accent1>
        <a:srgbClr val="C64A6B"/>
      </a:accent1>
      <a:accent2>
        <a:srgbClr val="B4388D"/>
      </a:accent2>
      <a:accent3>
        <a:srgbClr val="BA4AC6"/>
      </a:accent3>
      <a:accent4>
        <a:srgbClr val="7438B4"/>
      </a:accent4>
      <a:accent5>
        <a:srgbClr val="524AC6"/>
      </a:accent5>
      <a:accent6>
        <a:srgbClr val="3863B4"/>
      </a:accent6>
      <a:hlink>
        <a:srgbClr val="7B63CB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506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RetrospectVTI</vt:lpstr>
      <vt:lpstr>PHASE II FINAL</vt:lpstr>
      <vt:lpstr>SYSTEM ADVANTAGES</vt:lpstr>
      <vt:lpstr>ROBUST</vt:lpstr>
      <vt:lpstr>MODULAR</vt:lpstr>
      <vt:lpstr>EXPANDABLE</vt:lpstr>
      <vt:lpstr>SCOPE CREEP (PREVIOUS)</vt:lpstr>
      <vt:lpstr>SCOPE CREEP (CURRENT)</vt:lpstr>
      <vt:lpstr>FUNCTION POINTS</vt:lpstr>
      <vt:lpstr>FUNCTIONAL REQUIREMENTS</vt:lpstr>
      <vt:lpstr>COMPLEXITY RATE</vt:lpstr>
      <vt:lpstr>FP COUNT</vt:lpstr>
      <vt:lpstr>FP COUNT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CptS 484 Milestone 3</dc:title>
  <dc:creator>Austin Ryf</dc:creator>
  <cp:lastModifiedBy>Sophie</cp:lastModifiedBy>
  <cp:revision>4</cp:revision>
  <dcterms:created xsi:type="dcterms:W3CDTF">2019-12-07T02:55:46Z</dcterms:created>
  <dcterms:modified xsi:type="dcterms:W3CDTF">2019-12-07T03:11:43Z</dcterms:modified>
</cp:coreProperties>
</file>