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p:cViewPr varScale="1">
        <p:scale>
          <a:sx n="81" d="100"/>
          <a:sy n="81" d="100"/>
        </p:scale>
        <p:origin x="754"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prstGeom prst="rect">
            <a:avLst/>
          </a:prstGeom>
        </p:spPr>
        <p:txBody>
          <a:bodyPr vert="horz" wrap="square" lIns="0" tIns="16510" rIns="0" bIns="0" rtlCol="0">
            <a:spAutoFit/>
          </a:bodyPr>
          <a:lstStyle/>
          <a:p>
            <a:pPr marL="3213735">
              <a:lnSpc>
                <a:spcPct val="100000"/>
              </a:lnSpc>
              <a:spcBef>
                <a:spcPts val="130"/>
              </a:spcBef>
            </a:pPr>
            <a:r>
              <a:rPr lang="en-IN" spc="15" dirty="0"/>
              <a:t>SOPHIA.S</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573071" y="6037092"/>
            <a:ext cx="8777337" cy="232115"/>
          </a:xfrm>
          <a:prstGeom prst="rect">
            <a:avLst/>
          </a:prstGeom>
        </p:spPr>
        <p:txBody>
          <a:bodyPr vert="horz" wrap="square" lIns="0" tIns="16510" rIns="0" bIns="0" rtlCol="0">
            <a:spAutoFit/>
          </a:bodyPr>
          <a:lstStyle/>
          <a:p>
            <a:pPr marL="12700">
              <a:lnSpc>
                <a:spcPct val="100000"/>
              </a:lnSpc>
              <a:spcBef>
                <a:spcPts val="130"/>
              </a:spcBef>
            </a:pPr>
            <a:r>
              <a:rPr sz="1400" u="heavy" spc="20" dirty="0" err="1">
                <a:solidFill>
                  <a:srgbClr val="006FC0"/>
                </a:solidFill>
                <a:uFill>
                  <a:solidFill>
                    <a:srgbClr val="006FC0"/>
                  </a:solidFill>
                </a:uFill>
                <a:latin typeface="Trebuchet MS"/>
                <a:cs typeface="Trebuchet MS"/>
              </a:rPr>
              <a:t>Demo</a:t>
            </a:r>
            <a:r>
              <a:rPr sz="1400" u="heavy" spc="25" dirty="0" err="1">
                <a:solidFill>
                  <a:srgbClr val="006FC0"/>
                </a:solidFill>
                <a:uFill>
                  <a:solidFill>
                    <a:srgbClr val="006FC0"/>
                  </a:solidFill>
                </a:uFill>
                <a:latin typeface="Trebuchet MS"/>
                <a:cs typeface="Trebuchet MS"/>
              </a:rPr>
              <a:t>Link</a:t>
            </a:r>
            <a:r>
              <a:rPr lang="en-US" sz="1400" u="heavy" spc="25" dirty="0" err="1">
                <a:solidFill>
                  <a:srgbClr val="006FC0"/>
                </a:solidFill>
                <a:uFill>
                  <a:solidFill>
                    <a:srgbClr val="006FC0"/>
                  </a:solidFill>
                </a:uFill>
                <a:latin typeface="Trebuchet MS"/>
                <a:cs typeface="Trebuchet MS"/>
              </a:rPr>
              <a:t>:https</a:t>
            </a:r>
            <a:r>
              <a:rPr lang="en-US" sz="1400" u="heavy" spc="25" dirty="0">
                <a:solidFill>
                  <a:srgbClr val="006FC0"/>
                </a:solidFill>
                <a:uFill>
                  <a:solidFill>
                    <a:srgbClr val="006FC0"/>
                  </a:solidFill>
                </a:uFill>
                <a:latin typeface="Trebuchet MS"/>
                <a:cs typeface="Trebuchet MS"/>
              </a:rPr>
              <a:t>://drive.google.com/file/d/1TBD8xpx41oRv96TGXWR6QFg7ppyXbyvi/</a:t>
            </a:r>
            <a:r>
              <a:rPr lang="en-US" sz="1400" u="heavy" spc="25" dirty="0" err="1">
                <a:solidFill>
                  <a:srgbClr val="006FC0"/>
                </a:solidFill>
                <a:uFill>
                  <a:solidFill>
                    <a:srgbClr val="006FC0"/>
                  </a:solidFill>
                </a:uFill>
                <a:latin typeface="Trebuchet MS"/>
                <a:cs typeface="Trebuchet MS"/>
              </a:rPr>
              <a:t>view?usp</a:t>
            </a:r>
            <a:r>
              <a:rPr lang="en-US" sz="1400" u="heavy" spc="25" dirty="0">
                <a:solidFill>
                  <a:srgbClr val="006FC0"/>
                </a:solidFill>
                <a:uFill>
                  <a:solidFill>
                    <a:srgbClr val="006FC0"/>
                  </a:solidFill>
                </a:uFill>
                <a:latin typeface="Trebuchet MS"/>
                <a:cs typeface="Trebuchet MS"/>
              </a:rPr>
              <a:t>=sharing</a:t>
            </a:r>
            <a:endParaRPr sz="1400" dirty="0">
              <a:latin typeface="Trebuchet MS"/>
              <a:cs typeface="Trebuchet MS"/>
            </a:endParaRPr>
          </a:p>
        </p:txBody>
      </p:sp>
      <p:sp>
        <p:nvSpPr>
          <p:cNvPr id="10" name="TextBox 9">
            <a:extLst>
              <a:ext uri="{FF2B5EF4-FFF2-40B4-BE49-F238E27FC236}">
                <a16:creationId xmlns:a16="http://schemas.microsoft.com/office/drawing/2014/main" id="{862A4471-15F1-6531-E78C-A122E43277E6}"/>
              </a:ext>
            </a:extLst>
          </p:cNvPr>
          <p:cNvSpPr txBox="1"/>
          <p:nvPr/>
        </p:nvSpPr>
        <p:spPr>
          <a:xfrm>
            <a:off x="1066800" y="2667000"/>
            <a:ext cx="7315200" cy="1938992"/>
          </a:xfrm>
          <a:prstGeom prst="rect">
            <a:avLst/>
          </a:prstGeom>
          <a:noFill/>
        </p:spPr>
        <p:txBody>
          <a:bodyPr wrap="square" rtlCol="0">
            <a:spAutoFit/>
          </a:bodyPr>
          <a:lstStyle/>
          <a:p>
            <a:pPr algn="just"/>
            <a:r>
              <a:rPr lang="en-US" sz="2400" dirty="0"/>
              <a:t>                This structure provides a clear and concise overview of my project, highlighting its significance, target audience, value proposition, and key outcomes. The project demo link is also attached for you to view the outcome.</a:t>
            </a:r>
            <a:endParaRPr lang="en-IN"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lang="en-IN" sz="4250" spc="5" dirty="0"/>
              <a:t>PROJECT</a:t>
            </a:r>
            <a:r>
              <a:rPr lang="en-IN" sz="4250" spc="-85" dirty="0"/>
              <a:t> </a:t>
            </a:r>
            <a:r>
              <a:rPr lang="en-IN" sz="4250" spc="25" dirty="0"/>
              <a:t>TITLE</a:t>
            </a:r>
            <a:endParaRPr lang="en-IN"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0E560043-CD52-086D-15C2-D9D5744E5829}"/>
              </a:ext>
            </a:extLst>
          </p:cNvPr>
          <p:cNvSpPr txBox="1"/>
          <p:nvPr/>
        </p:nvSpPr>
        <p:spPr>
          <a:xfrm>
            <a:off x="1465065" y="3295740"/>
            <a:ext cx="7639120" cy="954107"/>
          </a:xfrm>
          <a:prstGeom prst="rect">
            <a:avLst/>
          </a:prstGeom>
          <a:noFill/>
        </p:spPr>
        <p:txBody>
          <a:bodyPr wrap="square" rtlCol="0">
            <a:spAutoFit/>
          </a:bodyPr>
          <a:lstStyle/>
          <a:p>
            <a:pPr algn="ctr"/>
            <a:r>
              <a:rPr lang="en-US" sz="2800" dirty="0">
                <a:latin typeface="+mj-lt"/>
              </a:rPr>
              <a:t>Classification and Predictive Analysis using ANN in Healthcare: A Data-driven Approach</a:t>
            </a:r>
            <a:endParaRPr lang="en-IN" sz="2800" dirty="0">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B220BE82-1EDC-93CB-C190-9E46C7713750}"/>
              </a:ext>
            </a:extLst>
          </p:cNvPr>
          <p:cNvSpPr txBox="1"/>
          <p:nvPr/>
        </p:nvSpPr>
        <p:spPr>
          <a:xfrm>
            <a:off x="3352800" y="2107928"/>
            <a:ext cx="4371975" cy="2677656"/>
          </a:xfrm>
          <a:prstGeom prst="rect">
            <a:avLst/>
          </a:prstGeom>
          <a:noFill/>
        </p:spPr>
        <p:txBody>
          <a:bodyPr wrap="square" rtlCol="0">
            <a:spAutoFit/>
          </a:bodyPr>
          <a:lstStyle/>
          <a:p>
            <a:pPr marL="342900" indent="-342900">
              <a:buAutoNum type="arabicPeriod"/>
            </a:pPr>
            <a:r>
              <a:rPr lang="en-US" sz="2400" dirty="0"/>
              <a:t>Problem Statement</a:t>
            </a:r>
          </a:p>
          <a:p>
            <a:pPr marL="342900" indent="-342900">
              <a:buAutoNum type="arabicPeriod"/>
            </a:pPr>
            <a:r>
              <a:rPr lang="en-US" sz="2400" dirty="0"/>
              <a:t>Project Overview</a:t>
            </a:r>
          </a:p>
          <a:p>
            <a:pPr marL="342900" indent="-342900">
              <a:buAutoNum type="arabicPeriod"/>
            </a:pPr>
            <a:r>
              <a:rPr lang="en-US" sz="2400" dirty="0"/>
              <a:t>End Users</a:t>
            </a:r>
          </a:p>
          <a:p>
            <a:pPr marL="342900" indent="-342900">
              <a:buAutoNum type="arabicPeriod"/>
            </a:pPr>
            <a:r>
              <a:rPr lang="en-US" sz="2400" dirty="0"/>
              <a:t>Solution and Value Proposition</a:t>
            </a:r>
          </a:p>
          <a:p>
            <a:pPr marL="342900" indent="-342900">
              <a:buAutoNum type="arabicPeriod"/>
            </a:pPr>
            <a:r>
              <a:rPr lang="en-US" sz="2400" dirty="0"/>
              <a:t>Key Features</a:t>
            </a:r>
          </a:p>
          <a:p>
            <a:pPr marL="342900" indent="-342900">
              <a:buAutoNum type="arabicPeriod"/>
            </a:pPr>
            <a:r>
              <a:rPr lang="en-US" sz="2400" dirty="0"/>
              <a:t>Modeling</a:t>
            </a:r>
          </a:p>
          <a:p>
            <a:pPr marL="342900" indent="-342900">
              <a:buFontTx/>
              <a:buAutoNum type="arabicPeriod"/>
            </a:pPr>
            <a:r>
              <a:rPr lang="en-US" sz="2400" dirty="0"/>
              <a:t>Result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48955D2C-8753-8DCE-BCD8-37062650C5C4}"/>
              </a:ext>
            </a:extLst>
          </p:cNvPr>
          <p:cNvSpPr txBox="1"/>
          <p:nvPr/>
        </p:nvSpPr>
        <p:spPr>
          <a:xfrm>
            <a:off x="676275" y="2304038"/>
            <a:ext cx="7019925" cy="3046988"/>
          </a:xfrm>
          <a:prstGeom prst="rect">
            <a:avLst/>
          </a:prstGeom>
          <a:noFill/>
        </p:spPr>
        <p:txBody>
          <a:bodyPr wrap="square" rtlCol="0">
            <a:spAutoFit/>
          </a:bodyPr>
          <a:lstStyle/>
          <a:p>
            <a:pPr algn="just"/>
            <a:r>
              <a:rPr lang="en-US" sz="2400" dirty="0"/>
              <a:t>             Healthcare systems generate vast amounts of data, including patient demographics, medical history, and vital signs. Analyzing this data effectively can provide valuable insights for improving patient care, predicting health outcomes, and optimizing resource allocation. However, extracting meaningful patterns and trends from such large datasets poses significant challenges.</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4625F8C6-93FA-547F-0DC0-AFBC47166D0C}"/>
              </a:ext>
            </a:extLst>
          </p:cNvPr>
          <p:cNvSpPr txBox="1"/>
          <p:nvPr/>
        </p:nvSpPr>
        <p:spPr>
          <a:xfrm>
            <a:off x="914400" y="2647950"/>
            <a:ext cx="7162800" cy="2677656"/>
          </a:xfrm>
          <a:prstGeom prst="rect">
            <a:avLst/>
          </a:prstGeom>
          <a:noFill/>
        </p:spPr>
        <p:txBody>
          <a:bodyPr wrap="square" rtlCol="0">
            <a:spAutoFit/>
          </a:bodyPr>
          <a:lstStyle/>
          <a:p>
            <a:pPr algn="just"/>
            <a:r>
              <a:rPr lang="en-US" sz="2400" dirty="0"/>
              <a:t>              My project aims to leverage machine learning techniques to analyze medical datasets and derive actionable insights for healthcare professionals. By employing predictive analytics, we seek to assist medical practitioners in making informed decisions, enhancing patient outcomes, and optimizing healthcare delivery.      </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5D8F7F9D-571E-5DAC-F72F-DC35BC3B3272}"/>
              </a:ext>
            </a:extLst>
          </p:cNvPr>
          <p:cNvSpPr txBox="1"/>
          <p:nvPr/>
        </p:nvSpPr>
        <p:spPr>
          <a:xfrm>
            <a:off x="914400" y="2895600"/>
            <a:ext cx="7239000" cy="1938992"/>
          </a:xfrm>
          <a:prstGeom prst="rect">
            <a:avLst/>
          </a:prstGeom>
          <a:noFill/>
        </p:spPr>
        <p:txBody>
          <a:bodyPr wrap="square" rtlCol="0">
            <a:spAutoFit/>
          </a:bodyPr>
          <a:lstStyle/>
          <a:p>
            <a:pPr algn="just"/>
            <a:r>
              <a:rPr lang="en-US" sz="2400" dirty="0"/>
              <a:t>             The end users of my solution include healthcare professionals such as physicians, nurses, and hospital administrators. Additionally, healthcare policymakers and researchers can benefit from the insights generated by this predictive models.</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39AAD06A-01C4-3657-8F2B-88DA38FB8ACC}"/>
              </a:ext>
            </a:extLst>
          </p:cNvPr>
          <p:cNvSpPr txBox="1"/>
          <p:nvPr/>
        </p:nvSpPr>
        <p:spPr>
          <a:xfrm>
            <a:off x="3048000" y="1905000"/>
            <a:ext cx="6248400" cy="4524315"/>
          </a:xfrm>
          <a:prstGeom prst="rect">
            <a:avLst/>
          </a:prstGeom>
          <a:noFill/>
        </p:spPr>
        <p:txBody>
          <a:bodyPr wrap="square" rtlCol="0">
            <a:spAutoFit/>
          </a:bodyPr>
          <a:lstStyle/>
          <a:p>
            <a:r>
              <a:rPr lang="en-US" dirty="0"/>
              <a:t>It is a comprehensive data analytics platform that integrates machine learning algorithms with healthcare data to provide predictive insights with these benefits:</a:t>
            </a:r>
          </a:p>
          <a:p>
            <a:endParaRPr lang="en-US" dirty="0"/>
          </a:p>
          <a:p>
            <a:pPr marL="285750" indent="-285750">
              <a:buFont typeface="Arial" panose="020B0604020202020204" pitchFamily="34" charset="0"/>
              <a:buChar char="•"/>
            </a:pPr>
            <a:r>
              <a:rPr lang="en-US" dirty="0"/>
              <a:t>Predictive Modeling: Utilizing advanced machine learning algorithms to forecast health outcomes, disease progression, and treatment efficacy.</a:t>
            </a:r>
          </a:p>
          <a:p>
            <a:pPr marL="285750" indent="-285750">
              <a:buFont typeface="Arial" panose="020B0604020202020204" pitchFamily="34" charset="0"/>
              <a:buChar char="•"/>
            </a:pPr>
            <a:r>
              <a:rPr lang="en-US" dirty="0"/>
              <a:t>Decision Support: Empowering healthcare professionals with data-driven recommendations for patient care and resource allocation.</a:t>
            </a:r>
          </a:p>
          <a:p>
            <a:pPr marL="285750" indent="-285750">
              <a:buFont typeface="Arial" panose="020B0604020202020204" pitchFamily="34" charset="0"/>
              <a:buChar char="•"/>
            </a:pPr>
            <a:r>
              <a:rPr lang="en-US" dirty="0"/>
              <a:t>Efficiency Improvement: Streamlining healthcare operations by optimizing scheduling, resource utilization, and patient management.</a:t>
            </a:r>
          </a:p>
          <a:p>
            <a:pPr marL="285750" indent="-285750">
              <a:buFont typeface="Arial" panose="020B0604020202020204" pitchFamily="34" charset="0"/>
              <a:buChar char="•"/>
            </a:pPr>
            <a:r>
              <a:rPr lang="en-US" dirty="0"/>
              <a:t>Patient-Centric Care: Enhancing patient experiences and outcomes through personalized treatment plans and proactive interventions.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19B43DCA-7053-BC8F-02C0-29D131B3B970}"/>
              </a:ext>
            </a:extLst>
          </p:cNvPr>
          <p:cNvSpPr txBox="1"/>
          <p:nvPr/>
        </p:nvSpPr>
        <p:spPr>
          <a:xfrm>
            <a:off x="2533650" y="2133600"/>
            <a:ext cx="6457950" cy="3416320"/>
          </a:xfrm>
          <a:prstGeom prst="rect">
            <a:avLst/>
          </a:prstGeom>
          <a:noFill/>
        </p:spPr>
        <p:txBody>
          <a:bodyPr wrap="square" rtlCol="0">
            <a:spAutoFit/>
          </a:bodyPr>
          <a:lstStyle/>
          <a:p>
            <a:pPr algn="just"/>
            <a:r>
              <a:rPr lang="en-US" sz="2400" dirty="0"/>
              <a:t>          My solution stands out for its ability to harness the power of big data and machine learning to revolutionize healthcare delivery. By leveraging predictive analytics, we can anticipate patient needs, identify at-risk populations, and tailor interventions for better health outcomes. This proactive approach not only improves patient care but also reduces healthcare costs and enhances overall system efficiency.</a:t>
            </a:r>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a:extLst>
              <a:ext uri="{FF2B5EF4-FFF2-40B4-BE49-F238E27FC236}">
                <a16:creationId xmlns:a16="http://schemas.microsoft.com/office/drawing/2014/main" id="{78FF4361-3022-A65D-A0BB-80E5F4964705}"/>
              </a:ext>
            </a:extLst>
          </p:cNvPr>
          <p:cNvSpPr txBox="1"/>
          <p:nvPr/>
        </p:nvSpPr>
        <p:spPr>
          <a:xfrm>
            <a:off x="685800" y="2133600"/>
            <a:ext cx="8001000" cy="3046988"/>
          </a:xfrm>
          <a:prstGeom prst="rect">
            <a:avLst/>
          </a:prstGeom>
          <a:noFill/>
        </p:spPr>
        <p:txBody>
          <a:bodyPr wrap="square" rtlCol="0">
            <a:spAutoFit/>
          </a:bodyPr>
          <a:lstStyle/>
          <a:p>
            <a:pPr algn="just"/>
            <a:r>
              <a:rPr lang="en-US" dirty="0"/>
              <a:t>              </a:t>
            </a:r>
            <a:r>
              <a:rPr lang="en-US" sz="2400" dirty="0"/>
              <a:t>Using a combination of data preprocessing, feature engineering, and machine learning techniques, I developed predictive models to analyze medical datasets. This models have demonstrated promising results in predicting health outcomes, diagnosing diseases, and identifying actionable insights for healthcare providers. The evaluation metrics indicate high accuracy, sensitivity, and specificity, validating the effectiveness of our approach. </a:t>
            </a:r>
            <a:endParaRPr lang="en-IN"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TotalTime>
  <Words>524</Words>
  <Application>Microsoft Office PowerPoint</Application>
  <PresentationFormat>Widescreen</PresentationFormat>
  <Paragraphs>52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Trebuchet MS</vt:lpstr>
      <vt:lpstr>Office Theme</vt:lpstr>
      <vt:lpstr>SOPHIA.S</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Sophia.S</dc:title>
  <cp:lastModifiedBy>sophia s</cp:lastModifiedBy>
  <cp:revision>5</cp:revision>
  <dcterms:created xsi:type="dcterms:W3CDTF">2024-04-11T06:59:37Z</dcterms:created>
  <dcterms:modified xsi:type="dcterms:W3CDTF">2024-04-13T03:55:15Z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2024-04-11T00:00:00Z</vt:filetime>
  </property>
</Properties>
</file>