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0" r:id="rId5"/>
    <p:sldId id="261" r:id="rId6"/>
    <p:sldId id="264" r:id="rId7"/>
    <p:sldId id="262" r:id="rId8"/>
    <p:sldId id="265" r:id="rId9"/>
    <p:sldId id="266" r:id="rId10"/>
    <p:sldId id="258"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C10ECC-572D-4BC1-ABD1-78641FABCFD6}" v="445" dt="2021-10-03T12:32:51.376"/>
    <p1510:client id="{49ECF795-78F4-AC6D-4467-F43356DC6087}" v="43" dt="2021-10-03T12:59:16.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6" autoAdjust="0"/>
    <p:restoredTop sz="94660"/>
  </p:normalViewPr>
  <p:slideViewPr>
    <p:cSldViewPr snapToGrid="0">
      <p:cViewPr varScale="1">
        <p:scale>
          <a:sx n="80" d="100"/>
          <a:sy n="80" d="100"/>
        </p:scale>
        <p:origin x="208"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1301261" y="590062"/>
            <a:ext cx="5409655" cy="2838938"/>
          </a:xfrm>
        </p:spPr>
        <p:txBody>
          <a:bodyPr>
            <a:normAutofit/>
          </a:bodyPr>
          <a:lstStyle/>
          <a:p>
            <a:pPr algn="l"/>
            <a:r>
              <a:rPr lang="en-US" sz="5600">
                <a:solidFill>
                  <a:srgbClr val="FFFFFF"/>
                </a:solidFill>
                <a:cs typeface="Calibri Light"/>
              </a:rPr>
              <a:t>Fragrant Community</a:t>
            </a:r>
            <a:endParaRPr lang="en-US" sz="5600">
              <a:solidFill>
                <a:srgbClr val="FFFFFF"/>
              </a:solidFill>
            </a:endParaRPr>
          </a:p>
        </p:txBody>
      </p:sp>
      <p:sp>
        <p:nvSpPr>
          <p:cNvPr id="3" name="Subtitle 2"/>
          <p:cNvSpPr>
            <a:spLocks noGrp="1"/>
          </p:cNvSpPr>
          <p:nvPr>
            <p:ph type="subTitle" idx="1"/>
          </p:nvPr>
        </p:nvSpPr>
        <p:spPr>
          <a:xfrm>
            <a:off x="5642044" y="4698614"/>
            <a:ext cx="5088650" cy="1198120"/>
          </a:xfrm>
        </p:spPr>
        <p:txBody>
          <a:bodyPr vert="horz" lIns="91440" tIns="45720" rIns="91440" bIns="45720" rtlCol="0">
            <a:normAutofit/>
          </a:bodyPr>
          <a:lstStyle/>
          <a:p>
            <a:pPr algn="r"/>
            <a:r>
              <a:rPr lang="en-US" sz="2000">
                <a:solidFill>
                  <a:srgbClr val="FFFFFF"/>
                </a:solidFill>
                <a:ea typeface="+mn-lt"/>
                <a:cs typeface="+mn-lt"/>
              </a:rPr>
              <a:t>Wang, Yating</a:t>
            </a:r>
          </a:p>
          <a:p>
            <a:pPr algn="r"/>
            <a:r>
              <a:rPr lang="en-US" sz="2000">
                <a:solidFill>
                  <a:srgbClr val="FFFFFF"/>
                </a:solidFill>
                <a:ea typeface="+mn-lt"/>
                <a:cs typeface="+mn-lt"/>
              </a:rPr>
              <a:t>1155160796</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F859-EE13-4445-8657-802AA88FD9BF}"/>
              </a:ext>
            </a:extLst>
          </p:cNvPr>
          <p:cNvSpPr>
            <a:spLocks noGrp="1"/>
          </p:cNvSpPr>
          <p:nvPr>
            <p:ph type="title"/>
          </p:nvPr>
        </p:nvSpPr>
        <p:spPr/>
        <p:txBody>
          <a:bodyPr/>
          <a:lstStyle/>
          <a:p>
            <a:r>
              <a:rPr lang="en-US" b="1" dirty="0">
                <a:cs typeface="Calibri Light"/>
              </a:rPr>
              <a:t>Position Map</a:t>
            </a:r>
            <a:endParaRPr lang="en-US" b="1" dirty="0"/>
          </a:p>
        </p:txBody>
      </p:sp>
      <p:cxnSp>
        <p:nvCxnSpPr>
          <p:cNvPr id="4" name="Straight Arrow Connector 3">
            <a:extLst>
              <a:ext uri="{FF2B5EF4-FFF2-40B4-BE49-F238E27FC236}">
                <a16:creationId xmlns:a16="http://schemas.microsoft.com/office/drawing/2014/main" id="{605A6979-DA6F-4BC8-B19D-564C1D1C8E41}"/>
              </a:ext>
            </a:extLst>
          </p:cNvPr>
          <p:cNvCxnSpPr/>
          <p:nvPr/>
        </p:nvCxnSpPr>
        <p:spPr>
          <a:xfrm>
            <a:off x="2425166" y="3399329"/>
            <a:ext cx="6827690" cy="7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9E3E8EE-68F5-4587-9A61-BC0AC470E142}"/>
              </a:ext>
            </a:extLst>
          </p:cNvPr>
          <p:cNvCxnSpPr/>
          <p:nvPr/>
        </p:nvCxnSpPr>
        <p:spPr>
          <a:xfrm flipV="1">
            <a:off x="6059579" y="429318"/>
            <a:ext cx="45038" cy="6052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384E5B1-7DBE-4109-9C9E-620E025E04B2}"/>
              </a:ext>
            </a:extLst>
          </p:cNvPr>
          <p:cNvSpPr txBox="1"/>
          <p:nvPr/>
        </p:nvSpPr>
        <p:spPr>
          <a:xfrm>
            <a:off x="4981122" y="2494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Purchase</a:t>
            </a:r>
          </a:p>
        </p:txBody>
      </p:sp>
      <p:sp>
        <p:nvSpPr>
          <p:cNvPr id="7" name="TextBox 6">
            <a:extLst>
              <a:ext uri="{FF2B5EF4-FFF2-40B4-BE49-F238E27FC236}">
                <a16:creationId xmlns:a16="http://schemas.microsoft.com/office/drawing/2014/main" id="{FAB588B2-830D-4FA9-8176-02EEEEC1D3FF}"/>
              </a:ext>
            </a:extLst>
          </p:cNvPr>
          <p:cNvSpPr txBox="1"/>
          <p:nvPr/>
        </p:nvSpPr>
        <p:spPr>
          <a:xfrm>
            <a:off x="8839654" y="39338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Community</a:t>
            </a:r>
          </a:p>
        </p:txBody>
      </p:sp>
      <p:pic>
        <p:nvPicPr>
          <p:cNvPr id="11" name="Picture 11" descr="Icon&#10;&#10;Description automatically generated">
            <a:extLst>
              <a:ext uri="{FF2B5EF4-FFF2-40B4-BE49-F238E27FC236}">
                <a16:creationId xmlns:a16="http://schemas.microsoft.com/office/drawing/2014/main" id="{5686B773-F4B0-457A-BA47-096F7A43F777}"/>
              </a:ext>
            </a:extLst>
          </p:cNvPr>
          <p:cNvPicPr>
            <a:picLocks noChangeAspect="1"/>
          </p:cNvPicPr>
          <p:nvPr/>
        </p:nvPicPr>
        <p:blipFill>
          <a:blip r:embed="rId2"/>
          <a:stretch>
            <a:fillRect/>
          </a:stretch>
        </p:blipFill>
        <p:spPr>
          <a:xfrm>
            <a:off x="4253754" y="623047"/>
            <a:ext cx="935318" cy="920377"/>
          </a:xfrm>
          <a:prstGeom prst="rect">
            <a:avLst/>
          </a:prstGeom>
        </p:spPr>
      </p:pic>
      <p:pic>
        <p:nvPicPr>
          <p:cNvPr id="12" name="Picture 12">
            <a:extLst>
              <a:ext uri="{FF2B5EF4-FFF2-40B4-BE49-F238E27FC236}">
                <a16:creationId xmlns:a16="http://schemas.microsoft.com/office/drawing/2014/main" id="{85B44AA6-F052-4487-AB90-D55D9FA33C0F}"/>
              </a:ext>
            </a:extLst>
          </p:cNvPr>
          <p:cNvPicPr>
            <a:picLocks noChangeAspect="1"/>
          </p:cNvPicPr>
          <p:nvPr/>
        </p:nvPicPr>
        <p:blipFill>
          <a:blip r:embed="rId3"/>
          <a:stretch>
            <a:fillRect/>
          </a:stretch>
        </p:blipFill>
        <p:spPr>
          <a:xfrm>
            <a:off x="5635813" y="2901575"/>
            <a:ext cx="920377" cy="920376"/>
          </a:xfrm>
          <a:prstGeom prst="rect">
            <a:avLst/>
          </a:prstGeom>
        </p:spPr>
      </p:pic>
      <p:pic>
        <p:nvPicPr>
          <p:cNvPr id="13" name="Picture 13" descr="Icon&#10;&#10;Description automatically generated">
            <a:extLst>
              <a:ext uri="{FF2B5EF4-FFF2-40B4-BE49-F238E27FC236}">
                <a16:creationId xmlns:a16="http://schemas.microsoft.com/office/drawing/2014/main" id="{D1D65E1F-3175-40AD-8650-75DCE6276945}"/>
              </a:ext>
            </a:extLst>
          </p:cNvPr>
          <p:cNvPicPr>
            <a:picLocks noChangeAspect="1"/>
          </p:cNvPicPr>
          <p:nvPr/>
        </p:nvPicPr>
        <p:blipFill>
          <a:blip r:embed="rId4"/>
          <a:stretch>
            <a:fillRect/>
          </a:stretch>
        </p:blipFill>
        <p:spPr>
          <a:xfrm>
            <a:off x="8272930" y="5254811"/>
            <a:ext cx="1024965" cy="1032435"/>
          </a:xfrm>
          <a:prstGeom prst="rect">
            <a:avLst/>
          </a:prstGeom>
        </p:spPr>
      </p:pic>
      <p:pic>
        <p:nvPicPr>
          <p:cNvPr id="14" name="Picture 14" descr="Graphical user interface, application&#10;&#10;Description automatically generated">
            <a:extLst>
              <a:ext uri="{FF2B5EF4-FFF2-40B4-BE49-F238E27FC236}">
                <a16:creationId xmlns:a16="http://schemas.microsoft.com/office/drawing/2014/main" id="{8F16E9AF-513E-432D-B1EC-3342F3CB609E}"/>
              </a:ext>
            </a:extLst>
          </p:cNvPr>
          <p:cNvPicPr>
            <a:picLocks noChangeAspect="1"/>
          </p:cNvPicPr>
          <p:nvPr/>
        </p:nvPicPr>
        <p:blipFill>
          <a:blip r:embed="rId5"/>
          <a:stretch>
            <a:fillRect/>
          </a:stretch>
        </p:blipFill>
        <p:spPr>
          <a:xfrm>
            <a:off x="5755341" y="2946400"/>
            <a:ext cx="2952376" cy="2929964"/>
          </a:xfrm>
          <a:prstGeom prst="rect">
            <a:avLst/>
          </a:prstGeom>
        </p:spPr>
      </p:pic>
      <p:pic>
        <p:nvPicPr>
          <p:cNvPr id="15" name="Picture 15" descr="Icon&#10;&#10;Description automatically generated">
            <a:extLst>
              <a:ext uri="{FF2B5EF4-FFF2-40B4-BE49-F238E27FC236}">
                <a16:creationId xmlns:a16="http://schemas.microsoft.com/office/drawing/2014/main" id="{70E6CEDC-1C2B-4A98-BEB8-47817994EC62}"/>
              </a:ext>
            </a:extLst>
          </p:cNvPr>
          <p:cNvPicPr>
            <a:picLocks noChangeAspect="1"/>
          </p:cNvPicPr>
          <p:nvPr/>
        </p:nvPicPr>
        <p:blipFill>
          <a:blip r:embed="rId6"/>
          <a:stretch>
            <a:fillRect/>
          </a:stretch>
        </p:blipFill>
        <p:spPr>
          <a:xfrm>
            <a:off x="4525309" y="5197662"/>
            <a:ext cx="1019736" cy="1019735"/>
          </a:xfrm>
          <a:prstGeom prst="rect">
            <a:avLst/>
          </a:prstGeom>
        </p:spPr>
      </p:pic>
      <p:sp>
        <p:nvSpPr>
          <p:cNvPr id="16" name="TextBox 15">
            <a:extLst>
              <a:ext uri="{FF2B5EF4-FFF2-40B4-BE49-F238E27FC236}">
                <a16:creationId xmlns:a16="http://schemas.microsoft.com/office/drawing/2014/main" id="{C1C0783B-2CDD-46B4-A135-E7A27C3EB234}"/>
              </a:ext>
            </a:extLst>
          </p:cNvPr>
          <p:cNvSpPr txBox="1"/>
          <p:nvPr/>
        </p:nvSpPr>
        <p:spPr>
          <a:xfrm>
            <a:off x="6561231" y="1316876"/>
            <a:ext cx="2212788" cy="606572"/>
          </a:xfrm>
          <a:prstGeom prst="rect">
            <a:avLst/>
          </a:prstGeom>
          <a:solidFill>
            <a:schemeClr val="accent5">
              <a:lumMod val="40000"/>
              <a:lumOff val="60000"/>
            </a:schemeClr>
          </a:solid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Target Area</a:t>
            </a:r>
          </a:p>
        </p:txBody>
      </p:sp>
    </p:spTree>
    <p:extLst>
      <p:ext uri="{BB962C8B-B14F-4D97-AF65-F5344CB8AC3E}">
        <p14:creationId xmlns:p14="http://schemas.microsoft.com/office/powerpoint/2010/main" val="89686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6D10B-484B-41BA-9A39-7E0F7B4EDA06}"/>
              </a:ext>
            </a:extLst>
          </p:cNvPr>
          <p:cNvSpPr>
            <a:spLocks noGrp="1"/>
          </p:cNvSpPr>
          <p:nvPr>
            <p:ph type="title"/>
          </p:nvPr>
        </p:nvSpPr>
        <p:spPr>
          <a:xfrm>
            <a:off x="838200" y="365125"/>
            <a:ext cx="10515600" cy="1325563"/>
          </a:xfrm>
        </p:spPr>
        <p:txBody>
          <a:bodyPr>
            <a:normAutofit/>
          </a:bodyPr>
          <a:lstStyle/>
          <a:p>
            <a:r>
              <a:rPr lang="en-US" sz="5400" b="1" dirty="0">
                <a:ea typeface="+mj-lt"/>
                <a:cs typeface="+mj-lt"/>
              </a:rPr>
              <a:t>Problem Statement</a:t>
            </a:r>
            <a:endParaRPr lang="en-US" b="1"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B7570B-4D8E-4B68-BB9C-4FD84817CDC8}"/>
              </a:ext>
            </a:extLst>
          </p:cNvPr>
          <p:cNvSpPr>
            <a:spLocks noGrp="1"/>
          </p:cNvSpPr>
          <p:nvPr>
            <p:ph idx="1"/>
          </p:nvPr>
        </p:nvSpPr>
        <p:spPr>
          <a:xfrm>
            <a:off x="838200" y="2556913"/>
            <a:ext cx="10157012" cy="4251960"/>
          </a:xfrm>
        </p:spPr>
        <p:txBody>
          <a:bodyPr vert="horz" lIns="91440" tIns="45720" rIns="91440" bIns="45720" rtlCol="0" anchor="t">
            <a:normAutofit/>
          </a:bodyPr>
          <a:lstStyle/>
          <a:p>
            <a:r>
              <a:rPr lang="en-US" dirty="0">
                <a:ea typeface="+mn-lt"/>
                <a:cs typeface="+mn-lt"/>
              </a:rPr>
              <a:t>How might we help young girls who are interested in Fragrance to find a place where they can search and share information and their own fragrance so that these girls can obtain different kinds of perfume in a reasonable price and make a profit through selling their unwanted ones.</a:t>
            </a:r>
          </a:p>
        </p:txBody>
      </p:sp>
    </p:spTree>
    <p:extLst>
      <p:ext uri="{BB962C8B-B14F-4D97-AF65-F5344CB8AC3E}">
        <p14:creationId xmlns:p14="http://schemas.microsoft.com/office/powerpoint/2010/main" val="31344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6D10B-484B-41BA-9A39-7E0F7B4EDA06}"/>
              </a:ext>
            </a:extLst>
          </p:cNvPr>
          <p:cNvSpPr>
            <a:spLocks noGrp="1"/>
          </p:cNvSpPr>
          <p:nvPr>
            <p:ph type="title"/>
          </p:nvPr>
        </p:nvSpPr>
        <p:spPr>
          <a:xfrm>
            <a:off x="838200" y="365125"/>
            <a:ext cx="10515600" cy="1325563"/>
          </a:xfrm>
        </p:spPr>
        <p:txBody>
          <a:bodyPr>
            <a:normAutofit/>
          </a:bodyPr>
          <a:lstStyle/>
          <a:p>
            <a:r>
              <a:rPr lang="en-US" sz="5400" b="1" dirty="0">
                <a:ea typeface="+mj-lt"/>
                <a:cs typeface="+mj-lt"/>
              </a:rPr>
              <a:t>Description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B7570B-4D8E-4B68-BB9C-4FD84817CDC8}"/>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a:ea typeface="+mn-lt"/>
                <a:cs typeface="+mn-lt"/>
              </a:rPr>
              <a:t>Now perfume becomes popular with Chinese young girls and many young girls want to have perfume decorates their life. But a bottle of famous perfume is usually very expensive and unaffordable to those who are students or fresh in society. And it is very hard to determine whether you are suitable to one perfume unless you use it and feel its top note, middle note and base note. So, picking your favorite perfume takes time.</a:t>
            </a:r>
          </a:p>
          <a:p>
            <a:pPr marL="0" indent="0">
              <a:buNone/>
            </a:pPr>
            <a:endParaRPr lang="en-US" sz="2200">
              <a:cs typeface="Calibri" panose="020F0502020204030204"/>
            </a:endParaRPr>
          </a:p>
          <a:p>
            <a:r>
              <a:rPr lang="en-US" sz="2200" dirty="0">
                <a:ea typeface="+mn-lt"/>
                <a:cs typeface="+mn-lt"/>
              </a:rPr>
              <a:t>I want to design a community where young girls can share their experience and knowledge about perfume, and most importantly, share their own perfume to others. Thus, those who are worried about how to consumer the rest of their perfume can spread them to other can make a profit and young girls who have not enough money to but a bottle of one can have a try in a reasonable pay.</a:t>
            </a:r>
          </a:p>
        </p:txBody>
      </p:sp>
    </p:spTree>
    <p:extLst>
      <p:ext uri="{BB962C8B-B14F-4D97-AF65-F5344CB8AC3E}">
        <p14:creationId xmlns:p14="http://schemas.microsoft.com/office/powerpoint/2010/main" val="418394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DCCC8E6-CB5A-4D98-B6D5-A1AC08028CE9}"/>
              </a:ext>
            </a:extLst>
          </p:cNvPr>
          <p:cNvSpPr>
            <a:spLocks noGrp="1"/>
          </p:cNvSpPr>
          <p:nvPr>
            <p:ph type="title"/>
          </p:nvPr>
        </p:nvSpPr>
        <p:spPr>
          <a:xfrm>
            <a:off x="1188069" y="381935"/>
            <a:ext cx="4008583" cy="5974414"/>
          </a:xfrm>
        </p:spPr>
        <p:txBody>
          <a:bodyPr anchor="ctr">
            <a:normAutofit/>
          </a:bodyPr>
          <a:lstStyle/>
          <a:p>
            <a:r>
              <a:rPr lang="en-US" sz="7400">
                <a:solidFill>
                  <a:srgbClr val="FFFFFF"/>
                </a:solidFill>
                <a:cs typeface="Calibri Light"/>
              </a:rPr>
              <a:t>Interview</a:t>
            </a:r>
            <a:endParaRPr lang="en-US" sz="7400">
              <a:solidFill>
                <a:srgbClr val="FFFFFF"/>
              </a:solidFill>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E8894EA4-9DF1-4B19-919F-427511737929}"/>
              </a:ext>
            </a:extLst>
          </p:cNvPr>
          <p:cNvSpPr>
            <a:spLocks noGrp="1"/>
          </p:cNvSpPr>
          <p:nvPr>
            <p:ph idx="1"/>
          </p:nvPr>
        </p:nvSpPr>
        <p:spPr>
          <a:xfrm>
            <a:off x="6297233" y="518400"/>
            <a:ext cx="4771607" cy="5837949"/>
          </a:xfrm>
        </p:spPr>
        <p:txBody>
          <a:bodyPr vert="horz" lIns="91440" tIns="45720" rIns="91440" bIns="45720" rtlCol="0" anchor="ctr">
            <a:normAutofit/>
          </a:bodyPr>
          <a:lstStyle/>
          <a:p>
            <a:pPr marL="0" indent="0">
              <a:buNone/>
            </a:pPr>
            <a:r>
              <a:rPr lang="en-US" sz="2000" dirty="0">
                <a:solidFill>
                  <a:schemeClr val="tx1">
                    <a:alpha val="80000"/>
                  </a:schemeClr>
                </a:solidFill>
                <a:cs typeface="Calibri"/>
              </a:rPr>
              <a:t>I interview five young girls. They are:</a:t>
            </a:r>
            <a:endParaRPr lang="en-US" sz="2000" dirty="0">
              <a:solidFill>
                <a:schemeClr val="tx1">
                  <a:alpha val="80000"/>
                </a:schemeClr>
              </a:solidFill>
            </a:endParaRPr>
          </a:p>
          <a:p>
            <a:pPr marL="0" indent="0">
              <a:buNone/>
            </a:pPr>
            <a:endParaRPr lang="en-US" sz="2000">
              <a:solidFill>
                <a:schemeClr val="tx1">
                  <a:alpha val="80000"/>
                </a:schemeClr>
              </a:solidFill>
              <a:cs typeface="Calibri"/>
            </a:endParaRPr>
          </a:p>
          <a:p>
            <a:pPr marL="514350" indent="-514350">
              <a:buAutoNum type="arabicPeriod"/>
            </a:pPr>
            <a:r>
              <a:rPr lang="en-US" sz="2000" dirty="0">
                <a:solidFill>
                  <a:schemeClr val="tx1">
                    <a:alpha val="80000"/>
                  </a:schemeClr>
                </a:solidFill>
                <a:cs typeface="Calibri"/>
              </a:rPr>
              <a:t>Experienced User</a:t>
            </a:r>
          </a:p>
          <a:p>
            <a:pPr marL="514350" indent="-514350">
              <a:buAutoNum type="arabicPeriod"/>
            </a:pPr>
            <a:r>
              <a:rPr lang="en-US" sz="2000" dirty="0">
                <a:solidFill>
                  <a:schemeClr val="tx1">
                    <a:alpha val="80000"/>
                  </a:schemeClr>
                </a:solidFill>
                <a:cs typeface="Calibri"/>
              </a:rPr>
              <a:t>Fragrance collector</a:t>
            </a:r>
          </a:p>
          <a:p>
            <a:pPr marL="514350" indent="-514350">
              <a:buAutoNum type="arabicPeriod"/>
            </a:pPr>
            <a:r>
              <a:rPr lang="en-US" sz="2000" dirty="0">
                <a:solidFill>
                  <a:schemeClr val="tx1">
                    <a:alpha val="80000"/>
                  </a:schemeClr>
                </a:solidFill>
                <a:cs typeface="Calibri"/>
              </a:rPr>
              <a:t>Low frequency user</a:t>
            </a:r>
          </a:p>
          <a:p>
            <a:pPr marL="514350" indent="-514350">
              <a:buAutoNum type="arabicPeriod"/>
            </a:pPr>
            <a:r>
              <a:rPr lang="en-US" sz="2000" dirty="0">
                <a:solidFill>
                  <a:schemeClr val="tx1">
                    <a:alpha val="80000"/>
                  </a:schemeClr>
                </a:solidFill>
                <a:cs typeface="Calibri"/>
              </a:rPr>
              <a:t>Fragrance Freshman</a:t>
            </a:r>
          </a:p>
          <a:p>
            <a:pPr marL="514350" indent="-514350">
              <a:buAutoNum type="arabicPeriod"/>
            </a:pPr>
            <a:r>
              <a:rPr lang="en-US" sz="2000" dirty="0">
                <a:solidFill>
                  <a:schemeClr val="tx1">
                    <a:alpha val="80000"/>
                  </a:schemeClr>
                </a:solidFill>
                <a:cs typeface="Calibri"/>
              </a:rPr>
              <a:t>Gift Buyer</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120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imeline&#10;&#10;Description automatically generated">
            <a:extLst>
              <a:ext uri="{FF2B5EF4-FFF2-40B4-BE49-F238E27FC236}">
                <a16:creationId xmlns:a16="http://schemas.microsoft.com/office/drawing/2014/main" id="{BD48C839-23DA-40FA-9CC3-414677E3612C}"/>
              </a:ext>
            </a:extLst>
          </p:cNvPr>
          <p:cNvPicPr>
            <a:picLocks noChangeAspect="1"/>
          </p:cNvPicPr>
          <p:nvPr/>
        </p:nvPicPr>
        <p:blipFill>
          <a:blip r:embed="rId2"/>
          <a:stretch>
            <a:fillRect/>
          </a:stretch>
        </p:blipFill>
        <p:spPr>
          <a:xfrm>
            <a:off x="376518" y="208925"/>
            <a:ext cx="11618257" cy="6507384"/>
          </a:xfrm>
          <a:prstGeom prst="rect">
            <a:avLst/>
          </a:prstGeom>
        </p:spPr>
      </p:pic>
      <p:sp>
        <p:nvSpPr>
          <p:cNvPr id="2" name="Title 1">
            <a:extLst>
              <a:ext uri="{FF2B5EF4-FFF2-40B4-BE49-F238E27FC236}">
                <a16:creationId xmlns:a16="http://schemas.microsoft.com/office/drawing/2014/main" id="{DB70C7A3-50E3-47FB-BC72-2C46C4A85516}"/>
              </a:ext>
            </a:extLst>
          </p:cNvPr>
          <p:cNvSpPr>
            <a:spLocks noGrp="1"/>
          </p:cNvSpPr>
          <p:nvPr>
            <p:ph type="title"/>
          </p:nvPr>
        </p:nvSpPr>
        <p:spPr>
          <a:xfrm>
            <a:off x="9519024" y="2920066"/>
            <a:ext cx="10515600" cy="1325563"/>
          </a:xfrm>
        </p:spPr>
        <p:txBody>
          <a:bodyPr/>
          <a:lstStyle/>
          <a:p>
            <a:r>
              <a:rPr lang="en-US" b="1" dirty="0">
                <a:cs typeface="Calibri Light"/>
              </a:rPr>
              <a:t>Persona</a:t>
            </a:r>
            <a:endParaRPr lang="en-US" b="1" dirty="0"/>
          </a:p>
        </p:txBody>
      </p:sp>
    </p:spTree>
    <p:extLst>
      <p:ext uri="{BB962C8B-B14F-4D97-AF65-F5344CB8AC3E}">
        <p14:creationId xmlns:p14="http://schemas.microsoft.com/office/powerpoint/2010/main" val="167759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A picture containing diagram&#10;&#10;Description automatically generated">
            <a:extLst>
              <a:ext uri="{FF2B5EF4-FFF2-40B4-BE49-F238E27FC236}">
                <a16:creationId xmlns:a16="http://schemas.microsoft.com/office/drawing/2014/main" id="{BF55FF17-8CCB-4704-A767-98165E7984B7}"/>
              </a:ext>
            </a:extLst>
          </p:cNvPr>
          <p:cNvPicPr>
            <a:picLocks noGrp="1" noChangeAspect="1"/>
          </p:cNvPicPr>
          <p:nvPr>
            <p:ph idx="1"/>
          </p:nvPr>
        </p:nvPicPr>
        <p:blipFill>
          <a:blip r:embed="rId2"/>
          <a:stretch>
            <a:fillRect/>
          </a:stretch>
        </p:blipFill>
        <p:spPr>
          <a:xfrm>
            <a:off x="42582" y="40368"/>
            <a:ext cx="12164892" cy="6818766"/>
          </a:xfrm>
        </p:spPr>
      </p:pic>
      <p:sp>
        <p:nvSpPr>
          <p:cNvPr id="2" name="Title 1">
            <a:extLst>
              <a:ext uri="{FF2B5EF4-FFF2-40B4-BE49-F238E27FC236}">
                <a16:creationId xmlns:a16="http://schemas.microsoft.com/office/drawing/2014/main" id="{BDB6EB92-5202-4484-9017-83D2924D8F67}"/>
              </a:ext>
            </a:extLst>
          </p:cNvPr>
          <p:cNvSpPr>
            <a:spLocks noGrp="1"/>
          </p:cNvSpPr>
          <p:nvPr>
            <p:ph type="title"/>
          </p:nvPr>
        </p:nvSpPr>
        <p:spPr>
          <a:xfrm>
            <a:off x="204481" y="-934"/>
            <a:ext cx="10515600" cy="1325563"/>
          </a:xfrm>
        </p:spPr>
        <p:txBody>
          <a:bodyPr>
            <a:normAutofit/>
          </a:bodyPr>
          <a:lstStyle/>
          <a:p>
            <a:r>
              <a:rPr lang="en-US" sz="2800" b="1" dirty="0">
                <a:cs typeface="Calibri Light" panose="020F0302020204030204"/>
              </a:rPr>
              <a:t>Journey Map</a:t>
            </a:r>
          </a:p>
        </p:txBody>
      </p:sp>
    </p:spTree>
    <p:extLst>
      <p:ext uri="{BB962C8B-B14F-4D97-AF65-F5344CB8AC3E}">
        <p14:creationId xmlns:p14="http://schemas.microsoft.com/office/powerpoint/2010/main" val="209632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1F3B4524-1E69-244C-A019-0F642C2801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921" y="176462"/>
            <a:ext cx="11808446" cy="6638018"/>
          </a:xfrm>
        </p:spPr>
      </p:pic>
      <p:sp>
        <p:nvSpPr>
          <p:cNvPr id="2" name="Title 1">
            <a:extLst>
              <a:ext uri="{FF2B5EF4-FFF2-40B4-BE49-F238E27FC236}">
                <a16:creationId xmlns:a16="http://schemas.microsoft.com/office/drawing/2014/main" id="{F19DE944-631E-4424-B4AA-E1D73F53C707}"/>
              </a:ext>
            </a:extLst>
          </p:cNvPr>
          <p:cNvSpPr>
            <a:spLocks noGrp="1"/>
          </p:cNvSpPr>
          <p:nvPr>
            <p:ph type="title"/>
          </p:nvPr>
        </p:nvSpPr>
        <p:spPr>
          <a:xfrm>
            <a:off x="127000" y="219982"/>
            <a:ext cx="10515600" cy="1325563"/>
          </a:xfrm>
        </p:spPr>
        <p:txBody>
          <a:bodyPr>
            <a:normAutofit/>
          </a:bodyPr>
          <a:lstStyle/>
          <a:p>
            <a:r>
              <a:rPr lang="en-US" sz="3200" b="1" dirty="0">
                <a:cs typeface="Calibri Light"/>
              </a:rPr>
              <a:t>Story Map</a:t>
            </a:r>
            <a:endParaRPr lang="en-US" b="1" dirty="0">
              <a:cs typeface="Calibri Light" panose="020F0302020204030204"/>
            </a:endParaRPr>
          </a:p>
        </p:txBody>
      </p:sp>
    </p:spTree>
    <p:extLst>
      <p:ext uri="{BB962C8B-B14F-4D97-AF65-F5344CB8AC3E}">
        <p14:creationId xmlns:p14="http://schemas.microsoft.com/office/powerpoint/2010/main" val="193159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letter&#10;&#10;Description automatically generated">
            <a:extLst>
              <a:ext uri="{FF2B5EF4-FFF2-40B4-BE49-F238E27FC236}">
                <a16:creationId xmlns:a16="http://schemas.microsoft.com/office/drawing/2014/main" id="{525B60AB-873E-5E4C-AA24-54C9144676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371" y="240630"/>
            <a:ext cx="10167377" cy="6384758"/>
          </a:xfrm>
        </p:spPr>
      </p:pic>
      <p:sp>
        <p:nvSpPr>
          <p:cNvPr id="2" name="Title 1">
            <a:extLst>
              <a:ext uri="{FF2B5EF4-FFF2-40B4-BE49-F238E27FC236}">
                <a16:creationId xmlns:a16="http://schemas.microsoft.com/office/drawing/2014/main" id="{8D78FBC6-DBE8-4628-A6FF-5162D2885C80}"/>
              </a:ext>
            </a:extLst>
          </p:cNvPr>
          <p:cNvSpPr>
            <a:spLocks noGrp="1"/>
          </p:cNvSpPr>
          <p:nvPr>
            <p:ph type="title"/>
          </p:nvPr>
        </p:nvSpPr>
        <p:spPr>
          <a:xfrm>
            <a:off x="118620" y="189763"/>
            <a:ext cx="10515600" cy="1325563"/>
          </a:xfrm>
        </p:spPr>
        <p:txBody>
          <a:bodyPr/>
          <a:lstStyle/>
          <a:p>
            <a:r>
              <a:rPr lang="en-US" b="1" dirty="0">
                <a:cs typeface="Calibri Light"/>
              </a:rPr>
              <a:t>Grouping1</a:t>
            </a:r>
            <a:endParaRPr lang="en-US" b="1" dirty="0"/>
          </a:p>
        </p:txBody>
      </p:sp>
    </p:spTree>
    <p:extLst>
      <p:ext uri="{BB962C8B-B14F-4D97-AF65-F5344CB8AC3E}">
        <p14:creationId xmlns:p14="http://schemas.microsoft.com/office/powerpoint/2010/main" val="161531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imeline&#10;&#10;Description automatically generated">
            <a:extLst>
              <a:ext uri="{FF2B5EF4-FFF2-40B4-BE49-F238E27FC236}">
                <a16:creationId xmlns:a16="http://schemas.microsoft.com/office/drawing/2014/main" id="{112D1854-DEE7-A049-ABE7-28021A5C8F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441" y="72812"/>
            <a:ext cx="9278170" cy="6739803"/>
          </a:xfrm>
        </p:spPr>
      </p:pic>
      <p:sp>
        <p:nvSpPr>
          <p:cNvPr id="2" name="Title 1">
            <a:extLst>
              <a:ext uri="{FF2B5EF4-FFF2-40B4-BE49-F238E27FC236}">
                <a16:creationId xmlns:a16="http://schemas.microsoft.com/office/drawing/2014/main" id="{8D78FBC6-DBE8-4628-A6FF-5162D2885C80}"/>
              </a:ext>
            </a:extLst>
          </p:cNvPr>
          <p:cNvSpPr>
            <a:spLocks noGrp="1"/>
          </p:cNvSpPr>
          <p:nvPr>
            <p:ph type="title"/>
          </p:nvPr>
        </p:nvSpPr>
        <p:spPr>
          <a:xfrm>
            <a:off x="118620" y="189763"/>
            <a:ext cx="10515600" cy="1325563"/>
          </a:xfrm>
        </p:spPr>
        <p:txBody>
          <a:bodyPr/>
          <a:lstStyle/>
          <a:p>
            <a:r>
              <a:rPr lang="en-US" b="1" dirty="0">
                <a:cs typeface="Calibri Light"/>
              </a:rPr>
              <a:t>Grouping2</a:t>
            </a:r>
            <a:endParaRPr lang="en-US" b="1" dirty="0"/>
          </a:p>
        </p:txBody>
      </p:sp>
    </p:spTree>
    <p:extLst>
      <p:ext uri="{BB962C8B-B14F-4D97-AF65-F5344CB8AC3E}">
        <p14:creationId xmlns:p14="http://schemas.microsoft.com/office/powerpoint/2010/main" val="108651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imeline&#10;&#10;Description automatically generated with low confidence">
            <a:extLst>
              <a:ext uri="{FF2B5EF4-FFF2-40B4-BE49-F238E27FC236}">
                <a16:creationId xmlns:a16="http://schemas.microsoft.com/office/drawing/2014/main" id="{9E863DDF-19F4-3A47-B2B3-8E793C11A1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552" y="55149"/>
            <a:ext cx="10487376" cy="6661213"/>
          </a:xfrm>
        </p:spPr>
      </p:pic>
      <p:sp>
        <p:nvSpPr>
          <p:cNvPr id="2" name="Title 1">
            <a:extLst>
              <a:ext uri="{FF2B5EF4-FFF2-40B4-BE49-F238E27FC236}">
                <a16:creationId xmlns:a16="http://schemas.microsoft.com/office/drawing/2014/main" id="{8D78FBC6-DBE8-4628-A6FF-5162D2885C80}"/>
              </a:ext>
            </a:extLst>
          </p:cNvPr>
          <p:cNvSpPr>
            <a:spLocks noGrp="1"/>
          </p:cNvSpPr>
          <p:nvPr>
            <p:ph type="title"/>
          </p:nvPr>
        </p:nvSpPr>
        <p:spPr>
          <a:xfrm>
            <a:off x="118620" y="189763"/>
            <a:ext cx="10515600" cy="1325563"/>
          </a:xfrm>
        </p:spPr>
        <p:txBody>
          <a:bodyPr/>
          <a:lstStyle/>
          <a:p>
            <a:r>
              <a:rPr lang="en-US" b="1" dirty="0">
                <a:cs typeface="Calibri Light"/>
              </a:rPr>
              <a:t>Grouping3</a:t>
            </a:r>
            <a:endParaRPr lang="en-US" b="1" dirty="0"/>
          </a:p>
        </p:txBody>
      </p:sp>
    </p:spTree>
    <p:extLst>
      <p:ext uri="{BB962C8B-B14F-4D97-AF65-F5344CB8AC3E}">
        <p14:creationId xmlns:p14="http://schemas.microsoft.com/office/powerpoint/2010/main" val="2289992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TotalTime>
  <Words>251</Words>
  <Application>Microsoft Macintosh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Fragrant Community</vt:lpstr>
      <vt:lpstr>Description</vt:lpstr>
      <vt:lpstr>Interview</vt:lpstr>
      <vt:lpstr>Persona</vt:lpstr>
      <vt:lpstr>Journey Map</vt:lpstr>
      <vt:lpstr>Story Map</vt:lpstr>
      <vt:lpstr>Grouping1</vt:lpstr>
      <vt:lpstr>Grouping2</vt:lpstr>
      <vt:lpstr>Grouping3</vt:lpstr>
      <vt:lpstr>Position Map</vt:lpstr>
      <vt:lpstr>Problem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王 丫丫</cp:lastModifiedBy>
  <cp:revision>174</cp:revision>
  <dcterms:created xsi:type="dcterms:W3CDTF">2021-10-03T11:45:31Z</dcterms:created>
  <dcterms:modified xsi:type="dcterms:W3CDTF">2021-10-04T05:45:20Z</dcterms:modified>
</cp:coreProperties>
</file>