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555545-6B95-C4A0-0903-566AC88BC17C}" v="3" dt="2022-03-07T21:46:10.327"/>
    <p1510:client id="{70AED704-8C3C-81FE-C13C-C66395542554}" v="18" dt="2022-03-09T21:24:11.735"/>
    <p1510:client id="{9E3D20F1-E056-9316-15BA-665BD0FCA155}" v="1" dt="2022-03-09T22:41:55.724"/>
    <p1510:client id="{AD074BD3-7A55-E024-EB80-AEF63D83E13B}" v="1" dt="2022-03-10T17:45:40.556"/>
    <p1510:client id="{BBA5E9F3-D046-6AD2-0580-0881D8737C85}" v="7" dt="2022-03-07T21:46:42.815"/>
    <p1510:client id="{ED1C707F-1EF0-58E2-2454-135221193967}" v="3" dt="2022-03-08T19:28:13.299"/>
    <p1510:client id="{F36519C4-1362-E054-E682-C160346B6E2A}" v="13" dt="2022-03-07T21:45:08.072"/>
  </p1510:revLst>
</p1510:revInfo>
</file>

<file path=ppt/tableStyles.xml><?xml version="1.0" encoding="utf-8"?>
<a:tblStyleLst xmlns:a="http://schemas.openxmlformats.org/drawingml/2006/main" def="{1CCDAA72-B57C-42E9-A7F8-4034949C3765}">
  <a:tblStyle styleId="{1CCDAA72-B57C-42E9-A7F8-4034949C37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choltens" userId="S::michael.scholtens_cartercenter.org#ext#@microsoft.onmicrosoft.com::16402dfc-6f27-4a8b-a0e3-12a6265be7c3" providerId="AD" clId="Web-{5F555545-6B95-C4A0-0903-566AC88BC17C}"/>
    <pc:docChg chg="addSld delSld">
      <pc:chgData name="Michael Scholtens" userId="S::michael.scholtens_cartercenter.org#ext#@microsoft.onmicrosoft.com::16402dfc-6f27-4a8b-a0e3-12a6265be7c3" providerId="AD" clId="Web-{5F555545-6B95-C4A0-0903-566AC88BC17C}" dt="2022-03-07T21:46:10.327" v="2"/>
      <pc:docMkLst>
        <pc:docMk/>
      </pc:docMkLst>
      <pc:sldChg chg="new del">
        <pc:chgData name="Michael Scholtens" userId="S::michael.scholtens_cartercenter.org#ext#@microsoft.onmicrosoft.com::16402dfc-6f27-4a8b-a0e3-12a6265be7c3" providerId="AD" clId="Web-{5F555545-6B95-C4A0-0903-566AC88BC17C}" dt="2022-03-07T21:46:10.327" v="2"/>
        <pc:sldMkLst>
          <pc:docMk/>
          <pc:sldMk cId="1500309269" sldId="289"/>
        </pc:sldMkLst>
      </pc:sldChg>
      <pc:sldChg chg="add">
        <pc:chgData name="Michael Scholtens" userId="S::michael.scholtens_cartercenter.org#ext#@microsoft.onmicrosoft.com::16402dfc-6f27-4a8b-a0e3-12a6265be7c3" providerId="AD" clId="Web-{5F555545-6B95-C4A0-0903-566AC88BC17C}" dt="2022-03-07T21:46:05.390" v="1"/>
        <pc:sldMkLst>
          <pc:docMk/>
          <pc:sldMk cId="1566227505" sldId="290"/>
        </pc:sldMkLst>
      </pc:sldChg>
    </pc:docChg>
  </pc:docChgLst>
  <pc:docChgLst>
    <pc:chgData name="ningjis" userId="S::ningjis_uw.edu#ext#@microsoft.onmicrosoft.com::aa52cc48-98c8-4517-9e36-49db5359f1b6" providerId="AD" clId="Web-{70AED704-8C3C-81FE-C13C-C66395542554}"/>
    <pc:docChg chg="modSld">
      <pc:chgData name="ningjis" userId="S::ningjis_uw.edu#ext#@microsoft.onmicrosoft.com::aa52cc48-98c8-4517-9e36-49db5359f1b6" providerId="AD" clId="Web-{70AED704-8C3C-81FE-C13C-C66395542554}" dt="2022-03-09T21:24:11.517" v="9" actId="20577"/>
      <pc:docMkLst>
        <pc:docMk/>
      </pc:docMkLst>
      <pc:sldChg chg="modSp">
        <pc:chgData name="ningjis" userId="S::ningjis_uw.edu#ext#@microsoft.onmicrosoft.com::aa52cc48-98c8-4517-9e36-49db5359f1b6" providerId="AD" clId="Web-{70AED704-8C3C-81FE-C13C-C66395542554}" dt="2022-03-09T21:24:11.517" v="9" actId="20577"/>
        <pc:sldMkLst>
          <pc:docMk/>
          <pc:sldMk cId="0" sldId="266"/>
        </pc:sldMkLst>
        <pc:spChg chg="mod">
          <ac:chgData name="ningjis" userId="S::ningjis_uw.edu#ext#@microsoft.onmicrosoft.com::aa52cc48-98c8-4517-9e36-49db5359f1b6" providerId="AD" clId="Web-{70AED704-8C3C-81FE-C13C-C66395542554}" dt="2022-03-09T21:24:11.517" v="9" actId="20577"/>
          <ac:spMkLst>
            <pc:docMk/>
            <pc:sldMk cId="0" sldId="266"/>
            <ac:spMk id="154" creationId="{00000000-0000-0000-0000-000000000000}"/>
          </ac:spMkLst>
        </pc:spChg>
      </pc:sldChg>
      <pc:sldChg chg="modSp">
        <pc:chgData name="ningjis" userId="S::ningjis_uw.edu#ext#@microsoft.onmicrosoft.com::aa52cc48-98c8-4517-9e36-49db5359f1b6" providerId="AD" clId="Web-{70AED704-8C3C-81FE-C13C-C66395542554}" dt="2022-03-09T21:24:04.970" v="5" actId="20577"/>
        <pc:sldMkLst>
          <pc:docMk/>
          <pc:sldMk cId="0" sldId="267"/>
        </pc:sldMkLst>
        <pc:spChg chg="mod">
          <ac:chgData name="ningjis" userId="S::ningjis_uw.edu#ext#@microsoft.onmicrosoft.com::aa52cc48-98c8-4517-9e36-49db5359f1b6" providerId="AD" clId="Web-{70AED704-8C3C-81FE-C13C-C66395542554}" dt="2022-03-09T21:24:04.970" v="5" actId="20577"/>
          <ac:spMkLst>
            <pc:docMk/>
            <pc:sldMk cId="0" sldId="267"/>
            <ac:spMk id="161" creationId="{00000000-0000-0000-0000-000000000000}"/>
          </ac:spMkLst>
        </pc:spChg>
      </pc:sldChg>
      <pc:sldChg chg="modSp">
        <pc:chgData name="ningjis" userId="S::ningjis_uw.edu#ext#@microsoft.onmicrosoft.com::aa52cc48-98c8-4517-9e36-49db5359f1b6" providerId="AD" clId="Web-{70AED704-8C3C-81FE-C13C-C66395542554}" dt="2022-03-09T21:23:51.032" v="3" actId="20577"/>
        <pc:sldMkLst>
          <pc:docMk/>
          <pc:sldMk cId="0" sldId="269"/>
        </pc:sldMkLst>
        <pc:spChg chg="mod">
          <ac:chgData name="ningjis" userId="S::ningjis_uw.edu#ext#@microsoft.onmicrosoft.com::aa52cc48-98c8-4517-9e36-49db5359f1b6" providerId="AD" clId="Web-{70AED704-8C3C-81FE-C13C-C66395542554}" dt="2022-03-09T21:23:51.032" v="3" actId="20577"/>
          <ac:spMkLst>
            <pc:docMk/>
            <pc:sldMk cId="0" sldId="269"/>
            <ac:spMk id="176" creationId="{00000000-0000-0000-0000-000000000000}"/>
          </ac:spMkLst>
        </pc:spChg>
      </pc:sldChg>
      <pc:sldChg chg="modSp">
        <pc:chgData name="ningjis" userId="S::ningjis_uw.edu#ext#@microsoft.onmicrosoft.com::aa52cc48-98c8-4517-9e36-49db5359f1b6" providerId="AD" clId="Web-{70AED704-8C3C-81FE-C13C-C66395542554}" dt="2022-03-09T21:23:04.952" v="2" actId="20577"/>
        <pc:sldMkLst>
          <pc:docMk/>
          <pc:sldMk cId="0" sldId="271"/>
        </pc:sldMkLst>
        <pc:spChg chg="mod">
          <ac:chgData name="ningjis" userId="S::ningjis_uw.edu#ext#@microsoft.onmicrosoft.com::aa52cc48-98c8-4517-9e36-49db5359f1b6" providerId="AD" clId="Web-{70AED704-8C3C-81FE-C13C-C66395542554}" dt="2022-03-09T21:23:04.952" v="2" actId="20577"/>
          <ac:spMkLst>
            <pc:docMk/>
            <pc:sldMk cId="0" sldId="271"/>
            <ac:spMk id="189" creationId="{00000000-0000-0000-0000-000000000000}"/>
          </ac:spMkLst>
        </pc:spChg>
      </pc:sldChg>
    </pc:docChg>
  </pc:docChgLst>
  <pc:docChgLst>
    <pc:chgData name="Anusua Trivedi" userId="S::antriv@microsoft.com::bf968372-930f-4e36-94ad-6530845e7efc" providerId="AD" clId="Web-{9E3D20F1-E056-9316-15BA-665BD0FCA155}"/>
    <pc:docChg chg="modSld">
      <pc:chgData name="Anusua Trivedi" userId="S::antriv@microsoft.com::bf968372-930f-4e36-94ad-6530845e7efc" providerId="AD" clId="Web-{9E3D20F1-E056-9316-15BA-665BD0FCA155}" dt="2022-03-09T22:41:55.724" v="0" actId="1076"/>
      <pc:docMkLst>
        <pc:docMk/>
      </pc:docMkLst>
      <pc:sldChg chg="modSp">
        <pc:chgData name="Anusua Trivedi" userId="S::antriv@microsoft.com::bf968372-930f-4e36-94ad-6530845e7efc" providerId="AD" clId="Web-{9E3D20F1-E056-9316-15BA-665BD0FCA155}" dt="2022-03-09T22:41:55.724" v="0" actId="1076"/>
        <pc:sldMkLst>
          <pc:docMk/>
          <pc:sldMk cId="0" sldId="286"/>
        </pc:sldMkLst>
        <pc:picChg chg="mod">
          <ac:chgData name="Anusua Trivedi" userId="S::antriv@microsoft.com::bf968372-930f-4e36-94ad-6530845e7efc" providerId="AD" clId="Web-{9E3D20F1-E056-9316-15BA-665BD0FCA155}" dt="2022-03-09T22:41:55.724" v="0" actId="1076"/>
          <ac:picMkLst>
            <pc:docMk/>
            <pc:sldMk cId="0" sldId="286"/>
            <ac:picMk id="300" creationId="{00000000-0000-0000-0000-000000000000}"/>
          </ac:picMkLst>
        </pc:picChg>
      </pc:sldChg>
    </pc:docChg>
  </pc:docChgLst>
  <pc:docChgLst>
    <pc:chgData name="ningjis" userId="S::ningjis_uw.edu#ext#@microsoft.onmicrosoft.com::aa52cc48-98c8-4517-9e36-49db5359f1b6" providerId="AD" clId="Web-{F36519C4-1362-E054-E682-C160346B6E2A}"/>
    <pc:docChg chg="modSld">
      <pc:chgData name="ningjis" userId="S::ningjis_uw.edu#ext#@microsoft.onmicrosoft.com::aa52cc48-98c8-4517-9e36-49db5359f1b6" providerId="AD" clId="Web-{F36519C4-1362-E054-E682-C160346B6E2A}" dt="2022-03-07T21:45:08.072" v="13" actId="14100"/>
      <pc:docMkLst>
        <pc:docMk/>
      </pc:docMkLst>
      <pc:sldChg chg="modSp">
        <pc:chgData name="ningjis" userId="S::ningjis_uw.edu#ext#@microsoft.onmicrosoft.com::aa52cc48-98c8-4517-9e36-49db5359f1b6" providerId="AD" clId="Web-{F36519C4-1362-E054-E682-C160346B6E2A}" dt="2022-03-07T21:45:08.072" v="13" actId="14100"/>
        <pc:sldMkLst>
          <pc:docMk/>
          <pc:sldMk cId="0" sldId="268"/>
        </pc:sldMkLst>
        <pc:spChg chg="mod">
          <ac:chgData name="ningjis" userId="S::ningjis_uw.edu#ext#@microsoft.onmicrosoft.com::aa52cc48-98c8-4517-9e36-49db5359f1b6" providerId="AD" clId="Web-{F36519C4-1362-E054-E682-C160346B6E2A}" dt="2022-03-07T21:45:08.072" v="13" actId="14100"/>
          <ac:spMkLst>
            <pc:docMk/>
            <pc:sldMk cId="0" sldId="268"/>
            <ac:spMk id="167" creationId="{00000000-0000-0000-0000-000000000000}"/>
          </ac:spMkLst>
        </pc:spChg>
      </pc:sldChg>
    </pc:docChg>
  </pc:docChgLst>
  <pc:docChgLst>
    <pc:chgData name="xuchang" userId="S::xuchang_uw.edu#ext#@microsoft.onmicrosoft.com::7868c46e-d8b3-4027-be37-77de2b65626c" providerId="AD" clId="Web-{AD074BD3-7A55-E024-EB80-AEF63D83E13B}"/>
    <pc:docChg chg="modSld">
      <pc:chgData name="xuchang" userId="S::xuchang_uw.edu#ext#@microsoft.onmicrosoft.com::7868c46e-d8b3-4027-be37-77de2b65626c" providerId="AD" clId="Web-{AD074BD3-7A55-E024-EB80-AEF63D83E13B}" dt="2022-03-10T17:45:40.540" v="0"/>
      <pc:docMkLst>
        <pc:docMk/>
      </pc:docMkLst>
      <pc:sldChg chg="delSp">
        <pc:chgData name="xuchang" userId="S::xuchang_uw.edu#ext#@microsoft.onmicrosoft.com::7868c46e-d8b3-4027-be37-77de2b65626c" providerId="AD" clId="Web-{AD074BD3-7A55-E024-EB80-AEF63D83E13B}" dt="2022-03-10T17:45:40.540" v="0"/>
        <pc:sldMkLst>
          <pc:docMk/>
          <pc:sldMk cId="0" sldId="275"/>
        </pc:sldMkLst>
        <pc:spChg chg="del">
          <ac:chgData name="xuchang" userId="S::xuchang_uw.edu#ext#@microsoft.onmicrosoft.com::7868c46e-d8b3-4027-be37-77de2b65626c" providerId="AD" clId="Web-{AD074BD3-7A55-E024-EB80-AEF63D83E13B}" dt="2022-03-10T17:45:40.540" v="0"/>
          <ac:spMkLst>
            <pc:docMk/>
            <pc:sldMk cId="0" sldId="275"/>
            <ac:spMk id="2" creationId="{15609EE6-C4B3-4377-90F1-EB809EF0CE1B}"/>
          </ac:spMkLst>
        </pc:spChg>
      </pc:sldChg>
    </pc:docChg>
  </pc:docChgLst>
  <pc:docChgLst>
    <pc:chgData name="Michael Scholtens" userId="S::michael.scholtens_cartercenter.org#ext#@microsoft.onmicrosoft.com::16402dfc-6f27-4a8b-a0e3-12a6265be7c3" providerId="AD" clId="Web-{ED1C707F-1EF0-58E2-2454-135221193967}"/>
    <pc:docChg chg="modSld">
      <pc:chgData name="Michael Scholtens" userId="S::michael.scholtens_cartercenter.org#ext#@microsoft.onmicrosoft.com::16402dfc-6f27-4a8b-a0e3-12a6265be7c3" providerId="AD" clId="Web-{ED1C707F-1EF0-58E2-2454-135221193967}" dt="2022-03-08T19:28:13.299" v="2" actId="1076"/>
      <pc:docMkLst>
        <pc:docMk/>
      </pc:docMkLst>
      <pc:sldChg chg="addSp modSp">
        <pc:chgData name="Michael Scholtens" userId="S::michael.scholtens_cartercenter.org#ext#@microsoft.onmicrosoft.com::16402dfc-6f27-4a8b-a0e3-12a6265be7c3" providerId="AD" clId="Web-{ED1C707F-1EF0-58E2-2454-135221193967}" dt="2022-03-08T19:28:13.299" v="2" actId="1076"/>
        <pc:sldMkLst>
          <pc:docMk/>
          <pc:sldMk cId="0" sldId="275"/>
        </pc:sldMkLst>
        <pc:spChg chg="add mod">
          <ac:chgData name="Michael Scholtens" userId="S::michael.scholtens_cartercenter.org#ext#@microsoft.onmicrosoft.com::16402dfc-6f27-4a8b-a0e3-12a6265be7c3" providerId="AD" clId="Web-{ED1C707F-1EF0-58E2-2454-135221193967}" dt="2022-03-08T19:28:13.299" v="2" actId="1076"/>
          <ac:spMkLst>
            <pc:docMk/>
            <pc:sldMk cId="0" sldId="275"/>
            <ac:spMk id="2" creationId="{15609EE6-C4B3-4377-90F1-EB809EF0CE1B}"/>
          </ac:spMkLst>
        </pc:spChg>
      </pc:sldChg>
    </pc:docChg>
  </pc:docChgLst>
  <pc:docChgLst>
    <pc:chgData name="Anusua Trivedi" userId="S::antriv@microsoft.com::bf968372-930f-4e36-94ad-6530845e7efc" providerId="AD" clId="Web-{BBA5E9F3-D046-6AD2-0580-0881D8737C85}"/>
    <pc:docChg chg="modSld">
      <pc:chgData name="Anusua Trivedi" userId="S::antriv@microsoft.com::bf968372-930f-4e36-94ad-6530845e7efc" providerId="AD" clId="Web-{BBA5E9F3-D046-6AD2-0580-0881D8737C85}" dt="2022-03-07T21:46:39.377" v="5" actId="20577"/>
      <pc:docMkLst>
        <pc:docMk/>
      </pc:docMkLst>
      <pc:sldChg chg="modSp">
        <pc:chgData name="Anusua Trivedi" userId="S::antriv@microsoft.com::bf968372-930f-4e36-94ad-6530845e7efc" providerId="AD" clId="Web-{BBA5E9F3-D046-6AD2-0580-0881D8737C85}" dt="2022-03-07T21:46:39.377" v="5" actId="20577"/>
        <pc:sldMkLst>
          <pc:docMk/>
          <pc:sldMk cId="1566227505" sldId="290"/>
        </pc:sldMkLst>
        <pc:spChg chg="mod">
          <ac:chgData name="Anusua Trivedi" userId="S::antriv@microsoft.com::bf968372-930f-4e36-94ad-6530845e7efc" providerId="AD" clId="Web-{BBA5E9F3-D046-6AD2-0580-0881D8737C85}" dt="2022-03-07T21:46:39.377" v="5" actId="20577"/>
          <ac:spMkLst>
            <pc:docMk/>
            <pc:sldMk cId="1566227505" sldId="290"/>
            <ac:spMk id="27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7269d5a3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7269d5a3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slide about the data at the beginning, explain the source &amp; def of ratings</a:t>
            </a:r>
            <a:endParaRPr/>
          </a:p>
          <a:p>
            <a:pPr marL="0" lvl="0" indent="0" algn="l" rtl="0">
              <a:spcBef>
                <a:spcPts val="0"/>
              </a:spcBef>
              <a:spcAft>
                <a:spcPts val="0"/>
              </a:spcAft>
              <a:buNone/>
            </a:pPr>
            <a:r>
              <a:rPr lang="en"/>
              <a:t>We see large variability in data but cannot draw concrete conclusions.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7b9aea84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7b9aea8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highlight>
                  <a:srgbClr val="FFFFFF"/>
                </a:highlight>
              </a:rPr>
              <a:t>This graph shows the average number of “sublink” keywords which are truthful, non-truthful, or repeat offenders.  For example, on average there are 1.17 donation-related sublink keywords that appeared in truthful news.  </a:t>
            </a:r>
            <a:endParaRPr>
              <a:solidFill>
                <a:schemeClr val="dk1"/>
              </a:solidFill>
              <a:highlight>
                <a:srgbClr val="FFFFFF"/>
              </a:highlight>
            </a:endParaRPr>
          </a:p>
          <a:p>
            <a:pPr marL="0" lvl="0" indent="0" algn="l" rtl="0">
              <a:lnSpc>
                <a:spcPct val="115000"/>
              </a:lnSpc>
              <a:spcBef>
                <a:spcPts val="0"/>
              </a:spcBef>
              <a:spcAft>
                <a:spcPts val="0"/>
              </a:spcAft>
              <a:buNone/>
            </a:pPr>
            <a:r>
              <a:rPr lang="en">
                <a:solidFill>
                  <a:schemeClr val="dk1"/>
                </a:solidFill>
                <a:highlight>
                  <a:srgbClr val="FFFFFF"/>
                </a:highlight>
              </a:rPr>
              <a:t>For sublink, most of the contents are truthful. Sublink_1(Donation-related) has the highest percentage of non-truthful content </a:t>
            </a:r>
            <a:endParaRPr>
              <a:solidFill>
                <a:schemeClr val="dk1"/>
              </a:solidFill>
              <a:highlight>
                <a:srgbClr val="FFFFFF"/>
              </a:highlight>
            </a:endParaRPr>
          </a:p>
          <a:p>
            <a:pPr marL="0" lvl="0" indent="0" algn="l" rtl="0">
              <a:lnSpc>
                <a:spcPct val="115000"/>
              </a:lnSpc>
              <a:spcBef>
                <a:spcPts val="0"/>
              </a:spcBef>
              <a:spcAft>
                <a:spcPts val="0"/>
              </a:spcAft>
              <a:buNone/>
            </a:pPr>
            <a:r>
              <a:rPr lang="en">
                <a:solidFill>
                  <a:schemeClr val="dk1"/>
                </a:solidFill>
                <a:highlight>
                  <a:srgbClr val="FFFFFF"/>
                </a:highlight>
              </a:rPr>
              <a:t>Key: cannot correlate repeat offender sites and financial terms using sublink data</a:t>
            </a:r>
            <a:endParaRPr>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7269d5a3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7269d5a3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graph shows the average number of “ad content” keywords which are truthful, non-truthful, or repeat offenders.  For example, on average there are 0.02 donation-related ad content keywords that appeared in truthful news.  </a:t>
            </a:r>
            <a:endParaRPr>
              <a:solidFill>
                <a:schemeClr val="dk1"/>
              </a:solidFill>
            </a:endParaRPr>
          </a:p>
          <a:p>
            <a:pPr marL="0" lvl="0" indent="0" algn="l" rtl="0">
              <a:spcBef>
                <a:spcPts val="0"/>
              </a:spcBef>
              <a:spcAft>
                <a:spcPts val="0"/>
              </a:spcAft>
              <a:buNone/>
            </a:pPr>
            <a:r>
              <a:rPr lang="en">
                <a:solidFill>
                  <a:schemeClr val="dk1"/>
                </a:solidFill>
              </a:rPr>
              <a:t>AdContent_1(Donation-related), AdContent_3(subscribe-related), AdContent_5(Discount-related), AdContent_7(Money-related) and AdContent_8(buy-related) have the highest portions of repeat offenders.  AdContent_6(Free-related) and AdContent_9(Newsletter-related) have the highest portions of non-truthful contents.  AdContent_7(Money-related) are not driving non-truthful contents.</a:t>
            </a:r>
            <a:r>
              <a:rPr lang="en" sz="1000">
                <a:solidFill>
                  <a:srgbClr val="252423"/>
                </a:solidFill>
              </a:rPr>
              <a:t>  </a:t>
            </a:r>
            <a:r>
              <a:rPr lang="en">
                <a:solidFill>
                  <a:schemeClr val="dk1"/>
                </a:solidFill>
              </a:rPr>
              <a:t>For ad content, the user bases are driving non-truthful content, such as newsletter-related contents and increasing the user follower number, instead of asking for money or donations. </a:t>
            </a:r>
            <a:endParaRPr>
              <a:solidFill>
                <a:schemeClr val="dk1"/>
              </a:solidFill>
            </a:endParaRPr>
          </a:p>
          <a:p>
            <a:pPr marL="0" lvl="0" indent="0" algn="l" rtl="0">
              <a:spcBef>
                <a:spcPts val="0"/>
              </a:spcBef>
              <a:spcAft>
                <a:spcPts val="0"/>
              </a:spcAft>
              <a:buNone/>
            </a:pPr>
            <a:r>
              <a:rPr lang="en">
                <a:solidFill>
                  <a:schemeClr val="dk1"/>
                </a:solidFill>
              </a:rPr>
              <a:t>Key: given the less number of repeat offender sites, we still see large number of financial term correlation from repeat offender sites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7b9aea84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7b9aea84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topics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7269d5a3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7269d5a3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source, when create the data, it was balanced based on the orientation. Became less balanced after joining with the newgard data</a:t>
            </a:r>
            <a:endParaRPr/>
          </a:p>
          <a:p>
            <a:pPr marL="0" lvl="0" indent="0" algn="l" rtl="0">
              <a:spcBef>
                <a:spcPts val="0"/>
              </a:spcBef>
              <a:spcAft>
                <a:spcPts val="0"/>
              </a:spcAft>
              <a:buNone/>
            </a:pPr>
            <a:r>
              <a:rPr lang="en"/>
              <a:t>Just keep the pie charts</a:t>
            </a:r>
            <a:endParaRPr/>
          </a:p>
          <a:p>
            <a:pPr marL="0" lvl="0" indent="0" algn="l" rtl="0">
              <a:spcBef>
                <a:spcPts val="0"/>
              </a:spcBef>
              <a:spcAft>
                <a:spcPts val="0"/>
              </a:spcAft>
              <a:buNone/>
            </a:pPr>
            <a:r>
              <a:rPr lang="en"/>
              <a:t>Key: right political orientation have a higher correlation with the repeat offender sites</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7269d5a3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7269d5a3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most led by fear and anger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6ac6a21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16ac6a21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MS sentiment analysis model</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7a9d4d5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7a9d4d5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slide about the MS sentiment analysis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6ac6a210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6ac6a210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7b9aea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7b9aea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slide about the Topic </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7f89decf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7f89decf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7b9aea8a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7b9aea8a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the plot for the domains out of US.</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7f2fcc8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7f2fcc8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of Countries outside of U.S. whose posts are forwarded the most</a:t>
            </a:r>
            <a:endParaRPr/>
          </a:p>
          <a:p>
            <a:pPr marL="0" lvl="0" indent="0" algn="l" rtl="0">
              <a:spcBef>
                <a:spcPts val="0"/>
              </a:spcBef>
              <a:spcAft>
                <a:spcPts val="0"/>
              </a:spcAft>
              <a:buNone/>
            </a:pPr>
            <a:r>
              <a:rPr lang="en"/>
              <a:t>For posts from russia, coronavious, antimusulin, biden and whitesupremacy are the frequently forwarded post topics</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861cd9ac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861cd9ac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7b9aea84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7b9aea84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Supervised trained on pre labeled news data, unsupervised clustered based on news content; TCC collect, join NewsGuard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7269d5a3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7269d5a3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rgbClr val="595959"/>
                </a:solidFill>
                <a:latin typeface="Times New Roman"/>
                <a:ea typeface="Times New Roman"/>
                <a:cs typeface="Times New Roman"/>
                <a:sym typeface="Times New Roman"/>
              </a:rPr>
              <a:t>Scraper Python Package Used: Newspaper</a:t>
            </a:r>
            <a:endParaRPr sz="1400">
              <a:solidFill>
                <a:srgbClr val="595959"/>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400">
                <a:solidFill>
                  <a:srgbClr val="595959"/>
                </a:solidFill>
                <a:latin typeface="Times New Roman"/>
                <a:ea typeface="Times New Roman"/>
                <a:cs typeface="Times New Roman"/>
                <a:sym typeface="Times New Roman"/>
              </a:rPr>
              <a:t>The scraper extract article contents from news links, save the contents as full_text, along with the unique id (uid) and the news link (url).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7b391b3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7b391b3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the name of the model BERT large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7b391b39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17b391b39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b9aea8a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7b9aea8a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BERT to BERTOPIC</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7b391b39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7b391b39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Remove the green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17b391b39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17b391b39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 to see clusters.</a:t>
            </a:r>
            <a:endParaRPr/>
          </a:p>
          <a:p>
            <a:pPr marL="0" lvl="0" indent="0" algn="l" rtl="0">
              <a:spcBef>
                <a:spcPts val="0"/>
              </a:spcBef>
              <a:spcAft>
                <a:spcPts val="0"/>
              </a:spcAft>
              <a:buNone/>
            </a:pPr>
            <a:r>
              <a:rPr lang="en"/>
              <a:t>Supervised more on the terms based on the information stored in the model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7b9aea84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7b9aea84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GDI data source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7269d5a3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17269d5a3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more recent news data to see how our model generalize information. We manual label the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7b391b39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17b391b39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7f2fcc8a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7f2fcc8a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7269d5a3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7269d5a3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7269d5a3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7269d5a3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7269d5a3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7269d5a3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rid of self-Supervised Deep Clustering</a:t>
            </a:r>
            <a:endParaRPr/>
          </a:p>
          <a:p>
            <a:pPr marL="0" lvl="0" indent="0" algn="l" rtl="0">
              <a:spcBef>
                <a:spcPts val="0"/>
              </a:spcBef>
              <a:spcAft>
                <a:spcPts val="0"/>
              </a:spcAft>
              <a:buNone/>
            </a:pPr>
            <a:r>
              <a:rPr lang="en"/>
              <a:t>Modify GPT-3 to BERT; Headline+message to Article Content</a:t>
            </a:r>
            <a:endParaRPr/>
          </a:p>
          <a:p>
            <a:pPr marL="0" lvl="0" indent="0" algn="l" rtl="0">
              <a:spcBef>
                <a:spcPts val="0"/>
              </a:spcBef>
              <a:spcAft>
                <a:spcPts val="0"/>
              </a:spcAft>
              <a:buNone/>
            </a:pPr>
            <a:r>
              <a:rPr lang="en"/>
              <a:t>Topic Modeling: remove Neural Topic Model</a:t>
            </a:r>
            <a:endParaRPr/>
          </a:p>
          <a:p>
            <a:pPr marL="0" lvl="0" indent="0" algn="l" rtl="0">
              <a:spcBef>
                <a:spcPts val="0"/>
              </a:spcBef>
              <a:spcAft>
                <a:spcPts val="0"/>
              </a:spcAft>
              <a:buNone/>
            </a:pPr>
            <a:r>
              <a:rPr lang="en"/>
              <a:t>Result: Article Headline to Article Content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7269d5a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7269d5a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the 4 elements for plausible financial gains correlation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7910827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7910827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7910827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7910827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7910827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7910827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179108277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179108277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784975"/>
            <a:ext cx="7688100" cy="1202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UW Misinformation</a:t>
            </a:r>
            <a:endParaRPr/>
          </a:p>
        </p:txBody>
      </p:sp>
      <p:sp>
        <p:nvSpPr>
          <p:cNvPr id="87" name="Google Shape;87;p13"/>
          <p:cNvSpPr txBox="1">
            <a:spLocks noGrp="1"/>
          </p:cNvSpPr>
          <p:nvPr>
            <p:ph type="subTitle" idx="1"/>
          </p:nvPr>
        </p:nvSpPr>
        <p:spPr>
          <a:xfrm>
            <a:off x="729450" y="2876375"/>
            <a:ext cx="7688100" cy="1007100"/>
          </a:xfrm>
          <a:prstGeom prst="rect">
            <a:avLst/>
          </a:prstGeom>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None/>
            </a:pPr>
            <a:r>
              <a:rPr lang="en" sz="1800"/>
              <a:t>Summer Ai, Runting Shao, Ningji Shen, Chang Xu, Joyce Zhang</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06950" y="605400"/>
            <a:ext cx="7237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71717"/>
                </a:solidFill>
              </a:rPr>
              <a:t>Exploratory Data Analysis</a:t>
            </a:r>
            <a:endParaRPr>
              <a:solidFill>
                <a:srgbClr val="171717"/>
              </a:solidFill>
            </a:endParaRPr>
          </a:p>
        </p:txBody>
      </p:sp>
      <p:pic>
        <p:nvPicPr>
          <p:cNvPr id="145" name="Google Shape;145;p22"/>
          <p:cNvPicPr preferRelativeResize="0"/>
          <p:nvPr/>
        </p:nvPicPr>
        <p:blipFill>
          <a:blip r:embed="rId3">
            <a:alphaModFix/>
          </a:blip>
          <a:stretch>
            <a:fillRect/>
          </a:stretch>
        </p:blipFill>
        <p:spPr>
          <a:xfrm>
            <a:off x="360050" y="1816062"/>
            <a:ext cx="3107275" cy="2196250"/>
          </a:xfrm>
          <a:prstGeom prst="rect">
            <a:avLst/>
          </a:prstGeom>
          <a:noFill/>
          <a:ln>
            <a:noFill/>
          </a:ln>
        </p:spPr>
      </p:pic>
      <p:pic>
        <p:nvPicPr>
          <p:cNvPr id="146" name="Google Shape;146;p22"/>
          <p:cNvPicPr preferRelativeResize="0"/>
          <p:nvPr/>
        </p:nvPicPr>
        <p:blipFill>
          <a:blip r:embed="rId4">
            <a:alphaModFix/>
          </a:blip>
          <a:stretch>
            <a:fillRect/>
          </a:stretch>
        </p:blipFill>
        <p:spPr>
          <a:xfrm>
            <a:off x="3507636" y="1260975"/>
            <a:ext cx="5543775" cy="3306425"/>
          </a:xfrm>
          <a:prstGeom prst="rect">
            <a:avLst/>
          </a:prstGeom>
          <a:noFill/>
          <a:ln>
            <a:noFill/>
          </a:ln>
        </p:spPr>
      </p:pic>
      <p:sp>
        <p:nvSpPr>
          <p:cNvPr id="147" name="Google Shape;147;p22"/>
          <p:cNvSpPr txBox="1"/>
          <p:nvPr/>
        </p:nvSpPr>
        <p:spPr>
          <a:xfrm>
            <a:off x="1112250" y="4567400"/>
            <a:ext cx="691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95959"/>
                </a:solidFill>
              </a:rPr>
              <a:t>We see large variability in this figure (right) but cannot draw concrete conclusions.</a:t>
            </a:r>
            <a:endParaRPr sz="17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68400" y="1275725"/>
            <a:ext cx="2184600" cy="123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71717"/>
                </a:solidFill>
              </a:rPr>
              <a:t>Sublink by Rating</a:t>
            </a:r>
            <a:endParaRPr>
              <a:solidFill>
                <a:srgbClr val="171717"/>
              </a:solidFill>
            </a:endParaRPr>
          </a:p>
        </p:txBody>
      </p:sp>
      <p:pic>
        <p:nvPicPr>
          <p:cNvPr id="153" name="Google Shape;153;p23"/>
          <p:cNvPicPr preferRelativeResize="0"/>
          <p:nvPr/>
        </p:nvPicPr>
        <p:blipFill>
          <a:blip r:embed="rId3">
            <a:alphaModFix/>
          </a:blip>
          <a:stretch>
            <a:fillRect/>
          </a:stretch>
        </p:blipFill>
        <p:spPr>
          <a:xfrm>
            <a:off x="2325200" y="506750"/>
            <a:ext cx="6717853" cy="4636751"/>
          </a:xfrm>
          <a:prstGeom prst="rect">
            <a:avLst/>
          </a:prstGeom>
          <a:noFill/>
          <a:ln>
            <a:noFill/>
          </a:ln>
        </p:spPr>
      </p:pic>
      <p:sp>
        <p:nvSpPr>
          <p:cNvPr id="154" name="Google Shape;154;p23"/>
          <p:cNvSpPr txBox="1"/>
          <p:nvPr/>
        </p:nvSpPr>
        <p:spPr>
          <a:xfrm>
            <a:off x="323300" y="2351000"/>
            <a:ext cx="2001900" cy="2025139"/>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accent1"/>
              </a:buClr>
              <a:buSzPts val="1300"/>
              <a:buFont typeface="Lato"/>
              <a:buChar char="●"/>
            </a:pPr>
            <a:r>
              <a:rPr lang="en" sz="1300" dirty="0">
                <a:solidFill>
                  <a:schemeClr val="accent1"/>
                </a:solidFill>
                <a:highlight>
                  <a:srgbClr val="FFFFFF"/>
                </a:highlight>
                <a:latin typeface="Lato"/>
                <a:ea typeface="Lato"/>
                <a:cs typeface="Lato"/>
                <a:sym typeface="Lato"/>
              </a:rPr>
              <a:t>Most of the contents are labelled truthful.</a:t>
            </a:r>
            <a:endParaRPr sz="1300" dirty="0">
              <a:solidFill>
                <a:schemeClr val="accent1"/>
              </a:solidFill>
              <a:highlight>
                <a:srgbClr val="FFFFFF"/>
              </a:highlight>
              <a:latin typeface="Lato"/>
              <a:ea typeface="Lato"/>
              <a:cs typeface="Lato"/>
              <a:sym typeface="Lato"/>
            </a:endParaRPr>
          </a:p>
          <a:p>
            <a:pPr marL="457200" lvl="0" indent="-311150" algn="l" rtl="0">
              <a:lnSpc>
                <a:spcPct val="115000"/>
              </a:lnSpc>
              <a:spcBef>
                <a:spcPts val="0"/>
              </a:spcBef>
              <a:spcAft>
                <a:spcPts val="0"/>
              </a:spcAft>
              <a:buClr>
                <a:schemeClr val="accent1"/>
              </a:buClr>
              <a:buSzPts val="1300"/>
              <a:buFont typeface="Lato"/>
              <a:buChar char="●"/>
            </a:pPr>
            <a:r>
              <a:rPr lang="en" sz="1300" dirty="0">
                <a:solidFill>
                  <a:schemeClr val="accent1"/>
                </a:solidFill>
                <a:highlight>
                  <a:srgbClr val="FFFFFF"/>
                </a:highlight>
                <a:latin typeface="Lato"/>
                <a:ea typeface="Lato"/>
                <a:cs typeface="Lato"/>
                <a:sym typeface="Lato"/>
              </a:rPr>
              <a:t>Cannot correlate repeat offender sites and financial terms using </a:t>
            </a:r>
            <a:r>
              <a:rPr lang="en" sz="1300" dirty="0" err="1">
                <a:solidFill>
                  <a:schemeClr val="accent1"/>
                </a:solidFill>
                <a:highlight>
                  <a:srgbClr val="FFFFFF"/>
                </a:highlight>
                <a:latin typeface="Lato"/>
                <a:ea typeface="Lato"/>
                <a:cs typeface="Lato"/>
                <a:sym typeface="Lato"/>
              </a:rPr>
              <a:t>Sublink</a:t>
            </a:r>
            <a:r>
              <a:rPr lang="en" sz="1300" dirty="0">
                <a:solidFill>
                  <a:schemeClr val="accent1"/>
                </a:solidFill>
                <a:highlight>
                  <a:srgbClr val="FFFFFF"/>
                </a:highlight>
                <a:latin typeface="Lato"/>
                <a:ea typeface="Lato"/>
                <a:cs typeface="Lato"/>
                <a:sym typeface="Lato"/>
              </a:rPr>
              <a:t> data.</a:t>
            </a:r>
            <a:endParaRPr sz="1300" dirty="0">
              <a:solidFill>
                <a:schemeClr val="accent1"/>
              </a:solidFill>
              <a:highlight>
                <a:srgbClr val="FFFFFF"/>
              </a:highlight>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6350" y="1263150"/>
            <a:ext cx="2045700" cy="11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71717"/>
                </a:solidFill>
              </a:rPr>
              <a:t>Ad Content by Rating</a:t>
            </a:r>
            <a:endParaRPr>
              <a:solidFill>
                <a:srgbClr val="171717"/>
              </a:solidFill>
            </a:endParaRPr>
          </a:p>
        </p:txBody>
      </p:sp>
      <p:pic>
        <p:nvPicPr>
          <p:cNvPr id="160" name="Google Shape;160;p24"/>
          <p:cNvPicPr preferRelativeResize="0"/>
          <p:nvPr/>
        </p:nvPicPr>
        <p:blipFill>
          <a:blip r:embed="rId3">
            <a:alphaModFix/>
          </a:blip>
          <a:stretch>
            <a:fillRect/>
          </a:stretch>
        </p:blipFill>
        <p:spPr>
          <a:xfrm>
            <a:off x="2502050" y="499750"/>
            <a:ext cx="6183625" cy="4643749"/>
          </a:xfrm>
          <a:prstGeom prst="rect">
            <a:avLst/>
          </a:prstGeom>
          <a:noFill/>
          <a:ln>
            <a:noFill/>
          </a:ln>
        </p:spPr>
      </p:pic>
      <p:sp>
        <p:nvSpPr>
          <p:cNvPr id="161" name="Google Shape;161;p24"/>
          <p:cNvSpPr txBox="1"/>
          <p:nvPr/>
        </p:nvSpPr>
        <p:spPr>
          <a:xfrm>
            <a:off x="59725" y="2264925"/>
            <a:ext cx="2442300" cy="2586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accent1"/>
              </a:buClr>
              <a:buSzPts val="1300"/>
              <a:buChar char="●"/>
            </a:pPr>
            <a:r>
              <a:rPr lang="en" sz="1300" b="1" dirty="0">
                <a:solidFill>
                  <a:schemeClr val="accent1"/>
                </a:solidFill>
                <a:latin typeface="Lato"/>
                <a:ea typeface="Lato"/>
                <a:cs typeface="Lato"/>
                <a:sym typeface="Lato"/>
              </a:rPr>
              <a:t>Donation, subscribe, discount, money, and buy related</a:t>
            </a:r>
            <a:r>
              <a:rPr lang="en" sz="1300" dirty="0">
                <a:solidFill>
                  <a:schemeClr val="accent1"/>
                </a:solidFill>
                <a:latin typeface="Lato"/>
                <a:ea typeface="Lato"/>
                <a:cs typeface="Lato"/>
                <a:sym typeface="Lato"/>
              </a:rPr>
              <a:t> ad content tagging have the highest portions of repeat offenders</a:t>
            </a: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Char char="●"/>
            </a:pPr>
            <a:r>
              <a:rPr lang="en" sz="1300" dirty="0">
                <a:solidFill>
                  <a:schemeClr val="accent1"/>
                </a:solidFill>
                <a:latin typeface="Lato"/>
                <a:ea typeface="Lato"/>
                <a:cs typeface="Lato"/>
                <a:sym typeface="Lato"/>
              </a:rPr>
              <a:t>Given the less number of repeat offender sites, we still see </a:t>
            </a:r>
            <a:r>
              <a:rPr lang="en" sz="1300" b="1" dirty="0">
                <a:solidFill>
                  <a:schemeClr val="accent1"/>
                </a:solidFill>
                <a:latin typeface="Lato"/>
                <a:ea typeface="Lato"/>
                <a:cs typeface="Lato"/>
                <a:sym typeface="Lato"/>
              </a:rPr>
              <a:t>large number of financial term correlation from repeat offender sites</a:t>
            </a:r>
            <a:endParaRPr sz="1300" b="1" dirty="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291625" y="1225975"/>
            <a:ext cx="2290500" cy="129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71717"/>
                </a:solidFill>
              </a:rPr>
              <a:t>Ad Content for Domains Outside of U.S.</a:t>
            </a:r>
            <a:endParaRPr>
              <a:solidFill>
                <a:srgbClr val="171717"/>
              </a:solidFill>
            </a:endParaRPr>
          </a:p>
        </p:txBody>
      </p:sp>
      <p:sp>
        <p:nvSpPr>
          <p:cNvPr id="167" name="Google Shape;167;p25"/>
          <p:cNvSpPr txBox="1">
            <a:spLocks noGrp="1"/>
          </p:cNvSpPr>
          <p:nvPr>
            <p:ph type="body" idx="1"/>
          </p:nvPr>
        </p:nvSpPr>
        <p:spPr>
          <a:xfrm>
            <a:off x="165802" y="2519875"/>
            <a:ext cx="2415263" cy="2287912"/>
          </a:xfrm>
          <a:prstGeom prst="rect">
            <a:avLst/>
          </a:prstGeom>
        </p:spPr>
        <p:txBody>
          <a:bodyPr spcFirstLastPara="1" wrap="square" lIns="91425" tIns="91425" rIns="91425" bIns="91425" anchor="t" anchorCtr="0">
            <a:noAutofit/>
          </a:bodyPr>
          <a:lstStyle/>
          <a:p>
            <a:pPr indent="-317500">
              <a:lnSpc>
                <a:spcPct val="100000"/>
              </a:lnSpc>
              <a:buSzPts val="1400"/>
            </a:pPr>
            <a:r>
              <a:rPr lang="en"/>
              <a:t>The English speaking countries such as UK and Australia have higher portions of ad content tagging (e.g. Donation-related, Newsletter-related), therefore we cannot draw conclusions due to the size of this dataset.</a:t>
            </a:r>
            <a:endParaRPr lang="en-US"/>
          </a:p>
        </p:txBody>
      </p:sp>
      <p:pic>
        <p:nvPicPr>
          <p:cNvPr id="168" name="Google Shape;168;p25"/>
          <p:cNvPicPr preferRelativeResize="0"/>
          <p:nvPr/>
        </p:nvPicPr>
        <p:blipFill>
          <a:blip r:embed="rId3">
            <a:alphaModFix/>
          </a:blip>
          <a:stretch>
            <a:fillRect/>
          </a:stretch>
        </p:blipFill>
        <p:spPr>
          <a:xfrm>
            <a:off x="2477950" y="490465"/>
            <a:ext cx="6666051" cy="46530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758050" y="649450"/>
            <a:ext cx="5478000" cy="8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71717"/>
                </a:solidFill>
              </a:rPr>
              <a:t>Political Orientation by Rating</a:t>
            </a:r>
            <a:endParaRPr>
              <a:solidFill>
                <a:srgbClr val="171717"/>
              </a:solidFill>
            </a:endParaRPr>
          </a:p>
        </p:txBody>
      </p:sp>
      <p:pic>
        <p:nvPicPr>
          <p:cNvPr id="174" name="Google Shape;174;p26"/>
          <p:cNvPicPr preferRelativeResize="0"/>
          <p:nvPr/>
        </p:nvPicPr>
        <p:blipFill rotWithShape="1">
          <a:blip r:embed="rId3">
            <a:alphaModFix/>
          </a:blip>
          <a:srcRect l="37810"/>
          <a:stretch/>
        </p:blipFill>
        <p:spPr>
          <a:xfrm>
            <a:off x="1935150" y="1229850"/>
            <a:ext cx="5065200" cy="3593050"/>
          </a:xfrm>
          <a:prstGeom prst="rect">
            <a:avLst/>
          </a:prstGeom>
          <a:noFill/>
          <a:ln>
            <a:noFill/>
          </a:ln>
        </p:spPr>
      </p:pic>
      <p:sp>
        <p:nvSpPr>
          <p:cNvPr id="175" name="Google Shape;175;p26"/>
          <p:cNvSpPr txBox="1"/>
          <p:nvPr/>
        </p:nvSpPr>
        <p:spPr>
          <a:xfrm>
            <a:off x="1671600" y="4651325"/>
            <a:ext cx="5800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Lato"/>
                <a:ea typeface="Lato"/>
                <a:cs typeface="Lato"/>
                <a:sym typeface="Lato"/>
              </a:rPr>
              <a:t>Right leaning posts have a higher correlation with the repeat offender sites.</a:t>
            </a:r>
            <a:endParaRPr sz="1300">
              <a:latin typeface="Lato"/>
              <a:ea typeface="Lato"/>
              <a:cs typeface="Lato"/>
              <a:sym typeface="Lato"/>
            </a:endParaRPr>
          </a:p>
        </p:txBody>
      </p:sp>
      <p:sp>
        <p:nvSpPr>
          <p:cNvPr id="176" name="Google Shape;176;p26"/>
          <p:cNvSpPr txBox="1"/>
          <p:nvPr/>
        </p:nvSpPr>
        <p:spPr>
          <a:xfrm>
            <a:off x="7297075" y="2256725"/>
            <a:ext cx="17400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chemeClr val="accent1"/>
                </a:solidFill>
                <a:latin typeface="Lato"/>
                <a:ea typeface="Lato"/>
                <a:cs typeface="Lato"/>
                <a:sym typeface="Lato"/>
              </a:rPr>
              <a:t>Note: The data was balanced on the orientation upon collection by TCC, then became less balanced after joining with the </a:t>
            </a:r>
            <a:r>
              <a:rPr lang="en" sz="1100" dirty="0" err="1">
                <a:solidFill>
                  <a:schemeClr val="accent1"/>
                </a:solidFill>
                <a:latin typeface="Lato"/>
                <a:ea typeface="Lato"/>
                <a:cs typeface="Lato"/>
                <a:sym typeface="Lato"/>
              </a:rPr>
              <a:t>Newsguard</a:t>
            </a:r>
            <a:r>
              <a:rPr lang="en" sz="1100" dirty="0">
                <a:solidFill>
                  <a:schemeClr val="accent1"/>
                </a:solidFill>
                <a:latin typeface="Lato"/>
                <a:ea typeface="Lato"/>
                <a:cs typeface="Lato"/>
                <a:sym typeface="Lato"/>
              </a:rPr>
              <a:t> labeled dataset.</a:t>
            </a:r>
            <a:endParaRPr sz="900" dirty="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7650" y="655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71717"/>
                </a:solidFill>
              </a:rPr>
              <a:t>Emotions -- Led by fear and anger</a:t>
            </a:r>
            <a:endParaRPr>
              <a:solidFill>
                <a:srgbClr val="171717"/>
              </a:solidFill>
            </a:endParaRPr>
          </a:p>
        </p:txBody>
      </p:sp>
      <p:pic>
        <p:nvPicPr>
          <p:cNvPr id="182" name="Google Shape;182;p27"/>
          <p:cNvPicPr preferRelativeResize="0"/>
          <p:nvPr/>
        </p:nvPicPr>
        <p:blipFill>
          <a:blip r:embed="rId3">
            <a:alphaModFix/>
          </a:blip>
          <a:stretch>
            <a:fillRect/>
          </a:stretch>
        </p:blipFill>
        <p:spPr>
          <a:xfrm>
            <a:off x="81100" y="1227475"/>
            <a:ext cx="7758374" cy="2030400"/>
          </a:xfrm>
          <a:prstGeom prst="rect">
            <a:avLst/>
          </a:prstGeom>
          <a:noFill/>
          <a:ln>
            <a:noFill/>
          </a:ln>
        </p:spPr>
      </p:pic>
      <p:pic>
        <p:nvPicPr>
          <p:cNvPr id="183" name="Google Shape;183;p27"/>
          <p:cNvPicPr preferRelativeResize="0"/>
          <p:nvPr/>
        </p:nvPicPr>
        <p:blipFill>
          <a:blip r:embed="rId4">
            <a:alphaModFix/>
          </a:blip>
          <a:stretch>
            <a:fillRect/>
          </a:stretch>
        </p:blipFill>
        <p:spPr>
          <a:xfrm>
            <a:off x="3700218" y="3257875"/>
            <a:ext cx="5443782" cy="188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990"/>
              <a:buNone/>
            </a:pPr>
            <a:r>
              <a:rPr lang="en" sz="1600">
                <a:solidFill>
                  <a:srgbClr val="171717"/>
                </a:solidFill>
              </a:rPr>
              <a:t>Sentiment Analysis in Azure Cognitive Service for Language</a:t>
            </a:r>
            <a:endParaRPr sz="770">
              <a:solidFill>
                <a:srgbClr val="171717"/>
              </a:solidFill>
              <a:highlight>
                <a:srgbClr val="FFFFFF"/>
              </a:highlight>
              <a:latin typeface="Lato"/>
              <a:ea typeface="Lato"/>
              <a:cs typeface="Lato"/>
              <a:sym typeface="Lato"/>
            </a:endParaRPr>
          </a:p>
          <a:p>
            <a:pPr marL="0" lvl="0" indent="0" algn="l" rtl="0">
              <a:spcBef>
                <a:spcPts val="0"/>
              </a:spcBef>
              <a:spcAft>
                <a:spcPts val="0"/>
              </a:spcAft>
              <a:buSzPts val="990"/>
              <a:buNone/>
            </a:pPr>
            <a:endParaRPr sz="2340"/>
          </a:p>
        </p:txBody>
      </p:sp>
      <p:sp>
        <p:nvSpPr>
          <p:cNvPr id="189" name="Google Shape;189;p28"/>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rmAutofit/>
          </a:bodyPr>
          <a:lstStyle/>
          <a:p>
            <a:pPr marL="457200" lvl="0" indent="-304800" algn="l" rtl="0">
              <a:spcBef>
                <a:spcPts val="1200"/>
              </a:spcBef>
              <a:spcAft>
                <a:spcPts val="0"/>
              </a:spcAft>
              <a:buSzPts val="1200"/>
              <a:buChar char="●"/>
            </a:pPr>
            <a:r>
              <a:rPr lang="en" dirty="0"/>
              <a:t>Can be used through AI model / API requests</a:t>
            </a:r>
            <a:endParaRPr dirty="0"/>
          </a:p>
          <a:p>
            <a:pPr marL="457200" lvl="0" indent="-304800" algn="l" rtl="0">
              <a:spcBef>
                <a:spcPts val="0"/>
              </a:spcBef>
              <a:spcAft>
                <a:spcPts val="0"/>
              </a:spcAft>
              <a:buSzPts val="1200"/>
              <a:buChar char="●"/>
            </a:pPr>
            <a:r>
              <a:rPr lang="en" dirty="0"/>
              <a:t>Applies sentiment labels to text, which are returned at a sentence and document level, with a confidence score for each.</a:t>
            </a:r>
            <a:endParaRPr dirty="0"/>
          </a:p>
          <a:p>
            <a:pPr indent="-304800">
              <a:buClr>
                <a:srgbClr val="171717"/>
              </a:buClr>
              <a:buSzPts val="1200"/>
            </a:pPr>
            <a:r>
              <a:rPr lang="en" dirty="0"/>
              <a:t>The labels are positive, negative, and neutral. </a:t>
            </a:r>
            <a:endParaRPr/>
          </a:p>
          <a:p>
            <a:pPr marL="457200" lvl="0" indent="-304800" algn="l" rtl="0">
              <a:spcBef>
                <a:spcPts val="0"/>
              </a:spcBef>
              <a:spcAft>
                <a:spcPts val="0"/>
              </a:spcAft>
              <a:buClr>
                <a:srgbClr val="171717"/>
              </a:buClr>
              <a:buSzPts val="1200"/>
              <a:buChar char="●"/>
            </a:pPr>
            <a:r>
              <a:rPr lang="en" dirty="0"/>
              <a:t>Confidence scores range from 1 to 0. Scores closer to 1 indicate a higher confidence in the label's classification. The predicted scores associated with the labels add up to 1.</a:t>
            </a:r>
            <a:endParaRPr dirty="0"/>
          </a:p>
          <a:p>
            <a:pPr marL="457200" lvl="0" indent="-304800" algn="l" rtl="0">
              <a:spcBef>
                <a:spcPts val="0"/>
              </a:spcBef>
              <a:spcAft>
                <a:spcPts val="0"/>
              </a:spcAft>
              <a:buClr>
                <a:srgbClr val="171717"/>
              </a:buClr>
              <a:buSzPts val="1200"/>
              <a:buChar char="●"/>
            </a:pPr>
            <a:r>
              <a:rPr lang="en" dirty="0"/>
              <a:t>We use it to get sentiment of headlines and Facebook messages</a:t>
            </a:r>
            <a:endParaRPr sz="1200" dirty="0">
              <a:solidFill>
                <a:srgbClr val="171717"/>
              </a:solidFill>
              <a:highlight>
                <a:srgbClr val="FFFFFF"/>
              </a:highlight>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90" name="Google Shape;190;p28"/>
          <p:cNvPicPr preferRelativeResize="0"/>
          <p:nvPr/>
        </p:nvPicPr>
        <p:blipFill>
          <a:blip r:embed="rId3">
            <a:alphaModFix/>
          </a:blip>
          <a:stretch>
            <a:fillRect/>
          </a:stretch>
        </p:blipFill>
        <p:spPr>
          <a:xfrm>
            <a:off x="2266425" y="3675100"/>
            <a:ext cx="4087924" cy="135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40">
                <a:solidFill>
                  <a:srgbClr val="171717"/>
                </a:solidFill>
              </a:rPr>
              <a:t>Exploration of Sentiment Confidence Scores </a:t>
            </a:r>
            <a:endParaRPr sz="1740">
              <a:solidFill>
                <a:srgbClr val="171717"/>
              </a:solidFill>
            </a:endParaRPr>
          </a:p>
          <a:p>
            <a:pPr marL="0" lvl="0" indent="0" algn="l" rtl="0">
              <a:spcBef>
                <a:spcPts val="0"/>
              </a:spcBef>
              <a:spcAft>
                <a:spcPts val="0"/>
              </a:spcAft>
              <a:buSzPts val="990"/>
              <a:buNone/>
            </a:pPr>
            <a:endParaRPr sz="1740">
              <a:solidFill>
                <a:srgbClr val="595959"/>
              </a:solidFill>
            </a:endParaRPr>
          </a:p>
          <a:p>
            <a:pPr marL="0" lvl="0" indent="0" algn="l" rtl="0">
              <a:spcBef>
                <a:spcPts val="0"/>
              </a:spcBef>
              <a:spcAft>
                <a:spcPts val="0"/>
              </a:spcAft>
              <a:buSzPts val="990"/>
              <a:buNone/>
            </a:pPr>
            <a:endParaRPr sz="1740">
              <a:solidFill>
                <a:srgbClr val="595959"/>
              </a:solidFill>
            </a:endParaRPr>
          </a:p>
        </p:txBody>
      </p:sp>
      <p:sp>
        <p:nvSpPr>
          <p:cNvPr id="196" name="Google Shape;19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7" name="Google Shape;197;p29"/>
          <p:cNvPicPr preferRelativeResize="0"/>
          <p:nvPr/>
        </p:nvPicPr>
        <p:blipFill>
          <a:blip r:embed="rId3">
            <a:alphaModFix/>
          </a:blip>
          <a:stretch>
            <a:fillRect/>
          </a:stretch>
        </p:blipFill>
        <p:spPr>
          <a:xfrm>
            <a:off x="1168613" y="2394975"/>
            <a:ext cx="6810374" cy="2258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Lato"/>
                <a:ea typeface="Lato"/>
                <a:cs typeface="Lato"/>
                <a:sym typeface="Lato"/>
              </a:rPr>
              <a:t>GDI Topics</a:t>
            </a:r>
            <a:endParaRPr>
              <a:latin typeface="Lato"/>
              <a:ea typeface="Lato"/>
              <a:cs typeface="Lato"/>
              <a:sym typeface="Lato"/>
            </a:endParaRPr>
          </a:p>
        </p:txBody>
      </p:sp>
      <p:graphicFrame>
        <p:nvGraphicFramePr>
          <p:cNvPr id="203" name="Google Shape;203;p30"/>
          <p:cNvGraphicFramePr/>
          <p:nvPr/>
        </p:nvGraphicFramePr>
        <p:xfrm>
          <a:off x="183300" y="2058940"/>
          <a:ext cx="2851100" cy="2618460"/>
        </p:xfrm>
        <a:graphic>
          <a:graphicData uri="http://schemas.openxmlformats.org/drawingml/2006/table">
            <a:tbl>
              <a:tblPr>
                <a:noFill/>
                <a:tableStyleId>{1CCDAA72-B57C-42E9-A7F8-4034949C3765}</a:tableStyleId>
              </a:tblPr>
              <a:tblGrid>
                <a:gridCol w="1425550">
                  <a:extLst>
                    <a:ext uri="{9D8B030D-6E8A-4147-A177-3AD203B41FA5}">
                      <a16:colId xmlns:a16="http://schemas.microsoft.com/office/drawing/2014/main" val="20000"/>
                    </a:ext>
                  </a:extLst>
                </a:gridCol>
                <a:gridCol w="1425550">
                  <a:extLst>
                    <a:ext uri="{9D8B030D-6E8A-4147-A177-3AD203B41FA5}">
                      <a16:colId xmlns:a16="http://schemas.microsoft.com/office/drawing/2014/main" val="20001"/>
                    </a:ext>
                  </a:extLst>
                </a:gridCol>
              </a:tblGrid>
              <a:tr h="429300">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coronavirus</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covid-19,SARS-CoV-2,african variant,self isolation, …</a:t>
                      </a:r>
                      <a:endParaRPr sz="8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29300">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whitesupremacy</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white genocide,white power,anti-white…</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29300">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antivaxx</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vaccination,vaccines,antibodies,anti-vaxxer,pfizer,...</a:t>
                      </a:r>
                      <a:endParaRPr sz="8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3325">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biden</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Biden, Joe Biden</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29300">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climatedenial</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climate change, global warming, Greta Thunberg</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98625">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5g</a:t>
                      </a:r>
                      <a:endParaRPr>
                        <a:highlight>
                          <a:srgbClr val="FFF2CC"/>
                        </a:highlight>
                        <a:latin typeface="Lato"/>
                        <a:ea typeface="Lato"/>
                        <a:cs typeface="Lato"/>
                        <a:sym typeface="Lato"/>
                      </a:endParaRPr>
                    </a:p>
                  </a:txBody>
                  <a:tcPr marL="91425" marR="91425" marT="91425" marB="91425">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5g, wave,...</a:t>
                      </a:r>
                      <a:endParaRPr sz="800">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204" name="Google Shape;204;p30"/>
          <p:cNvGraphicFramePr/>
          <p:nvPr/>
        </p:nvGraphicFramePr>
        <p:xfrm>
          <a:off x="3172750" y="1632265"/>
          <a:ext cx="2851100" cy="2986880"/>
        </p:xfrm>
        <a:graphic>
          <a:graphicData uri="http://schemas.openxmlformats.org/drawingml/2006/table">
            <a:tbl>
              <a:tblPr>
                <a:noFill/>
                <a:tableStyleId>{1CCDAA72-B57C-42E9-A7F8-4034949C3765}</a:tableStyleId>
              </a:tblPr>
              <a:tblGrid>
                <a:gridCol w="1425550">
                  <a:extLst>
                    <a:ext uri="{9D8B030D-6E8A-4147-A177-3AD203B41FA5}">
                      <a16:colId xmlns:a16="http://schemas.microsoft.com/office/drawing/2014/main" val="20000"/>
                    </a:ext>
                  </a:extLst>
                </a:gridCol>
                <a:gridCol w="1425550">
                  <a:extLst>
                    <a:ext uri="{9D8B030D-6E8A-4147-A177-3AD203B41FA5}">
                      <a16:colId xmlns:a16="http://schemas.microsoft.com/office/drawing/2014/main" val="20001"/>
                    </a:ext>
                  </a:extLst>
                </a:gridCol>
              </a:tblGrid>
              <a:tr h="4267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antilatinx</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illegal alien, Latino,Latina,Latinx…</a:t>
                      </a:r>
                      <a:endParaRPr sz="13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267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antilgbt</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transgender,gay,lesbian,bisexual,bi, homophobic,.</a:t>
                      </a:r>
                      <a:r>
                        <a:rPr lang="en" sz="800">
                          <a:highlight>
                            <a:srgbClr val="FFFFFF"/>
                          </a:highlight>
                          <a:latin typeface="Lato"/>
                          <a:ea typeface="Lato"/>
                          <a:cs typeface="Lato"/>
                          <a:sym typeface="Lato"/>
                        </a:rPr>
                        <a:t>.</a:t>
                      </a:r>
                      <a:endParaRPr sz="11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67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antiblack</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GeorgeFloyd,racism,racist,Black Lives Matter,...</a:t>
                      </a:r>
                      <a:endParaRPr sz="11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267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antiimmigrant</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immigration,immigrant,illegal alien,illegal aliens, …</a:t>
                      </a:r>
                      <a:endParaRPr sz="11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67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pseudoscience</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pharmaceuticals, medicine, homeopathic,cure, cancer,.</a:t>
                      </a:r>
                      <a:endParaRPr sz="11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sz="1100">
                          <a:highlight>
                            <a:srgbClr val="FFF2CC"/>
                          </a:highlight>
                          <a:latin typeface="Lato"/>
                          <a:ea typeface="Lato"/>
                          <a:cs typeface="Lato"/>
                          <a:sym typeface="Lato"/>
                        </a:rPr>
                        <a:t>bigtech</a:t>
                      </a:r>
                      <a:endParaRPr sz="1100">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chemeClr val="lt1"/>
                          </a:highlight>
                          <a:latin typeface="Lato"/>
                          <a:ea typeface="Lato"/>
                          <a:cs typeface="Lato"/>
                          <a:sym typeface="Lato"/>
                        </a:rPr>
                        <a:t>apple, google,  microsoft, big tech companies, …</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antiasian</a:t>
                      </a:r>
                      <a:endParaRPr sz="1100">
                        <a:solidFill>
                          <a:srgbClr val="444444"/>
                        </a:solidFill>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800">
                          <a:solidFill>
                            <a:srgbClr val="444444"/>
                          </a:solidFill>
                          <a:highlight>
                            <a:schemeClr val="lt1"/>
                          </a:highlight>
                          <a:latin typeface="Lato"/>
                          <a:ea typeface="Lato"/>
                          <a:cs typeface="Lato"/>
                          <a:sym typeface="Lato"/>
                        </a:rPr>
                        <a:t>asian, hate crime, stop asian hate, etc…,   </a:t>
                      </a:r>
                      <a:endParaRPr sz="1100">
                        <a:solidFill>
                          <a:srgbClr val="444444"/>
                        </a:solidFill>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graphicFrame>
        <p:nvGraphicFramePr>
          <p:cNvPr id="205" name="Google Shape;205;p30"/>
          <p:cNvGraphicFramePr/>
          <p:nvPr/>
        </p:nvGraphicFramePr>
        <p:xfrm>
          <a:off x="6162200" y="1636140"/>
          <a:ext cx="2794200" cy="2986830"/>
        </p:xfrm>
        <a:graphic>
          <a:graphicData uri="http://schemas.openxmlformats.org/drawingml/2006/table">
            <a:tbl>
              <a:tblPr>
                <a:noFill/>
                <a:tableStyleId>{1CCDAA72-B57C-42E9-A7F8-4034949C3765}</a:tableStyleId>
              </a:tblPr>
              <a:tblGrid>
                <a:gridCol w="1397100">
                  <a:extLst>
                    <a:ext uri="{9D8B030D-6E8A-4147-A177-3AD203B41FA5}">
                      <a16:colId xmlns:a16="http://schemas.microsoft.com/office/drawing/2014/main" val="20000"/>
                    </a:ext>
                  </a:extLst>
                </a:gridCol>
                <a:gridCol w="1397100">
                  <a:extLst>
                    <a:ext uri="{9D8B030D-6E8A-4147-A177-3AD203B41FA5}">
                      <a16:colId xmlns:a16="http://schemas.microsoft.com/office/drawing/2014/main" val="20001"/>
                    </a:ext>
                  </a:extLst>
                </a:gridCol>
              </a:tblGrid>
              <a:tr h="4184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antisemitic</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Jewish,synagogue,anti-semitic,anti-Semite,Israel…</a:t>
                      </a:r>
                      <a:endParaRPr sz="13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4184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antimuslim</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Muslim,Islam,Islamic,Allah,Muhammad,Sharia, …</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184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qanon</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QAnon,q anon,Deep State,q anon,deep state</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4184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voterfraud</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Election Day,mail-in voting,voter fraud,...</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184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misogyny</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feminism,feminist,women's rights,gender equality,...</a:t>
                      </a:r>
                      <a:endParaRPr sz="11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88525">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votinglaws</a:t>
                      </a:r>
                      <a:endParaRPr>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rgbClr val="FFFFFF"/>
                          </a:highlight>
                          <a:latin typeface="Lato"/>
                          <a:ea typeface="Lato"/>
                          <a:cs typeface="Lato"/>
                          <a:sym typeface="Lato"/>
                        </a:rPr>
                        <a:t>election law, voting rights, voter laws, …</a:t>
                      </a:r>
                      <a:endParaRPr>
                        <a:highlight>
                          <a:srgbClr val="FFF2CC"/>
                        </a:highlight>
                        <a:latin typeface="Lato"/>
                        <a:ea typeface="Lato"/>
                        <a:cs typeface="Lato"/>
                        <a:sym typeface="Lato"/>
                      </a:endParaRPr>
                    </a:p>
                  </a:txBody>
                  <a:tcPr marL="91425" marR="91425" marT="91425" marB="91425">
                    <a:solidFill>
                      <a:schemeClr val="lt1"/>
                    </a:solidFill>
                  </a:tcPr>
                </a:tc>
                <a:extLst>
                  <a:ext uri="{0D108BD9-81ED-4DB2-BD59-A6C34878D82A}">
                    <a16:rowId xmlns:a16="http://schemas.microsoft.com/office/drawing/2014/main" val="10005"/>
                  </a:ext>
                </a:extLst>
              </a:tr>
              <a:tr h="388500">
                <a:tc>
                  <a:txBody>
                    <a:bodyPr/>
                    <a:lstStyle/>
                    <a:p>
                      <a:pPr marL="0" lvl="0" indent="0" algn="ctr" rtl="0">
                        <a:spcBef>
                          <a:spcPts val="0"/>
                        </a:spcBef>
                        <a:spcAft>
                          <a:spcPts val="0"/>
                        </a:spcAft>
                        <a:buNone/>
                      </a:pPr>
                      <a:r>
                        <a:rPr lang="en" sz="1100">
                          <a:solidFill>
                            <a:srgbClr val="444444"/>
                          </a:solidFill>
                          <a:highlight>
                            <a:srgbClr val="FFF2CC"/>
                          </a:highlight>
                          <a:latin typeface="Lato"/>
                          <a:ea typeface="Lato"/>
                          <a:cs typeface="Lato"/>
                          <a:sym typeface="Lato"/>
                        </a:rPr>
                        <a:t>aliens</a:t>
                      </a:r>
                      <a:endParaRPr sz="1100">
                        <a:solidFill>
                          <a:srgbClr val="444444"/>
                        </a:solidFill>
                        <a:highlight>
                          <a:srgbClr val="FFF2CC"/>
                        </a:highlight>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solidFill>
                      <a:srgbClr val="FFF2CC"/>
                    </a:solidFill>
                  </a:tcPr>
                </a:tc>
                <a:tc>
                  <a:txBody>
                    <a:bodyPr/>
                    <a:lstStyle/>
                    <a:p>
                      <a:pPr marL="0" lvl="0" indent="0" algn="l" rtl="0">
                        <a:spcBef>
                          <a:spcPts val="0"/>
                        </a:spcBef>
                        <a:spcAft>
                          <a:spcPts val="0"/>
                        </a:spcAft>
                        <a:buNone/>
                      </a:pPr>
                      <a:r>
                        <a:rPr lang="en" sz="800">
                          <a:solidFill>
                            <a:srgbClr val="444444"/>
                          </a:solidFill>
                          <a:highlight>
                            <a:schemeClr val="lt1"/>
                          </a:highlight>
                          <a:latin typeface="Lato"/>
                          <a:ea typeface="Lato"/>
                          <a:cs typeface="Lato"/>
                          <a:sym typeface="Lato"/>
                        </a:rPr>
                        <a:t>immigration, alien, foreign nationals…</a:t>
                      </a:r>
                      <a:endParaRPr sz="1100">
                        <a:solidFill>
                          <a:srgbClr val="444444"/>
                        </a:solidFill>
                        <a:highlight>
                          <a:srgbClr val="FFF2CC"/>
                        </a:highlight>
                        <a:latin typeface="Lato"/>
                        <a:ea typeface="Lato"/>
                        <a:cs typeface="Lato"/>
                        <a:sym typeface="Lato"/>
                      </a:endParaRPr>
                    </a:p>
                  </a:txBody>
                  <a:tcPr marL="91425" marR="91425" marT="91425" marB="91425">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Lato"/>
                <a:ea typeface="Lato"/>
                <a:cs typeface="Lato"/>
                <a:sym typeface="Lato"/>
              </a:rPr>
              <a:t>Topics</a:t>
            </a:r>
            <a:endParaRPr>
              <a:latin typeface="Lato"/>
              <a:ea typeface="Lato"/>
              <a:cs typeface="Lato"/>
              <a:sym typeface="Lato"/>
            </a:endParaRPr>
          </a:p>
          <a:p>
            <a:pPr marL="0" lvl="0" indent="0" algn="l" rtl="0">
              <a:spcBef>
                <a:spcPts val="0"/>
              </a:spcBef>
              <a:spcAft>
                <a:spcPts val="0"/>
              </a:spcAft>
              <a:buNone/>
            </a:pPr>
            <a:endParaRPr/>
          </a:p>
        </p:txBody>
      </p:sp>
      <p:sp>
        <p:nvSpPr>
          <p:cNvPr id="211" name="Google Shape;211;p31"/>
          <p:cNvSpPr txBox="1">
            <a:spLocks noGrp="1"/>
          </p:cNvSpPr>
          <p:nvPr>
            <p:ph type="body" idx="1"/>
          </p:nvPr>
        </p:nvSpPr>
        <p:spPr>
          <a:xfrm>
            <a:off x="428775" y="2078875"/>
            <a:ext cx="2541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666666"/>
                </a:solidFill>
                <a:highlight>
                  <a:srgbClr val="FFFFFF"/>
                </a:highlight>
              </a:rPr>
              <a:t>Occurrence Frequency Ratio, Domain Level:</a:t>
            </a:r>
            <a:r>
              <a:rPr lang="en" sz="1200">
                <a:solidFill>
                  <a:srgbClr val="666666"/>
                </a:solidFill>
                <a:highlight>
                  <a:srgbClr val="FFFFFF"/>
                </a:highlight>
              </a:rPr>
              <a:t> </a:t>
            </a:r>
            <a:endParaRPr sz="1200">
              <a:solidFill>
                <a:srgbClr val="666666"/>
              </a:solidFill>
              <a:highlight>
                <a:srgbClr val="FFFFFF"/>
              </a:highlight>
            </a:endParaRPr>
          </a:p>
          <a:p>
            <a:pPr marL="0" lvl="0" indent="0" algn="l" rtl="0">
              <a:spcBef>
                <a:spcPts val="0"/>
              </a:spcBef>
              <a:spcAft>
                <a:spcPts val="0"/>
              </a:spcAft>
              <a:buNone/>
            </a:pPr>
            <a:r>
              <a:rPr lang="en" sz="1200"/>
              <a:t>The occurrence frequency of domain topic among all the unique domains that have topic information provided by GDI. </a:t>
            </a:r>
            <a:endParaRPr sz="1100">
              <a:solidFill>
                <a:srgbClr val="666666"/>
              </a:solidFill>
              <a:highlight>
                <a:srgbClr val="FFFFFF"/>
              </a:highlight>
            </a:endParaRPr>
          </a:p>
          <a:p>
            <a:pPr marL="0" lvl="0" indent="0" algn="l" rtl="0">
              <a:spcBef>
                <a:spcPts val="0"/>
              </a:spcBef>
              <a:spcAft>
                <a:spcPts val="0"/>
              </a:spcAft>
              <a:buNone/>
            </a:pP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212" name="Google Shape;212;p31"/>
          <p:cNvPicPr preferRelativeResize="0"/>
          <p:nvPr/>
        </p:nvPicPr>
        <p:blipFill>
          <a:blip r:embed="rId3">
            <a:alphaModFix/>
          </a:blip>
          <a:stretch>
            <a:fillRect/>
          </a:stretch>
        </p:blipFill>
        <p:spPr>
          <a:xfrm>
            <a:off x="2970266" y="504675"/>
            <a:ext cx="6173733" cy="4638824"/>
          </a:xfrm>
          <a:prstGeom prst="rect">
            <a:avLst/>
          </a:prstGeom>
          <a:noFill/>
          <a:ln>
            <a:noFill/>
          </a:ln>
        </p:spPr>
      </p:pic>
      <p:cxnSp>
        <p:nvCxnSpPr>
          <p:cNvPr id="213" name="Google Shape;213;p31"/>
          <p:cNvCxnSpPr/>
          <p:nvPr/>
        </p:nvCxnSpPr>
        <p:spPr>
          <a:xfrm rot="10800000" flipH="1">
            <a:off x="848600" y="4232925"/>
            <a:ext cx="1583700" cy="10200"/>
          </a:xfrm>
          <a:prstGeom prst="straightConnector1">
            <a:avLst/>
          </a:prstGeom>
          <a:noFill/>
          <a:ln w="9525" cap="flat" cmpd="sng">
            <a:solidFill>
              <a:schemeClr val="dk2"/>
            </a:solidFill>
            <a:prstDash val="solid"/>
            <a:round/>
            <a:headEnd type="none" w="med" len="med"/>
            <a:tailEnd type="none" w="med" len="med"/>
          </a:ln>
        </p:spPr>
      </p:cxnSp>
      <p:sp>
        <p:nvSpPr>
          <p:cNvPr id="214" name="Google Shape;214;p31"/>
          <p:cNvSpPr txBox="1"/>
          <p:nvPr/>
        </p:nvSpPr>
        <p:spPr>
          <a:xfrm>
            <a:off x="848600" y="3601425"/>
            <a:ext cx="15837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solidFill>
                  <a:srgbClr val="666666"/>
                </a:solidFill>
                <a:latin typeface="Lato"/>
                <a:ea typeface="Lato"/>
                <a:cs typeface="Lato"/>
                <a:sym typeface="Lato"/>
              </a:rPr>
              <a:t>Count (topic occurrence among all the unique domains with rating T/N/R)</a:t>
            </a:r>
            <a:endParaRPr sz="1300">
              <a:solidFill>
                <a:srgbClr val="666666"/>
              </a:solidFill>
              <a:latin typeface="Lato"/>
              <a:ea typeface="Lato"/>
              <a:cs typeface="Lato"/>
              <a:sym typeface="Lato"/>
            </a:endParaRPr>
          </a:p>
        </p:txBody>
      </p:sp>
      <p:sp>
        <p:nvSpPr>
          <p:cNvPr id="215" name="Google Shape;215;p31"/>
          <p:cNvSpPr txBox="1"/>
          <p:nvPr/>
        </p:nvSpPr>
        <p:spPr>
          <a:xfrm>
            <a:off x="907725" y="4232925"/>
            <a:ext cx="1583700" cy="71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900">
                <a:solidFill>
                  <a:srgbClr val="666666"/>
                </a:solidFill>
                <a:latin typeface="Lato"/>
                <a:ea typeface="Lato"/>
                <a:cs typeface="Lato"/>
                <a:sym typeface="Lato"/>
              </a:rPr>
              <a:t>Total counts of unique domains with rating T/N/R</a:t>
            </a:r>
            <a:endParaRPr sz="900">
              <a:solidFill>
                <a:srgbClr val="666666"/>
              </a:solidFill>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16" name="Google Shape;216;p31"/>
          <p:cNvSpPr/>
          <p:nvPr/>
        </p:nvSpPr>
        <p:spPr>
          <a:xfrm>
            <a:off x="434650" y="4056850"/>
            <a:ext cx="294900" cy="1863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this Project</a:t>
            </a:r>
            <a:endParaRPr/>
          </a:p>
        </p:txBody>
      </p:sp>
      <p:sp>
        <p:nvSpPr>
          <p:cNvPr id="93" name="Google Shape;93;p14"/>
          <p:cNvSpPr txBox="1">
            <a:spLocks noGrp="1"/>
          </p:cNvSpPr>
          <p:nvPr>
            <p:ph type="body" idx="1"/>
          </p:nvPr>
        </p:nvSpPr>
        <p:spPr>
          <a:xfrm>
            <a:off x="729450" y="2078875"/>
            <a:ext cx="79959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b="1"/>
              <a:t>Problems caused by  Misinformation:</a:t>
            </a:r>
            <a:endParaRPr sz="1400" b="1"/>
          </a:p>
          <a:p>
            <a:pPr marL="457200" lvl="0" indent="-317500" algn="l" rtl="0">
              <a:lnSpc>
                <a:spcPct val="95000"/>
              </a:lnSpc>
              <a:spcBef>
                <a:spcPts val="1200"/>
              </a:spcBef>
              <a:spcAft>
                <a:spcPts val="0"/>
              </a:spcAft>
              <a:buSzPts val="1400"/>
              <a:buChar char="●"/>
            </a:pPr>
            <a:r>
              <a:rPr lang="en" sz="1400"/>
              <a:t>Aggregate political tension</a:t>
            </a:r>
            <a:endParaRPr sz="1400"/>
          </a:p>
          <a:p>
            <a:pPr marL="457200" lvl="0" indent="-317500" algn="l" rtl="0">
              <a:lnSpc>
                <a:spcPct val="130000"/>
              </a:lnSpc>
              <a:spcBef>
                <a:spcPts val="0"/>
              </a:spcBef>
              <a:spcAft>
                <a:spcPts val="0"/>
              </a:spcAft>
              <a:buSzPts val="1400"/>
              <a:buChar char="●"/>
            </a:pPr>
            <a:r>
              <a:rPr lang="en" sz="1400"/>
              <a:t>Undermine trust between races and gender</a:t>
            </a:r>
            <a:endParaRPr sz="1500"/>
          </a:p>
          <a:p>
            <a:pPr marL="457200" lvl="0" indent="-317500" algn="l" rtl="0">
              <a:lnSpc>
                <a:spcPct val="130000"/>
              </a:lnSpc>
              <a:spcBef>
                <a:spcPts val="0"/>
              </a:spcBef>
              <a:spcAft>
                <a:spcPts val="0"/>
              </a:spcAft>
              <a:buSzPts val="1400"/>
              <a:buChar char="●"/>
            </a:pPr>
            <a:r>
              <a:rPr lang="en" sz="1400"/>
              <a:t>Increased the risk of violence</a:t>
            </a:r>
            <a:endParaRPr sz="1400"/>
          </a:p>
          <a:p>
            <a:pPr marL="0" lvl="0" indent="0" algn="l" rtl="0">
              <a:lnSpc>
                <a:spcPct val="130000"/>
              </a:lnSpc>
              <a:spcBef>
                <a:spcPts val="0"/>
              </a:spcBef>
              <a:spcAft>
                <a:spcPts val="0"/>
              </a:spcAft>
              <a:buNone/>
            </a:pPr>
            <a:endParaRPr sz="1400"/>
          </a:p>
          <a:p>
            <a:pPr marL="0" lvl="0" indent="0" algn="l" rtl="0">
              <a:lnSpc>
                <a:spcPct val="95000"/>
              </a:lnSpc>
              <a:spcBef>
                <a:spcPts val="0"/>
              </a:spcBef>
              <a:spcAft>
                <a:spcPts val="0"/>
              </a:spcAft>
              <a:buNone/>
            </a:pPr>
            <a:r>
              <a:rPr lang="en" sz="1400" b="1"/>
              <a:t>Our Goal: </a:t>
            </a:r>
            <a:endParaRPr sz="1400" b="1"/>
          </a:p>
          <a:p>
            <a:pPr marL="0" lvl="0" indent="0" algn="l" rtl="0">
              <a:lnSpc>
                <a:spcPct val="95000"/>
              </a:lnSpc>
              <a:spcBef>
                <a:spcPts val="1200"/>
              </a:spcBef>
              <a:spcAft>
                <a:spcPts val="1200"/>
              </a:spcAft>
              <a:buNone/>
            </a:pPr>
            <a:r>
              <a:rPr lang="en" sz="1400"/>
              <a:t>Investigate the correlation between misinformation and related features (financial gains, topics, emotions, etc.)</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729450" y="1318650"/>
            <a:ext cx="1802100" cy="1541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155"/>
              <a:t>Topics (Repeat Offender) </a:t>
            </a:r>
            <a:endParaRPr sz="2155"/>
          </a:p>
          <a:p>
            <a:pPr marL="0" lvl="0" indent="0" algn="l" rtl="0">
              <a:spcBef>
                <a:spcPts val="0"/>
              </a:spcBef>
              <a:spcAft>
                <a:spcPts val="0"/>
              </a:spcAft>
              <a:buNone/>
            </a:pPr>
            <a:endParaRPr/>
          </a:p>
        </p:txBody>
      </p:sp>
      <p:sp>
        <p:nvSpPr>
          <p:cNvPr id="222" name="Google Shape;222;p32"/>
          <p:cNvSpPr txBox="1">
            <a:spLocks noGrp="1"/>
          </p:cNvSpPr>
          <p:nvPr>
            <p:ph type="body" idx="1"/>
          </p:nvPr>
        </p:nvSpPr>
        <p:spPr>
          <a:xfrm>
            <a:off x="501750" y="42935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3" name="Google Shape;223;p32"/>
          <p:cNvPicPr preferRelativeResize="0"/>
          <p:nvPr/>
        </p:nvPicPr>
        <p:blipFill>
          <a:blip r:embed="rId3">
            <a:alphaModFix/>
          </a:blip>
          <a:stretch>
            <a:fillRect/>
          </a:stretch>
        </p:blipFill>
        <p:spPr>
          <a:xfrm>
            <a:off x="2531550" y="504675"/>
            <a:ext cx="6612451" cy="46388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33"/>
          <p:cNvGrpSpPr/>
          <p:nvPr/>
        </p:nvGrpSpPr>
        <p:grpSpPr>
          <a:xfrm>
            <a:off x="80351" y="499756"/>
            <a:ext cx="8983304" cy="4705858"/>
            <a:chOff x="1836200" y="472450"/>
            <a:chExt cx="7565525" cy="4746200"/>
          </a:xfrm>
        </p:grpSpPr>
        <p:pic>
          <p:nvPicPr>
            <p:cNvPr id="229" name="Google Shape;229;p33"/>
            <p:cNvPicPr preferRelativeResize="0"/>
            <p:nvPr/>
          </p:nvPicPr>
          <p:blipFill>
            <a:blip r:embed="rId3">
              <a:alphaModFix/>
            </a:blip>
            <a:stretch>
              <a:fillRect/>
            </a:stretch>
          </p:blipFill>
          <p:spPr>
            <a:xfrm>
              <a:off x="1836200" y="472450"/>
              <a:ext cx="3947800" cy="2535310"/>
            </a:xfrm>
            <a:prstGeom prst="rect">
              <a:avLst/>
            </a:prstGeom>
            <a:noFill/>
            <a:ln>
              <a:noFill/>
            </a:ln>
          </p:spPr>
        </p:pic>
        <p:pic>
          <p:nvPicPr>
            <p:cNvPr id="230" name="Google Shape;230;p33"/>
            <p:cNvPicPr preferRelativeResize="0"/>
            <p:nvPr/>
          </p:nvPicPr>
          <p:blipFill>
            <a:blip r:embed="rId4">
              <a:alphaModFix/>
            </a:blip>
            <a:stretch>
              <a:fillRect/>
            </a:stretch>
          </p:blipFill>
          <p:spPr>
            <a:xfrm>
              <a:off x="1836200" y="2683325"/>
              <a:ext cx="3947800" cy="2535312"/>
            </a:xfrm>
            <a:prstGeom prst="rect">
              <a:avLst/>
            </a:prstGeom>
            <a:noFill/>
            <a:ln>
              <a:noFill/>
            </a:ln>
          </p:spPr>
        </p:pic>
        <p:pic>
          <p:nvPicPr>
            <p:cNvPr id="231" name="Google Shape;231;p33"/>
            <p:cNvPicPr preferRelativeResize="0"/>
            <p:nvPr/>
          </p:nvPicPr>
          <p:blipFill>
            <a:blip r:embed="rId5">
              <a:alphaModFix/>
            </a:blip>
            <a:stretch>
              <a:fillRect/>
            </a:stretch>
          </p:blipFill>
          <p:spPr>
            <a:xfrm>
              <a:off x="5453912" y="472462"/>
              <a:ext cx="3947813" cy="2535320"/>
            </a:xfrm>
            <a:prstGeom prst="rect">
              <a:avLst/>
            </a:prstGeom>
            <a:noFill/>
            <a:ln>
              <a:noFill/>
            </a:ln>
          </p:spPr>
        </p:pic>
        <p:pic>
          <p:nvPicPr>
            <p:cNvPr id="232" name="Google Shape;232;p33"/>
            <p:cNvPicPr preferRelativeResize="0"/>
            <p:nvPr/>
          </p:nvPicPr>
          <p:blipFill>
            <a:blip r:embed="rId6">
              <a:alphaModFix/>
            </a:blip>
            <a:stretch>
              <a:fillRect/>
            </a:stretch>
          </p:blipFill>
          <p:spPr>
            <a:xfrm>
              <a:off x="5453912" y="2683320"/>
              <a:ext cx="3947813" cy="2535330"/>
            </a:xfrm>
            <a:prstGeom prst="rect">
              <a:avLst/>
            </a:prstGeom>
            <a:noFill/>
            <a:ln>
              <a:noFill/>
            </a:ln>
          </p:spPr>
        </p:pic>
      </p:grpSp>
      <p:sp>
        <p:nvSpPr>
          <p:cNvPr id="233" name="Google Shape;233;p33"/>
          <p:cNvSpPr txBox="1"/>
          <p:nvPr/>
        </p:nvSpPr>
        <p:spPr>
          <a:xfrm>
            <a:off x="218600" y="0"/>
            <a:ext cx="376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Countries Outside of U.S. (By Country)</a:t>
            </a:r>
            <a:endParaRPr b="1">
              <a:solidFill>
                <a:schemeClr val="dk2"/>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grpSp>
        <p:nvGrpSpPr>
          <p:cNvPr id="238" name="Google Shape;238;p34"/>
          <p:cNvGrpSpPr/>
          <p:nvPr/>
        </p:nvGrpSpPr>
        <p:grpSpPr>
          <a:xfrm>
            <a:off x="647240" y="508007"/>
            <a:ext cx="7849499" cy="4635490"/>
            <a:chOff x="247642" y="468566"/>
            <a:chExt cx="8252207" cy="5116435"/>
          </a:xfrm>
        </p:grpSpPr>
        <p:pic>
          <p:nvPicPr>
            <p:cNvPr id="239" name="Google Shape;239;p34"/>
            <p:cNvPicPr preferRelativeResize="0"/>
            <p:nvPr/>
          </p:nvPicPr>
          <p:blipFill>
            <a:blip r:embed="rId3">
              <a:alphaModFix/>
            </a:blip>
            <a:stretch>
              <a:fillRect/>
            </a:stretch>
          </p:blipFill>
          <p:spPr>
            <a:xfrm>
              <a:off x="247652" y="468575"/>
              <a:ext cx="4237447" cy="2829776"/>
            </a:xfrm>
            <a:prstGeom prst="rect">
              <a:avLst/>
            </a:prstGeom>
            <a:noFill/>
            <a:ln>
              <a:noFill/>
            </a:ln>
          </p:spPr>
        </p:pic>
        <p:pic>
          <p:nvPicPr>
            <p:cNvPr id="240" name="Google Shape;240;p34"/>
            <p:cNvPicPr preferRelativeResize="0"/>
            <p:nvPr/>
          </p:nvPicPr>
          <p:blipFill>
            <a:blip r:embed="rId4">
              <a:alphaModFix/>
            </a:blip>
            <a:stretch>
              <a:fillRect/>
            </a:stretch>
          </p:blipFill>
          <p:spPr>
            <a:xfrm>
              <a:off x="247642" y="3046092"/>
              <a:ext cx="4148014" cy="2538909"/>
            </a:xfrm>
            <a:prstGeom prst="rect">
              <a:avLst/>
            </a:prstGeom>
            <a:noFill/>
            <a:ln>
              <a:noFill/>
            </a:ln>
          </p:spPr>
        </p:pic>
        <p:pic>
          <p:nvPicPr>
            <p:cNvPr id="241" name="Google Shape;241;p34"/>
            <p:cNvPicPr preferRelativeResize="0"/>
            <p:nvPr/>
          </p:nvPicPr>
          <p:blipFill>
            <a:blip r:embed="rId5">
              <a:alphaModFix/>
            </a:blip>
            <a:stretch>
              <a:fillRect/>
            </a:stretch>
          </p:blipFill>
          <p:spPr>
            <a:xfrm>
              <a:off x="4212363" y="468566"/>
              <a:ext cx="4287477" cy="2796386"/>
            </a:xfrm>
            <a:prstGeom prst="rect">
              <a:avLst/>
            </a:prstGeom>
            <a:noFill/>
            <a:ln>
              <a:noFill/>
            </a:ln>
          </p:spPr>
        </p:pic>
        <p:pic>
          <p:nvPicPr>
            <p:cNvPr id="242" name="Google Shape;242;p34"/>
            <p:cNvPicPr preferRelativeResize="0"/>
            <p:nvPr/>
          </p:nvPicPr>
          <p:blipFill>
            <a:blip r:embed="rId6">
              <a:alphaModFix/>
            </a:blip>
            <a:stretch>
              <a:fillRect/>
            </a:stretch>
          </p:blipFill>
          <p:spPr>
            <a:xfrm>
              <a:off x="4212372" y="3046092"/>
              <a:ext cx="4287477" cy="2538909"/>
            </a:xfrm>
            <a:prstGeom prst="rect">
              <a:avLst/>
            </a:prstGeom>
            <a:noFill/>
            <a:ln>
              <a:noFill/>
            </a:ln>
          </p:spPr>
        </p:pic>
      </p:grpSp>
      <p:sp>
        <p:nvSpPr>
          <p:cNvPr id="243" name="Google Shape;243;p34"/>
          <p:cNvSpPr txBox="1"/>
          <p:nvPr/>
        </p:nvSpPr>
        <p:spPr>
          <a:xfrm>
            <a:off x="137900" y="51750"/>
            <a:ext cx="348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Raleway"/>
                <a:ea typeface="Raleway"/>
                <a:cs typeface="Raleway"/>
                <a:sym typeface="Raleway"/>
              </a:rPr>
              <a:t>Countries Outside of U.S.(By Topic)</a:t>
            </a:r>
            <a:endParaRPr b="1">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sz="2100">
                <a:solidFill>
                  <a:srgbClr val="171717"/>
                </a:solidFill>
              </a:rPr>
              <a:t>Bert MultiLabel Classification Model for Topics</a:t>
            </a:r>
            <a:endParaRPr sz="2100">
              <a:solidFill>
                <a:srgbClr val="171717"/>
              </a:solidFill>
            </a:endParaRPr>
          </a:p>
        </p:txBody>
      </p:sp>
      <p:sp>
        <p:nvSpPr>
          <p:cNvPr id="249" name="Google Shape;249;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Our plots show correlations between topics and different attributes</a:t>
            </a:r>
            <a:endParaRPr/>
          </a:p>
          <a:p>
            <a:pPr marL="457200" lvl="0" indent="-311150" algn="l" rtl="0">
              <a:spcBef>
                <a:spcPts val="0"/>
              </a:spcBef>
              <a:spcAft>
                <a:spcPts val="0"/>
              </a:spcAft>
              <a:buSzPts val="1300"/>
              <a:buChar char="●"/>
            </a:pPr>
            <a:r>
              <a:rPr lang="en"/>
              <a:t>Supervised v.s. Unsupervised</a:t>
            </a:r>
            <a:endParaRPr/>
          </a:p>
          <a:p>
            <a:pPr marL="457200" lvl="0" indent="-311150" algn="l" rtl="0">
              <a:spcBef>
                <a:spcPts val="0"/>
              </a:spcBef>
              <a:spcAft>
                <a:spcPts val="0"/>
              </a:spcAft>
              <a:buSzPts val="1300"/>
              <a:buChar char="●"/>
            </a:pPr>
            <a:r>
              <a:rPr lang="en"/>
              <a:t>Evaluated on out-of-temporal and in-temporal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729450" y="123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255" name="Google Shape;255;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6" name="Google Shape;256;p36"/>
          <p:cNvPicPr preferRelativeResize="0"/>
          <p:nvPr/>
        </p:nvPicPr>
        <p:blipFill>
          <a:blip r:embed="rId3">
            <a:alphaModFix/>
          </a:blip>
          <a:stretch>
            <a:fillRect/>
          </a:stretch>
        </p:blipFill>
        <p:spPr>
          <a:xfrm>
            <a:off x="831146" y="1772750"/>
            <a:ext cx="7476079" cy="314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Multilabel Classification - Supervised Model </a:t>
            </a:r>
            <a:endParaRPr/>
          </a:p>
        </p:txBody>
      </p:sp>
      <p:sp>
        <p:nvSpPr>
          <p:cNvPr id="262" name="Google Shape;262;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Multilabel model based on BERT model</a:t>
            </a:r>
            <a:endParaRPr/>
          </a:p>
          <a:p>
            <a:pPr marL="457200" lvl="0" indent="-311150" algn="l" rtl="0">
              <a:spcBef>
                <a:spcPts val="0"/>
              </a:spcBef>
              <a:spcAft>
                <a:spcPts val="0"/>
              </a:spcAft>
              <a:buSzPts val="1300"/>
              <a:buChar char="-"/>
            </a:pPr>
            <a:r>
              <a:rPr lang="en"/>
              <a:t>Trained using pre-labeled data</a:t>
            </a:r>
            <a:endParaRPr/>
          </a:p>
          <a:p>
            <a:pPr marL="457200" lvl="0" indent="-311150" algn="l" rtl="0">
              <a:spcBef>
                <a:spcPts val="0"/>
              </a:spcBef>
              <a:spcAft>
                <a:spcPts val="0"/>
              </a:spcAft>
              <a:buSzPts val="1300"/>
              <a:buChar char="-"/>
            </a:pPr>
            <a:r>
              <a:rPr lang="en"/>
              <a:t>16 topics evaluated: abortion, antiasian, antiblack, antiimmigrant, antilatinx, antilgbt, antimuslim, antisemitic, antivaxx, biden, bigtech, coronavirus, misogyny, pseudoscience, voterfraud, whitesupremacy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 Validation Performance</a:t>
            </a:r>
            <a:endParaRPr/>
          </a:p>
        </p:txBody>
      </p:sp>
      <p:graphicFrame>
        <p:nvGraphicFramePr>
          <p:cNvPr id="268" name="Google Shape;268;p38"/>
          <p:cNvGraphicFramePr/>
          <p:nvPr/>
        </p:nvGraphicFramePr>
        <p:xfrm>
          <a:off x="161600" y="1935763"/>
          <a:ext cx="4410400" cy="2929239"/>
        </p:xfrm>
        <a:graphic>
          <a:graphicData uri="http://schemas.openxmlformats.org/drawingml/2006/table">
            <a:tbl>
              <a:tblPr>
                <a:noFill/>
                <a:tableStyleId>{1CCDAA72-B57C-42E9-A7F8-4034949C3765}</a:tableStyleId>
              </a:tblPr>
              <a:tblGrid>
                <a:gridCol w="392225">
                  <a:extLst>
                    <a:ext uri="{9D8B030D-6E8A-4147-A177-3AD203B41FA5}">
                      <a16:colId xmlns:a16="http://schemas.microsoft.com/office/drawing/2014/main" val="20000"/>
                    </a:ext>
                  </a:extLst>
                </a:gridCol>
                <a:gridCol w="1020375">
                  <a:extLst>
                    <a:ext uri="{9D8B030D-6E8A-4147-A177-3AD203B41FA5}">
                      <a16:colId xmlns:a16="http://schemas.microsoft.com/office/drawing/2014/main" val="20001"/>
                    </a:ext>
                  </a:extLst>
                </a:gridCol>
                <a:gridCol w="773400">
                  <a:extLst>
                    <a:ext uri="{9D8B030D-6E8A-4147-A177-3AD203B41FA5}">
                      <a16:colId xmlns:a16="http://schemas.microsoft.com/office/drawing/2014/main" val="20002"/>
                    </a:ext>
                  </a:extLst>
                </a:gridCol>
                <a:gridCol w="791100">
                  <a:extLst>
                    <a:ext uri="{9D8B030D-6E8A-4147-A177-3AD203B41FA5}">
                      <a16:colId xmlns:a16="http://schemas.microsoft.com/office/drawing/2014/main" val="20003"/>
                    </a:ext>
                  </a:extLst>
                </a:gridCol>
                <a:gridCol w="754725">
                  <a:extLst>
                    <a:ext uri="{9D8B030D-6E8A-4147-A177-3AD203B41FA5}">
                      <a16:colId xmlns:a16="http://schemas.microsoft.com/office/drawing/2014/main" val="20004"/>
                    </a:ext>
                  </a:extLst>
                </a:gridCol>
                <a:gridCol w="678575">
                  <a:extLst>
                    <a:ext uri="{9D8B030D-6E8A-4147-A177-3AD203B41FA5}">
                      <a16:colId xmlns:a16="http://schemas.microsoft.com/office/drawing/2014/main" val="20005"/>
                    </a:ext>
                  </a:extLst>
                </a:gridCol>
              </a:tblGrid>
              <a:tr h="320000">
                <a:tc>
                  <a:txBody>
                    <a:bodyPr/>
                    <a:lstStyle/>
                    <a:p>
                      <a:pPr marL="0" lvl="0" indent="0" algn="l" rtl="0">
                        <a:spcBef>
                          <a:spcPts val="0"/>
                        </a:spcBef>
                        <a:spcAft>
                          <a:spcPts val="0"/>
                        </a:spcAft>
                        <a:buNone/>
                      </a:pPr>
                      <a:r>
                        <a:rPr lang="en" sz="900">
                          <a:latin typeface="Lato"/>
                          <a:ea typeface="Lato"/>
                          <a:cs typeface="Lato"/>
                          <a:sym typeface="Lato"/>
                        </a:rPr>
                        <a:t>id</a:t>
                      </a:r>
                      <a:endParaRPr sz="900">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Label</a:t>
                      </a:r>
                      <a:endParaRPr sz="900">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accuracy</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precision</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recall</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900">
                          <a:solidFill>
                            <a:srgbClr val="000000"/>
                          </a:solidFill>
                          <a:latin typeface="Lato"/>
                          <a:ea typeface="Lato"/>
                          <a:cs typeface="Lato"/>
                          <a:sym typeface="Lato"/>
                        </a:rPr>
                        <a:t>AUC</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1</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abortion</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0.9878</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6148</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4451</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0.9809</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2</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antiasian</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0.9903</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6455</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0597</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0.9552</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3</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antiblack</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0.9875</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5543</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2110</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0.9766</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4</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antiimmigrant</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0.9564</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5301</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0370</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0.9578</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5</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antilatinx</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0.9515</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5345</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0884</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0.9538</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6</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antilgbt</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0.9680</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6299</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4371</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0.9619</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7</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antimuslim</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0.9777</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6165</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4076</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0.9549</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7"/>
                  </a:ext>
                </a:extLst>
              </a:tr>
              <a:tr h="320000">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8</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antisemitic</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0.9847</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5882</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1536</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0.9603</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8"/>
                  </a:ext>
                </a:extLst>
              </a:tr>
            </a:tbl>
          </a:graphicData>
        </a:graphic>
      </p:graphicFrame>
      <p:graphicFrame>
        <p:nvGraphicFramePr>
          <p:cNvPr id="269" name="Google Shape;269;p38"/>
          <p:cNvGraphicFramePr/>
          <p:nvPr/>
        </p:nvGraphicFramePr>
        <p:xfrm>
          <a:off x="4615150" y="2263400"/>
          <a:ext cx="4410400" cy="2603768"/>
        </p:xfrm>
        <a:graphic>
          <a:graphicData uri="http://schemas.openxmlformats.org/drawingml/2006/table">
            <a:tbl>
              <a:tblPr>
                <a:noFill/>
                <a:tableStyleId>{1CCDAA72-B57C-42E9-A7F8-4034949C3765}</a:tableStyleId>
              </a:tblPr>
              <a:tblGrid>
                <a:gridCol w="392225">
                  <a:extLst>
                    <a:ext uri="{9D8B030D-6E8A-4147-A177-3AD203B41FA5}">
                      <a16:colId xmlns:a16="http://schemas.microsoft.com/office/drawing/2014/main" val="20000"/>
                    </a:ext>
                  </a:extLst>
                </a:gridCol>
                <a:gridCol w="1149225">
                  <a:extLst>
                    <a:ext uri="{9D8B030D-6E8A-4147-A177-3AD203B41FA5}">
                      <a16:colId xmlns:a16="http://schemas.microsoft.com/office/drawing/2014/main" val="20001"/>
                    </a:ext>
                  </a:extLst>
                </a:gridCol>
                <a:gridCol w="816375">
                  <a:extLst>
                    <a:ext uri="{9D8B030D-6E8A-4147-A177-3AD203B41FA5}">
                      <a16:colId xmlns:a16="http://schemas.microsoft.com/office/drawing/2014/main" val="20002"/>
                    </a:ext>
                  </a:extLst>
                </a:gridCol>
                <a:gridCol w="769625">
                  <a:extLst>
                    <a:ext uri="{9D8B030D-6E8A-4147-A177-3AD203B41FA5}">
                      <a16:colId xmlns:a16="http://schemas.microsoft.com/office/drawing/2014/main" val="20003"/>
                    </a:ext>
                  </a:extLst>
                </a:gridCol>
                <a:gridCol w="647325">
                  <a:extLst>
                    <a:ext uri="{9D8B030D-6E8A-4147-A177-3AD203B41FA5}">
                      <a16:colId xmlns:a16="http://schemas.microsoft.com/office/drawing/2014/main" val="20004"/>
                    </a:ext>
                  </a:extLst>
                </a:gridCol>
                <a:gridCol w="635625">
                  <a:extLst>
                    <a:ext uri="{9D8B030D-6E8A-4147-A177-3AD203B41FA5}">
                      <a16:colId xmlns:a16="http://schemas.microsoft.com/office/drawing/2014/main" val="20005"/>
                    </a:ext>
                  </a:extLst>
                </a:gridCol>
              </a:tblGrid>
              <a:tr h="320000">
                <a:tc>
                  <a:txBody>
                    <a:bodyPr/>
                    <a:lstStyle/>
                    <a:p>
                      <a:pPr marL="0" lvl="0" indent="0" algn="l" rtl="0">
                        <a:spcBef>
                          <a:spcPts val="0"/>
                        </a:spcBef>
                        <a:spcAft>
                          <a:spcPts val="0"/>
                        </a:spcAft>
                        <a:buNone/>
                      </a:pPr>
                      <a:r>
                        <a:rPr lang="en" sz="900">
                          <a:latin typeface="Lato"/>
                          <a:ea typeface="Lato"/>
                          <a:cs typeface="Lato"/>
                          <a:sym typeface="Lato"/>
                        </a:rPr>
                        <a:t>9</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antivaxx</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0.9970</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7229</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1661</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0.9734</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 sz="900">
                          <a:latin typeface="Lato"/>
                          <a:ea typeface="Lato"/>
                          <a:cs typeface="Lato"/>
                          <a:sym typeface="Lato"/>
                        </a:rPr>
                        <a:t>10</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biden</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0.7867</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7503</a:t>
                      </a:r>
                      <a:endParaRPr sz="900">
                        <a:latin typeface="Lato"/>
                        <a:ea typeface="Lato"/>
                        <a:cs typeface="Lato"/>
                        <a:sym typeface="La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6070</a:t>
                      </a:r>
                      <a:endParaRPr sz="900">
                        <a:latin typeface="Lato"/>
                        <a:ea typeface="Lato"/>
                        <a:cs typeface="Lato"/>
                        <a:sym typeface="Lato"/>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0.8745</a:t>
                      </a:r>
                      <a:endParaRPr sz="900">
                        <a:latin typeface="Lato"/>
                        <a:ea typeface="Lato"/>
                        <a:cs typeface="Lato"/>
                        <a:sym typeface="Lato"/>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 sz="900">
                          <a:latin typeface="Lato"/>
                          <a:ea typeface="Lato"/>
                          <a:cs typeface="Lato"/>
                          <a:sym typeface="Lato"/>
                        </a:rPr>
                        <a:t>11</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bigtech</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0.9677</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6453</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3415</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0.9391</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 sz="900">
                          <a:latin typeface="Lato"/>
                          <a:ea typeface="Lato"/>
                          <a:cs typeface="Lato"/>
                          <a:sym typeface="Lato"/>
                        </a:rPr>
                        <a:t>12</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coronavirus</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Lato"/>
                          <a:ea typeface="Lato"/>
                          <a:cs typeface="Lato"/>
                          <a:sym typeface="Lato"/>
                        </a:rPr>
                        <a:t>0.9164</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7139</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4535</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0.9342</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20000">
                <a:tc>
                  <a:txBody>
                    <a:bodyPr/>
                    <a:lstStyle/>
                    <a:p>
                      <a:pPr marL="0" lvl="0" indent="0" algn="l" rtl="0">
                        <a:spcBef>
                          <a:spcPts val="0"/>
                        </a:spcBef>
                        <a:spcAft>
                          <a:spcPts val="0"/>
                        </a:spcAft>
                        <a:buNone/>
                      </a:pPr>
                      <a:r>
                        <a:rPr lang="en" sz="900">
                          <a:latin typeface="Lato"/>
                          <a:ea typeface="Lato"/>
                          <a:cs typeface="Lato"/>
                          <a:sym typeface="Lato"/>
                        </a:rPr>
                        <a:t>13</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misogyny</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0.9936</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7832</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1349</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0.9525</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 sz="900">
                          <a:latin typeface="Lato"/>
                          <a:ea typeface="Lato"/>
                          <a:cs typeface="Lato"/>
                          <a:sym typeface="Lato"/>
                        </a:rPr>
                        <a:t>14</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pseudoscience</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0.9967</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9191</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1460</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0.9794</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 sz="900">
                          <a:latin typeface="Lato"/>
                          <a:ea typeface="Lato"/>
                          <a:cs typeface="Lato"/>
                          <a:sym typeface="Lato"/>
                        </a:rPr>
                        <a:t>15</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voterfraud</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0.8772</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6855</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5161</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0.9281</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r h="320000">
                <a:tc>
                  <a:txBody>
                    <a:bodyPr/>
                    <a:lstStyle/>
                    <a:p>
                      <a:pPr marL="0" lvl="0" indent="0" algn="l" rtl="0">
                        <a:spcBef>
                          <a:spcPts val="0"/>
                        </a:spcBef>
                        <a:spcAft>
                          <a:spcPts val="0"/>
                        </a:spcAft>
                        <a:buNone/>
                      </a:pPr>
                      <a:r>
                        <a:rPr lang="en" sz="900">
                          <a:latin typeface="Lato"/>
                          <a:ea typeface="Lato"/>
                          <a:cs typeface="Lato"/>
                          <a:sym typeface="Lato"/>
                        </a:rPr>
                        <a:t>16</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rgbClr val="000000"/>
                          </a:solidFill>
                          <a:latin typeface="Lato"/>
                          <a:ea typeface="Lato"/>
                          <a:cs typeface="Lato"/>
                          <a:sym typeface="Lato"/>
                        </a:rPr>
                        <a:t>whitesupremacy</a:t>
                      </a:r>
                      <a:endParaRPr sz="900">
                        <a:solidFill>
                          <a:srgbClr val="000000"/>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Lato"/>
                          <a:ea typeface="Lato"/>
                          <a:cs typeface="Lato"/>
                          <a:sym typeface="Lato"/>
                        </a:rPr>
                        <a:t>0.9354</a:t>
                      </a:r>
                      <a:endParaRPr sz="900">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6712</a:t>
                      </a:r>
                      <a:endParaRPr sz="9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900">
                          <a:solidFill>
                            <a:srgbClr val="000000"/>
                          </a:solidFill>
                          <a:latin typeface="Lato"/>
                          <a:ea typeface="Lato"/>
                          <a:cs typeface="Lato"/>
                          <a:sym typeface="Lato"/>
                        </a:rPr>
                        <a:t>0.</a:t>
                      </a:r>
                      <a:r>
                        <a:rPr lang="en" sz="900">
                          <a:latin typeface="Lato"/>
                          <a:ea typeface="Lato"/>
                          <a:cs typeface="Lato"/>
                          <a:sym typeface="Lato"/>
                        </a:rPr>
                        <a:t>4456</a:t>
                      </a:r>
                      <a:endParaRPr sz="9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900">
                          <a:latin typeface="Lato"/>
                          <a:ea typeface="Lato"/>
                          <a:cs typeface="Lato"/>
                          <a:sym typeface="Lato"/>
                        </a:rPr>
                        <a:t>0.9497</a:t>
                      </a:r>
                      <a:endParaRPr sz="900">
                        <a:latin typeface="Lato"/>
                        <a:ea typeface="Lato"/>
                        <a:cs typeface="Lato"/>
                        <a:sym typeface="Lato"/>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 Multilabel Classification - Unsupervised Model </a:t>
            </a:r>
            <a:endParaRPr/>
          </a:p>
          <a:p>
            <a:pPr marL="0" lvl="0" indent="0" algn="l" rtl="0">
              <a:spcBef>
                <a:spcPts val="0"/>
              </a:spcBef>
              <a:spcAft>
                <a:spcPts val="0"/>
              </a:spcAft>
              <a:buNone/>
            </a:pPr>
            <a:endParaRPr/>
          </a:p>
        </p:txBody>
      </p:sp>
      <p:sp>
        <p:nvSpPr>
          <p:cNvPr id="275" name="Google Shape;275;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Created clusters based on news article content using BERT-Large and HDBSCAN</a:t>
            </a:r>
            <a:endParaRPr/>
          </a:p>
          <a:p>
            <a:pPr marL="457200" lvl="0" indent="-311150" algn="l" rtl="0">
              <a:spcBef>
                <a:spcPts val="0"/>
              </a:spcBef>
              <a:spcAft>
                <a:spcPts val="0"/>
              </a:spcAft>
              <a:buSzPts val="1300"/>
              <a:buChar char="-"/>
            </a:pPr>
            <a:r>
              <a:rPr lang="en"/>
              <a:t>Reduced dimension to 50 with UMAP</a:t>
            </a:r>
            <a:endParaRPr/>
          </a:p>
          <a:p>
            <a:pPr marL="457200" lvl="0" indent="-311150" algn="l" rtl="0">
              <a:spcBef>
                <a:spcPts val="0"/>
              </a:spcBef>
              <a:spcAft>
                <a:spcPts val="0"/>
              </a:spcAft>
              <a:buSzPts val="1300"/>
              <a:buChar char="-"/>
            </a:pPr>
            <a:r>
              <a:rPr lang="en"/>
              <a:t>Select the top 5 words with highest c-TF-IDF score in each cluster to extract cluster topic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727650" y="631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based on the first two UMAP dimensions</a:t>
            </a:r>
            <a:endParaRPr/>
          </a:p>
        </p:txBody>
      </p:sp>
      <p:pic>
        <p:nvPicPr>
          <p:cNvPr id="281" name="Google Shape;281;p40"/>
          <p:cNvPicPr preferRelativeResize="0"/>
          <p:nvPr/>
        </p:nvPicPr>
        <p:blipFill>
          <a:blip r:embed="rId3">
            <a:alphaModFix/>
          </a:blip>
          <a:stretch>
            <a:fillRect/>
          </a:stretch>
        </p:blipFill>
        <p:spPr>
          <a:xfrm>
            <a:off x="1303337" y="1315625"/>
            <a:ext cx="6537326" cy="3827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a:off x="727650" y="631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Predicted label from Supervised Model</a:t>
            </a:r>
            <a:endParaRPr/>
          </a:p>
        </p:txBody>
      </p:sp>
      <p:pic>
        <p:nvPicPr>
          <p:cNvPr id="287" name="Google Shape;287;p41"/>
          <p:cNvPicPr preferRelativeResize="0"/>
          <p:nvPr/>
        </p:nvPicPr>
        <p:blipFill>
          <a:blip r:embed="rId3">
            <a:alphaModFix/>
          </a:blip>
          <a:stretch>
            <a:fillRect/>
          </a:stretch>
        </p:blipFill>
        <p:spPr>
          <a:xfrm>
            <a:off x="1290562" y="1300675"/>
            <a:ext cx="6562875" cy="3842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Data Features</a:t>
            </a:r>
            <a:endParaRPr/>
          </a:p>
        </p:txBody>
      </p:sp>
      <p:sp>
        <p:nvSpPr>
          <p:cNvPr id="99" name="Google Shape;99;p15"/>
          <p:cNvSpPr txBox="1">
            <a:spLocks noGrp="1"/>
          </p:cNvSpPr>
          <p:nvPr>
            <p:ph type="body" idx="1"/>
          </p:nvPr>
        </p:nvSpPr>
        <p:spPr>
          <a:xfrm>
            <a:off x="729450" y="1779850"/>
            <a:ext cx="7688700" cy="3072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400"/>
              <a:t>From The Carter Center</a:t>
            </a:r>
            <a:endParaRPr sz="1400"/>
          </a:p>
          <a:p>
            <a:pPr marL="457200" lvl="0" indent="-317500" algn="l" rtl="0">
              <a:lnSpc>
                <a:spcPct val="95000"/>
              </a:lnSpc>
              <a:spcBef>
                <a:spcPts val="1200"/>
              </a:spcBef>
              <a:spcAft>
                <a:spcPts val="0"/>
              </a:spcAft>
              <a:buSzPts val="1400"/>
              <a:buChar char="●"/>
            </a:pPr>
            <a:r>
              <a:rPr lang="en" sz="1400" b="1"/>
              <a:t>Emotions:  fear, anger, neutral, joy, sadness</a:t>
            </a:r>
            <a:r>
              <a:rPr lang="en" sz="1400"/>
              <a:t> associated with the posts</a:t>
            </a:r>
            <a:endParaRPr sz="1400"/>
          </a:p>
          <a:p>
            <a:pPr marL="0" lvl="0" indent="0" algn="l" rtl="0">
              <a:lnSpc>
                <a:spcPct val="95000"/>
              </a:lnSpc>
              <a:spcBef>
                <a:spcPts val="1200"/>
              </a:spcBef>
              <a:spcAft>
                <a:spcPts val="0"/>
              </a:spcAft>
              <a:buSzPts val="1018"/>
              <a:buNone/>
            </a:pPr>
            <a:r>
              <a:rPr lang="en" sz="1400"/>
              <a:t>From NewsGuard</a:t>
            </a:r>
            <a:endParaRPr sz="1400"/>
          </a:p>
          <a:p>
            <a:pPr marL="457200" lvl="0" indent="-317500" algn="l" rtl="0">
              <a:lnSpc>
                <a:spcPct val="95000"/>
              </a:lnSpc>
              <a:spcBef>
                <a:spcPts val="1200"/>
              </a:spcBef>
              <a:spcAft>
                <a:spcPts val="0"/>
              </a:spcAft>
              <a:buSzPts val="1400"/>
              <a:buChar char="●"/>
            </a:pPr>
            <a:r>
              <a:rPr lang="en" sz="1400" b="1"/>
              <a:t>Orientation: </a:t>
            </a:r>
            <a:r>
              <a:rPr lang="en" sz="1400"/>
              <a:t>political polarization (</a:t>
            </a:r>
            <a:r>
              <a:rPr lang="en" sz="1400" b="1"/>
              <a:t>left leaning, right leaning</a:t>
            </a:r>
            <a:r>
              <a:rPr lang="en" sz="1400"/>
              <a:t>) of the post</a:t>
            </a:r>
            <a:endParaRPr sz="1400"/>
          </a:p>
          <a:p>
            <a:pPr marL="457200" lvl="0" indent="-317500" algn="l" rtl="0">
              <a:lnSpc>
                <a:spcPct val="95000"/>
              </a:lnSpc>
              <a:spcBef>
                <a:spcPts val="0"/>
              </a:spcBef>
              <a:spcAft>
                <a:spcPts val="0"/>
              </a:spcAft>
              <a:buSzPts val="1400"/>
              <a:buChar char="●"/>
            </a:pPr>
            <a:r>
              <a:rPr lang="en" sz="1400" b="1"/>
              <a:t>Ratings</a:t>
            </a:r>
            <a:r>
              <a:rPr lang="en" sz="1400"/>
              <a:t>: whether the domain is labeled as </a:t>
            </a:r>
            <a:r>
              <a:rPr lang="en" sz="1400" b="1"/>
              <a:t>truthful</a:t>
            </a:r>
            <a:r>
              <a:rPr lang="en" sz="1400"/>
              <a:t>, </a:t>
            </a:r>
            <a:r>
              <a:rPr lang="en" sz="1400" b="1"/>
              <a:t>untruthful</a:t>
            </a:r>
            <a:r>
              <a:rPr lang="en" sz="1400"/>
              <a:t>, or </a:t>
            </a:r>
            <a:r>
              <a:rPr lang="en" sz="1400" b="1"/>
              <a:t>repeat offender</a:t>
            </a:r>
            <a:r>
              <a:rPr lang="en" sz="1400"/>
              <a:t> (domains that repeatedly spread misinformation after they have already been fact-checked. They are likely malicious actors instead of simply ignorant).</a:t>
            </a:r>
            <a:endParaRPr sz="1400"/>
          </a:p>
          <a:p>
            <a:pPr marL="0" lvl="0" indent="0" algn="l" rtl="0">
              <a:lnSpc>
                <a:spcPct val="95000"/>
              </a:lnSpc>
              <a:spcBef>
                <a:spcPts val="1200"/>
              </a:spcBef>
              <a:spcAft>
                <a:spcPts val="0"/>
              </a:spcAft>
              <a:buSzPts val="1018"/>
              <a:buNone/>
            </a:pPr>
            <a:r>
              <a:rPr lang="en" sz="1400"/>
              <a:t>From GDI</a:t>
            </a:r>
            <a:endParaRPr sz="1400"/>
          </a:p>
          <a:p>
            <a:pPr marL="457200" lvl="0" indent="-317500" algn="l" rtl="0">
              <a:lnSpc>
                <a:spcPct val="95000"/>
              </a:lnSpc>
              <a:spcBef>
                <a:spcPts val="1200"/>
              </a:spcBef>
              <a:spcAft>
                <a:spcPts val="0"/>
              </a:spcAft>
              <a:buSzPts val="1400"/>
              <a:buChar char="●"/>
            </a:pPr>
            <a:r>
              <a:rPr lang="en" sz="1400" b="1"/>
              <a:t>Topics: </a:t>
            </a:r>
            <a:r>
              <a:rPr lang="en" sz="1400"/>
              <a:t>Topics associated with the news. Such as</a:t>
            </a:r>
            <a:r>
              <a:rPr lang="en" sz="1400" b="1"/>
              <a:t> </a:t>
            </a:r>
            <a:r>
              <a:rPr lang="en" sz="1400"/>
              <a:t>coronavirus, whitesupremacy, antivaxx, etc.</a:t>
            </a:r>
            <a:endParaRPr sz="14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727650" y="13007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Manual Labeling</a:t>
            </a:r>
            <a:endParaRPr/>
          </a:p>
        </p:txBody>
      </p:sp>
      <p:sp>
        <p:nvSpPr>
          <p:cNvPr id="293" name="Google Shape;293;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4" name="Google Shape;294;p42"/>
          <p:cNvPicPr preferRelativeResize="0"/>
          <p:nvPr/>
        </p:nvPicPr>
        <p:blipFill>
          <a:blip r:embed="rId3">
            <a:alphaModFix/>
          </a:blip>
          <a:stretch>
            <a:fillRect/>
          </a:stretch>
        </p:blipFill>
        <p:spPr>
          <a:xfrm>
            <a:off x="888400" y="2051924"/>
            <a:ext cx="7220000" cy="231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727650" y="631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Unsupervised Clusters for Manual Labeling Data</a:t>
            </a:r>
            <a:endParaRPr/>
          </a:p>
        </p:txBody>
      </p:sp>
      <p:pic>
        <p:nvPicPr>
          <p:cNvPr id="300" name="Google Shape;300;p43"/>
          <p:cNvPicPr preferRelativeResize="0"/>
          <p:nvPr/>
        </p:nvPicPr>
        <p:blipFill>
          <a:blip r:embed="rId3">
            <a:alphaModFix/>
          </a:blip>
          <a:stretch>
            <a:fillRect/>
          </a:stretch>
        </p:blipFill>
        <p:spPr>
          <a:xfrm>
            <a:off x="1562986" y="1358610"/>
            <a:ext cx="6271224" cy="36720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727650" y="642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Supervised Clusters for Manual Labeling Data</a:t>
            </a:r>
            <a:endParaRPr/>
          </a:p>
          <a:p>
            <a:pPr marL="0" lvl="0" indent="0" algn="l" rtl="0">
              <a:spcBef>
                <a:spcPts val="0"/>
              </a:spcBef>
              <a:spcAft>
                <a:spcPts val="0"/>
              </a:spcAft>
              <a:buNone/>
            </a:pPr>
            <a:endParaRPr/>
          </a:p>
        </p:txBody>
      </p:sp>
      <p:pic>
        <p:nvPicPr>
          <p:cNvPr id="306" name="Google Shape;306;p44"/>
          <p:cNvPicPr preferRelativeResize="0"/>
          <p:nvPr/>
        </p:nvPicPr>
        <p:blipFill>
          <a:blip r:embed="rId3">
            <a:alphaModFix/>
          </a:blip>
          <a:stretch>
            <a:fillRect/>
          </a:stretch>
        </p:blipFill>
        <p:spPr>
          <a:xfrm>
            <a:off x="1438250" y="1335950"/>
            <a:ext cx="6267500" cy="36698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729450" y="1365346"/>
            <a:ext cx="7688700" cy="535200"/>
          </a:xfrm>
          <a:prstGeom prst="rect">
            <a:avLst/>
          </a:prstGeom>
        </p:spPr>
        <p:txBody>
          <a:bodyPr spcFirstLastPara="1" wrap="square" lIns="91425" tIns="91425" rIns="91425" bIns="91425" anchor="t" anchorCtr="0">
            <a:normAutofit fontScale="90000"/>
          </a:bodyPr>
          <a:lstStyle/>
          <a:p>
            <a:pPr algn="ctr"/>
            <a:r>
              <a:rPr lang="en"/>
              <a:t>Going Forward</a:t>
            </a:r>
            <a:endParaRPr/>
          </a:p>
        </p:txBody>
      </p:sp>
      <p:sp>
        <p:nvSpPr>
          <p:cNvPr id="2" name="Google Shape;240;p36">
            <a:extLst>
              <a:ext uri="{FF2B5EF4-FFF2-40B4-BE49-F238E27FC236}">
                <a16:creationId xmlns:a16="http://schemas.microsoft.com/office/drawing/2014/main" id="{BB70AA6E-4C6F-4B56-B574-56A082170E61}"/>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a:buChar char="-"/>
            </a:pPr>
            <a:r>
              <a:rPr lang="en"/>
              <a:t>Based on the superior performance of the unsupervised BERT topic classification approach, this approach shows the most promise for developing a generalized model for identifying topics of misinformation from out of sample sources.</a:t>
            </a:r>
          </a:p>
          <a:p>
            <a:pPr>
              <a:lnSpc>
                <a:spcPct val="114999"/>
              </a:lnSpc>
              <a:buChar char="-"/>
            </a:pPr>
            <a:r>
              <a:rPr lang="en"/>
              <a:t>The Carter Center intends to use this model in our efforts to monitor for misinformation narratives, particularly during election cycles. </a:t>
            </a:r>
          </a:p>
        </p:txBody>
      </p:sp>
    </p:spTree>
    <p:extLst>
      <p:ext uri="{BB962C8B-B14F-4D97-AF65-F5344CB8AC3E}">
        <p14:creationId xmlns:p14="http://schemas.microsoft.com/office/powerpoint/2010/main" val="1566227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title"/>
          </p:nvPr>
        </p:nvSpPr>
        <p:spPr>
          <a:xfrm>
            <a:off x="729450" y="22310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45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FB Data Architecture ​</a:t>
            </a:r>
            <a:endParaRPr/>
          </a:p>
        </p:txBody>
      </p:sp>
      <p:pic>
        <p:nvPicPr>
          <p:cNvPr id="105" name="Google Shape;105;p16"/>
          <p:cNvPicPr preferRelativeResize="0"/>
          <p:nvPr/>
        </p:nvPicPr>
        <p:blipFill rotWithShape="1">
          <a:blip r:embed="rId3">
            <a:alphaModFix/>
          </a:blip>
          <a:srcRect t="1370" b="1448"/>
          <a:stretch/>
        </p:blipFill>
        <p:spPr>
          <a:xfrm>
            <a:off x="993450" y="1233900"/>
            <a:ext cx="7635849" cy="3753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Terms Extractor</a:t>
            </a:r>
            <a:endParaRPr/>
          </a:p>
        </p:txBody>
      </p:sp>
      <p:sp>
        <p:nvSpPr>
          <p:cNvPr id="111" name="Google Shape;111;p17"/>
          <p:cNvSpPr txBox="1">
            <a:spLocks noGrp="1"/>
          </p:cNvSpPr>
          <p:nvPr>
            <p:ph type="body" idx="1"/>
          </p:nvPr>
        </p:nvSpPr>
        <p:spPr>
          <a:xfrm>
            <a:off x="727650" y="1979750"/>
            <a:ext cx="7688700" cy="30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goal: looking into the insights of financial gains behind the spread of misinformation.</a:t>
            </a:r>
            <a:endParaRPr/>
          </a:p>
          <a:p>
            <a:pPr marL="0" lvl="0" indent="0" algn="l" rtl="0">
              <a:lnSpc>
                <a:spcPct val="150000"/>
              </a:lnSpc>
              <a:spcBef>
                <a:spcPts val="1200"/>
              </a:spcBef>
              <a:spcAft>
                <a:spcPts val="0"/>
              </a:spcAft>
              <a:buNone/>
            </a:pPr>
            <a:r>
              <a:rPr lang="en"/>
              <a:t>Possible financial beneficiaries on domains with content creation are mostly from:</a:t>
            </a:r>
            <a:endParaRPr/>
          </a:p>
          <a:p>
            <a:pPr marL="0" lvl="0" indent="0" algn="l" rtl="0">
              <a:lnSpc>
                <a:spcPct val="150000"/>
              </a:lnSpc>
              <a:spcBef>
                <a:spcPts val="900"/>
              </a:spcBef>
              <a:spcAft>
                <a:spcPts val="0"/>
              </a:spcAft>
              <a:buNone/>
            </a:pPr>
            <a:r>
              <a:rPr lang="en" b="1"/>
              <a:t>platform advertising, sponsorship, </a:t>
            </a:r>
            <a:r>
              <a:rPr lang="en" b="1" u="sng"/>
              <a:t>web traffic</a:t>
            </a:r>
            <a:r>
              <a:rPr lang="en" b="1"/>
              <a:t>, crowdfunding and selling merchandise</a:t>
            </a:r>
            <a:endParaRPr b="1"/>
          </a:p>
          <a:p>
            <a:pPr marL="0" lvl="0" indent="0" algn="l" rtl="0">
              <a:lnSpc>
                <a:spcPct val="150000"/>
              </a:lnSpc>
              <a:spcBef>
                <a:spcPts val="900"/>
              </a:spcBef>
              <a:spcAft>
                <a:spcPts val="0"/>
              </a:spcAft>
              <a:buNone/>
            </a:pPr>
            <a:r>
              <a:rPr lang="en"/>
              <a:t>To get the insights of financial gains behind the spread of misinformation, we decided to extract data from 3 aspects:</a:t>
            </a:r>
            <a:endParaRPr/>
          </a:p>
          <a:p>
            <a:pPr marL="457200" lvl="0" indent="-311150" algn="l" rtl="0">
              <a:lnSpc>
                <a:spcPct val="150000"/>
              </a:lnSpc>
              <a:spcBef>
                <a:spcPts val="900"/>
              </a:spcBef>
              <a:spcAft>
                <a:spcPts val="0"/>
              </a:spcAft>
              <a:buSzPts val="1300"/>
              <a:buChar char="●"/>
            </a:pPr>
            <a:r>
              <a:rPr lang="en"/>
              <a:t>Advertisement information of domains</a:t>
            </a:r>
            <a:endParaRPr/>
          </a:p>
          <a:p>
            <a:pPr marL="457200" lvl="0" indent="-311150" algn="l" rtl="0">
              <a:lnSpc>
                <a:spcPct val="150000"/>
              </a:lnSpc>
              <a:spcBef>
                <a:spcPts val="0"/>
              </a:spcBef>
              <a:spcAft>
                <a:spcPts val="0"/>
              </a:spcAft>
              <a:buSzPts val="1300"/>
              <a:buChar char="●"/>
            </a:pPr>
            <a:r>
              <a:rPr lang="en"/>
              <a:t>Financial-related terms in sublinks of domains</a:t>
            </a:r>
            <a:endParaRPr/>
          </a:p>
          <a:p>
            <a:pPr marL="457200" lvl="0" indent="-311150" algn="l" rtl="0">
              <a:lnSpc>
                <a:spcPct val="150000"/>
              </a:lnSpc>
              <a:spcBef>
                <a:spcPts val="0"/>
              </a:spcBef>
              <a:spcAft>
                <a:spcPts val="0"/>
              </a:spcAft>
              <a:buSzPts val="1300"/>
              <a:buChar char="●"/>
            </a:pPr>
            <a:r>
              <a:rPr lang="en"/>
              <a:t>Financial-related terms in ads content of domains </a:t>
            </a:r>
            <a:endParaRPr/>
          </a:p>
          <a:p>
            <a:pPr marL="0" lvl="0" indent="0" algn="l" rtl="0">
              <a:spcBef>
                <a:spcPts val="9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Terms Extractor - Advertisement</a:t>
            </a:r>
            <a:endParaRPr/>
          </a:p>
        </p:txBody>
      </p:sp>
      <p:sp>
        <p:nvSpPr>
          <p:cNvPr id="117" name="Google Shape;117;p18"/>
          <p:cNvSpPr txBox="1">
            <a:spLocks noGrp="1"/>
          </p:cNvSpPr>
          <p:nvPr>
            <p:ph type="body" idx="1"/>
          </p:nvPr>
        </p:nvSpPr>
        <p:spPr>
          <a:xfrm>
            <a:off x="729450" y="2078875"/>
            <a:ext cx="7688700" cy="2950200"/>
          </a:xfrm>
          <a:prstGeom prst="rect">
            <a:avLst/>
          </a:prstGeom>
        </p:spPr>
        <p:txBody>
          <a:bodyPr spcFirstLastPara="1" wrap="square" lIns="91425" tIns="91425" rIns="91425" bIns="91425" anchor="t" anchorCtr="0">
            <a:noAutofit/>
          </a:bodyPr>
          <a:lstStyle/>
          <a:p>
            <a:pPr marL="0" lvl="0" indent="0" algn="l" rtl="0">
              <a:lnSpc>
                <a:spcPct val="130000"/>
              </a:lnSpc>
              <a:spcBef>
                <a:spcPts val="900"/>
              </a:spcBef>
              <a:spcAft>
                <a:spcPts val="0"/>
              </a:spcAft>
              <a:buSzPts val="770"/>
              <a:buNone/>
            </a:pPr>
            <a:r>
              <a:rPr lang="en"/>
              <a:t>This part of web scraper is used  to extract two files from each domain: ads.txt and sellers.json.</a:t>
            </a:r>
            <a:endParaRPr>
              <a:highlight>
                <a:srgbClr val="FFFFFF"/>
              </a:highlight>
            </a:endParaRPr>
          </a:p>
          <a:p>
            <a:pPr marL="0" lvl="0" indent="0" algn="l" rtl="0">
              <a:lnSpc>
                <a:spcPct val="130000"/>
              </a:lnSpc>
              <a:spcBef>
                <a:spcPts val="900"/>
              </a:spcBef>
              <a:spcAft>
                <a:spcPts val="0"/>
              </a:spcAft>
              <a:buSzPts val="770"/>
              <a:buNone/>
            </a:pPr>
            <a:r>
              <a:rPr lang="en">
                <a:highlight>
                  <a:srgbClr val="FFFFFF"/>
                </a:highlight>
              </a:rPr>
              <a:t>We aggregated the data we obtain from </a:t>
            </a:r>
            <a:r>
              <a:rPr lang="en"/>
              <a:t>ads.txt and sellers.json</a:t>
            </a:r>
            <a:r>
              <a:rPr lang="en">
                <a:highlight>
                  <a:srgbClr val="FFFFFF"/>
                </a:highlight>
              </a:rPr>
              <a:t> to produce the following attributes for each domain:</a:t>
            </a:r>
            <a:endParaRPr>
              <a:highlight>
                <a:srgbClr val="FFFFFF"/>
              </a:highlight>
            </a:endParaRPr>
          </a:p>
          <a:p>
            <a:pPr marL="457200" lvl="0" indent="-311150" algn="l" rtl="0">
              <a:lnSpc>
                <a:spcPct val="130000"/>
              </a:lnSpc>
              <a:spcBef>
                <a:spcPts val="900"/>
              </a:spcBef>
              <a:spcAft>
                <a:spcPts val="0"/>
              </a:spcAft>
              <a:buSzPts val="1300"/>
              <a:buChar char="●"/>
            </a:pPr>
            <a:r>
              <a:rPr lang="en">
                <a:highlight>
                  <a:srgbClr val="FFFFFF"/>
                </a:highlight>
              </a:rPr>
              <a:t>Total number of digital sellers that placed advertisements on the domain.</a:t>
            </a:r>
            <a:endParaRPr>
              <a:highlight>
                <a:srgbClr val="FFFFFF"/>
              </a:highlight>
            </a:endParaRPr>
          </a:p>
          <a:p>
            <a:pPr marL="457200" lvl="0" indent="-311150" algn="l" rtl="0">
              <a:lnSpc>
                <a:spcPct val="130000"/>
              </a:lnSpc>
              <a:spcBef>
                <a:spcPts val="0"/>
              </a:spcBef>
              <a:spcAft>
                <a:spcPts val="0"/>
              </a:spcAft>
              <a:buSzPts val="1300"/>
              <a:buChar char="●"/>
            </a:pPr>
            <a:r>
              <a:rPr lang="en">
                <a:highlight>
                  <a:srgbClr val="FFFFFF"/>
                </a:highlight>
              </a:rPr>
              <a:t>Total number of digital sellers that placed advertisements on the domain that has a certification authority from the Trustworthy Accountability Group (TAG). </a:t>
            </a:r>
            <a:endParaRPr>
              <a:highlight>
                <a:srgbClr val="FFFFFF"/>
              </a:highlight>
            </a:endParaRPr>
          </a:p>
          <a:p>
            <a:pPr marL="457200" lvl="0" indent="-311150" algn="l" rtl="0">
              <a:lnSpc>
                <a:spcPct val="130000"/>
              </a:lnSpc>
              <a:spcBef>
                <a:spcPts val="0"/>
              </a:spcBef>
              <a:spcAft>
                <a:spcPts val="0"/>
              </a:spcAft>
              <a:buSzPts val="1300"/>
              <a:buChar char="●"/>
            </a:pPr>
            <a:r>
              <a:rPr lang="en">
                <a:highlight>
                  <a:srgbClr val="FFFFFF"/>
                </a:highlight>
              </a:rPr>
              <a:t>Highest ads count: The highest number of advertisements placed by a single seller.</a:t>
            </a:r>
            <a:endParaRPr>
              <a:highlight>
                <a:srgbClr val="FFFFFF"/>
              </a:highlight>
            </a:endParaRPr>
          </a:p>
          <a:p>
            <a:pPr marL="457200" lvl="0" indent="-311150" algn="l" rtl="0">
              <a:lnSpc>
                <a:spcPct val="130000"/>
              </a:lnSpc>
              <a:spcBef>
                <a:spcPts val="0"/>
              </a:spcBef>
              <a:spcAft>
                <a:spcPts val="0"/>
              </a:spcAft>
              <a:buSzPts val="1300"/>
              <a:buChar char="●"/>
            </a:pPr>
            <a:r>
              <a:rPr lang="en">
                <a:highlight>
                  <a:srgbClr val="FFFFFF"/>
                </a:highlight>
              </a:rPr>
              <a:t>Ads domain with highest count: The seller that placed the highest number of advertisements.</a:t>
            </a:r>
            <a:endParaRPr>
              <a:highlight>
                <a:srgbClr val="FFFFFF"/>
              </a:highlight>
            </a:endParaRPr>
          </a:p>
          <a:p>
            <a:pPr marL="0" lvl="0" indent="0" algn="l" rtl="0">
              <a:lnSpc>
                <a:spcPct val="95000"/>
              </a:lnSpc>
              <a:spcBef>
                <a:spcPts val="900"/>
              </a:spcBef>
              <a:spcAft>
                <a:spcPts val="1200"/>
              </a:spcAft>
              <a:buSzPts val="770"/>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Terms Extractor - Sublinks</a:t>
            </a:r>
            <a:endParaRPr/>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Financial Terms:  “Donation”, “Shop/Store”, “Subscription”, “Advertising”, Discount”, “Free”, “Money”, ”Buy”, “Newsletter”</a:t>
            </a:r>
            <a:endParaRPr sz="1400"/>
          </a:p>
          <a:p>
            <a:pPr marL="0" lvl="0" indent="0" algn="l" rtl="0">
              <a:spcBef>
                <a:spcPts val="1200"/>
              </a:spcBef>
              <a:spcAft>
                <a:spcPts val="1200"/>
              </a:spcAft>
              <a:buNone/>
            </a:pPr>
            <a:endParaRPr sz="1400">
              <a:solidFill>
                <a:srgbClr val="222222"/>
              </a:solidFill>
              <a:latin typeface="Times New Roman"/>
              <a:ea typeface="Times New Roman"/>
              <a:cs typeface="Times New Roman"/>
              <a:sym typeface="Times New Roman"/>
            </a:endParaRPr>
          </a:p>
        </p:txBody>
      </p:sp>
      <p:pic>
        <p:nvPicPr>
          <p:cNvPr id="124" name="Google Shape;124;p19"/>
          <p:cNvPicPr preferRelativeResize="0"/>
          <p:nvPr/>
        </p:nvPicPr>
        <p:blipFill>
          <a:blip r:embed="rId3">
            <a:alphaModFix/>
          </a:blip>
          <a:stretch>
            <a:fillRect/>
          </a:stretch>
        </p:blipFill>
        <p:spPr>
          <a:xfrm>
            <a:off x="791225" y="2804150"/>
            <a:ext cx="6733475" cy="671975"/>
          </a:xfrm>
          <a:prstGeom prst="rect">
            <a:avLst/>
          </a:prstGeom>
          <a:noFill/>
          <a:ln>
            <a:noFill/>
          </a:ln>
        </p:spPr>
      </p:pic>
      <p:pic>
        <p:nvPicPr>
          <p:cNvPr id="125" name="Google Shape;125;p19"/>
          <p:cNvPicPr preferRelativeResize="0"/>
          <p:nvPr/>
        </p:nvPicPr>
        <p:blipFill>
          <a:blip r:embed="rId4">
            <a:alphaModFix/>
          </a:blip>
          <a:stretch>
            <a:fillRect/>
          </a:stretch>
        </p:blipFill>
        <p:spPr>
          <a:xfrm>
            <a:off x="791225" y="3764950"/>
            <a:ext cx="6733475" cy="71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Terms Extractor - Ad Content</a:t>
            </a:r>
            <a:endParaRPr/>
          </a:p>
          <a:p>
            <a:pPr marL="0" lvl="0" indent="0" algn="l" rtl="0">
              <a:spcBef>
                <a:spcPts val="0"/>
              </a:spcBef>
              <a:spcAft>
                <a:spcPts val="0"/>
              </a:spcAft>
              <a:buNone/>
            </a:pP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u="sng"/>
              <a:t>Ads inside an iframe:</a:t>
            </a:r>
            <a:endParaRPr sz="1400" u="sng"/>
          </a:p>
          <a:p>
            <a:pPr marL="0" lvl="0" indent="0" algn="l" rtl="0">
              <a:spcBef>
                <a:spcPts val="0"/>
              </a:spcBef>
              <a:spcAft>
                <a:spcPts val="0"/>
              </a:spcAft>
              <a:buNone/>
            </a:pPr>
            <a:r>
              <a:rPr lang="en" sz="1400"/>
              <a:t>These ads are usually tailored based on users’ browsing patterns. Different users will see different ads while visiting the same webpage. This kind of ads is excluded from this extractor since it may bring up potential biases. </a:t>
            </a:r>
            <a:endParaRPr sz="1400"/>
          </a:p>
          <a:p>
            <a:pPr marL="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222222"/>
              </a:solidFill>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729450" y="3313400"/>
            <a:ext cx="7289725" cy="82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Terms Extractor - Ad Content</a:t>
            </a:r>
            <a:endParaRPr/>
          </a:p>
        </p:txBody>
      </p:sp>
      <p:sp>
        <p:nvSpPr>
          <p:cNvPr id="138" name="Google Shape;138;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Financial Terms:  “Donation”, “Shop/Store”, “Subscription”, “Advertising”, Discount”, “Free”, “Money”, ”Buy”, “Newsletter”</a:t>
            </a:r>
            <a:endParaRPr sz="1200" u="sng"/>
          </a:p>
          <a:p>
            <a:pPr marL="0" lvl="0" indent="0" algn="l" rtl="0">
              <a:spcBef>
                <a:spcPts val="1200"/>
              </a:spcBef>
              <a:spcAft>
                <a:spcPts val="0"/>
              </a:spcAft>
              <a:buNone/>
            </a:pPr>
            <a:r>
              <a:rPr lang="en" sz="1400" u="sng"/>
              <a:t>Ads inside an anchor tag:</a:t>
            </a:r>
            <a:r>
              <a:rPr lang="en" sz="1400"/>
              <a:t> </a:t>
            </a:r>
            <a:endParaRPr sz="1400"/>
          </a:p>
          <a:p>
            <a:pPr marL="0" lvl="0" indent="0" algn="l" rtl="0">
              <a:spcBef>
                <a:spcPts val="0"/>
              </a:spcBef>
              <a:spcAft>
                <a:spcPts val="0"/>
              </a:spcAft>
              <a:buNone/>
            </a:pPr>
            <a:r>
              <a:rPr lang="en" sz="1400"/>
              <a:t>These ads are usually non-behavioral ads. Different users get to the same ads as they visit the webpage.  </a:t>
            </a:r>
            <a:endParaRPr sz="1400"/>
          </a:p>
          <a:p>
            <a:pPr marL="0" lvl="0" indent="0" algn="l" rtl="0">
              <a:spcBef>
                <a:spcPts val="0"/>
              </a:spcBef>
              <a:spcAft>
                <a:spcPts val="0"/>
              </a:spcAft>
              <a:buNone/>
            </a:pPr>
            <a:endParaRPr sz="1200">
              <a:solidFill>
                <a:srgbClr val="000000"/>
              </a:solidFill>
              <a:latin typeface="Times New Roman"/>
              <a:ea typeface="Times New Roman"/>
              <a:cs typeface="Times New Roman"/>
              <a:sym typeface="Times New Roman"/>
            </a:endParaRPr>
          </a:p>
        </p:txBody>
      </p:sp>
      <p:pic>
        <p:nvPicPr>
          <p:cNvPr id="139" name="Google Shape;139;p21"/>
          <p:cNvPicPr preferRelativeResize="0"/>
          <p:nvPr/>
        </p:nvPicPr>
        <p:blipFill>
          <a:blip r:embed="rId3">
            <a:alphaModFix/>
          </a:blip>
          <a:stretch>
            <a:fillRect/>
          </a:stretch>
        </p:blipFill>
        <p:spPr>
          <a:xfrm>
            <a:off x="729450" y="3599750"/>
            <a:ext cx="6960474" cy="9596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34</Slides>
  <Notes>34</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Streamline</vt:lpstr>
      <vt:lpstr>UW Misinformation</vt:lpstr>
      <vt:lpstr>About this Project</vt:lpstr>
      <vt:lpstr>Key Data Features</vt:lpstr>
      <vt:lpstr>FB Data Architecture ​</vt:lpstr>
      <vt:lpstr>Financial Terms Extractor</vt:lpstr>
      <vt:lpstr>Financial Terms Extractor - Advertisement</vt:lpstr>
      <vt:lpstr>Financial Terms Extractor - Sublinks</vt:lpstr>
      <vt:lpstr>Financial Terms Extractor - Ad Content </vt:lpstr>
      <vt:lpstr>Financial Terms Extractor - Ad Content</vt:lpstr>
      <vt:lpstr>Exploratory Data Analysis</vt:lpstr>
      <vt:lpstr>Sublink by Rating</vt:lpstr>
      <vt:lpstr>Ad Content by Rating</vt:lpstr>
      <vt:lpstr>Ad Content for Domains Outside of U.S.</vt:lpstr>
      <vt:lpstr>Political Orientation by Rating</vt:lpstr>
      <vt:lpstr>Emotions -- Led by fear and anger</vt:lpstr>
      <vt:lpstr>Sentiment Analysis in Azure Cognitive Service for Language </vt:lpstr>
      <vt:lpstr>Exploration of Sentiment Confidence Scores   </vt:lpstr>
      <vt:lpstr>GDI Topics</vt:lpstr>
      <vt:lpstr>Topics </vt:lpstr>
      <vt:lpstr>Topics (Repeat Offender)  </vt:lpstr>
      <vt:lpstr>PowerPoint Presentation</vt:lpstr>
      <vt:lpstr>PowerPoint Presentation</vt:lpstr>
      <vt:lpstr>Bert MultiLabel Classification Model for Topics</vt:lpstr>
      <vt:lpstr>Data Preprocessing</vt:lpstr>
      <vt:lpstr>Topic Multilabel Classification - Supervised Model </vt:lpstr>
      <vt:lpstr>Cross Validation Performance</vt:lpstr>
      <vt:lpstr>Topic Multilabel Classification - Unsupervised Model  </vt:lpstr>
      <vt:lpstr>Cluster based on the first two UMAP dimensions</vt:lpstr>
      <vt:lpstr>Predicted label from Supervised Model</vt:lpstr>
      <vt:lpstr>Manual Labeling</vt:lpstr>
      <vt:lpstr>Unsupervised Clusters for Manual Labeling Data</vt:lpstr>
      <vt:lpstr>Supervised Clusters for Manual Labeling Data </vt:lpstr>
      <vt:lpstr>Going Forward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 Misinformation</dc:title>
  <cp:revision>10</cp:revision>
  <dcterms:modified xsi:type="dcterms:W3CDTF">2022-03-10T17:45:42Z</dcterms:modified>
</cp:coreProperties>
</file>