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D9F48-45D6-4264-9BB1-53FBB1D4B1B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1560E0-7D08-49E4-8D76-499C3FD243E2}">
      <dgm:prSet/>
      <dgm:spPr/>
      <dgm:t>
        <a:bodyPr/>
        <a:lstStyle/>
        <a:p>
          <a:r>
            <a:rPr lang="en-US" dirty="0"/>
            <a:t>Observed 113 elections in more than 40 countries since 1989. </a:t>
          </a:r>
        </a:p>
      </dgm:t>
    </dgm:pt>
    <dgm:pt modelId="{7772FC63-07B5-44DA-B02A-48AA48378873}" type="parTrans" cxnId="{3D3F72B4-9AFA-42E9-A9F0-9C46E0BF8BF8}">
      <dgm:prSet/>
      <dgm:spPr/>
      <dgm:t>
        <a:bodyPr/>
        <a:lstStyle/>
        <a:p>
          <a:endParaRPr lang="en-US"/>
        </a:p>
      </dgm:t>
    </dgm:pt>
    <dgm:pt modelId="{F7519542-E959-4187-A0FF-74A48DB06433}" type="sibTrans" cxnId="{3D3F72B4-9AFA-42E9-A9F0-9C46E0BF8BF8}">
      <dgm:prSet/>
      <dgm:spPr/>
      <dgm:t>
        <a:bodyPr/>
        <a:lstStyle/>
        <a:p>
          <a:endParaRPr lang="en-US"/>
        </a:p>
      </dgm:t>
    </dgm:pt>
    <dgm:pt modelId="{A2743E14-7B3F-46F5-A13E-63F6D51A84C9}">
      <dgm:prSet/>
      <dgm:spPr/>
      <dgm:t>
        <a:bodyPr/>
        <a:lstStyle/>
        <a:p>
          <a:r>
            <a:rPr lang="en-US" dirty="0"/>
            <a:t>Launched the Digital Threats to Democracy initiative in 2019. </a:t>
          </a:r>
        </a:p>
      </dgm:t>
    </dgm:pt>
    <dgm:pt modelId="{C0B50278-874C-42A7-AFEB-BE8E8F1EA909}" type="parTrans" cxnId="{E03D83B7-8463-4A12-B357-26E570AF7204}">
      <dgm:prSet/>
      <dgm:spPr/>
      <dgm:t>
        <a:bodyPr/>
        <a:lstStyle/>
        <a:p>
          <a:endParaRPr lang="en-US"/>
        </a:p>
      </dgm:t>
    </dgm:pt>
    <dgm:pt modelId="{C2188C5F-7892-4003-B7CC-E1181482F18A}" type="sibTrans" cxnId="{E03D83B7-8463-4A12-B357-26E570AF7204}">
      <dgm:prSet/>
      <dgm:spPr/>
      <dgm:t>
        <a:bodyPr/>
        <a:lstStyle/>
        <a:p>
          <a:endParaRPr lang="en-US"/>
        </a:p>
      </dgm:t>
    </dgm:pt>
    <dgm:pt modelId="{3F347C73-226B-40FD-8229-920D8D298DB9}" type="pres">
      <dgm:prSet presAssocID="{293D9F48-45D6-4264-9BB1-53FBB1D4B1BE}" presName="vert0" presStyleCnt="0">
        <dgm:presLayoutVars>
          <dgm:dir/>
          <dgm:animOne val="branch"/>
          <dgm:animLvl val="lvl"/>
        </dgm:presLayoutVars>
      </dgm:prSet>
      <dgm:spPr/>
    </dgm:pt>
    <dgm:pt modelId="{3A93ECD6-1E85-49E7-A7BF-61AD29C142F7}" type="pres">
      <dgm:prSet presAssocID="{5E1560E0-7D08-49E4-8D76-499C3FD243E2}" presName="thickLine" presStyleLbl="alignNode1" presStyleIdx="0" presStyleCnt="2"/>
      <dgm:spPr/>
    </dgm:pt>
    <dgm:pt modelId="{014F7B8D-AED7-45C4-83F3-C42D0E5AC38C}" type="pres">
      <dgm:prSet presAssocID="{5E1560E0-7D08-49E4-8D76-499C3FD243E2}" presName="horz1" presStyleCnt="0"/>
      <dgm:spPr/>
    </dgm:pt>
    <dgm:pt modelId="{6A2A86C2-818C-4D0A-A40C-52CECD647FF4}" type="pres">
      <dgm:prSet presAssocID="{5E1560E0-7D08-49E4-8D76-499C3FD243E2}" presName="tx1" presStyleLbl="revTx" presStyleIdx="0" presStyleCnt="2"/>
      <dgm:spPr/>
    </dgm:pt>
    <dgm:pt modelId="{D79587C5-252D-4455-B88A-8014539BD0D5}" type="pres">
      <dgm:prSet presAssocID="{5E1560E0-7D08-49E4-8D76-499C3FD243E2}" presName="vert1" presStyleCnt="0"/>
      <dgm:spPr/>
    </dgm:pt>
    <dgm:pt modelId="{8BF10AEA-97D0-4BC1-A714-04DEFF66EBC0}" type="pres">
      <dgm:prSet presAssocID="{A2743E14-7B3F-46F5-A13E-63F6D51A84C9}" presName="thickLine" presStyleLbl="alignNode1" presStyleIdx="1" presStyleCnt="2"/>
      <dgm:spPr/>
    </dgm:pt>
    <dgm:pt modelId="{1D17D7A5-A0F7-478A-A297-B07A33A514C7}" type="pres">
      <dgm:prSet presAssocID="{A2743E14-7B3F-46F5-A13E-63F6D51A84C9}" presName="horz1" presStyleCnt="0"/>
      <dgm:spPr/>
    </dgm:pt>
    <dgm:pt modelId="{9F4279C5-DCF8-43AD-AE18-C09BBD7B3A4D}" type="pres">
      <dgm:prSet presAssocID="{A2743E14-7B3F-46F5-A13E-63F6D51A84C9}" presName="tx1" presStyleLbl="revTx" presStyleIdx="1" presStyleCnt="2"/>
      <dgm:spPr/>
    </dgm:pt>
    <dgm:pt modelId="{71EB22AE-799E-451C-9365-2FB9B56F26F4}" type="pres">
      <dgm:prSet presAssocID="{A2743E14-7B3F-46F5-A13E-63F6D51A84C9}" presName="vert1" presStyleCnt="0"/>
      <dgm:spPr/>
    </dgm:pt>
  </dgm:ptLst>
  <dgm:cxnLst>
    <dgm:cxn modelId="{98D46209-A717-4B79-80A0-C7D1EA2EE3F3}" type="presOf" srcId="{293D9F48-45D6-4264-9BB1-53FBB1D4B1BE}" destId="{3F347C73-226B-40FD-8229-920D8D298DB9}" srcOrd="0" destOrd="0" presId="urn:microsoft.com/office/officeart/2008/layout/LinedList"/>
    <dgm:cxn modelId="{DC916927-648B-4166-B6F7-5B80C258A1F5}" type="presOf" srcId="{A2743E14-7B3F-46F5-A13E-63F6D51A84C9}" destId="{9F4279C5-DCF8-43AD-AE18-C09BBD7B3A4D}" srcOrd="0" destOrd="0" presId="urn:microsoft.com/office/officeart/2008/layout/LinedList"/>
    <dgm:cxn modelId="{C2D638A0-E385-483E-A3E4-E12607D06334}" type="presOf" srcId="{5E1560E0-7D08-49E4-8D76-499C3FD243E2}" destId="{6A2A86C2-818C-4D0A-A40C-52CECD647FF4}" srcOrd="0" destOrd="0" presId="urn:microsoft.com/office/officeart/2008/layout/LinedList"/>
    <dgm:cxn modelId="{3D3F72B4-9AFA-42E9-A9F0-9C46E0BF8BF8}" srcId="{293D9F48-45D6-4264-9BB1-53FBB1D4B1BE}" destId="{5E1560E0-7D08-49E4-8D76-499C3FD243E2}" srcOrd="0" destOrd="0" parTransId="{7772FC63-07B5-44DA-B02A-48AA48378873}" sibTransId="{F7519542-E959-4187-A0FF-74A48DB06433}"/>
    <dgm:cxn modelId="{E03D83B7-8463-4A12-B357-26E570AF7204}" srcId="{293D9F48-45D6-4264-9BB1-53FBB1D4B1BE}" destId="{A2743E14-7B3F-46F5-A13E-63F6D51A84C9}" srcOrd="1" destOrd="0" parTransId="{C0B50278-874C-42A7-AFEB-BE8E8F1EA909}" sibTransId="{C2188C5F-7892-4003-B7CC-E1181482F18A}"/>
    <dgm:cxn modelId="{EB48F4CC-7B30-40B1-95CE-E01F9641AC78}" type="presParOf" srcId="{3F347C73-226B-40FD-8229-920D8D298DB9}" destId="{3A93ECD6-1E85-49E7-A7BF-61AD29C142F7}" srcOrd="0" destOrd="0" presId="urn:microsoft.com/office/officeart/2008/layout/LinedList"/>
    <dgm:cxn modelId="{CA07DF12-4188-4DEC-A088-7044681E7A22}" type="presParOf" srcId="{3F347C73-226B-40FD-8229-920D8D298DB9}" destId="{014F7B8D-AED7-45C4-83F3-C42D0E5AC38C}" srcOrd="1" destOrd="0" presId="urn:microsoft.com/office/officeart/2008/layout/LinedList"/>
    <dgm:cxn modelId="{ABE38C66-24C9-4EAE-9E1B-B4EF12FFADD9}" type="presParOf" srcId="{014F7B8D-AED7-45C4-83F3-C42D0E5AC38C}" destId="{6A2A86C2-818C-4D0A-A40C-52CECD647FF4}" srcOrd="0" destOrd="0" presId="urn:microsoft.com/office/officeart/2008/layout/LinedList"/>
    <dgm:cxn modelId="{282E0AD4-E203-4A26-A584-E1602D5DC1EE}" type="presParOf" srcId="{014F7B8D-AED7-45C4-83F3-C42D0E5AC38C}" destId="{D79587C5-252D-4455-B88A-8014539BD0D5}" srcOrd="1" destOrd="0" presId="urn:microsoft.com/office/officeart/2008/layout/LinedList"/>
    <dgm:cxn modelId="{9ACF4171-94CA-485E-9F30-A3B3AE838277}" type="presParOf" srcId="{3F347C73-226B-40FD-8229-920D8D298DB9}" destId="{8BF10AEA-97D0-4BC1-A714-04DEFF66EBC0}" srcOrd="2" destOrd="0" presId="urn:microsoft.com/office/officeart/2008/layout/LinedList"/>
    <dgm:cxn modelId="{549C9D8F-E783-4151-A43D-6E418BC1A78F}" type="presParOf" srcId="{3F347C73-226B-40FD-8229-920D8D298DB9}" destId="{1D17D7A5-A0F7-478A-A297-B07A33A514C7}" srcOrd="3" destOrd="0" presId="urn:microsoft.com/office/officeart/2008/layout/LinedList"/>
    <dgm:cxn modelId="{90BBA723-EBC1-4646-9CAC-4BDA2799D3CD}" type="presParOf" srcId="{1D17D7A5-A0F7-478A-A297-B07A33A514C7}" destId="{9F4279C5-DCF8-43AD-AE18-C09BBD7B3A4D}" srcOrd="0" destOrd="0" presId="urn:microsoft.com/office/officeart/2008/layout/LinedList"/>
    <dgm:cxn modelId="{1C544A03-AD96-4559-A159-D9D6278E43C6}" type="presParOf" srcId="{1D17D7A5-A0F7-478A-A297-B07A33A514C7}" destId="{71EB22AE-799E-451C-9365-2FB9B56F26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3D9F48-45D6-4264-9BB1-53FBB1D4B1B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1560E0-7D08-49E4-8D76-499C3FD243E2}">
      <dgm:prSet/>
      <dgm:spPr/>
      <dgm:t>
        <a:bodyPr/>
        <a:lstStyle/>
        <a:p>
          <a:r>
            <a:rPr lang="en-US"/>
            <a:t>Misinformation undermines democratic institutions </a:t>
          </a:r>
        </a:p>
      </dgm:t>
    </dgm:pt>
    <dgm:pt modelId="{7772FC63-07B5-44DA-B02A-48AA48378873}" type="parTrans" cxnId="{3D3F72B4-9AFA-42E9-A9F0-9C46E0BF8BF8}">
      <dgm:prSet/>
      <dgm:spPr/>
      <dgm:t>
        <a:bodyPr/>
        <a:lstStyle/>
        <a:p>
          <a:endParaRPr lang="en-US"/>
        </a:p>
      </dgm:t>
    </dgm:pt>
    <dgm:pt modelId="{F7519542-E959-4187-A0FF-74A48DB06433}" type="sibTrans" cxnId="{3D3F72B4-9AFA-42E9-A9F0-9C46E0BF8BF8}">
      <dgm:prSet/>
      <dgm:spPr/>
      <dgm:t>
        <a:bodyPr/>
        <a:lstStyle/>
        <a:p>
          <a:endParaRPr lang="en-US"/>
        </a:p>
      </dgm:t>
    </dgm:pt>
    <dgm:pt modelId="{A2743E14-7B3F-46F5-A13E-63F6D51A84C9}">
      <dgm:prSet/>
      <dgm:spPr/>
      <dgm:t>
        <a:bodyPr/>
        <a:lstStyle/>
        <a:p>
          <a:r>
            <a:rPr lang="en-US"/>
            <a:t>False narratives can foment unrest and incite violence</a:t>
          </a:r>
        </a:p>
      </dgm:t>
    </dgm:pt>
    <dgm:pt modelId="{C0B50278-874C-42A7-AFEB-BE8E8F1EA909}" type="parTrans" cxnId="{E03D83B7-8463-4A12-B357-26E570AF7204}">
      <dgm:prSet/>
      <dgm:spPr/>
      <dgm:t>
        <a:bodyPr/>
        <a:lstStyle/>
        <a:p>
          <a:endParaRPr lang="en-US"/>
        </a:p>
      </dgm:t>
    </dgm:pt>
    <dgm:pt modelId="{C2188C5F-7892-4003-B7CC-E1181482F18A}" type="sibTrans" cxnId="{E03D83B7-8463-4A12-B357-26E570AF7204}">
      <dgm:prSet/>
      <dgm:spPr/>
      <dgm:t>
        <a:bodyPr/>
        <a:lstStyle/>
        <a:p>
          <a:endParaRPr lang="en-US"/>
        </a:p>
      </dgm:t>
    </dgm:pt>
    <dgm:pt modelId="{3F347C73-226B-40FD-8229-920D8D298DB9}" type="pres">
      <dgm:prSet presAssocID="{293D9F48-45D6-4264-9BB1-53FBB1D4B1BE}" presName="vert0" presStyleCnt="0">
        <dgm:presLayoutVars>
          <dgm:dir/>
          <dgm:animOne val="branch"/>
          <dgm:animLvl val="lvl"/>
        </dgm:presLayoutVars>
      </dgm:prSet>
      <dgm:spPr/>
    </dgm:pt>
    <dgm:pt modelId="{3A93ECD6-1E85-49E7-A7BF-61AD29C142F7}" type="pres">
      <dgm:prSet presAssocID="{5E1560E0-7D08-49E4-8D76-499C3FD243E2}" presName="thickLine" presStyleLbl="alignNode1" presStyleIdx="0" presStyleCnt="2"/>
      <dgm:spPr/>
    </dgm:pt>
    <dgm:pt modelId="{014F7B8D-AED7-45C4-83F3-C42D0E5AC38C}" type="pres">
      <dgm:prSet presAssocID="{5E1560E0-7D08-49E4-8D76-499C3FD243E2}" presName="horz1" presStyleCnt="0"/>
      <dgm:spPr/>
    </dgm:pt>
    <dgm:pt modelId="{6A2A86C2-818C-4D0A-A40C-52CECD647FF4}" type="pres">
      <dgm:prSet presAssocID="{5E1560E0-7D08-49E4-8D76-499C3FD243E2}" presName="tx1" presStyleLbl="revTx" presStyleIdx="0" presStyleCnt="2"/>
      <dgm:spPr/>
    </dgm:pt>
    <dgm:pt modelId="{D79587C5-252D-4455-B88A-8014539BD0D5}" type="pres">
      <dgm:prSet presAssocID="{5E1560E0-7D08-49E4-8D76-499C3FD243E2}" presName="vert1" presStyleCnt="0"/>
      <dgm:spPr/>
    </dgm:pt>
    <dgm:pt modelId="{8BF10AEA-97D0-4BC1-A714-04DEFF66EBC0}" type="pres">
      <dgm:prSet presAssocID="{A2743E14-7B3F-46F5-A13E-63F6D51A84C9}" presName="thickLine" presStyleLbl="alignNode1" presStyleIdx="1" presStyleCnt="2"/>
      <dgm:spPr/>
    </dgm:pt>
    <dgm:pt modelId="{1D17D7A5-A0F7-478A-A297-B07A33A514C7}" type="pres">
      <dgm:prSet presAssocID="{A2743E14-7B3F-46F5-A13E-63F6D51A84C9}" presName="horz1" presStyleCnt="0"/>
      <dgm:spPr/>
    </dgm:pt>
    <dgm:pt modelId="{9F4279C5-DCF8-43AD-AE18-C09BBD7B3A4D}" type="pres">
      <dgm:prSet presAssocID="{A2743E14-7B3F-46F5-A13E-63F6D51A84C9}" presName="tx1" presStyleLbl="revTx" presStyleIdx="1" presStyleCnt="2"/>
      <dgm:spPr/>
    </dgm:pt>
    <dgm:pt modelId="{71EB22AE-799E-451C-9365-2FB9B56F26F4}" type="pres">
      <dgm:prSet presAssocID="{A2743E14-7B3F-46F5-A13E-63F6D51A84C9}" presName="vert1" presStyleCnt="0"/>
      <dgm:spPr/>
    </dgm:pt>
  </dgm:ptLst>
  <dgm:cxnLst>
    <dgm:cxn modelId="{98D46209-A717-4B79-80A0-C7D1EA2EE3F3}" type="presOf" srcId="{293D9F48-45D6-4264-9BB1-53FBB1D4B1BE}" destId="{3F347C73-226B-40FD-8229-920D8D298DB9}" srcOrd="0" destOrd="0" presId="urn:microsoft.com/office/officeart/2008/layout/LinedList"/>
    <dgm:cxn modelId="{DC916927-648B-4166-B6F7-5B80C258A1F5}" type="presOf" srcId="{A2743E14-7B3F-46F5-A13E-63F6D51A84C9}" destId="{9F4279C5-DCF8-43AD-AE18-C09BBD7B3A4D}" srcOrd="0" destOrd="0" presId="urn:microsoft.com/office/officeart/2008/layout/LinedList"/>
    <dgm:cxn modelId="{C2D638A0-E385-483E-A3E4-E12607D06334}" type="presOf" srcId="{5E1560E0-7D08-49E4-8D76-499C3FD243E2}" destId="{6A2A86C2-818C-4D0A-A40C-52CECD647FF4}" srcOrd="0" destOrd="0" presId="urn:microsoft.com/office/officeart/2008/layout/LinedList"/>
    <dgm:cxn modelId="{3D3F72B4-9AFA-42E9-A9F0-9C46E0BF8BF8}" srcId="{293D9F48-45D6-4264-9BB1-53FBB1D4B1BE}" destId="{5E1560E0-7D08-49E4-8D76-499C3FD243E2}" srcOrd="0" destOrd="0" parTransId="{7772FC63-07B5-44DA-B02A-48AA48378873}" sibTransId="{F7519542-E959-4187-A0FF-74A48DB06433}"/>
    <dgm:cxn modelId="{E03D83B7-8463-4A12-B357-26E570AF7204}" srcId="{293D9F48-45D6-4264-9BB1-53FBB1D4B1BE}" destId="{A2743E14-7B3F-46F5-A13E-63F6D51A84C9}" srcOrd="1" destOrd="0" parTransId="{C0B50278-874C-42A7-AFEB-BE8E8F1EA909}" sibTransId="{C2188C5F-7892-4003-B7CC-E1181482F18A}"/>
    <dgm:cxn modelId="{EB48F4CC-7B30-40B1-95CE-E01F9641AC78}" type="presParOf" srcId="{3F347C73-226B-40FD-8229-920D8D298DB9}" destId="{3A93ECD6-1E85-49E7-A7BF-61AD29C142F7}" srcOrd="0" destOrd="0" presId="urn:microsoft.com/office/officeart/2008/layout/LinedList"/>
    <dgm:cxn modelId="{CA07DF12-4188-4DEC-A088-7044681E7A22}" type="presParOf" srcId="{3F347C73-226B-40FD-8229-920D8D298DB9}" destId="{014F7B8D-AED7-45C4-83F3-C42D0E5AC38C}" srcOrd="1" destOrd="0" presId="urn:microsoft.com/office/officeart/2008/layout/LinedList"/>
    <dgm:cxn modelId="{ABE38C66-24C9-4EAE-9E1B-B4EF12FFADD9}" type="presParOf" srcId="{014F7B8D-AED7-45C4-83F3-C42D0E5AC38C}" destId="{6A2A86C2-818C-4D0A-A40C-52CECD647FF4}" srcOrd="0" destOrd="0" presId="urn:microsoft.com/office/officeart/2008/layout/LinedList"/>
    <dgm:cxn modelId="{282E0AD4-E203-4A26-A584-E1602D5DC1EE}" type="presParOf" srcId="{014F7B8D-AED7-45C4-83F3-C42D0E5AC38C}" destId="{D79587C5-252D-4455-B88A-8014539BD0D5}" srcOrd="1" destOrd="0" presId="urn:microsoft.com/office/officeart/2008/layout/LinedList"/>
    <dgm:cxn modelId="{9ACF4171-94CA-485E-9F30-A3B3AE838277}" type="presParOf" srcId="{3F347C73-226B-40FD-8229-920D8D298DB9}" destId="{8BF10AEA-97D0-4BC1-A714-04DEFF66EBC0}" srcOrd="2" destOrd="0" presId="urn:microsoft.com/office/officeart/2008/layout/LinedList"/>
    <dgm:cxn modelId="{549C9D8F-E783-4151-A43D-6E418BC1A78F}" type="presParOf" srcId="{3F347C73-226B-40FD-8229-920D8D298DB9}" destId="{1D17D7A5-A0F7-478A-A297-B07A33A514C7}" srcOrd="3" destOrd="0" presId="urn:microsoft.com/office/officeart/2008/layout/LinedList"/>
    <dgm:cxn modelId="{90BBA723-EBC1-4646-9CAC-4BDA2799D3CD}" type="presParOf" srcId="{1D17D7A5-A0F7-478A-A297-B07A33A514C7}" destId="{9F4279C5-DCF8-43AD-AE18-C09BBD7B3A4D}" srcOrd="0" destOrd="0" presId="urn:microsoft.com/office/officeart/2008/layout/LinedList"/>
    <dgm:cxn modelId="{1C544A03-AD96-4559-A159-D9D6278E43C6}" type="presParOf" srcId="{1D17D7A5-A0F7-478A-A297-B07A33A514C7}" destId="{71EB22AE-799E-451C-9365-2FB9B56F26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3D9F48-45D6-4264-9BB1-53FBB1D4B1B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1560E0-7D08-49E4-8D76-499C3FD243E2}">
      <dgm:prSet/>
      <dgm:spPr/>
      <dgm:t>
        <a:bodyPr/>
        <a:lstStyle/>
        <a:p>
          <a:r>
            <a:rPr lang="en-US" dirty="0"/>
            <a:t>Surfacing misinformation narratives to produce the most effective counter narratives. </a:t>
          </a:r>
        </a:p>
      </dgm:t>
    </dgm:pt>
    <dgm:pt modelId="{7772FC63-07B5-44DA-B02A-48AA48378873}" type="parTrans" cxnId="{3D3F72B4-9AFA-42E9-A9F0-9C46E0BF8BF8}">
      <dgm:prSet/>
      <dgm:spPr/>
      <dgm:t>
        <a:bodyPr/>
        <a:lstStyle/>
        <a:p>
          <a:endParaRPr lang="en-US"/>
        </a:p>
      </dgm:t>
    </dgm:pt>
    <dgm:pt modelId="{F7519542-E959-4187-A0FF-74A48DB06433}" type="sibTrans" cxnId="{3D3F72B4-9AFA-42E9-A9F0-9C46E0BF8BF8}">
      <dgm:prSet/>
      <dgm:spPr/>
      <dgm:t>
        <a:bodyPr/>
        <a:lstStyle/>
        <a:p>
          <a:endParaRPr lang="en-US"/>
        </a:p>
      </dgm:t>
    </dgm:pt>
    <dgm:pt modelId="{9E98D0D9-4F97-4FCE-AF31-6246F79ED303}">
      <dgm:prSet/>
      <dgm:spPr/>
      <dgm:t>
        <a:bodyPr/>
        <a:lstStyle/>
        <a:p>
          <a:r>
            <a:rPr lang="en-US" dirty="0"/>
            <a:t>Monitoring for mis/disinformation with the help of local organizations. </a:t>
          </a:r>
        </a:p>
      </dgm:t>
    </dgm:pt>
    <dgm:pt modelId="{FF3CFE05-EA5C-46AA-AEEA-9E715647E5B0}" type="parTrans" cxnId="{E599135A-3395-4D3D-8B44-AEC9515A4C05}">
      <dgm:prSet/>
      <dgm:spPr/>
      <dgm:t>
        <a:bodyPr/>
        <a:lstStyle/>
        <a:p>
          <a:endParaRPr lang="en-US"/>
        </a:p>
      </dgm:t>
    </dgm:pt>
    <dgm:pt modelId="{8293F4E7-2223-4875-BBF7-952DA6FE8A63}" type="sibTrans" cxnId="{E599135A-3395-4D3D-8B44-AEC9515A4C05}">
      <dgm:prSet/>
      <dgm:spPr/>
      <dgm:t>
        <a:bodyPr/>
        <a:lstStyle/>
        <a:p>
          <a:endParaRPr lang="en-US"/>
        </a:p>
      </dgm:t>
    </dgm:pt>
    <dgm:pt modelId="{30AB2862-3055-46D4-AD9B-95E0DB310338}">
      <dgm:prSet/>
      <dgm:spPr/>
      <dgm:t>
        <a:bodyPr/>
        <a:lstStyle/>
        <a:p>
          <a:r>
            <a:rPr lang="en-US" dirty="0"/>
            <a:t>Targeted research of coordinated inauthentic behavior and online political advertising to advocate for better social media platform management. </a:t>
          </a:r>
        </a:p>
      </dgm:t>
    </dgm:pt>
    <dgm:pt modelId="{38B14B02-C002-4E95-BC23-EC052F84DB9A}" type="parTrans" cxnId="{819D0A38-C8AA-4FA3-9775-5562C22EFA38}">
      <dgm:prSet/>
      <dgm:spPr/>
    </dgm:pt>
    <dgm:pt modelId="{A51E2C17-8FA8-42CC-9709-3C19A29510C6}" type="sibTrans" cxnId="{819D0A38-C8AA-4FA3-9775-5562C22EFA38}">
      <dgm:prSet/>
      <dgm:spPr/>
    </dgm:pt>
    <dgm:pt modelId="{3F347C73-226B-40FD-8229-920D8D298DB9}" type="pres">
      <dgm:prSet presAssocID="{293D9F48-45D6-4264-9BB1-53FBB1D4B1BE}" presName="vert0" presStyleCnt="0">
        <dgm:presLayoutVars>
          <dgm:dir/>
          <dgm:animOne val="branch"/>
          <dgm:animLvl val="lvl"/>
        </dgm:presLayoutVars>
      </dgm:prSet>
      <dgm:spPr/>
    </dgm:pt>
    <dgm:pt modelId="{749EE213-C74F-4DAA-97E3-524C1FFB31F2}" type="pres">
      <dgm:prSet presAssocID="{9E98D0D9-4F97-4FCE-AF31-6246F79ED303}" presName="thickLine" presStyleLbl="alignNode1" presStyleIdx="0" presStyleCnt="3"/>
      <dgm:spPr/>
    </dgm:pt>
    <dgm:pt modelId="{F7C926E6-1012-46C2-B288-26C31DB4E7B3}" type="pres">
      <dgm:prSet presAssocID="{9E98D0D9-4F97-4FCE-AF31-6246F79ED303}" presName="horz1" presStyleCnt="0"/>
      <dgm:spPr/>
    </dgm:pt>
    <dgm:pt modelId="{6F83B369-F858-4B1E-A10C-ECDE4DD2485F}" type="pres">
      <dgm:prSet presAssocID="{9E98D0D9-4F97-4FCE-AF31-6246F79ED303}" presName="tx1" presStyleLbl="revTx" presStyleIdx="0" presStyleCnt="3"/>
      <dgm:spPr/>
    </dgm:pt>
    <dgm:pt modelId="{F0B5B80A-4D8E-4CBB-8561-4544FB4F1351}" type="pres">
      <dgm:prSet presAssocID="{9E98D0D9-4F97-4FCE-AF31-6246F79ED303}" presName="vert1" presStyleCnt="0"/>
      <dgm:spPr/>
    </dgm:pt>
    <dgm:pt modelId="{3A93ECD6-1E85-49E7-A7BF-61AD29C142F7}" type="pres">
      <dgm:prSet presAssocID="{5E1560E0-7D08-49E4-8D76-499C3FD243E2}" presName="thickLine" presStyleLbl="alignNode1" presStyleIdx="1" presStyleCnt="3"/>
      <dgm:spPr/>
    </dgm:pt>
    <dgm:pt modelId="{014F7B8D-AED7-45C4-83F3-C42D0E5AC38C}" type="pres">
      <dgm:prSet presAssocID="{5E1560E0-7D08-49E4-8D76-499C3FD243E2}" presName="horz1" presStyleCnt="0"/>
      <dgm:spPr/>
    </dgm:pt>
    <dgm:pt modelId="{6A2A86C2-818C-4D0A-A40C-52CECD647FF4}" type="pres">
      <dgm:prSet presAssocID="{5E1560E0-7D08-49E4-8D76-499C3FD243E2}" presName="tx1" presStyleLbl="revTx" presStyleIdx="1" presStyleCnt="3"/>
      <dgm:spPr/>
    </dgm:pt>
    <dgm:pt modelId="{D79587C5-252D-4455-B88A-8014539BD0D5}" type="pres">
      <dgm:prSet presAssocID="{5E1560E0-7D08-49E4-8D76-499C3FD243E2}" presName="vert1" presStyleCnt="0"/>
      <dgm:spPr/>
    </dgm:pt>
    <dgm:pt modelId="{31F37D1B-0DE4-44BA-B9B3-9FBE814764E6}" type="pres">
      <dgm:prSet presAssocID="{30AB2862-3055-46D4-AD9B-95E0DB310338}" presName="thickLine" presStyleLbl="alignNode1" presStyleIdx="2" presStyleCnt="3"/>
      <dgm:spPr/>
    </dgm:pt>
    <dgm:pt modelId="{8E3FB75E-FA79-4348-BFD9-3FFEFC396A31}" type="pres">
      <dgm:prSet presAssocID="{30AB2862-3055-46D4-AD9B-95E0DB310338}" presName="horz1" presStyleCnt="0"/>
      <dgm:spPr/>
    </dgm:pt>
    <dgm:pt modelId="{31258913-46BC-4849-9580-D73DF255210F}" type="pres">
      <dgm:prSet presAssocID="{30AB2862-3055-46D4-AD9B-95E0DB310338}" presName="tx1" presStyleLbl="revTx" presStyleIdx="2" presStyleCnt="3"/>
      <dgm:spPr/>
    </dgm:pt>
    <dgm:pt modelId="{3D708817-F10B-4B50-812C-2B35777D7848}" type="pres">
      <dgm:prSet presAssocID="{30AB2862-3055-46D4-AD9B-95E0DB310338}" presName="vert1" presStyleCnt="0"/>
      <dgm:spPr/>
    </dgm:pt>
  </dgm:ptLst>
  <dgm:cxnLst>
    <dgm:cxn modelId="{98D46209-A717-4B79-80A0-C7D1EA2EE3F3}" type="presOf" srcId="{293D9F48-45D6-4264-9BB1-53FBB1D4B1BE}" destId="{3F347C73-226B-40FD-8229-920D8D298DB9}" srcOrd="0" destOrd="0" presId="urn:microsoft.com/office/officeart/2008/layout/LinedList"/>
    <dgm:cxn modelId="{819D0A38-C8AA-4FA3-9775-5562C22EFA38}" srcId="{293D9F48-45D6-4264-9BB1-53FBB1D4B1BE}" destId="{30AB2862-3055-46D4-AD9B-95E0DB310338}" srcOrd="2" destOrd="0" parTransId="{38B14B02-C002-4E95-BC23-EC052F84DB9A}" sibTransId="{A51E2C17-8FA8-42CC-9709-3C19A29510C6}"/>
    <dgm:cxn modelId="{E599135A-3395-4D3D-8B44-AEC9515A4C05}" srcId="{293D9F48-45D6-4264-9BB1-53FBB1D4B1BE}" destId="{9E98D0D9-4F97-4FCE-AF31-6246F79ED303}" srcOrd="0" destOrd="0" parTransId="{FF3CFE05-EA5C-46AA-AEEA-9E715647E5B0}" sibTransId="{8293F4E7-2223-4875-BBF7-952DA6FE8A63}"/>
    <dgm:cxn modelId="{C2D638A0-E385-483E-A3E4-E12607D06334}" type="presOf" srcId="{5E1560E0-7D08-49E4-8D76-499C3FD243E2}" destId="{6A2A86C2-818C-4D0A-A40C-52CECD647FF4}" srcOrd="0" destOrd="0" presId="urn:microsoft.com/office/officeart/2008/layout/LinedList"/>
    <dgm:cxn modelId="{3D3F72B4-9AFA-42E9-A9F0-9C46E0BF8BF8}" srcId="{293D9F48-45D6-4264-9BB1-53FBB1D4B1BE}" destId="{5E1560E0-7D08-49E4-8D76-499C3FD243E2}" srcOrd="1" destOrd="0" parTransId="{7772FC63-07B5-44DA-B02A-48AA48378873}" sibTransId="{F7519542-E959-4187-A0FF-74A48DB06433}"/>
    <dgm:cxn modelId="{913213E1-D1F9-415F-97F7-6AA43DBB5EB7}" type="presOf" srcId="{30AB2862-3055-46D4-AD9B-95E0DB310338}" destId="{31258913-46BC-4849-9580-D73DF255210F}" srcOrd="0" destOrd="0" presId="urn:microsoft.com/office/officeart/2008/layout/LinedList"/>
    <dgm:cxn modelId="{3B5E3CE4-9C12-4C8E-B3BE-9F60DA43859A}" type="presOf" srcId="{9E98D0D9-4F97-4FCE-AF31-6246F79ED303}" destId="{6F83B369-F858-4B1E-A10C-ECDE4DD2485F}" srcOrd="0" destOrd="0" presId="urn:microsoft.com/office/officeart/2008/layout/LinedList"/>
    <dgm:cxn modelId="{B2C43147-0DEC-4F61-AED4-B3C1ED55E0DC}" type="presParOf" srcId="{3F347C73-226B-40FD-8229-920D8D298DB9}" destId="{749EE213-C74F-4DAA-97E3-524C1FFB31F2}" srcOrd="0" destOrd="0" presId="urn:microsoft.com/office/officeart/2008/layout/LinedList"/>
    <dgm:cxn modelId="{78868057-9997-4F91-9FC9-F7FCAA0E9C14}" type="presParOf" srcId="{3F347C73-226B-40FD-8229-920D8D298DB9}" destId="{F7C926E6-1012-46C2-B288-26C31DB4E7B3}" srcOrd="1" destOrd="0" presId="urn:microsoft.com/office/officeart/2008/layout/LinedList"/>
    <dgm:cxn modelId="{B3093F55-F9C5-4F28-B514-78734180B4F7}" type="presParOf" srcId="{F7C926E6-1012-46C2-B288-26C31DB4E7B3}" destId="{6F83B369-F858-4B1E-A10C-ECDE4DD2485F}" srcOrd="0" destOrd="0" presId="urn:microsoft.com/office/officeart/2008/layout/LinedList"/>
    <dgm:cxn modelId="{228A1F91-85FF-4950-9747-461F85294344}" type="presParOf" srcId="{F7C926E6-1012-46C2-B288-26C31DB4E7B3}" destId="{F0B5B80A-4D8E-4CBB-8561-4544FB4F1351}" srcOrd="1" destOrd="0" presId="urn:microsoft.com/office/officeart/2008/layout/LinedList"/>
    <dgm:cxn modelId="{EB48F4CC-7B30-40B1-95CE-E01F9641AC78}" type="presParOf" srcId="{3F347C73-226B-40FD-8229-920D8D298DB9}" destId="{3A93ECD6-1E85-49E7-A7BF-61AD29C142F7}" srcOrd="2" destOrd="0" presId="urn:microsoft.com/office/officeart/2008/layout/LinedList"/>
    <dgm:cxn modelId="{CA07DF12-4188-4DEC-A088-7044681E7A22}" type="presParOf" srcId="{3F347C73-226B-40FD-8229-920D8D298DB9}" destId="{014F7B8D-AED7-45C4-83F3-C42D0E5AC38C}" srcOrd="3" destOrd="0" presId="urn:microsoft.com/office/officeart/2008/layout/LinedList"/>
    <dgm:cxn modelId="{ABE38C66-24C9-4EAE-9E1B-B4EF12FFADD9}" type="presParOf" srcId="{014F7B8D-AED7-45C4-83F3-C42D0E5AC38C}" destId="{6A2A86C2-818C-4D0A-A40C-52CECD647FF4}" srcOrd="0" destOrd="0" presId="urn:microsoft.com/office/officeart/2008/layout/LinedList"/>
    <dgm:cxn modelId="{282E0AD4-E203-4A26-A584-E1602D5DC1EE}" type="presParOf" srcId="{014F7B8D-AED7-45C4-83F3-C42D0E5AC38C}" destId="{D79587C5-252D-4455-B88A-8014539BD0D5}" srcOrd="1" destOrd="0" presId="urn:microsoft.com/office/officeart/2008/layout/LinedList"/>
    <dgm:cxn modelId="{77EC682D-68C2-473F-BA69-89A927422EF3}" type="presParOf" srcId="{3F347C73-226B-40FD-8229-920D8D298DB9}" destId="{31F37D1B-0DE4-44BA-B9B3-9FBE814764E6}" srcOrd="4" destOrd="0" presId="urn:microsoft.com/office/officeart/2008/layout/LinedList"/>
    <dgm:cxn modelId="{918ED220-4619-4ED8-9451-4135A3E8B081}" type="presParOf" srcId="{3F347C73-226B-40FD-8229-920D8D298DB9}" destId="{8E3FB75E-FA79-4348-BFD9-3FFEFC396A31}" srcOrd="5" destOrd="0" presId="urn:microsoft.com/office/officeart/2008/layout/LinedList"/>
    <dgm:cxn modelId="{3356E73C-AF2A-434C-9728-50F95D515030}" type="presParOf" srcId="{8E3FB75E-FA79-4348-BFD9-3FFEFC396A31}" destId="{31258913-46BC-4849-9580-D73DF255210F}" srcOrd="0" destOrd="0" presId="urn:microsoft.com/office/officeart/2008/layout/LinedList"/>
    <dgm:cxn modelId="{F8169911-A5B2-4D61-BE91-4BADF8D8993A}" type="presParOf" srcId="{8E3FB75E-FA79-4348-BFD9-3FFEFC396A31}" destId="{3D708817-F10B-4B50-812C-2B35777D78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3D9F48-45D6-4264-9BB1-53FBB1D4B1B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1560E0-7D08-49E4-8D76-499C3FD243E2}">
      <dgm:prSet/>
      <dgm:spPr/>
      <dgm:t>
        <a:bodyPr/>
        <a:lstStyle/>
        <a:p>
          <a:r>
            <a:rPr lang="en-US" dirty="0">
              <a:latin typeface="+mj-lt"/>
            </a:rPr>
            <a:t>Repeat Offenders: Media sources known to repeatedly publish false and misleading information </a:t>
          </a:r>
          <a:endParaRPr lang="en-US" dirty="0"/>
        </a:p>
      </dgm:t>
    </dgm:pt>
    <dgm:pt modelId="{7772FC63-07B5-44DA-B02A-48AA48378873}" type="parTrans" cxnId="{3D3F72B4-9AFA-42E9-A9F0-9C46E0BF8BF8}">
      <dgm:prSet/>
      <dgm:spPr/>
      <dgm:t>
        <a:bodyPr/>
        <a:lstStyle/>
        <a:p>
          <a:endParaRPr lang="en-US"/>
        </a:p>
      </dgm:t>
    </dgm:pt>
    <dgm:pt modelId="{F7519542-E959-4187-A0FF-74A48DB06433}" type="sibTrans" cxnId="{3D3F72B4-9AFA-42E9-A9F0-9C46E0BF8BF8}">
      <dgm:prSet/>
      <dgm:spPr/>
      <dgm:t>
        <a:bodyPr/>
        <a:lstStyle/>
        <a:p>
          <a:endParaRPr lang="en-US"/>
        </a:p>
      </dgm:t>
    </dgm:pt>
    <dgm:pt modelId="{A2743E14-7B3F-46F5-A13E-63F6D51A84C9}">
      <dgm:prSet/>
      <dgm:spPr/>
      <dgm:t>
        <a:bodyPr/>
        <a:lstStyle/>
        <a:p>
          <a:r>
            <a:rPr lang="en-US" dirty="0">
              <a:latin typeface="+mj-lt"/>
            </a:rPr>
            <a:t>Repeat Offender media sources identified by </a:t>
          </a:r>
          <a:r>
            <a:rPr lang="en-US" dirty="0" err="1">
              <a:latin typeface="+mj-lt"/>
            </a:rPr>
            <a:t>NewsGuard</a:t>
          </a:r>
          <a:r>
            <a:rPr lang="en-US" dirty="0">
              <a:latin typeface="+mj-lt"/>
            </a:rPr>
            <a:t>, non-partisan Silicon Valley-based organization that tracks content that has been fact-checked and debunked</a:t>
          </a:r>
          <a:endParaRPr lang="en-US" dirty="0"/>
        </a:p>
      </dgm:t>
    </dgm:pt>
    <dgm:pt modelId="{C0B50278-874C-42A7-AFEB-BE8E8F1EA909}" type="parTrans" cxnId="{E03D83B7-8463-4A12-B357-26E570AF7204}">
      <dgm:prSet/>
      <dgm:spPr/>
      <dgm:t>
        <a:bodyPr/>
        <a:lstStyle/>
        <a:p>
          <a:endParaRPr lang="en-US"/>
        </a:p>
      </dgm:t>
    </dgm:pt>
    <dgm:pt modelId="{C2188C5F-7892-4003-B7CC-E1181482F18A}" type="sibTrans" cxnId="{E03D83B7-8463-4A12-B357-26E570AF7204}">
      <dgm:prSet/>
      <dgm:spPr/>
      <dgm:t>
        <a:bodyPr/>
        <a:lstStyle/>
        <a:p>
          <a:endParaRPr lang="en-US"/>
        </a:p>
      </dgm:t>
    </dgm:pt>
    <dgm:pt modelId="{DFF56767-2589-47E2-84BF-8EA35CC4CD22}">
      <dgm:prSet/>
      <dgm:spPr/>
      <dgm:t>
        <a:bodyPr/>
        <a:lstStyle/>
        <a:p>
          <a:r>
            <a:rPr lang="en-US">
              <a:latin typeface="+mj-lt"/>
            </a:rPr>
            <a:t>Applied social network analysis and community detection algorithms to identify and partition left- and right-leaning Facebook groups </a:t>
          </a:r>
          <a:endParaRPr lang="en-US" dirty="0"/>
        </a:p>
      </dgm:t>
    </dgm:pt>
    <dgm:pt modelId="{07B755ED-1196-4B9A-A2E8-78F8C3E96211}" type="parTrans" cxnId="{FBC8B782-7040-460E-BFDD-560466FA9851}">
      <dgm:prSet/>
      <dgm:spPr/>
      <dgm:t>
        <a:bodyPr/>
        <a:lstStyle/>
        <a:p>
          <a:endParaRPr lang="en-US"/>
        </a:p>
      </dgm:t>
    </dgm:pt>
    <dgm:pt modelId="{433B02AC-8D2C-4F25-A41D-1A3E43D4F867}" type="sibTrans" cxnId="{FBC8B782-7040-460E-BFDD-560466FA9851}">
      <dgm:prSet/>
      <dgm:spPr/>
      <dgm:t>
        <a:bodyPr/>
        <a:lstStyle/>
        <a:p>
          <a:endParaRPr lang="en-US"/>
        </a:p>
      </dgm:t>
    </dgm:pt>
    <dgm:pt modelId="{9E98D0D9-4F97-4FCE-AF31-6246F79ED303}">
      <dgm:prSet/>
      <dgm:spPr/>
      <dgm:t>
        <a:bodyPr/>
        <a:lstStyle/>
        <a:p>
          <a:r>
            <a:rPr lang="en-US" dirty="0">
              <a:latin typeface="+mj-lt"/>
            </a:rPr>
            <a:t>Collected ~5 Million posts from 883 public Facebook groups between August 17, 2020, and March 9, 2021 </a:t>
          </a:r>
          <a:endParaRPr lang="en-US" dirty="0"/>
        </a:p>
      </dgm:t>
    </dgm:pt>
    <dgm:pt modelId="{FF3CFE05-EA5C-46AA-AEEA-9E715647E5B0}" type="parTrans" cxnId="{E599135A-3395-4D3D-8B44-AEC9515A4C05}">
      <dgm:prSet/>
      <dgm:spPr/>
      <dgm:t>
        <a:bodyPr/>
        <a:lstStyle/>
        <a:p>
          <a:endParaRPr lang="en-US"/>
        </a:p>
      </dgm:t>
    </dgm:pt>
    <dgm:pt modelId="{8293F4E7-2223-4875-BBF7-952DA6FE8A63}" type="sibTrans" cxnId="{E599135A-3395-4D3D-8B44-AEC9515A4C05}">
      <dgm:prSet/>
      <dgm:spPr/>
      <dgm:t>
        <a:bodyPr/>
        <a:lstStyle/>
        <a:p>
          <a:endParaRPr lang="en-US"/>
        </a:p>
      </dgm:t>
    </dgm:pt>
    <dgm:pt modelId="{3F347C73-226B-40FD-8229-920D8D298DB9}" type="pres">
      <dgm:prSet presAssocID="{293D9F48-45D6-4264-9BB1-53FBB1D4B1BE}" presName="vert0" presStyleCnt="0">
        <dgm:presLayoutVars>
          <dgm:dir/>
          <dgm:animOne val="branch"/>
          <dgm:animLvl val="lvl"/>
        </dgm:presLayoutVars>
      </dgm:prSet>
      <dgm:spPr/>
    </dgm:pt>
    <dgm:pt modelId="{749EE213-C74F-4DAA-97E3-524C1FFB31F2}" type="pres">
      <dgm:prSet presAssocID="{9E98D0D9-4F97-4FCE-AF31-6246F79ED303}" presName="thickLine" presStyleLbl="alignNode1" presStyleIdx="0" presStyleCnt="4"/>
      <dgm:spPr/>
    </dgm:pt>
    <dgm:pt modelId="{F7C926E6-1012-46C2-B288-26C31DB4E7B3}" type="pres">
      <dgm:prSet presAssocID="{9E98D0D9-4F97-4FCE-AF31-6246F79ED303}" presName="horz1" presStyleCnt="0"/>
      <dgm:spPr/>
    </dgm:pt>
    <dgm:pt modelId="{6F83B369-F858-4B1E-A10C-ECDE4DD2485F}" type="pres">
      <dgm:prSet presAssocID="{9E98D0D9-4F97-4FCE-AF31-6246F79ED303}" presName="tx1" presStyleLbl="revTx" presStyleIdx="0" presStyleCnt="4"/>
      <dgm:spPr/>
    </dgm:pt>
    <dgm:pt modelId="{F0B5B80A-4D8E-4CBB-8561-4544FB4F1351}" type="pres">
      <dgm:prSet presAssocID="{9E98D0D9-4F97-4FCE-AF31-6246F79ED303}" presName="vert1" presStyleCnt="0"/>
      <dgm:spPr/>
    </dgm:pt>
    <dgm:pt modelId="{3A93ECD6-1E85-49E7-A7BF-61AD29C142F7}" type="pres">
      <dgm:prSet presAssocID="{5E1560E0-7D08-49E4-8D76-499C3FD243E2}" presName="thickLine" presStyleLbl="alignNode1" presStyleIdx="1" presStyleCnt="4"/>
      <dgm:spPr/>
    </dgm:pt>
    <dgm:pt modelId="{014F7B8D-AED7-45C4-83F3-C42D0E5AC38C}" type="pres">
      <dgm:prSet presAssocID="{5E1560E0-7D08-49E4-8D76-499C3FD243E2}" presName="horz1" presStyleCnt="0"/>
      <dgm:spPr/>
    </dgm:pt>
    <dgm:pt modelId="{6A2A86C2-818C-4D0A-A40C-52CECD647FF4}" type="pres">
      <dgm:prSet presAssocID="{5E1560E0-7D08-49E4-8D76-499C3FD243E2}" presName="tx1" presStyleLbl="revTx" presStyleIdx="1" presStyleCnt="4"/>
      <dgm:spPr/>
    </dgm:pt>
    <dgm:pt modelId="{D79587C5-252D-4455-B88A-8014539BD0D5}" type="pres">
      <dgm:prSet presAssocID="{5E1560E0-7D08-49E4-8D76-499C3FD243E2}" presName="vert1" presStyleCnt="0"/>
      <dgm:spPr/>
    </dgm:pt>
    <dgm:pt modelId="{8BF10AEA-97D0-4BC1-A714-04DEFF66EBC0}" type="pres">
      <dgm:prSet presAssocID="{A2743E14-7B3F-46F5-A13E-63F6D51A84C9}" presName="thickLine" presStyleLbl="alignNode1" presStyleIdx="2" presStyleCnt="4"/>
      <dgm:spPr/>
    </dgm:pt>
    <dgm:pt modelId="{1D17D7A5-A0F7-478A-A297-B07A33A514C7}" type="pres">
      <dgm:prSet presAssocID="{A2743E14-7B3F-46F5-A13E-63F6D51A84C9}" presName="horz1" presStyleCnt="0"/>
      <dgm:spPr/>
    </dgm:pt>
    <dgm:pt modelId="{9F4279C5-DCF8-43AD-AE18-C09BBD7B3A4D}" type="pres">
      <dgm:prSet presAssocID="{A2743E14-7B3F-46F5-A13E-63F6D51A84C9}" presName="tx1" presStyleLbl="revTx" presStyleIdx="2" presStyleCnt="4"/>
      <dgm:spPr/>
    </dgm:pt>
    <dgm:pt modelId="{71EB22AE-799E-451C-9365-2FB9B56F26F4}" type="pres">
      <dgm:prSet presAssocID="{A2743E14-7B3F-46F5-A13E-63F6D51A84C9}" presName="vert1" presStyleCnt="0"/>
      <dgm:spPr/>
    </dgm:pt>
    <dgm:pt modelId="{5F3406B8-83D1-4576-8E15-FECEA5D1433A}" type="pres">
      <dgm:prSet presAssocID="{DFF56767-2589-47E2-84BF-8EA35CC4CD22}" presName="thickLine" presStyleLbl="alignNode1" presStyleIdx="3" presStyleCnt="4"/>
      <dgm:spPr/>
    </dgm:pt>
    <dgm:pt modelId="{CDC7F5F6-F13F-404B-803F-8CB3B98B4F17}" type="pres">
      <dgm:prSet presAssocID="{DFF56767-2589-47E2-84BF-8EA35CC4CD22}" presName="horz1" presStyleCnt="0"/>
      <dgm:spPr/>
    </dgm:pt>
    <dgm:pt modelId="{8FF1ACB7-E31C-4092-999D-6414AA3ACB6E}" type="pres">
      <dgm:prSet presAssocID="{DFF56767-2589-47E2-84BF-8EA35CC4CD22}" presName="tx1" presStyleLbl="revTx" presStyleIdx="3" presStyleCnt="4"/>
      <dgm:spPr/>
    </dgm:pt>
    <dgm:pt modelId="{9AC9FE10-C2EF-4751-AEE4-0AA80406A03E}" type="pres">
      <dgm:prSet presAssocID="{DFF56767-2589-47E2-84BF-8EA35CC4CD22}" presName="vert1" presStyleCnt="0"/>
      <dgm:spPr/>
    </dgm:pt>
  </dgm:ptLst>
  <dgm:cxnLst>
    <dgm:cxn modelId="{98D46209-A717-4B79-80A0-C7D1EA2EE3F3}" type="presOf" srcId="{293D9F48-45D6-4264-9BB1-53FBB1D4B1BE}" destId="{3F347C73-226B-40FD-8229-920D8D298DB9}" srcOrd="0" destOrd="0" presId="urn:microsoft.com/office/officeart/2008/layout/LinedList"/>
    <dgm:cxn modelId="{DC916927-648B-4166-B6F7-5B80C258A1F5}" type="presOf" srcId="{A2743E14-7B3F-46F5-A13E-63F6D51A84C9}" destId="{9F4279C5-DCF8-43AD-AE18-C09BBD7B3A4D}" srcOrd="0" destOrd="0" presId="urn:microsoft.com/office/officeart/2008/layout/LinedList"/>
    <dgm:cxn modelId="{E599135A-3395-4D3D-8B44-AEC9515A4C05}" srcId="{293D9F48-45D6-4264-9BB1-53FBB1D4B1BE}" destId="{9E98D0D9-4F97-4FCE-AF31-6246F79ED303}" srcOrd="0" destOrd="0" parTransId="{FF3CFE05-EA5C-46AA-AEEA-9E715647E5B0}" sibTransId="{8293F4E7-2223-4875-BBF7-952DA6FE8A63}"/>
    <dgm:cxn modelId="{FBC8B782-7040-460E-BFDD-560466FA9851}" srcId="{293D9F48-45D6-4264-9BB1-53FBB1D4B1BE}" destId="{DFF56767-2589-47E2-84BF-8EA35CC4CD22}" srcOrd="3" destOrd="0" parTransId="{07B755ED-1196-4B9A-A2E8-78F8C3E96211}" sibTransId="{433B02AC-8D2C-4F25-A41D-1A3E43D4F867}"/>
    <dgm:cxn modelId="{C2D638A0-E385-483E-A3E4-E12607D06334}" type="presOf" srcId="{5E1560E0-7D08-49E4-8D76-499C3FD243E2}" destId="{6A2A86C2-818C-4D0A-A40C-52CECD647FF4}" srcOrd="0" destOrd="0" presId="urn:microsoft.com/office/officeart/2008/layout/LinedList"/>
    <dgm:cxn modelId="{3D3F72B4-9AFA-42E9-A9F0-9C46E0BF8BF8}" srcId="{293D9F48-45D6-4264-9BB1-53FBB1D4B1BE}" destId="{5E1560E0-7D08-49E4-8D76-499C3FD243E2}" srcOrd="1" destOrd="0" parTransId="{7772FC63-07B5-44DA-B02A-48AA48378873}" sibTransId="{F7519542-E959-4187-A0FF-74A48DB06433}"/>
    <dgm:cxn modelId="{E03D83B7-8463-4A12-B357-26E570AF7204}" srcId="{293D9F48-45D6-4264-9BB1-53FBB1D4B1BE}" destId="{A2743E14-7B3F-46F5-A13E-63F6D51A84C9}" srcOrd="2" destOrd="0" parTransId="{C0B50278-874C-42A7-AFEB-BE8E8F1EA909}" sibTransId="{C2188C5F-7892-4003-B7CC-E1181482F18A}"/>
    <dgm:cxn modelId="{3B5E3CE4-9C12-4C8E-B3BE-9F60DA43859A}" type="presOf" srcId="{9E98D0D9-4F97-4FCE-AF31-6246F79ED303}" destId="{6F83B369-F858-4B1E-A10C-ECDE4DD2485F}" srcOrd="0" destOrd="0" presId="urn:microsoft.com/office/officeart/2008/layout/LinedList"/>
    <dgm:cxn modelId="{0F1B4BF4-A630-46E3-A7E0-CA9CFF0997FD}" type="presOf" srcId="{DFF56767-2589-47E2-84BF-8EA35CC4CD22}" destId="{8FF1ACB7-E31C-4092-999D-6414AA3ACB6E}" srcOrd="0" destOrd="0" presId="urn:microsoft.com/office/officeart/2008/layout/LinedList"/>
    <dgm:cxn modelId="{B2C43147-0DEC-4F61-AED4-B3C1ED55E0DC}" type="presParOf" srcId="{3F347C73-226B-40FD-8229-920D8D298DB9}" destId="{749EE213-C74F-4DAA-97E3-524C1FFB31F2}" srcOrd="0" destOrd="0" presId="urn:microsoft.com/office/officeart/2008/layout/LinedList"/>
    <dgm:cxn modelId="{78868057-9997-4F91-9FC9-F7FCAA0E9C14}" type="presParOf" srcId="{3F347C73-226B-40FD-8229-920D8D298DB9}" destId="{F7C926E6-1012-46C2-B288-26C31DB4E7B3}" srcOrd="1" destOrd="0" presId="urn:microsoft.com/office/officeart/2008/layout/LinedList"/>
    <dgm:cxn modelId="{B3093F55-F9C5-4F28-B514-78734180B4F7}" type="presParOf" srcId="{F7C926E6-1012-46C2-B288-26C31DB4E7B3}" destId="{6F83B369-F858-4B1E-A10C-ECDE4DD2485F}" srcOrd="0" destOrd="0" presId="urn:microsoft.com/office/officeart/2008/layout/LinedList"/>
    <dgm:cxn modelId="{228A1F91-85FF-4950-9747-461F85294344}" type="presParOf" srcId="{F7C926E6-1012-46C2-B288-26C31DB4E7B3}" destId="{F0B5B80A-4D8E-4CBB-8561-4544FB4F1351}" srcOrd="1" destOrd="0" presId="urn:microsoft.com/office/officeart/2008/layout/LinedList"/>
    <dgm:cxn modelId="{EB48F4CC-7B30-40B1-95CE-E01F9641AC78}" type="presParOf" srcId="{3F347C73-226B-40FD-8229-920D8D298DB9}" destId="{3A93ECD6-1E85-49E7-A7BF-61AD29C142F7}" srcOrd="2" destOrd="0" presId="urn:microsoft.com/office/officeart/2008/layout/LinedList"/>
    <dgm:cxn modelId="{CA07DF12-4188-4DEC-A088-7044681E7A22}" type="presParOf" srcId="{3F347C73-226B-40FD-8229-920D8D298DB9}" destId="{014F7B8D-AED7-45C4-83F3-C42D0E5AC38C}" srcOrd="3" destOrd="0" presId="urn:microsoft.com/office/officeart/2008/layout/LinedList"/>
    <dgm:cxn modelId="{ABE38C66-24C9-4EAE-9E1B-B4EF12FFADD9}" type="presParOf" srcId="{014F7B8D-AED7-45C4-83F3-C42D0E5AC38C}" destId="{6A2A86C2-818C-4D0A-A40C-52CECD647FF4}" srcOrd="0" destOrd="0" presId="urn:microsoft.com/office/officeart/2008/layout/LinedList"/>
    <dgm:cxn modelId="{282E0AD4-E203-4A26-A584-E1602D5DC1EE}" type="presParOf" srcId="{014F7B8D-AED7-45C4-83F3-C42D0E5AC38C}" destId="{D79587C5-252D-4455-B88A-8014539BD0D5}" srcOrd="1" destOrd="0" presId="urn:microsoft.com/office/officeart/2008/layout/LinedList"/>
    <dgm:cxn modelId="{9ACF4171-94CA-485E-9F30-A3B3AE838277}" type="presParOf" srcId="{3F347C73-226B-40FD-8229-920D8D298DB9}" destId="{8BF10AEA-97D0-4BC1-A714-04DEFF66EBC0}" srcOrd="4" destOrd="0" presId="urn:microsoft.com/office/officeart/2008/layout/LinedList"/>
    <dgm:cxn modelId="{549C9D8F-E783-4151-A43D-6E418BC1A78F}" type="presParOf" srcId="{3F347C73-226B-40FD-8229-920D8D298DB9}" destId="{1D17D7A5-A0F7-478A-A297-B07A33A514C7}" srcOrd="5" destOrd="0" presId="urn:microsoft.com/office/officeart/2008/layout/LinedList"/>
    <dgm:cxn modelId="{90BBA723-EBC1-4646-9CAC-4BDA2799D3CD}" type="presParOf" srcId="{1D17D7A5-A0F7-478A-A297-B07A33A514C7}" destId="{9F4279C5-DCF8-43AD-AE18-C09BBD7B3A4D}" srcOrd="0" destOrd="0" presId="urn:microsoft.com/office/officeart/2008/layout/LinedList"/>
    <dgm:cxn modelId="{1C544A03-AD96-4559-A159-D9D6278E43C6}" type="presParOf" srcId="{1D17D7A5-A0F7-478A-A297-B07A33A514C7}" destId="{71EB22AE-799E-451C-9365-2FB9B56F26F4}" srcOrd="1" destOrd="0" presId="urn:microsoft.com/office/officeart/2008/layout/LinedList"/>
    <dgm:cxn modelId="{E442640A-8915-4889-8B68-0CF359AD9BBA}" type="presParOf" srcId="{3F347C73-226B-40FD-8229-920D8D298DB9}" destId="{5F3406B8-83D1-4576-8E15-FECEA5D1433A}" srcOrd="6" destOrd="0" presId="urn:microsoft.com/office/officeart/2008/layout/LinedList"/>
    <dgm:cxn modelId="{A5D9A333-1C6A-4E58-839C-AB431976919D}" type="presParOf" srcId="{3F347C73-226B-40FD-8229-920D8D298DB9}" destId="{CDC7F5F6-F13F-404B-803F-8CB3B98B4F17}" srcOrd="7" destOrd="0" presId="urn:microsoft.com/office/officeart/2008/layout/LinedList"/>
    <dgm:cxn modelId="{DA024392-CDB8-462D-B1A1-61848E129CEB}" type="presParOf" srcId="{CDC7F5F6-F13F-404B-803F-8CB3B98B4F17}" destId="{8FF1ACB7-E31C-4092-999D-6414AA3ACB6E}" srcOrd="0" destOrd="0" presId="urn:microsoft.com/office/officeart/2008/layout/LinedList"/>
    <dgm:cxn modelId="{33D637EE-CDE1-4B0D-AA6E-B09EB18D7F60}" type="presParOf" srcId="{CDC7F5F6-F13F-404B-803F-8CB3B98B4F17}" destId="{9AC9FE10-C2EF-4751-AEE4-0AA80406A0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3ECD6-1E85-49E7-A7BF-61AD29C142F7}">
      <dsp:nvSpPr>
        <dsp:cNvPr id="0" name=""/>
        <dsp:cNvSpPr/>
      </dsp:nvSpPr>
      <dsp:spPr>
        <a:xfrm>
          <a:off x="0" y="0"/>
          <a:ext cx="62537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A86C2-818C-4D0A-A40C-52CECD647FF4}">
      <dsp:nvSpPr>
        <dsp:cNvPr id="0" name=""/>
        <dsp:cNvSpPr/>
      </dsp:nvSpPr>
      <dsp:spPr>
        <a:xfrm>
          <a:off x="0" y="0"/>
          <a:ext cx="6253721" cy="252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Observed 113 elections in more than 40 countries since 1989. </a:t>
          </a:r>
        </a:p>
      </dsp:txBody>
      <dsp:txXfrm>
        <a:off x="0" y="0"/>
        <a:ext cx="6253721" cy="2528085"/>
      </dsp:txXfrm>
    </dsp:sp>
    <dsp:sp modelId="{8BF10AEA-97D0-4BC1-A714-04DEFF66EBC0}">
      <dsp:nvSpPr>
        <dsp:cNvPr id="0" name=""/>
        <dsp:cNvSpPr/>
      </dsp:nvSpPr>
      <dsp:spPr>
        <a:xfrm>
          <a:off x="0" y="2528085"/>
          <a:ext cx="6253721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279C5-DCF8-43AD-AE18-C09BBD7B3A4D}">
      <dsp:nvSpPr>
        <dsp:cNvPr id="0" name=""/>
        <dsp:cNvSpPr/>
      </dsp:nvSpPr>
      <dsp:spPr>
        <a:xfrm>
          <a:off x="0" y="2528085"/>
          <a:ext cx="6253721" cy="252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Launched the Digital Threats to Democracy initiative in 2019. </a:t>
          </a:r>
        </a:p>
      </dsp:txBody>
      <dsp:txXfrm>
        <a:off x="0" y="2528085"/>
        <a:ext cx="6253721" cy="2528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3ECD6-1E85-49E7-A7BF-61AD29C142F7}">
      <dsp:nvSpPr>
        <dsp:cNvPr id="0" name=""/>
        <dsp:cNvSpPr/>
      </dsp:nvSpPr>
      <dsp:spPr>
        <a:xfrm>
          <a:off x="0" y="0"/>
          <a:ext cx="62537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A86C2-818C-4D0A-A40C-52CECD647FF4}">
      <dsp:nvSpPr>
        <dsp:cNvPr id="0" name=""/>
        <dsp:cNvSpPr/>
      </dsp:nvSpPr>
      <dsp:spPr>
        <a:xfrm>
          <a:off x="0" y="0"/>
          <a:ext cx="6253721" cy="252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Misinformation undermines democratic institutions </a:t>
          </a:r>
        </a:p>
      </dsp:txBody>
      <dsp:txXfrm>
        <a:off x="0" y="0"/>
        <a:ext cx="6253721" cy="2528085"/>
      </dsp:txXfrm>
    </dsp:sp>
    <dsp:sp modelId="{8BF10AEA-97D0-4BC1-A714-04DEFF66EBC0}">
      <dsp:nvSpPr>
        <dsp:cNvPr id="0" name=""/>
        <dsp:cNvSpPr/>
      </dsp:nvSpPr>
      <dsp:spPr>
        <a:xfrm>
          <a:off x="0" y="2528085"/>
          <a:ext cx="6253721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279C5-DCF8-43AD-AE18-C09BBD7B3A4D}">
      <dsp:nvSpPr>
        <dsp:cNvPr id="0" name=""/>
        <dsp:cNvSpPr/>
      </dsp:nvSpPr>
      <dsp:spPr>
        <a:xfrm>
          <a:off x="0" y="2528085"/>
          <a:ext cx="6253721" cy="252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False narratives can foment unrest and incite violence</a:t>
          </a:r>
        </a:p>
      </dsp:txBody>
      <dsp:txXfrm>
        <a:off x="0" y="2528085"/>
        <a:ext cx="6253721" cy="25280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EE213-C74F-4DAA-97E3-524C1FFB31F2}">
      <dsp:nvSpPr>
        <dsp:cNvPr id="0" name=""/>
        <dsp:cNvSpPr/>
      </dsp:nvSpPr>
      <dsp:spPr>
        <a:xfrm>
          <a:off x="0" y="2468"/>
          <a:ext cx="62537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3B369-F858-4B1E-A10C-ECDE4DD2485F}">
      <dsp:nvSpPr>
        <dsp:cNvPr id="0" name=""/>
        <dsp:cNvSpPr/>
      </dsp:nvSpPr>
      <dsp:spPr>
        <a:xfrm>
          <a:off x="0" y="2468"/>
          <a:ext cx="6253721" cy="1683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Monitoring for mis/disinformation with the help of local organizations. </a:t>
          </a:r>
        </a:p>
      </dsp:txBody>
      <dsp:txXfrm>
        <a:off x="0" y="2468"/>
        <a:ext cx="6253721" cy="1683744"/>
      </dsp:txXfrm>
    </dsp:sp>
    <dsp:sp modelId="{3A93ECD6-1E85-49E7-A7BF-61AD29C142F7}">
      <dsp:nvSpPr>
        <dsp:cNvPr id="0" name=""/>
        <dsp:cNvSpPr/>
      </dsp:nvSpPr>
      <dsp:spPr>
        <a:xfrm>
          <a:off x="0" y="1686212"/>
          <a:ext cx="6253721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A86C2-818C-4D0A-A40C-52CECD647FF4}">
      <dsp:nvSpPr>
        <dsp:cNvPr id="0" name=""/>
        <dsp:cNvSpPr/>
      </dsp:nvSpPr>
      <dsp:spPr>
        <a:xfrm>
          <a:off x="0" y="1686212"/>
          <a:ext cx="6253721" cy="1683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Surfacing misinformation narratives to produce the most effective counter narratives. </a:t>
          </a:r>
        </a:p>
      </dsp:txBody>
      <dsp:txXfrm>
        <a:off x="0" y="1686212"/>
        <a:ext cx="6253721" cy="1683744"/>
      </dsp:txXfrm>
    </dsp:sp>
    <dsp:sp modelId="{31F37D1B-0DE4-44BA-B9B3-9FBE814764E6}">
      <dsp:nvSpPr>
        <dsp:cNvPr id="0" name=""/>
        <dsp:cNvSpPr/>
      </dsp:nvSpPr>
      <dsp:spPr>
        <a:xfrm>
          <a:off x="0" y="3369957"/>
          <a:ext cx="6253721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58913-46BC-4849-9580-D73DF255210F}">
      <dsp:nvSpPr>
        <dsp:cNvPr id="0" name=""/>
        <dsp:cNvSpPr/>
      </dsp:nvSpPr>
      <dsp:spPr>
        <a:xfrm>
          <a:off x="0" y="3369957"/>
          <a:ext cx="6253721" cy="1683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Targeted research of coordinated inauthentic behavior and online political advertising to advocate for better social media platform management. </a:t>
          </a:r>
        </a:p>
      </dsp:txBody>
      <dsp:txXfrm>
        <a:off x="0" y="3369957"/>
        <a:ext cx="6253721" cy="16837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EE213-C74F-4DAA-97E3-524C1FFB31F2}">
      <dsp:nvSpPr>
        <dsp:cNvPr id="0" name=""/>
        <dsp:cNvSpPr/>
      </dsp:nvSpPr>
      <dsp:spPr>
        <a:xfrm>
          <a:off x="0" y="0"/>
          <a:ext cx="62537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3B369-F858-4B1E-A10C-ECDE4DD2485F}">
      <dsp:nvSpPr>
        <dsp:cNvPr id="0" name=""/>
        <dsp:cNvSpPr/>
      </dsp:nvSpPr>
      <dsp:spPr>
        <a:xfrm>
          <a:off x="0" y="0"/>
          <a:ext cx="6253721" cy="126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Collected ~5 Million posts from 883 public Facebook groups between August 17, 2020, and March 9, 2021 </a:t>
          </a:r>
          <a:endParaRPr lang="en-US" sz="2000" kern="1200" dirty="0"/>
        </a:p>
      </dsp:txBody>
      <dsp:txXfrm>
        <a:off x="0" y="0"/>
        <a:ext cx="6253721" cy="1264042"/>
      </dsp:txXfrm>
    </dsp:sp>
    <dsp:sp modelId="{3A93ECD6-1E85-49E7-A7BF-61AD29C142F7}">
      <dsp:nvSpPr>
        <dsp:cNvPr id="0" name=""/>
        <dsp:cNvSpPr/>
      </dsp:nvSpPr>
      <dsp:spPr>
        <a:xfrm>
          <a:off x="0" y="1264042"/>
          <a:ext cx="6253721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A86C2-818C-4D0A-A40C-52CECD647FF4}">
      <dsp:nvSpPr>
        <dsp:cNvPr id="0" name=""/>
        <dsp:cNvSpPr/>
      </dsp:nvSpPr>
      <dsp:spPr>
        <a:xfrm>
          <a:off x="0" y="1264042"/>
          <a:ext cx="6253721" cy="126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Repeat Offenders: Media sources known to repeatedly publish false and misleading information </a:t>
          </a:r>
          <a:endParaRPr lang="en-US" sz="2000" kern="1200" dirty="0"/>
        </a:p>
      </dsp:txBody>
      <dsp:txXfrm>
        <a:off x="0" y="1264042"/>
        <a:ext cx="6253721" cy="1264042"/>
      </dsp:txXfrm>
    </dsp:sp>
    <dsp:sp modelId="{8BF10AEA-97D0-4BC1-A714-04DEFF66EBC0}">
      <dsp:nvSpPr>
        <dsp:cNvPr id="0" name=""/>
        <dsp:cNvSpPr/>
      </dsp:nvSpPr>
      <dsp:spPr>
        <a:xfrm>
          <a:off x="0" y="2528084"/>
          <a:ext cx="6253721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279C5-DCF8-43AD-AE18-C09BBD7B3A4D}">
      <dsp:nvSpPr>
        <dsp:cNvPr id="0" name=""/>
        <dsp:cNvSpPr/>
      </dsp:nvSpPr>
      <dsp:spPr>
        <a:xfrm>
          <a:off x="0" y="2528085"/>
          <a:ext cx="6253721" cy="126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Repeat Offender media sources identified by </a:t>
          </a:r>
          <a:r>
            <a:rPr lang="en-US" sz="2000" kern="1200" dirty="0" err="1">
              <a:latin typeface="+mj-lt"/>
            </a:rPr>
            <a:t>NewsGuard</a:t>
          </a:r>
          <a:r>
            <a:rPr lang="en-US" sz="2000" kern="1200" dirty="0">
              <a:latin typeface="+mj-lt"/>
            </a:rPr>
            <a:t>, non-partisan Silicon Valley-based organization that tracks content that has been fact-checked and debunked</a:t>
          </a:r>
          <a:endParaRPr lang="en-US" sz="2000" kern="1200" dirty="0"/>
        </a:p>
      </dsp:txBody>
      <dsp:txXfrm>
        <a:off x="0" y="2528085"/>
        <a:ext cx="6253721" cy="1264042"/>
      </dsp:txXfrm>
    </dsp:sp>
    <dsp:sp modelId="{5F3406B8-83D1-4576-8E15-FECEA5D1433A}">
      <dsp:nvSpPr>
        <dsp:cNvPr id="0" name=""/>
        <dsp:cNvSpPr/>
      </dsp:nvSpPr>
      <dsp:spPr>
        <a:xfrm>
          <a:off x="0" y="3792127"/>
          <a:ext cx="6253721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1ACB7-E31C-4092-999D-6414AA3ACB6E}">
      <dsp:nvSpPr>
        <dsp:cNvPr id="0" name=""/>
        <dsp:cNvSpPr/>
      </dsp:nvSpPr>
      <dsp:spPr>
        <a:xfrm>
          <a:off x="0" y="3792127"/>
          <a:ext cx="6253721" cy="126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+mj-lt"/>
            </a:rPr>
            <a:t>Applied social network analysis and community detection algorithms to identify and partition left- and right-leaning Facebook groups </a:t>
          </a:r>
          <a:endParaRPr lang="en-US" sz="2000" kern="1200" dirty="0"/>
        </a:p>
      </dsp:txBody>
      <dsp:txXfrm>
        <a:off x="0" y="3792127"/>
        <a:ext cx="6253721" cy="1264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EA6A-036D-4B53-8293-2D3651C85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86FA4-5518-4342-8487-C3902B6F6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F27B5-94CE-4002-B59D-7B80A50B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F2BC-73E1-47D4-B4C0-ED6136EEA32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3F5E6-0F22-464E-8DB6-01675F3E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2D62-0079-4217-B315-06FFEBAB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B0D4-4B6D-4D19-9F4E-3987B22B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3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2908-5AEF-4BCA-9F56-A016732F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50759-2039-472B-9192-579AD80F3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7C59-04F4-452B-B25F-761A2D76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F2BC-73E1-47D4-B4C0-ED6136EEA32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62A76-2598-4B4A-A9E1-8C4F7594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F364-C61E-4D1E-ACA1-EFA3B5E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B0D4-4B6D-4D19-9F4E-3987B22B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5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60EED-1B0D-4192-8F1E-A914B12F9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C454F-F960-42F8-BB1C-91CB8E128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5C95-8258-43C1-9352-9B41789D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F2BC-73E1-47D4-B4C0-ED6136EEA32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7E2-348E-4D7A-8418-4236F0BA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213F-8B45-41ED-9B47-99669EDF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B0D4-4B6D-4D19-9F4E-3987B22B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7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58A3-D48E-46E6-A6A6-51675099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4968-9FC6-45F4-9047-F60B5A09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11A6-C35E-49C6-9930-444706B6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F2BC-73E1-47D4-B4C0-ED6136EEA32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20C8B-7C01-455D-9516-D47AE7AD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B5A2F-3DFA-41B5-869E-99185FE3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B0D4-4B6D-4D19-9F4E-3987B22B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B838-00B4-4B83-A588-75B2C4B4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D6D6-7AC9-4513-B9CE-69A7FFD9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686D-5769-4EED-A4C0-180C48B4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F2BC-73E1-47D4-B4C0-ED6136EEA32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68AD-E088-4605-8DA7-7EF2376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AEEE8-5446-4041-A53E-509CE5DD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B0D4-4B6D-4D19-9F4E-3987B22B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4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6339-6DEC-4807-95E4-7D903309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478B-A575-4D9B-B8F6-AE14075C1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51F74-F1E0-410F-87A1-80764F6B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15D27-9F42-454A-9A0E-6DD24307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F2BC-73E1-47D4-B4C0-ED6136EEA32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67FD1-98F5-4D0F-8E9B-17FF2AAD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8E885-C98E-4879-B5FC-04E8AD63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B0D4-4B6D-4D19-9F4E-3987B22B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2077-BD8D-4FF9-9562-518E8E4E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82DDC-D1C4-428D-8F84-A00E6A50B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C2CEF-B7C8-4A8E-B3AE-D2E84EE04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45282-CEA1-434C-9B48-B8646325C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407C6-50ED-4C0E-9476-70D57C20F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E5CD7-363A-4E0A-8248-ACE2D959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F2BC-73E1-47D4-B4C0-ED6136EEA32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5BA21-B18A-4F44-8C77-6CC86B10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C8233-2235-42C5-8C33-103AFA3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B0D4-4B6D-4D19-9F4E-3987B22B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58A4-A7E5-4583-9520-A41B21C1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08591-6D14-46CE-9DC3-5D1C8BD0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F2BC-73E1-47D4-B4C0-ED6136EEA32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2BB3-0C88-435E-8B63-B2072B76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8C9E2-E0F3-4D20-95CC-4F87977F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B0D4-4B6D-4D19-9F4E-3987B22B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8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E85A7-B341-4577-B36A-5874983B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F2BC-73E1-47D4-B4C0-ED6136EEA32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F01C3-DF6F-426E-9A91-C22949CA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37662-F836-41A8-AC3B-90D0594E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B0D4-4B6D-4D19-9F4E-3987B22B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39C6-A006-49B1-A06E-DCE8569B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F5A1-F7CE-4F04-BDC5-E8C941FF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90C9E-3BB5-4141-BCF8-EC21C839A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EE4EB-AA23-40B6-9517-668D21A8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F2BC-73E1-47D4-B4C0-ED6136EEA32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17992-5F2E-4CF7-82CE-BC4CFD9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56A3A-0E50-4235-8D9F-B6BF51AA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B0D4-4B6D-4D19-9F4E-3987B22B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2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44D-681C-4762-8E5A-C943D1D5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F3321-B5CC-4E93-AD70-8A01D12F7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F4CFC-E933-4536-A105-97D895EB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D1F39-E07E-4C7C-8F09-B56DF3BF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F2BC-73E1-47D4-B4C0-ED6136EEA32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D6315-5D8F-4063-90D9-CAA5AEA6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3447B-8D77-4B9B-89E8-1BCDB5BA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B0D4-4B6D-4D19-9F4E-3987B22B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1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89E02-BE44-407F-AF9E-AC6BAEF0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86BE9-5157-488A-90BC-09BAE523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1D713-8D60-4CAD-967F-28EF7C6DF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F2BC-73E1-47D4-B4C0-ED6136EEA32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F84D-BD02-45C1-AF6C-888935134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97BB-BA07-4DEF-8168-BAE4BF118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B0D4-4B6D-4D19-9F4E-3987B22B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4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DEDDDD-4EC2-47CA-BE97-4A004962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82" y="828186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The Carter Center Democracy Program</a:t>
            </a:r>
            <a:endParaRPr lang="en-US" sz="4800" dirty="0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91CDA8BD-2FA7-4198-9DB7-4D55DB65B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1070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F6CD1BB-2F2C-41CA-9CBF-AA48A17DB5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0" y="399597"/>
            <a:ext cx="3381400" cy="16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22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DEDDDD-4EC2-47CA-BE97-4A004962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 dirty="0"/>
              <a:t>Threat of Misinformation 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91CDA8BD-2FA7-4198-9DB7-4D55DB65B0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881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DEDDDD-4EC2-47CA-BE97-4A004962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 dirty="0"/>
              <a:t>Mitigation Efforts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91CDA8BD-2FA7-4198-9DB7-4D55DB65B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19252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252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DEDDDD-4EC2-47CA-BE97-4A004962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 dirty="0"/>
              <a:t>Data Collection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91CDA8BD-2FA7-4198-9DB7-4D55DB65B0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693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8FCB88-0A67-4A58-BBF0-301B6E6875AA}"/>
              </a:ext>
            </a:extLst>
          </p:cNvPr>
          <p:cNvSpPr/>
          <p:nvPr/>
        </p:nvSpPr>
        <p:spPr>
          <a:xfrm>
            <a:off x="126755" y="2233226"/>
            <a:ext cx="4305286" cy="2168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842BA-1CCE-4F3D-8744-DD3D98860BCC}"/>
              </a:ext>
            </a:extLst>
          </p:cNvPr>
          <p:cNvSpPr txBox="1"/>
          <p:nvPr/>
        </p:nvSpPr>
        <p:spPr>
          <a:xfrm>
            <a:off x="691002" y="1853383"/>
            <a:ext cx="294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F6D92B-AF84-42CA-984A-8C2EBB652A78}"/>
              </a:ext>
            </a:extLst>
          </p:cNvPr>
          <p:cNvSpPr/>
          <p:nvPr/>
        </p:nvSpPr>
        <p:spPr>
          <a:xfrm>
            <a:off x="179881" y="5348143"/>
            <a:ext cx="3533704" cy="134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AB909-B01B-463A-BFC1-492D9B09159F}"/>
              </a:ext>
            </a:extLst>
          </p:cNvPr>
          <p:cNvSpPr txBox="1"/>
          <p:nvPr/>
        </p:nvSpPr>
        <p:spPr>
          <a:xfrm>
            <a:off x="474021" y="4954319"/>
            <a:ext cx="294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Topic Modeling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E9C6E2-31EC-4FE7-95A4-28A54AFF8999}"/>
              </a:ext>
            </a:extLst>
          </p:cNvPr>
          <p:cNvSpPr/>
          <p:nvPr/>
        </p:nvSpPr>
        <p:spPr>
          <a:xfrm>
            <a:off x="277851" y="5397128"/>
            <a:ext cx="1611598" cy="12456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 Topic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3BA1D8-BC84-4C07-A04D-1F7D548931A1}"/>
              </a:ext>
            </a:extLst>
          </p:cNvPr>
          <p:cNvSpPr/>
          <p:nvPr/>
        </p:nvSpPr>
        <p:spPr>
          <a:xfrm>
            <a:off x="5862287" y="1999962"/>
            <a:ext cx="2771192" cy="1656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D94B6B-3C3C-4E61-B8EE-9AFF2F03EB25}"/>
              </a:ext>
            </a:extLst>
          </p:cNvPr>
          <p:cNvSpPr txBox="1"/>
          <p:nvPr/>
        </p:nvSpPr>
        <p:spPr>
          <a:xfrm>
            <a:off x="5747664" y="1638450"/>
            <a:ext cx="294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GPT-3 Text Classification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05737F-FD87-4350-BE77-CE09EA512329}"/>
              </a:ext>
            </a:extLst>
          </p:cNvPr>
          <p:cNvSpPr/>
          <p:nvPr/>
        </p:nvSpPr>
        <p:spPr>
          <a:xfrm>
            <a:off x="6331149" y="2059377"/>
            <a:ext cx="1833467" cy="3056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Article Headline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0E83A59-E900-469C-839D-0EAC3787086D}"/>
              </a:ext>
            </a:extLst>
          </p:cNvPr>
          <p:cNvSpPr/>
          <p:nvPr/>
        </p:nvSpPr>
        <p:spPr>
          <a:xfrm>
            <a:off x="6331149" y="2416623"/>
            <a:ext cx="1833467" cy="3056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FB Message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7E9DD43-C338-4290-B9BF-29A5F22B2A2F}"/>
              </a:ext>
            </a:extLst>
          </p:cNvPr>
          <p:cNvSpPr/>
          <p:nvPr/>
        </p:nvSpPr>
        <p:spPr>
          <a:xfrm>
            <a:off x="6186203" y="2791552"/>
            <a:ext cx="2116363" cy="8164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Article Headline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FB Message</a:t>
            </a:r>
          </a:p>
        </p:txBody>
      </p:sp>
      <p:sp>
        <p:nvSpPr>
          <p:cNvPr id="46" name="Arrow: Left-Right-Up 45">
            <a:extLst>
              <a:ext uri="{FF2B5EF4-FFF2-40B4-BE49-F238E27FC236}">
                <a16:creationId xmlns:a16="http://schemas.microsoft.com/office/drawing/2014/main" id="{9BA486D4-31C0-4B52-BADB-91BC8A64E15B}"/>
              </a:ext>
            </a:extLst>
          </p:cNvPr>
          <p:cNvSpPr/>
          <p:nvPr/>
        </p:nvSpPr>
        <p:spPr>
          <a:xfrm rot="16200000" flipV="1">
            <a:off x="4232432" y="2353778"/>
            <a:ext cx="2382478" cy="80243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181DF4-4B24-4EB5-A17B-9A087BBF76F6}"/>
              </a:ext>
            </a:extLst>
          </p:cNvPr>
          <p:cNvSpPr/>
          <p:nvPr/>
        </p:nvSpPr>
        <p:spPr>
          <a:xfrm>
            <a:off x="4218230" y="2688915"/>
            <a:ext cx="914400" cy="19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59C8E75-92E3-489B-BC4D-B57FE4F0BC3A}"/>
              </a:ext>
            </a:extLst>
          </p:cNvPr>
          <p:cNvSpPr/>
          <p:nvPr/>
        </p:nvSpPr>
        <p:spPr>
          <a:xfrm>
            <a:off x="1987420" y="5397127"/>
            <a:ext cx="1611598" cy="12456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Neural Topic Model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1346E5CF-A63A-4EE9-BC7D-CB5B777F8061}"/>
              </a:ext>
            </a:extLst>
          </p:cNvPr>
          <p:cNvSpPr/>
          <p:nvPr/>
        </p:nvSpPr>
        <p:spPr>
          <a:xfrm>
            <a:off x="1502788" y="4303684"/>
            <a:ext cx="330677" cy="727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BE5AD1-CD7A-4132-BB31-0D74B4079133}"/>
              </a:ext>
            </a:extLst>
          </p:cNvPr>
          <p:cNvSpPr/>
          <p:nvPr/>
        </p:nvSpPr>
        <p:spPr>
          <a:xfrm>
            <a:off x="273640" y="691952"/>
            <a:ext cx="11322698" cy="797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CCC61B6-B648-4D50-BC13-FF76CC566EFF}"/>
              </a:ext>
            </a:extLst>
          </p:cNvPr>
          <p:cNvSpPr/>
          <p:nvPr/>
        </p:nvSpPr>
        <p:spPr>
          <a:xfrm>
            <a:off x="393720" y="756189"/>
            <a:ext cx="3403839" cy="7091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CAD121-EA81-44EC-A6F9-6A3A1A68BA8E}"/>
              </a:ext>
            </a:extLst>
          </p:cNvPr>
          <p:cNvSpPr/>
          <p:nvPr/>
        </p:nvSpPr>
        <p:spPr>
          <a:xfrm>
            <a:off x="2144764" y="818087"/>
            <a:ext cx="1593984" cy="56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 Message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E958462-6A7C-4C28-B35B-96C277A72DF8}"/>
              </a:ext>
            </a:extLst>
          </p:cNvPr>
          <p:cNvSpPr/>
          <p:nvPr/>
        </p:nvSpPr>
        <p:spPr>
          <a:xfrm>
            <a:off x="433693" y="821534"/>
            <a:ext cx="1593984" cy="56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 Headline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366CEC-B77D-4DB1-AC03-B5BBFB4DD9CE}"/>
              </a:ext>
            </a:extLst>
          </p:cNvPr>
          <p:cNvSpPr txBox="1"/>
          <p:nvPr/>
        </p:nvSpPr>
        <p:spPr>
          <a:xfrm>
            <a:off x="491816" y="353846"/>
            <a:ext cx="458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Sentiment and Opinion Analysis Score/Label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081422-CA44-4EB7-999C-0BED4BA43BB6}"/>
              </a:ext>
            </a:extLst>
          </p:cNvPr>
          <p:cNvSpPr txBox="1"/>
          <p:nvPr/>
        </p:nvSpPr>
        <p:spPr>
          <a:xfrm>
            <a:off x="4825467" y="339332"/>
            <a:ext cx="331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Emotion Analysis Score/Label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185623-A0CC-4716-A559-D55ED0AC6AF3}"/>
              </a:ext>
            </a:extLst>
          </p:cNvPr>
          <p:cNvSpPr txBox="1"/>
          <p:nvPr/>
        </p:nvSpPr>
        <p:spPr>
          <a:xfrm>
            <a:off x="4229289" y="3944604"/>
            <a:ext cx="199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GDI SCORES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8F3A8C1-A6D0-49CB-83E2-93B0705E5FA8}"/>
              </a:ext>
            </a:extLst>
          </p:cNvPr>
          <p:cNvSpPr/>
          <p:nvPr/>
        </p:nvSpPr>
        <p:spPr>
          <a:xfrm>
            <a:off x="5034959" y="730126"/>
            <a:ext cx="1759868" cy="7091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F6F832-C1A8-4C94-8E1E-9FD71B2DF2D8}"/>
              </a:ext>
            </a:extLst>
          </p:cNvPr>
          <p:cNvSpPr/>
          <p:nvPr/>
        </p:nvSpPr>
        <p:spPr>
          <a:xfrm>
            <a:off x="5106144" y="790910"/>
            <a:ext cx="1593984" cy="56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 Message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DD4CF9D-802D-420F-8DD0-11F5A93AFB4A}"/>
              </a:ext>
            </a:extLst>
          </p:cNvPr>
          <p:cNvSpPr/>
          <p:nvPr/>
        </p:nvSpPr>
        <p:spPr>
          <a:xfrm>
            <a:off x="4526463" y="4255529"/>
            <a:ext cx="2863382" cy="7511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C23E744E-13B5-4867-8BF4-86BAEF040346}"/>
              </a:ext>
            </a:extLst>
          </p:cNvPr>
          <p:cNvSpPr/>
          <p:nvPr/>
        </p:nvSpPr>
        <p:spPr>
          <a:xfrm>
            <a:off x="4547767" y="4296745"/>
            <a:ext cx="2811793" cy="3056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Article Score/Label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A775C0E-978D-49ED-BC4C-9F1846C13540}"/>
              </a:ext>
            </a:extLst>
          </p:cNvPr>
          <p:cNvSpPr/>
          <p:nvPr/>
        </p:nvSpPr>
        <p:spPr>
          <a:xfrm>
            <a:off x="4598774" y="4668417"/>
            <a:ext cx="2729018" cy="3056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Score/Label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8BA9AC2-3143-4939-A3BC-C90D48A0A6B9}"/>
              </a:ext>
            </a:extLst>
          </p:cNvPr>
          <p:cNvSpPr/>
          <p:nvPr/>
        </p:nvSpPr>
        <p:spPr>
          <a:xfrm>
            <a:off x="9273765" y="2108223"/>
            <a:ext cx="2020078" cy="1366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Misinformation label with confidence score</a:t>
            </a: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927EE0A5-B2E9-4854-A7AB-DD8DE07470FF}"/>
              </a:ext>
            </a:extLst>
          </p:cNvPr>
          <p:cNvSpPr/>
          <p:nvPr/>
        </p:nvSpPr>
        <p:spPr>
          <a:xfrm>
            <a:off x="8542934" y="2722274"/>
            <a:ext cx="730831" cy="11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2A81935-DE43-4310-BB8E-171114EC83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89246" y="3926800"/>
            <a:ext cx="98911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8E0629E-8AD3-4CB1-AB16-0DA465133A7F}"/>
              </a:ext>
            </a:extLst>
          </p:cNvPr>
          <p:cNvCxnSpPr>
            <a:cxnSpLocks/>
          </p:cNvCxnSpPr>
          <p:nvPr/>
        </p:nvCxnSpPr>
        <p:spPr>
          <a:xfrm flipV="1">
            <a:off x="7364146" y="4651847"/>
            <a:ext cx="101586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AE15EA3-1554-4EEA-87A1-DAE580061E4F}"/>
              </a:ext>
            </a:extLst>
          </p:cNvPr>
          <p:cNvCxnSpPr>
            <a:cxnSpLocks/>
            <a:stCxn id="102" idx="2"/>
          </p:cNvCxnSpPr>
          <p:nvPr/>
        </p:nvCxnSpPr>
        <p:spPr>
          <a:xfrm rot="16200000" flipH="1">
            <a:off x="6857085" y="4080265"/>
            <a:ext cx="629123" cy="24167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57526D5-4381-4561-8F79-8AFD4738CCED}"/>
              </a:ext>
            </a:extLst>
          </p:cNvPr>
          <p:cNvCxnSpPr>
            <a:cxnSpLocks/>
            <a:stCxn id="17" idx="3"/>
            <a:endCxn id="141" idx="2"/>
          </p:cNvCxnSpPr>
          <p:nvPr/>
        </p:nvCxnSpPr>
        <p:spPr>
          <a:xfrm>
            <a:off x="3713585" y="6019947"/>
            <a:ext cx="6405417" cy="511470"/>
          </a:xfrm>
          <a:prstGeom prst="bentConnector4">
            <a:avLst>
              <a:gd name="adj1" fmla="val 36495"/>
              <a:gd name="adj2" fmla="val 144695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1" name="Table 141">
            <a:extLst>
              <a:ext uri="{FF2B5EF4-FFF2-40B4-BE49-F238E27FC236}">
                <a16:creationId xmlns:a16="http://schemas.microsoft.com/office/drawing/2014/main" id="{E8D839F0-2B9F-4078-83BC-EFCA93563D8F}"/>
              </a:ext>
            </a:extLst>
          </p:cNvPr>
          <p:cNvGraphicFramePr>
            <a:graphicFrameLocks noGrp="1"/>
          </p:cNvGraphicFramePr>
          <p:nvPr/>
        </p:nvGraphicFramePr>
        <p:xfrm>
          <a:off x="8388855" y="4395527"/>
          <a:ext cx="3460295" cy="21358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2004058527"/>
                    </a:ext>
                  </a:extLst>
                </a:gridCol>
                <a:gridCol w="1084670">
                  <a:extLst>
                    <a:ext uri="{9D8B030D-6E8A-4147-A177-3AD203B41FA5}">
                      <a16:colId xmlns:a16="http://schemas.microsoft.com/office/drawing/2014/main" val="2298981045"/>
                    </a:ext>
                  </a:extLst>
                </a:gridCol>
                <a:gridCol w="1084670">
                  <a:extLst>
                    <a:ext uri="{9D8B030D-6E8A-4147-A177-3AD203B41FA5}">
                      <a16:colId xmlns:a16="http://schemas.microsoft.com/office/drawing/2014/main" val="842831782"/>
                    </a:ext>
                  </a:extLst>
                </a:gridCol>
              </a:tblGrid>
              <a:tr h="245862">
                <a:tc>
                  <a:txBody>
                    <a:bodyPr/>
                    <a:lstStyle/>
                    <a:p>
                      <a:r>
                        <a:rPr lang="en-US" sz="1000" dirty="0"/>
                        <a:t>FEATURES Extracted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Article Headline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FB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47832"/>
                  </a:ext>
                </a:extLst>
              </a:tr>
              <a:tr h="245862">
                <a:tc>
                  <a:txBody>
                    <a:bodyPr/>
                    <a:lstStyle/>
                    <a:p>
                      <a:r>
                        <a:rPr lang="en-US" sz="1000" dirty="0"/>
                        <a:t>Sentiment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4789"/>
                  </a:ext>
                </a:extLst>
              </a:tr>
              <a:tr h="245862">
                <a:tc>
                  <a:txBody>
                    <a:bodyPr/>
                    <a:lstStyle/>
                    <a:p>
                      <a:r>
                        <a:rPr lang="en-US" sz="1000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0602"/>
                  </a:ext>
                </a:extLst>
              </a:tr>
              <a:tr h="245862">
                <a:tc>
                  <a:txBody>
                    <a:bodyPr/>
                    <a:lstStyle/>
                    <a:p>
                      <a:r>
                        <a:rPr lang="en-US" sz="1000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90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GDI Full Article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26816"/>
                  </a:ext>
                </a:extLst>
              </a:tr>
              <a:tr h="266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GDI Domain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63"/>
                  </a:ext>
                </a:extLst>
              </a:tr>
              <a:tr h="245862">
                <a:tc>
                  <a:txBody>
                    <a:bodyPr/>
                    <a:lstStyle/>
                    <a:p>
                      <a:r>
                        <a:rPr lang="en-US" sz="1000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42695"/>
                  </a:ext>
                </a:extLst>
              </a:tr>
              <a:tr h="394053">
                <a:tc>
                  <a:txBody>
                    <a:bodyPr/>
                    <a:lstStyle/>
                    <a:p>
                      <a:r>
                        <a:rPr lang="en-US" sz="1000" dirty="0"/>
                        <a:t>Cluster Embeddings (top words)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46348"/>
                  </a:ext>
                </a:extLst>
              </a:tr>
            </a:tbl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3E2DD72F-9B13-41D4-99E3-BD40A4989914}"/>
              </a:ext>
            </a:extLst>
          </p:cNvPr>
          <p:cNvSpPr txBox="1"/>
          <p:nvPr/>
        </p:nvSpPr>
        <p:spPr>
          <a:xfrm>
            <a:off x="7926172" y="338680"/>
            <a:ext cx="44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Self-Supervised Deep Clustering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EEAE4B00-BE26-4439-9F55-99BA1CCB4B2B}"/>
              </a:ext>
            </a:extLst>
          </p:cNvPr>
          <p:cNvSpPr/>
          <p:nvPr/>
        </p:nvSpPr>
        <p:spPr>
          <a:xfrm>
            <a:off x="9359274" y="732432"/>
            <a:ext cx="1759868" cy="7091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0E7E027-79DF-44E4-80A6-A7B08B822C93}"/>
              </a:ext>
            </a:extLst>
          </p:cNvPr>
          <p:cNvSpPr/>
          <p:nvPr/>
        </p:nvSpPr>
        <p:spPr>
          <a:xfrm>
            <a:off x="9442216" y="798897"/>
            <a:ext cx="1593984" cy="56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 Headline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8AF78BF3-CC8F-4C9D-B976-8098FCA1079A}"/>
              </a:ext>
            </a:extLst>
          </p:cNvPr>
          <p:cNvCxnSpPr>
            <a:cxnSpLocks/>
            <a:stCxn id="56" idx="0"/>
          </p:cNvCxnSpPr>
          <p:nvPr/>
        </p:nvCxnSpPr>
        <p:spPr>
          <a:xfrm rot="16200000" flipH="1">
            <a:off x="4438757" y="-1586928"/>
            <a:ext cx="4990440" cy="9676674"/>
          </a:xfrm>
          <a:prstGeom prst="bentConnector4">
            <a:avLst>
              <a:gd name="adj1" fmla="val -14095"/>
              <a:gd name="adj2" fmla="val 103407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A4A7DA9-E34C-4F6F-9944-3311E08BC3BC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1119142" y="1086996"/>
            <a:ext cx="634664" cy="33289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A5C8CE7-A087-46EA-9BD7-5EEE29B31DCE}"/>
              </a:ext>
            </a:extLst>
          </p:cNvPr>
          <p:cNvCxnSpPr>
            <a:cxnSpLocks/>
            <a:stCxn id="89" idx="0"/>
          </p:cNvCxnSpPr>
          <p:nvPr/>
        </p:nvCxnSpPr>
        <p:spPr>
          <a:xfrm rot="16200000" flipH="1">
            <a:off x="6749967" y="-104948"/>
            <a:ext cx="4272954" cy="5943102"/>
          </a:xfrm>
          <a:prstGeom prst="bentConnector4">
            <a:avLst>
              <a:gd name="adj1" fmla="val -11832"/>
              <a:gd name="adj2" fmla="val 102229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B3DE1A1-5AE8-43E3-92DB-B4C92DDE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9" y="2271699"/>
            <a:ext cx="4228730" cy="20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8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251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Carter Center Democracy Program</vt:lpstr>
      <vt:lpstr>Threat of Misinformation </vt:lpstr>
      <vt:lpstr>Mitigation Efforts</vt:lpstr>
      <vt:lpstr>Data Collection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Carter Center Democracy Program</dc:title>
  <dc:creator>Michael Scholtens</dc:creator>
  <cp:lastModifiedBy>Anusua Trivedi</cp:lastModifiedBy>
  <cp:revision>4</cp:revision>
  <dcterms:created xsi:type="dcterms:W3CDTF">2021-10-14T20:39:04Z</dcterms:created>
  <dcterms:modified xsi:type="dcterms:W3CDTF">2021-12-02T21:08:50Z</dcterms:modified>
</cp:coreProperties>
</file>