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59A409-AD48-BC2A-30D5-8AFE3F173768}" v="2" dt="2021-12-21T18:24:44.0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Scholtens" userId="S::michael.scholtens_cartercenter.org#ext#@microsoft.onmicrosoft.com::16402dfc-6f27-4a8b-a0e3-12a6265be7c3" providerId="AD" clId="Web-{A359A409-AD48-BC2A-30D5-8AFE3F173768}"/>
    <pc:docChg chg="modSld">
      <pc:chgData name="Michael Scholtens" userId="S::michael.scholtens_cartercenter.org#ext#@microsoft.onmicrosoft.com::16402dfc-6f27-4a8b-a0e3-12a6265be7c3" providerId="AD" clId="Web-{A359A409-AD48-BC2A-30D5-8AFE3F173768}" dt="2021-12-21T18:24:44.064" v="1" actId="1076"/>
      <pc:docMkLst>
        <pc:docMk/>
      </pc:docMkLst>
      <pc:sldChg chg="modSp">
        <pc:chgData name="Michael Scholtens" userId="S::michael.scholtens_cartercenter.org#ext#@microsoft.onmicrosoft.com::16402dfc-6f27-4a8b-a0e3-12a6265be7c3" providerId="AD" clId="Web-{A359A409-AD48-BC2A-30D5-8AFE3F173768}" dt="2021-12-21T18:24:44.064" v="1" actId="1076"/>
        <pc:sldMkLst>
          <pc:docMk/>
          <pc:sldMk cId="3225087554" sldId="256"/>
        </pc:sldMkLst>
        <pc:cxnChg chg="mod">
          <ac:chgData name="Michael Scholtens" userId="S::michael.scholtens_cartercenter.org#ext#@microsoft.onmicrosoft.com::16402dfc-6f27-4a8b-a0e3-12a6265be7c3" providerId="AD" clId="Web-{A359A409-AD48-BC2A-30D5-8AFE3F173768}" dt="2021-12-21T18:24:44.064" v="1" actId="1076"/>
          <ac:cxnSpMkLst>
            <pc:docMk/>
            <pc:sldMk cId="3225087554" sldId="256"/>
            <ac:cxnSpMk id="156" creationId="{8AF78BF3-CC8F-4C9D-B976-8098FCA1079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B9D5-260B-49D9-8D21-F28076548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4F2F9-EF00-4F45-A38B-B7CE82023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85173-BC50-4CF8-B7D5-797E55D8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3FC1-3EA3-4040-B809-5EBD72DD9C0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D07B1-5A2A-422B-989D-36A1A647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1E1D0-9063-4CDA-97CD-844D5178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5FB-E7EE-4FD0-A0C4-8EE3F1F8F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3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9D92-B89B-4400-A4B9-1313B281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7A965-0A5C-4D15-A38C-368021AAA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BF984-B31E-42AA-B1ED-16C41B8B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3FC1-3EA3-4040-B809-5EBD72DD9C0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DCCA8-FC18-487B-B006-E9BD6247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A91F-472C-4739-9A78-FCD56D60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5FB-E7EE-4FD0-A0C4-8EE3F1F8F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3BA53-321F-4EE1-A36F-49675EEDC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26368-C5F7-4AEB-AF21-D27E25F2B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F65C8-A13D-4534-9B5C-49CDADF8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3FC1-3EA3-4040-B809-5EBD72DD9C0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0D776-960C-4BA9-9EA2-93058E9D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7EE4B-1E22-452F-B77F-4E4EBBA8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5FB-E7EE-4FD0-A0C4-8EE3F1F8F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9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93FF-97C7-4A39-B2F2-1982DAD7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F62C-7072-4D4B-B1E5-D2498A9DE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B8EDE-1074-484C-BBCC-D3021B5E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3FC1-3EA3-4040-B809-5EBD72DD9C0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22092-2D89-450F-B5E0-8F8EF516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DF66B-EF1F-41E5-B6A7-E2C9C10C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5FB-E7EE-4FD0-A0C4-8EE3F1F8F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0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4CE6-5970-4F4C-BF7B-081BE19D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4AAD7-4334-4C6F-9700-B62046DB6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7E50A-5545-43EF-A57E-0188CBB4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3FC1-3EA3-4040-B809-5EBD72DD9C0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56366-88D0-4E19-8CF7-99B3AD9B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02DF0-79BB-432D-B908-3F01B761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5FB-E7EE-4FD0-A0C4-8EE3F1F8F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0CC0-D71C-4B54-A35E-F314EEA1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AE6F-BB0F-49E9-AB50-E72C5A2AB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2693F-AF63-421E-BF3D-84459AA7C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9C4B5-208E-4737-A811-35FBFE62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3FC1-3EA3-4040-B809-5EBD72DD9C0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19DF6-9BCD-44F3-96C3-3D48EAC4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C1BD7-1AAF-4563-B40A-D84F2D4D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5FB-E7EE-4FD0-A0C4-8EE3F1F8F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4832-8B92-4664-B512-3342B102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3AB98-6A06-41B3-B441-42EDBD921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9BEEF-56DC-4ED8-A791-1BBE60510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9C870-C2C2-47FB-968C-83FB76307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54A59-87F8-4F74-AA13-FEA7D1838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28E9D0-28B9-47E4-8DBA-0E923C9E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3FC1-3EA3-4040-B809-5EBD72DD9C0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83E69-DDF2-412E-BE8D-884EACA0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51AD3-8929-4CB0-AFC7-9D85EE12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5FB-E7EE-4FD0-A0C4-8EE3F1F8F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5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7319-09DF-4F39-A5E5-02247926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444CD-0170-4DF0-8C12-393879B8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3FC1-3EA3-4040-B809-5EBD72DD9C0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277E6-B4E3-4199-A7EF-EDF1DC4F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31124-8CC1-479A-A60C-4EBF0CA4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5FB-E7EE-4FD0-A0C4-8EE3F1F8F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1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034E1-F5F5-447A-BD5D-0B6BD703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3FC1-3EA3-4040-B809-5EBD72DD9C0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162A2-98B5-4C77-BFE7-434712B1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398C8-6178-4CF7-8349-9616E06D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5FB-E7EE-4FD0-A0C4-8EE3F1F8F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6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D0A6-9F75-402A-882E-2C2F6027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9D0E-35EE-45D9-B3C7-C61E50A92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CD280-9398-4A7F-8A2C-38A452551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C3320-8F42-47AB-9CDC-0F1778D7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3FC1-3EA3-4040-B809-5EBD72DD9C0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004F9-D9BC-4F47-9CBD-9186083B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D0983-6A82-4234-8F3C-D3ADB3F9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5FB-E7EE-4FD0-A0C4-8EE3F1F8F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7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B231-241B-4F32-98CB-CA478D6E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A332F-85DD-45AF-8ACD-F428F1C38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AC328-5142-4563-A253-EA2173DA0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13AEA-A146-41BE-B253-500035D6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3FC1-3EA3-4040-B809-5EBD72DD9C0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67CE4-2365-44C9-9213-7B9A766C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8EA64-56BC-4270-89CC-0669E9D1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5FB-E7EE-4FD0-A0C4-8EE3F1F8F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1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59B1C-0F1A-455A-B19A-7C772951C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07D22-170E-4FCE-BFF4-6C916BD65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F7586-B635-43D5-AF14-AEF402593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53FC1-3EA3-4040-B809-5EBD72DD9C0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DB02A-9EDF-46EA-B268-03A64FFBC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44235-1ABF-483B-9BE7-EC277AE53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2C5FB-E7EE-4FD0-A0C4-8EE3F1F8F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8FCB88-0A67-4A58-BBF0-301B6E6875AA}"/>
              </a:ext>
            </a:extLst>
          </p:cNvPr>
          <p:cNvSpPr/>
          <p:nvPr/>
        </p:nvSpPr>
        <p:spPr>
          <a:xfrm>
            <a:off x="126755" y="2233226"/>
            <a:ext cx="4305286" cy="2168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C842BA-1CCE-4F3D-8744-DD3D98860BCC}"/>
              </a:ext>
            </a:extLst>
          </p:cNvPr>
          <p:cNvSpPr txBox="1"/>
          <p:nvPr/>
        </p:nvSpPr>
        <p:spPr>
          <a:xfrm>
            <a:off x="691002" y="1853383"/>
            <a:ext cx="294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F6D92B-AF84-42CA-984A-8C2EBB652A78}"/>
              </a:ext>
            </a:extLst>
          </p:cNvPr>
          <p:cNvSpPr/>
          <p:nvPr/>
        </p:nvSpPr>
        <p:spPr>
          <a:xfrm>
            <a:off x="179881" y="5348143"/>
            <a:ext cx="3533704" cy="1343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8AB909-B01B-463A-BFC1-492D9B09159F}"/>
              </a:ext>
            </a:extLst>
          </p:cNvPr>
          <p:cNvSpPr txBox="1"/>
          <p:nvPr/>
        </p:nvSpPr>
        <p:spPr>
          <a:xfrm>
            <a:off x="474021" y="4954319"/>
            <a:ext cx="294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Topic Modeling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E9C6E2-31EC-4FE7-95A4-28A54AFF8999}"/>
              </a:ext>
            </a:extLst>
          </p:cNvPr>
          <p:cNvSpPr/>
          <p:nvPr/>
        </p:nvSpPr>
        <p:spPr>
          <a:xfrm>
            <a:off x="277851" y="5397128"/>
            <a:ext cx="1611598" cy="12456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BERT Topic Model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3BA1D8-BC84-4C07-A04D-1F7D548931A1}"/>
              </a:ext>
            </a:extLst>
          </p:cNvPr>
          <p:cNvSpPr/>
          <p:nvPr/>
        </p:nvSpPr>
        <p:spPr>
          <a:xfrm>
            <a:off x="5862287" y="1999962"/>
            <a:ext cx="2771192" cy="16561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D94B6B-3C3C-4E61-B8EE-9AFF2F03EB25}"/>
              </a:ext>
            </a:extLst>
          </p:cNvPr>
          <p:cNvSpPr txBox="1"/>
          <p:nvPr/>
        </p:nvSpPr>
        <p:spPr>
          <a:xfrm>
            <a:off x="5747664" y="1638450"/>
            <a:ext cx="294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GPT-3 Text Classification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D05737F-FD87-4350-BE77-CE09EA512329}"/>
              </a:ext>
            </a:extLst>
          </p:cNvPr>
          <p:cNvSpPr/>
          <p:nvPr/>
        </p:nvSpPr>
        <p:spPr>
          <a:xfrm>
            <a:off x="6331149" y="2059377"/>
            <a:ext cx="1833467" cy="3056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Article Headline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0E83A59-E900-469C-839D-0EAC3787086D}"/>
              </a:ext>
            </a:extLst>
          </p:cNvPr>
          <p:cNvSpPr/>
          <p:nvPr/>
        </p:nvSpPr>
        <p:spPr>
          <a:xfrm>
            <a:off x="6331149" y="2416623"/>
            <a:ext cx="1833467" cy="3056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FB Message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7E9DD43-C338-4290-B9BF-29A5F22B2A2F}"/>
              </a:ext>
            </a:extLst>
          </p:cNvPr>
          <p:cNvSpPr/>
          <p:nvPr/>
        </p:nvSpPr>
        <p:spPr>
          <a:xfrm>
            <a:off x="6186203" y="2791552"/>
            <a:ext cx="2116363" cy="8164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Article Headline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FB Message</a:t>
            </a:r>
          </a:p>
        </p:txBody>
      </p:sp>
      <p:sp>
        <p:nvSpPr>
          <p:cNvPr id="46" name="Arrow: Left-Right-Up 45">
            <a:extLst>
              <a:ext uri="{FF2B5EF4-FFF2-40B4-BE49-F238E27FC236}">
                <a16:creationId xmlns:a16="http://schemas.microsoft.com/office/drawing/2014/main" id="{9BA486D4-31C0-4B52-BADB-91BC8A64E15B}"/>
              </a:ext>
            </a:extLst>
          </p:cNvPr>
          <p:cNvSpPr/>
          <p:nvPr/>
        </p:nvSpPr>
        <p:spPr>
          <a:xfrm rot="16200000" flipV="1">
            <a:off x="4232432" y="2353778"/>
            <a:ext cx="2382478" cy="802432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181DF4-4B24-4EB5-A17B-9A087BBF76F6}"/>
              </a:ext>
            </a:extLst>
          </p:cNvPr>
          <p:cNvSpPr/>
          <p:nvPr/>
        </p:nvSpPr>
        <p:spPr>
          <a:xfrm>
            <a:off x="4218230" y="2688915"/>
            <a:ext cx="914400" cy="191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59C8E75-92E3-489B-BC4D-B57FE4F0BC3A}"/>
              </a:ext>
            </a:extLst>
          </p:cNvPr>
          <p:cNvSpPr/>
          <p:nvPr/>
        </p:nvSpPr>
        <p:spPr>
          <a:xfrm>
            <a:off x="1987420" y="5397127"/>
            <a:ext cx="1611598" cy="12456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Neural Topic Model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1346E5CF-A63A-4EE9-BC7D-CB5B777F8061}"/>
              </a:ext>
            </a:extLst>
          </p:cNvPr>
          <p:cNvSpPr/>
          <p:nvPr/>
        </p:nvSpPr>
        <p:spPr>
          <a:xfrm>
            <a:off x="1502788" y="4303684"/>
            <a:ext cx="330677" cy="727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BE5AD1-CD7A-4132-BB31-0D74B4079133}"/>
              </a:ext>
            </a:extLst>
          </p:cNvPr>
          <p:cNvSpPr/>
          <p:nvPr/>
        </p:nvSpPr>
        <p:spPr>
          <a:xfrm>
            <a:off x="273640" y="691952"/>
            <a:ext cx="11322698" cy="7970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CCC61B6-B648-4D50-BC13-FF76CC566EFF}"/>
              </a:ext>
            </a:extLst>
          </p:cNvPr>
          <p:cNvSpPr/>
          <p:nvPr/>
        </p:nvSpPr>
        <p:spPr>
          <a:xfrm>
            <a:off x="393720" y="756189"/>
            <a:ext cx="3403839" cy="7091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CAD121-EA81-44EC-A6F9-6A3A1A68BA8E}"/>
              </a:ext>
            </a:extLst>
          </p:cNvPr>
          <p:cNvSpPr/>
          <p:nvPr/>
        </p:nvSpPr>
        <p:spPr>
          <a:xfrm>
            <a:off x="2144764" y="818087"/>
            <a:ext cx="1593984" cy="56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 Message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E958462-6A7C-4C28-B35B-96C277A72DF8}"/>
              </a:ext>
            </a:extLst>
          </p:cNvPr>
          <p:cNvSpPr/>
          <p:nvPr/>
        </p:nvSpPr>
        <p:spPr>
          <a:xfrm>
            <a:off x="433693" y="821534"/>
            <a:ext cx="1593984" cy="56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Article Headline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366CEC-B77D-4DB1-AC03-B5BBFB4DD9CE}"/>
              </a:ext>
            </a:extLst>
          </p:cNvPr>
          <p:cNvSpPr txBox="1"/>
          <p:nvPr/>
        </p:nvSpPr>
        <p:spPr>
          <a:xfrm>
            <a:off x="491816" y="353846"/>
            <a:ext cx="458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Sentiment and Opinion Analysis Score/Label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081422-CA44-4EB7-999C-0BED4BA43BB6}"/>
              </a:ext>
            </a:extLst>
          </p:cNvPr>
          <p:cNvSpPr txBox="1"/>
          <p:nvPr/>
        </p:nvSpPr>
        <p:spPr>
          <a:xfrm>
            <a:off x="4825467" y="339332"/>
            <a:ext cx="331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Emotion Analysis Score/Label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185623-A0CC-4716-A559-D55ED0AC6AF3}"/>
              </a:ext>
            </a:extLst>
          </p:cNvPr>
          <p:cNvSpPr txBox="1"/>
          <p:nvPr/>
        </p:nvSpPr>
        <p:spPr>
          <a:xfrm>
            <a:off x="4229289" y="3944604"/>
            <a:ext cx="199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GDI SCORES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8F3A8C1-A6D0-49CB-83E2-93B0705E5FA8}"/>
              </a:ext>
            </a:extLst>
          </p:cNvPr>
          <p:cNvSpPr/>
          <p:nvPr/>
        </p:nvSpPr>
        <p:spPr>
          <a:xfrm>
            <a:off x="5034959" y="730126"/>
            <a:ext cx="1759868" cy="7091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CF6F832-C1A8-4C94-8E1E-9FD71B2DF2D8}"/>
              </a:ext>
            </a:extLst>
          </p:cNvPr>
          <p:cNvSpPr/>
          <p:nvPr/>
        </p:nvSpPr>
        <p:spPr>
          <a:xfrm>
            <a:off x="5106144" y="790910"/>
            <a:ext cx="1593984" cy="56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 Message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DD4CF9D-802D-420F-8DD0-11F5A93AFB4A}"/>
              </a:ext>
            </a:extLst>
          </p:cNvPr>
          <p:cNvSpPr/>
          <p:nvPr/>
        </p:nvSpPr>
        <p:spPr>
          <a:xfrm>
            <a:off x="4526463" y="4255529"/>
            <a:ext cx="2863382" cy="7511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C23E744E-13B5-4867-8BF4-86BAEF040346}"/>
              </a:ext>
            </a:extLst>
          </p:cNvPr>
          <p:cNvSpPr/>
          <p:nvPr/>
        </p:nvSpPr>
        <p:spPr>
          <a:xfrm>
            <a:off x="4547767" y="4296745"/>
            <a:ext cx="2811793" cy="3056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Article Score/Label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3A775C0E-978D-49ED-BC4C-9F1846C13540}"/>
              </a:ext>
            </a:extLst>
          </p:cNvPr>
          <p:cNvSpPr/>
          <p:nvPr/>
        </p:nvSpPr>
        <p:spPr>
          <a:xfrm>
            <a:off x="4598774" y="4668417"/>
            <a:ext cx="2729018" cy="3056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 Score/Label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8BA9AC2-3143-4939-A3BC-C90D48A0A6B9}"/>
              </a:ext>
            </a:extLst>
          </p:cNvPr>
          <p:cNvSpPr/>
          <p:nvPr/>
        </p:nvSpPr>
        <p:spPr>
          <a:xfrm>
            <a:off x="9273765" y="2108223"/>
            <a:ext cx="2020078" cy="1366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Misinformation label with confidence score</a:t>
            </a:r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927EE0A5-B2E9-4854-A7AB-DD8DE07470FF}"/>
              </a:ext>
            </a:extLst>
          </p:cNvPr>
          <p:cNvSpPr/>
          <p:nvPr/>
        </p:nvSpPr>
        <p:spPr>
          <a:xfrm>
            <a:off x="8542934" y="2722274"/>
            <a:ext cx="730831" cy="115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2A81935-DE43-4310-BB8E-171114EC83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9789246" y="3926800"/>
            <a:ext cx="98911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48E0629E-8AD3-4CB1-AB16-0DA465133A7F}"/>
              </a:ext>
            </a:extLst>
          </p:cNvPr>
          <p:cNvCxnSpPr>
            <a:cxnSpLocks/>
          </p:cNvCxnSpPr>
          <p:nvPr/>
        </p:nvCxnSpPr>
        <p:spPr>
          <a:xfrm flipV="1">
            <a:off x="7364146" y="4651847"/>
            <a:ext cx="1015864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9AE15EA3-1554-4EEA-87A1-DAE580061E4F}"/>
              </a:ext>
            </a:extLst>
          </p:cNvPr>
          <p:cNvCxnSpPr>
            <a:cxnSpLocks/>
            <a:stCxn id="102" idx="2"/>
          </p:cNvCxnSpPr>
          <p:nvPr/>
        </p:nvCxnSpPr>
        <p:spPr>
          <a:xfrm rot="16200000" flipH="1">
            <a:off x="6857085" y="4080265"/>
            <a:ext cx="629123" cy="24167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F57526D5-4381-4561-8F79-8AFD4738CCED}"/>
              </a:ext>
            </a:extLst>
          </p:cNvPr>
          <p:cNvCxnSpPr>
            <a:cxnSpLocks/>
            <a:stCxn id="17" idx="3"/>
            <a:endCxn id="141" idx="2"/>
          </p:cNvCxnSpPr>
          <p:nvPr/>
        </p:nvCxnSpPr>
        <p:spPr>
          <a:xfrm>
            <a:off x="3713585" y="6019947"/>
            <a:ext cx="6405417" cy="511470"/>
          </a:xfrm>
          <a:prstGeom prst="bentConnector4">
            <a:avLst>
              <a:gd name="adj1" fmla="val 36495"/>
              <a:gd name="adj2" fmla="val 144695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1" name="Table 141">
            <a:extLst>
              <a:ext uri="{FF2B5EF4-FFF2-40B4-BE49-F238E27FC236}">
                <a16:creationId xmlns:a16="http://schemas.microsoft.com/office/drawing/2014/main" id="{E8D839F0-2B9F-4078-83BC-EFCA93563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993679"/>
              </p:ext>
            </p:extLst>
          </p:nvPr>
        </p:nvGraphicFramePr>
        <p:xfrm>
          <a:off x="8388855" y="4395527"/>
          <a:ext cx="3460295" cy="21358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0955">
                  <a:extLst>
                    <a:ext uri="{9D8B030D-6E8A-4147-A177-3AD203B41FA5}">
                      <a16:colId xmlns:a16="http://schemas.microsoft.com/office/drawing/2014/main" val="2004058527"/>
                    </a:ext>
                  </a:extLst>
                </a:gridCol>
                <a:gridCol w="1084670">
                  <a:extLst>
                    <a:ext uri="{9D8B030D-6E8A-4147-A177-3AD203B41FA5}">
                      <a16:colId xmlns:a16="http://schemas.microsoft.com/office/drawing/2014/main" val="2298981045"/>
                    </a:ext>
                  </a:extLst>
                </a:gridCol>
                <a:gridCol w="1084670">
                  <a:extLst>
                    <a:ext uri="{9D8B030D-6E8A-4147-A177-3AD203B41FA5}">
                      <a16:colId xmlns:a16="http://schemas.microsoft.com/office/drawing/2014/main" val="842831782"/>
                    </a:ext>
                  </a:extLst>
                </a:gridCol>
              </a:tblGrid>
              <a:tr h="245862">
                <a:tc>
                  <a:txBody>
                    <a:bodyPr/>
                    <a:lstStyle/>
                    <a:p>
                      <a:r>
                        <a:rPr lang="en-US" sz="1000" dirty="0"/>
                        <a:t>FEATURES Extracted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Article Headline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FB 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47832"/>
                  </a:ext>
                </a:extLst>
              </a:tr>
              <a:tr h="245862">
                <a:tc>
                  <a:txBody>
                    <a:bodyPr/>
                    <a:lstStyle/>
                    <a:p>
                      <a:r>
                        <a:rPr lang="en-US" sz="1000" dirty="0"/>
                        <a:t>Sentiment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ym typeface="Symbol" panose="05050102010706020507" pitchFamily="18" charset="2"/>
                        </a:rPr>
                        <a:t>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ym typeface="Symbol" panose="05050102010706020507" pitchFamily="18" charset="2"/>
                        </a:rPr>
                        <a:t>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4789"/>
                  </a:ext>
                </a:extLst>
              </a:tr>
              <a:tr h="245862">
                <a:tc>
                  <a:txBody>
                    <a:bodyPr/>
                    <a:lstStyle/>
                    <a:p>
                      <a:r>
                        <a:rPr lang="en-US" sz="1000" dirty="0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ym typeface="Symbol" panose="05050102010706020507" pitchFamily="18" charset="2"/>
                        </a:rPr>
                        <a:t>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ym typeface="Symbol" panose="05050102010706020507" pitchFamily="18" charset="2"/>
                        </a:rPr>
                        <a:t>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20602"/>
                  </a:ext>
                </a:extLst>
              </a:tr>
              <a:tr h="245862">
                <a:tc>
                  <a:txBody>
                    <a:bodyPr/>
                    <a:lstStyle/>
                    <a:p>
                      <a:r>
                        <a:rPr lang="en-US" sz="1000" dirty="0"/>
                        <a:t>Emotion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ym typeface="Symbol" panose="05050102010706020507" pitchFamily="18" charset="2"/>
                        </a:rPr>
                        <a:t>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990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GDI Full Article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ym typeface="Symbol" panose="05050102010706020507" pitchFamily="18" charset="2"/>
                        </a:rPr>
                        <a:t>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26816"/>
                  </a:ext>
                </a:extLst>
              </a:tr>
              <a:tr h="266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GDI Domain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ym typeface="Symbol" panose="05050102010706020507" pitchFamily="18" charset="2"/>
                        </a:rPr>
                        <a:t>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063"/>
                  </a:ext>
                </a:extLst>
              </a:tr>
              <a:tr h="245862">
                <a:tc>
                  <a:txBody>
                    <a:bodyPr/>
                    <a:lstStyle/>
                    <a:p>
                      <a:r>
                        <a:rPr lang="en-US" sz="1000" dirty="0"/>
                        <a:t>Topics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ym typeface="Symbol" panose="05050102010706020507" pitchFamily="18" charset="2"/>
                        </a:rPr>
                        <a:t>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342695"/>
                  </a:ext>
                </a:extLst>
              </a:tr>
              <a:tr h="394053">
                <a:tc>
                  <a:txBody>
                    <a:bodyPr/>
                    <a:lstStyle/>
                    <a:p>
                      <a:r>
                        <a:rPr lang="en-US" sz="1000" dirty="0"/>
                        <a:t>Cluster Embeddings (top words)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ym typeface="Symbol" panose="05050102010706020507" pitchFamily="18" charset="2"/>
                        </a:rPr>
                        <a:t>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446348"/>
                  </a:ext>
                </a:extLst>
              </a:tr>
            </a:tbl>
          </a:graphicData>
        </a:graphic>
      </p:graphicFrame>
      <p:sp>
        <p:nvSpPr>
          <p:cNvPr id="150" name="TextBox 149">
            <a:extLst>
              <a:ext uri="{FF2B5EF4-FFF2-40B4-BE49-F238E27FC236}">
                <a16:creationId xmlns:a16="http://schemas.microsoft.com/office/drawing/2014/main" id="{3E2DD72F-9B13-41D4-99E3-BD40A4989914}"/>
              </a:ext>
            </a:extLst>
          </p:cNvPr>
          <p:cNvSpPr txBox="1"/>
          <p:nvPr/>
        </p:nvSpPr>
        <p:spPr>
          <a:xfrm>
            <a:off x="7926172" y="338680"/>
            <a:ext cx="443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Self-Supervised Deep Clustering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EEAE4B00-BE26-4439-9F55-99BA1CCB4B2B}"/>
              </a:ext>
            </a:extLst>
          </p:cNvPr>
          <p:cNvSpPr/>
          <p:nvPr/>
        </p:nvSpPr>
        <p:spPr>
          <a:xfrm>
            <a:off x="9359274" y="732432"/>
            <a:ext cx="1759868" cy="7091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0E7E027-79DF-44E4-80A6-A7B08B822C93}"/>
              </a:ext>
            </a:extLst>
          </p:cNvPr>
          <p:cNvSpPr/>
          <p:nvPr/>
        </p:nvSpPr>
        <p:spPr>
          <a:xfrm>
            <a:off x="9442216" y="798897"/>
            <a:ext cx="1593984" cy="56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Article Headline</a:t>
            </a:r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8AF78BF3-CC8F-4C9D-B976-8098FCA107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38757" y="-1604247"/>
            <a:ext cx="4990440" cy="9676674"/>
          </a:xfrm>
          <a:prstGeom prst="bentConnector4">
            <a:avLst>
              <a:gd name="adj1" fmla="val -14095"/>
              <a:gd name="adj2" fmla="val 103407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9A4A7DA9-E34C-4F6F-9944-3311E08BC3BC}"/>
              </a:ext>
            </a:extLst>
          </p:cNvPr>
          <p:cNvCxnSpPr>
            <a:cxnSpLocks/>
            <a:stCxn id="152" idx="3"/>
          </p:cNvCxnSpPr>
          <p:nvPr/>
        </p:nvCxnSpPr>
        <p:spPr>
          <a:xfrm>
            <a:off x="11119142" y="1086996"/>
            <a:ext cx="634664" cy="332891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A5C8CE7-A087-46EA-9BD7-5EEE29B31DCE}"/>
              </a:ext>
            </a:extLst>
          </p:cNvPr>
          <p:cNvCxnSpPr>
            <a:cxnSpLocks/>
            <a:stCxn id="89" idx="0"/>
          </p:cNvCxnSpPr>
          <p:nvPr/>
        </p:nvCxnSpPr>
        <p:spPr>
          <a:xfrm rot="16200000" flipH="1">
            <a:off x="6749967" y="-104948"/>
            <a:ext cx="4272954" cy="5943102"/>
          </a:xfrm>
          <a:prstGeom prst="bentConnector4">
            <a:avLst>
              <a:gd name="adj1" fmla="val -11832"/>
              <a:gd name="adj2" fmla="val 102229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B3DE1A1-5AE8-43E3-92DB-B4C92DDE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39" y="2271699"/>
            <a:ext cx="4228730" cy="205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87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92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Anusua Trivedi</dc:creator>
  <cp:lastModifiedBy>Anusua Trivedi</cp:lastModifiedBy>
  <cp:revision>30</cp:revision>
  <dcterms:created xsi:type="dcterms:W3CDTF">2021-10-14T20:02:51Z</dcterms:created>
  <dcterms:modified xsi:type="dcterms:W3CDTF">2021-12-21T18:24:51Z</dcterms:modified>
</cp:coreProperties>
</file>