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63" r:id="rId6"/>
    <p:sldId id="261" r:id="rId7"/>
    <p:sldId id="262" r:id="rId8"/>
    <p:sldId id="257" r:id="rId9"/>
    <p:sldId id="270" r:id="rId10"/>
    <p:sldId id="258" r:id="rId11"/>
    <p:sldId id="265" r:id="rId12"/>
    <p:sldId id="267" r:id="rId13"/>
    <p:sldId id="268" r:id="rId14"/>
    <p:sldId id="266" r:id="rId15"/>
    <p:sldId id="269" r:id="rId16"/>
    <p:sldId id="260" r:id="rId17"/>
    <p:sldId id="264" r:id="rId18"/>
    <p:sldId id="271" r:id="rId19"/>
    <p:sldId id="272" r:id="rId20"/>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729" autoAdjust="0"/>
  </p:normalViewPr>
  <p:slideViewPr>
    <p:cSldViewPr snapToGrid="0" showGuides="1">
      <p:cViewPr varScale="1">
        <p:scale>
          <a:sx n="69" d="100"/>
          <a:sy n="69" d="100"/>
        </p:scale>
        <p:origin x="4482" y="66"/>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C809D-72BF-4D09-819C-E2619CF8A3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6BDCD8A-3511-428B-A0D4-80471BE32A58}">
      <dgm:prSet/>
      <dgm:spPr/>
      <dgm:t>
        <a:bodyPr/>
        <a:lstStyle/>
        <a:p>
          <a:pPr>
            <a:lnSpc>
              <a:spcPct val="100000"/>
            </a:lnSpc>
          </a:pPr>
          <a:r>
            <a:rPr lang="de-DE"/>
            <a:t>Visualisierung der Herkunft von Obst und Gemüse</a:t>
          </a:r>
        </a:p>
      </dgm:t>
    </dgm:pt>
    <dgm:pt modelId="{09565EAB-B1CB-4E83-B423-A3BBF9C75664}" type="parTrans" cxnId="{4C4EE7F5-57D5-4419-A4F3-E1DD1EA08FEF}">
      <dgm:prSet/>
      <dgm:spPr/>
      <dgm:t>
        <a:bodyPr/>
        <a:lstStyle/>
        <a:p>
          <a:endParaRPr lang="en-US"/>
        </a:p>
      </dgm:t>
    </dgm:pt>
    <dgm:pt modelId="{10AEBD1F-A737-4A65-AFF1-38B89147FF0A}" type="sibTrans" cxnId="{4C4EE7F5-57D5-4419-A4F3-E1DD1EA08FEF}">
      <dgm:prSet/>
      <dgm:spPr/>
      <dgm:t>
        <a:bodyPr/>
        <a:lstStyle/>
        <a:p>
          <a:endParaRPr lang="en-US"/>
        </a:p>
      </dgm:t>
    </dgm:pt>
    <dgm:pt modelId="{D33AB421-5604-43DC-8C54-7EA15464729A}">
      <dgm:prSet/>
      <dgm:spPr/>
      <dgm:t>
        <a:bodyPr/>
        <a:lstStyle/>
        <a:p>
          <a:pPr>
            <a:lnSpc>
              <a:spcPct val="100000"/>
            </a:lnSpc>
          </a:pPr>
          <a:r>
            <a:rPr lang="de-DE"/>
            <a:t>Länge der Transportroute</a:t>
          </a:r>
        </a:p>
      </dgm:t>
    </dgm:pt>
    <dgm:pt modelId="{2A2CBEF1-5217-43EA-9539-56CCE33465B5}" type="parTrans" cxnId="{78C44DF9-1404-4304-9B9C-8CF6F765490B}">
      <dgm:prSet/>
      <dgm:spPr/>
      <dgm:t>
        <a:bodyPr/>
        <a:lstStyle/>
        <a:p>
          <a:endParaRPr lang="en-US"/>
        </a:p>
      </dgm:t>
    </dgm:pt>
    <dgm:pt modelId="{E9E4472E-3F90-4127-A2B2-88EC939BE7C2}" type="sibTrans" cxnId="{78C44DF9-1404-4304-9B9C-8CF6F765490B}">
      <dgm:prSet/>
      <dgm:spPr/>
      <dgm:t>
        <a:bodyPr/>
        <a:lstStyle/>
        <a:p>
          <a:endParaRPr lang="en-US"/>
        </a:p>
      </dgm:t>
    </dgm:pt>
    <dgm:pt modelId="{259C7A7A-E736-4BBF-99F7-C4DE058FFA4D}">
      <dgm:prSet/>
      <dgm:spPr/>
      <dgm:t>
        <a:bodyPr/>
        <a:lstStyle/>
        <a:p>
          <a:pPr>
            <a:lnSpc>
              <a:spcPct val="100000"/>
            </a:lnSpc>
          </a:pPr>
          <a:r>
            <a:rPr lang="de-DE"/>
            <a:t>Vergleich der zurückgelegten Distanzen</a:t>
          </a:r>
        </a:p>
      </dgm:t>
    </dgm:pt>
    <dgm:pt modelId="{F4627185-E767-45D1-A0B6-8FE7F67D8BE3}" type="parTrans" cxnId="{ABAC8E77-CDCD-4F1E-8A8B-7C2D4D5FB737}">
      <dgm:prSet/>
      <dgm:spPr/>
      <dgm:t>
        <a:bodyPr/>
        <a:lstStyle/>
        <a:p>
          <a:endParaRPr lang="en-US"/>
        </a:p>
      </dgm:t>
    </dgm:pt>
    <dgm:pt modelId="{6967B274-EA56-4FDD-A417-D8A8D330FB78}" type="sibTrans" cxnId="{ABAC8E77-CDCD-4F1E-8A8B-7C2D4D5FB737}">
      <dgm:prSet/>
      <dgm:spPr/>
      <dgm:t>
        <a:bodyPr/>
        <a:lstStyle/>
        <a:p>
          <a:endParaRPr lang="en-US"/>
        </a:p>
      </dgm:t>
    </dgm:pt>
    <dgm:pt modelId="{3918D159-51C2-4333-A6EC-A7724D7126BC}">
      <dgm:prSet/>
      <dgm:spPr/>
      <dgm:t>
        <a:bodyPr/>
        <a:lstStyle/>
        <a:p>
          <a:pPr>
            <a:lnSpc>
              <a:spcPct val="100000"/>
            </a:lnSpc>
          </a:pPr>
          <a:r>
            <a:rPr lang="de-DE"/>
            <a:t>Visualisierung der Anbauarten</a:t>
          </a:r>
        </a:p>
      </dgm:t>
    </dgm:pt>
    <dgm:pt modelId="{1A957B7B-D363-48D4-8026-CAA125A4679F}" type="parTrans" cxnId="{DDD3D0FC-E6CA-479C-A7D9-62C91A847AA7}">
      <dgm:prSet/>
      <dgm:spPr/>
      <dgm:t>
        <a:bodyPr/>
        <a:lstStyle/>
        <a:p>
          <a:endParaRPr lang="en-US"/>
        </a:p>
      </dgm:t>
    </dgm:pt>
    <dgm:pt modelId="{A32C324E-81CD-4579-991F-E2B21A7AB530}" type="sibTrans" cxnId="{DDD3D0FC-E6CA-479C-A7D9-62C91A847AA7}">
      <dgm:prSet/>
      <dgm:spPr/>
      <dgm:t>
        <a:bodyPr/>
        <a:lstStyle/>
        <a:p>
          <a:endParaRPr lang="en-US"/>
        </a:p>
      </dgm:t>
    </dgm:pt>
    <dgm:pt modelId="{7180391D-A2F6-4515-9961-BC56A65604A0}" type="pres">
      <dgm:prSet presAssocID="{96AC809D-72BF-4D09-819C-E2619CF8A320}" presName="root" presStyleCnt="0">
        <dgm:presLayoutVars>
          <dgm:dir/>
          <dgm:resizeHandles val="exact"/>
        </dgm:presLayoutVars>
      </dgm:prSet>
      <dgm:spPr/>
    </dgm:pt>
    <dgm:pt modelId="{10255437-1DB2-42E4-A869-4C541D151E70}" type="pres">
      <dgm:prSet presAssocID="{06BDCD8A-3511-428B-A0D4-80471BE32A58}" presName="compNode" presStyleCnt="0"/>
      <dgm:spPr/>
    </dgm:pt>
    <dgm:pt modelId="{8C99822A-D811-4C4B-90CB-B2EA05EE6F44}" type="pres">
      <dgm:prSet presAssocID="{06BDCD8A-3511-428B-A0D4-80471BE32A58}" presName="bgRect" presStyleLbl="bgShp" presStyleIdx="0" presStyleCnt="4"/>
      <dgm:spPr/>
    </dgm:pt>
    <dgm:pt modelId="{7C3B262A-B7BF-4A94-A37C-0BAC30FB0915}" type="pres">
      <dgm:prSet presAssocID="{06BDCD8A-3511-428B-A0D4-80471BE32A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uben"/>
        </a:ext>
      </dgm:extLst>
    </dgm:pt>
    <dgm:pt modelId="{7A91E22D-AF72-46BE-B0AD-9C75AB401D62}" type="pres">
      <dgm:prSet presAssocID="{06BDCD8A-3511-428B-A0D4-80471BE32A58}" presName="spaceRect" presStyleCnt="0"/>
      <dgm:spPr/>
    </dgm:pt>
    <dgm:pt modelId="{3B28DA0D-1A96-4D01-8486-DABA18359B6E}" type="pres">
      <dgm:prSet presAssocID="{06BDCD8A-3511-428B-A0D4-80471BE32A58}" presName="parTx" presStyleLbl="revTx" presStyleIdx="0" presStyleCnt="4">
        <dgm:presLayoutVars>
          <dgm:chMax val="0"/>
          <dgm:chPref val="0"/>
        </dgm:presLayoutVars>
      </dgm:prSet>
      <dgm:spPr/>
    </dgm:pt>
    <dgm:pt modelId="{10EFA69B-D214-44A3-B0D5-6E2188C093F0}" type="pres">
      <dgm:prSet presAssocID="{10AEBD1F-A737-4A65-AFF1-38B89147FF0A}" presName="sibTrans" presStyleCnt="0"/>
      <dgm:spPr/>
    </dgm:pt>
    <dgm:pt modelId="{ECD6DAE8-0FBC-4504-BD55-8CAA0F5FC712}" type="pres">
      <dgm:prSet presAssocID="{D33AB421-5604-43DC-8C54-7EA15464729A}" presName="compNode" presStyleCnt="0"/>
      <dgm:spPr/>
    </dgm:pt>
    <dgm:pt modelId="{1BE7DAAD-7F6D-4239-A66D-6AB59303DA36}" type="pres">
      <dgm:prSet presAssocID="{D33AB421-5604-43DC-8C54-7EA15464729A}" presName="bgRect" presStyleLbl="bgShp" presStyleIdx="1" presStyleCnt="4"/>
      <dgm:spPr/>
    </dgm:pt>
    <dgm:pt modelId="{1BDFAB1A-6ADF-46FF-A2E6-FA744F6D5A1B}" type="pres">
      <dgm:prSet presAssocID="{D33AB421-5604-43DC-8C54-7EA1546472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Europe-Africa"/>
        </a:ext>
      </dgm:extLst>
    </dgm:pt>
    <dgm:pt modelId="{4995117C-FA43-43B2-A8A1-6A1787E520B5}" type="pres">
      <dgm:prSet presAssocID="{D33AB421-5604-43DC-8C54-7EA15464729A}" presName="spaceRect" presStyleCnt="0"/>
      <dgm:spPr/>
    </dgm:pt>
    <dgm:pt modelId="{9A109C96-F8BB-4AE4-8955-43EE73B4DF84}" type="pres">
      <dgm:prSet presAssocID="{D33AB421-5604-43DC-8C54-7EA15464729A}" presName="parTx" presStyleLbl="revTx" presStyleIdx="1" presStyleCnt="4">
        <dgm:presLayoutVars>
          <dgm:chMax val="0"/>
          <dgm:chPref val="0"/>
        </dgm:presLayoutVars>
      </dgm:prSet>
      <dgm:spPr/>
    </dgm:pt>
    <dgm:pt modelId="{84F75C56-F955-41E0-9188-C0517D155353}" type="pres">
      <dgm:prSet presAssocID="{E9E4472E-3F90-4127-A2B2-88EC939BE7C2}" presName="sibTrans" presStyleCnt="0"/>
      <dgm:spPr/>
    </dgm:pt>
    <dgm:pt modelId="{048244B4-6E77-476F-B68D-970E97E4516C}" type="pres">
      <dgm:prSet presAssocID="{259C7A7A-E736-4BBF-99F7-C4DE058FFA4D}" presName="compNode" presStyleCnt="0"/>
      <dgm:spPr/>
    </dgm:pt>
    <dgm:pt modelId="{0558F7A0-2DD2-41A7-A6F7-44D705AE6339}" type="pres">
      <dgm:prSet presAssocID="{259C7A7A-E736-4BBF-99F7-C4DE058FFA4D}" presName="bgRect" presStyleLbl="bgShp" presStyleIdx="2" presStyleCnt="4"/>
      <dgm:spPr/>
    </dgm:pt>
    <dgm:pt modelId="{DEA65C39-CF14-4DD2-AE5D-587DED9042E1}" type="pres">
      <dgm:prSet presAssocID="{259C7A7A-E736-4BBF-99F7-C4DE058FFA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äkchen"/>
        </a:ext>
      </dgm:extLst>
    </dgm:pt>
    <dgm:pt modelId="{A9C3E0DA-A83E-4DE4-9245-26477E78066D}" type="pres">
      <dgm:prSet presAssocID="{259C7A7A-E736-4BBF-99F7-C4DE058FFA4D}" presName="spaceRect" presStyleCnt="0"/>
      <dgm:spPr/>
    </dgm:pt>
    <dgm:pt modelId="{1F7B7597-5B79-4057-8035-2731F5F0CEE3}" type="pres">
      <dgm:prSet presAssocID="{259C7A7A-E736-4BBF-99F7-C4DE058FFA4D}" presName="parTx" presStyleLbl="revTx" presStyleIdx="2" presStyleCnt="4">
        <dgm:presLayoutVars>
          <dgm:chMax val="0"/>
          <dgm:chPref val="0"/>
        </dgm:presLayoutVars>
      </dgm:prSet>
      <dgm:spPr/>
    </dgm:pt>
    <dgm:pt modelId="{FF6B6887-59AD-4DCD-841C-EAD42EA720EC}" type="pres">
      <dgm:prSet presAssocID="{6967B274-EA56-4FDD-A417-D8A8D330FB78}" presName="sibTrans" presStyleCnt="0"/>
      <dgm:spPr/>
    </dgm:pt>
    <dgm:pt modelId="{B50B673A-B4A2-4E4D-BF00-A1FB1D3EF602}" type="pres">
      <dgm:prSet presAssocID="{3918D159-51C2-4333-A6EC-A7724D7126BC}" presName="compNode" presStyleCnt="0"/>
      <dgm:spPr/>
    </dgm:pt>
    <dgm:pt modelId="{9F37A4DF-5D97-4479-9F2D-78D8BFCBA0C1}" type="pres">
      <dgm:prSet presAssocID="{3918D159-51C2-4333-A6EC-A7724D7126BC}" presName="bgRect" presStyleLbl="bgShp" presStyleIdx="3" presStyleCnt="4"/>
      <dgm:spPr/>
    </dgm:pt>
    <dgm:pt modelId="{7D131233-8AA4-4E39-872A-8738A674C23B}" type="pres">
      <dgm:prSet presAssocID="{3918D159-51C2-4333-A6EC-A7724D7126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uge"/>
        </a:ext>
      </dgm:extLst>
    </dgm:pt>
    <dgm:pt modelId="{735C809E-14B8-4FA8-BB8A-5FC5C4F0D5EE}" type="pres">
      <dgm:prSet presAssocID="{3918D159-51C2-4333-A6EC-A7724D7126BC}" presName="spaceRect" presStyleCnt="0"/>
      <dgm:spPr/>
    </dgm:pt>
    <dgm:pt modelId="{BC75DDD5-6D3B-4E00-8694-9DB2E98A7A1A}" type="pres">
      <dgm:prSet presAssocID="{3918D159-51C2-4333-A6EC-A7724D7126BC}" presName="parTx" presStyleLbl="revTx" presStyleIdx="3" presStyleCnt="4">
        <dgm:presLayoutVars>
          <dgm:chMax val="0"/>
          <dgm:chPref val="0"/>
        </dgm:presLayoutVars>
      </dgm:prSet>
      <dgm:spPr/>
    </dgm:pt>
  </dgm:ptLst>
  <dgm:cxnLst>
    <dgm:cxn modelId="{DEC4FE23-DB57-4FFF-BFFE-A4A575826C6C}" type="presOf" srcId="{06BDCD8A-3511-428B-A0D4-80471BE32A58}" destId="{3B28DA0D-1A96-4D01-8486-DABA18359B6E}" srcOrd="0" destOrd="0" presId="urn:microsoft.com/office/officeart/2018/2/layout/IconVerticalSolidList"/>
    <dgm:cxn modelId="{3ECEB428-9661-4506-8801-88577B608C1A}" type="presOf" srcId="{96AC809D-72BF-4D09-819C-E2619CF8A320}" destId="{7180391D-A2F6-4515-9961-BC56A65604A0}" srcOrd="0" destOrd="0" presId="urn:microsoft.com/office/officeart/2018/2/layout/IconVerticalSolidList"/>
    <dgm:cxn modelId="{C8932676-F44C-452F-BAA3-440C2DD6612E}" type="presOf" srcId="{3918D159-51C2-4333-A6EC-A7724D7126BC}" destId="{BC75DDD5-6D3B-4E00-8694-9DB2E98A7A1A}" srcOrd="0" destOrd="0" presId="urn:microsoft.com/office/officeart/2018/2/layout/IconVerticalSolidList"/>
    <dgm:cxn modelId="{ABAC8E77-CDCD-4F1E-8A8B-7C2D4D5FB737}" srcId="{96AC809D-72BF-4D09-819C-E2619CF8A320}" destId="{259C7A7A-E736-4BBF-99F7-C4DE058FFA4D}" srcOrd="2" destOrd="0" parTransId="{F4627185-E767-45D1-A0B6-8FE7F67D8BE3}" sibTransId="{6967B274-EA56-4FDD-A417-D8A8D330FB78}"/>
    <dgm:cxn modelId="{D85851E4-5974-42FE-BB9F-2493C0E535E0}" type="presOf" srcId="{D33AB421-5604-43DC-8C54-7EA15464729A}" destId="{9A109C96-F8BB-4AE4-8955-43EE73B4DF84}" srcOrd="0" destOrd="0" presId="urn:microsoft.com/office/officeart/2018/2/layout/IconVerticalSolidList"/>
    <dgm:cxn modelId="{89C5FCF4-D159-4FCF-95DB-08915E00837D}" type="presOf" srcId="{259C7A7A-E736-4BBF-99F7-C4DE058FFA4D}" destId="{1F7B7597-5B79-4057-8035-2731F5F0CEE3}" srcOrd="0" destOrd="0" presId="urn:microsoft.com/office/officeart/2018/2/layout/IconVerticalSolidList"/>
    <dgm:cxn modelId="{4C4EE7F5-57D5-4419-A4F3-E1DD1EA08FEF}" srcId="{96AC809D-72BF-4D09-819C-E2619CF8A320}" destId="{06BDCD8A-3511-428B-A0D4-80471BE32A58}" srcOrd="0" destOrd="0" parTransId="{09565EAB-B1CB-4E83-B423-A3BBF9C75664}" sibTransId="{10AEBD1F-A737-4A65-AFF1-38B89147FF0A}"/>
    <dgm:cxn modelId="{78C44DF9-1404-4304-9B9C-8CF6F765490B}" srcId="{96AC809D-72BF-4D09-819C-E2619CF8A320}" destId="{D33AB421-5604-43DC-8C54-7EA15464729A}" srcOrd="1" destOrd="0" parTransId="{2A2CBEF1-5217-43EA-9539-56CCE33465B5}" sibTransId="{E9E4472E-3F90-4127-A2B2-88EC939BE7C2}"/>
    <dgm:cxn modelId="{DDD3D0FC-E6CA-479C-A7D9-62C91A847AA7}" srcId="{96AC809D-72BF-4D09-819C-E2619CF8A320}" destId="{3918D159-51C2-4333-A6EC-A7724D7126BC}" srcOrd="3" destOrd="0" parTransId="{1A957B7B-D363-48D4-8026-CAA125A4679F}" sibTransId="{A32C324E-81CD-4579-991F-E2B21A7AB530}"/>
    <dgm:cxn modelId="{659CD717-2D36-4AFC-B64A-7908BEF59EB3}" type="presParOf" srcId="{7180391D-A2F6-4515-9961-BC56A65604A0}" destId="{10255437-1DB2-42E4-A869-4C541D151E70}" srcOrd="0" destOrd="0" presId="urn:microsoft.com/office/officeart/2018/2/layout/IconVerticalSolidList"/>
    <dgm:cxn modelId="{2CBA060A-7E69-4EE9-B5DA-7951D989DE0C}" type="presParOf" srcId="{10255437-1DB2-42E4-A869-4C541D151E70}" destId="{8C99822A-D811-4C4B-90CB-B2EA05EE6F44}" srcOrd="0" destOrd="0" presId="urn:microsoft.com/office/officeart/2018/2/layout/IconVerticalSolidList"/>
    <dgm:cxn modelId="{8AD93CF0-F178-43B0-BD29-6B667DC3AE61}" type="presParOf" srcId="{10255437-1DB2-42E4-A869-4C541D151E70}" destId="{7C3B262A-B7BF-4A94-A37C-0BAC30FB0915}" srcOrd="1" destOrd="0" presId="urn:microsoft.com/office/officeart/2018/2/layout/IconVerticalSolidList"/>
    <dgm:cxn modelId="{1ED4A01D-4F57-475B-B34A-A0E06D4D5555}" type="presParOf" srcId="{10255437-1DB2-42E4-A869-4C541D151E70}" destId="{7A91E22D-AF72-46BE-B0AD-9C75AB401D62}" srcOrd="2" destOrd="0" presId="urn:microsoft.com/office/officeart/2018/2/layout/IconVerticalSolidList"/>
    <dgm:cxn modelId="{0FF8798F-DC38-4C74-B234-89B2AC0E89C9}" type="presParOf" srcId="{10255437-1DB2-42E4-A869-4C541D151E70}" destId="{3B28DA0D-1A96-4D01-8486-DABA18359B6E}" srcOrd="3" destOrd="0" presId="urn:microsoft.com/office/officeart/2018/2/layout/IconVerticalSolidList"/>
    <dgm:cxn modelId="{72304CAF-1F16-4425-8E73-495FE45A7D85}" type="presParOf" srcId="{7180391D-A2F6-4515-9961-BC56A65604A0}" destId="{10EFA69B-D214-44A3-B0D5-6E2188C093F0}" srcOrd="1" destOrd="0" presId="urn:microsoft.com/office/officeart/2018/2/layout/IconVerticalSolidList"/>
    <dgm:cxn modelId="{BB996DA8-76EC-4FD8-BB8E-9CD716294ED3}" type="presParOf" srcId="{7180391D-A2F6-4515-9961-BC56A65604A0}" destId="{ECD6DAE8-0FBC-4504-BD55-8CAA0F5FC712}" srcOrd="2" destOrd="0" presId="urn:microsoft.com/office/officeart/2018/2/layout/IconVerticalSolidList"/>
    <dgm:cxn modelId="{A8E069F6-C25D-4972-BEDE-64B2ED8610F4}" type="presParOf" srcId="{ECD6DAE8-0FBC-4504-BD55-8CAA0F5FC712}" destId="{1BE7DAAD-7F6D-4239-A66D-6AB59303DA36}" srcOrd="0" destOrd="0" presId="urn:microsoft.com/office/officeart/2018/2/layout/IconVerticalSolidList"/>
    <dgm:cxn modelId="{CF01C499-6D8A-4F12-BF79-A67C018085B7}" type="presParOf" srcId="{ECD6DAE8-0FBC-4504-BD55-8CAA0F5FC712}" destId="{1BDFAB1A-6ADF-46FF-A2E6-FA744F6D5A1B}" srcOrd="1" destOrd="0" presId="urn:microsoft.com/office/officeart/2018/2/layout/IconVerticalSolidList"/>
    <dgm:cxn modelId="{E50AC5AC-F998-49B0-B2E2-900C74F52CDE}" type="presParOf" srcId="{ECD6DAE8-0FBC-4504-BD55-8CAA0F5FC712}" destId="{4995117C-FA43-43B2-A8A1-6A1787E520B5}" srcOrd="2" destOrd="0" presId="urn:microsoft.com/office/officeart/2018/2/layout/IconVerticalSolidList"/>
    <dgm:cxn modelId="{7E209D95-3ED9-46B0-A36B-D8436A5C928E}" type="presParOf" srcId="{ECD6DAE8-0FBC-4504-BD55-8CAA0F5FC712}" destId="{9A109C96-F8BB-4AE4-8955-43EE73B4DF84}" srcOrd="3" destOrd="0" presId="urn:microsoft.com/office/officeart/2018/2/layout/IconVerticalSolidList"/>
    <dgm:cxn modelId="{9FDF6036-8E75-4C43-B14A-9E6F972C6364}" type="presParOf" srcId="{7180391D-A2F6-4515-9961-BC56A65604A0}" destId="{84F75C56-F955-41E0-9188-C0517D155353}" srcOrd="3" destOrd="0" presId="urn:microsoft.com/office/officeart/2018/2/layout/IconVerticalSolidList"/>
    <dgm:cxn modelId="{6C52EE77-1914-4DFF-A3B8-B94B22161CB0}" type="presParOf" srcId="{7180391D-A2F6-4515-9961-BC56A65604A0}" destId="{048244B4-6E77-476F-B68D-970E97E4516C}" srcOrd="4" destOrd="0" presId="urn:microsoft.com/office/officeart/2018/2/layout/IconVerticalSolidList"/>
    <dgm:cxn modelId="{0680937C-F104-489B-9A34-89EBE612BFC7}" type="presParOf" srcId="{048244B4-6E77-476F-B68D-970E97E4516C}" destId="{0558F7A0-2DD2-41A7-A6F7-44D705AE6339}" srcOrd="0" destOrd="0" presId="urn:microsoft.com/office/officeart/2018/2/layout/IconVerticalSolidList"/>
    <dgm:cxn modelId="{B3469AD4-4510-4C7E-A5C0-FB609ED13015}" type="presParOf" srcId="{048244B4-6E77-476F-B68D-970E97E4516C}" destId="{DEA65C39-CF14-4DD2-AE5D-587DED9042E1}" srcOrd="1" destOrd="0" presId="urn:microsoft.com/office/officeart/2018/2/layout/IconVerticalSolidList"/>
    <dgm:cxn modelId="{0FA43CD6-7864-4F6C-A751-1F3A1B5AF516}" type="presParOf" srcId="{048244B4-6E77-476F-B68D-970E97E4516C}" destId="{A9C3E0DA-A83E-4DE4-9245-26477E78066D}" srcOrd="2" destOrd="0" presId="urn:microsoft.com/office/officeart/2018/2/layout/IconVerticalSolidList"/>
    <dgm:cxn modelId="{F44B47B2-F032-4376-ADEB-1CF64FF6CF8C}" type="presParOf" srcId="{048244B4-6E77-476F-B68D-970E97E4516C}" destId="{1F7B7597-5B79-4057-8035-2731F5F0CEE3}" srcOrd="3" destOrd="0" presId="urn:microsoft.com/office/officeart/2018/2/layout/IconVerticalSolidList"/>
    <dgm:cxn modelId="{CC5930BB-D37B-4810-9B38-19180ACB8F2D}" type="presParOf" srcId="{7180391D-A2F6-4515-9961-BC56A65604A0}" destId="{FF6B6887-59AD-4DCD-841C-EAD42EA720EC}" srcOrd="5" destOrd="0" presId="urn:microsoft.com/office/officeart/2018/2/layout/IconVerticalSolidList"/>
    <dgm:cxn modelId="{1C2143CF-11A1-410F-9BF4-279727AE093A}" type="presParOf" srcId="{7180391D-A2F6-4515-9961-BC56A65604A0}" destId="{B50B673A-B4A2-4E4D-BF00-A1FB1D3EF602}" srcOrd="6" destOrd="0" presId="urn:microsoft.com/office/officeart/2018/2/layout/IconVerticalSolidList"/>
    <dgm:cxn modelId="{522E44AC-435D-4455-A564-27DA4CF4B1BC}" type="presParOf" srcId="{B50B673A-B4A2-4E4D-BF00-A1FB1D3EF602}" destId="{9F37A4DF-5D97-4479-9F2D-78D8BFCBA0C1}" srcOrd="0" destOrd="0" presId="urn:microsoft.com/office/officeart/2018/2/layout/IconVerticalSolidList"/>
    <dgm:cxn modelId="{99680579-9D0A-4DB3-9A47-A5649DF8A229}" type="presParOf" srcId="{B50B673A-B4A2-4E4D-BF00-A1FB1D3EF602}" destId="{7D131233-8AA4-4E39-872A-8738A674C23B}" srcOrd="1" destOrd="0" presId="urn:microsoft.com/office/officeart/2018/2/layout/IconVerticalSolidList"/>
    <dgm:cxn modelId="{20AA6652-8F2D-4201-8141-7F80644C42E5}" type="presParOf" srcId="{B50B673A-B4A2-4E4D-BF00-A1FB1D3EF602}" destId="{735C809E-14B8-4FA8-BB8A-5FC5C4F0D5EE}" srcOrd="2" destOrd="0" presId="urn:microsoft.com/office/officeart/2018/2/layout/IconVerticalSolidList"/>
    <dgm:cxn modelId="{43364AB5-7260-4CC3-86F7-A59B3B433025}" type="presParOf" srcId="{B50B673A-B4A2-4E4D-BF00-A1FB1D3EF602}" destId="{BC75DDD5-6D3B-4E00-8694-9DB2E98A7A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9822A-D811-4C4B-90CB-B2EA05EE6F44}">
      <dsp:nvSpPr>
        <dsp:cNvPr id="0" name=""/>
        <dsp:cNvSpPr/>
      </dsp:nvSpPr>
      <dsp:spPr>
        <a:xfrm>
          <a:off x="0" y="1792"/>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B262A-B7BF-4A94-A37C-0BAC30FB0915}">
      <dsp:nvSpPr>
        <dsp:cNvPr id="0" name=""/>
        <dsp:cNvSpPr/>
      </dsp:nvSpPr>
      <dsp:spPr>
        <a:xfrm>
          <a:off x="274887" y="206254"/>
          <a:ext cx="499795" cy="499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28DA0D-1A96-4D01-8486-DABA18359B6E}">
      <dsp:nvSpPr>
        <dsp:cNvPr id="0" name=""/>
        <dsp:cNvSpPr/>
      </dsp:nvSpPr>
      <dsp:spPr>
        <a:xfrm>
          <a:off x="1049570" y="1792"/>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Visualisierung der Herkunft von Obst und Gemüse</a:t>
          </a:r>
        </a:p>
      </dsp:txBody>
      <dsp:txXfrm>
        <a:off x="1049570" y="1792"/>
        <a:ext cx="7050252" cy="908718"/>
      </dsp:txXfrm>
    </dsp:sp>
    <dsp:sp modelId="{1BE7DAAD-7F6D-4239-A66D-6AB59303DA36}">
      <dsp:nvSpPr>
        <dsp:cNvPr id="0" name=""/>
        <dsp:cNvSpPr/>
      </dsp:nvSpPr>
      <dsp:spPr>
        <a:xfrm>
          <a:off x="0" y="1137691"/>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FAB1A-6ADF-46FF-A2E6-FA744F6D5A1B}">
      <dsp:nvSpPr>
        <dsp:cNvPr id="0" name=""/>
        <dsp:cNvSpPr/>
      </dsp:nvSpPr>
      <dsp:spPr>
        <a:xfrm>
          <a:off x="274887" y="1342153"/>
          <a:ext cx="499795" cy="499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109C96-F8BB-4AE4-8955-43EE73B4DF84}">
      <dsp:nvSpPr>
        <dsp:cNvPr id="0" name=""/>
        <dsp:cNvSpPr/>
      </dsp:nvSpPr>
      <dsp:spPr>
        <a:xfrm>
          <a:off x="1049570" y="1137691"/>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Länge der Transportroute</a:t>
          </a:r>
        </a:p>
      </dsp:txBody>
      <dsp:txXfrm>
        <a:off x="1049570" y="1137691"/>
        <a:ext cx="7050252" cy="908718"/>
      </dsp:txXfrm>
    </dsp:sp>
    <dsp:sp modelId="{0558F7A0-2DD2-41A7-A6F7-44D705AE6339}">
      <dsp:nvSpPr>
        <dsp:cNvPr id="0" name=""/>
        <dsp:cNvSpPr/>
      </dsp:nvSpPr>
      <dsp:spPr>
        <a:xfrm>
          <a:off x="0" y="2273589"/>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65C39-CF14-4DD2-AE5D-587DED9042E1}">
      <dsp:nvSpPr>
        <dsp:cNvPr id="0" name=""/>
        <dsp:cNvSpPr/>
      </dsp:nvSpPr>
      <dsp:spPr>
        <a:xfrm>
          <a:off x="274887" y="2478051"/>
          <a:ext cx="499795" cy="4997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7B7597-5B79-4057-8035-2731F5F0CEE3}">
      <dsp:nvSpPr>
        <dsp:cNvPr id="0" name=""/>
        <dsp:cNvSpPr/>
      </dsp:nvSpPr>
      <dsp:spPr>
        <a:xfrm>
          <a:off x="1049570" y="2273589"/>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Vergleich der zurückgelegten Distanzen</a:t>
          </a:r>
        </a:p>
      </dsp:txBody>
      <dsp:txXfrm>
        <a:off x="1049570" y="2273589"/>
        <a:ext cx="7050252" cy="908718"/>
      </dsp:txXfrm>
    </dsp:sp>
    <dsp:sp modelId="{9F37A4DF-5D97-4479-9F2D-78D8BFCBA0C1}">
      <dsp:nvSpPr>
        <dsp:cNvPr id="0" name=""/>
        <dsp:cNvSpPr/>
      </dsp:nvSpPr>
      <dsp:spPr>
        <a:xfrm>
          <a:off x="0" y="3409488"/>
          <a:ext cx="8099823" cy="90871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31233-8AA4-4E39-872A-8738A674C23B}">
      <dsp:nvSpPr>
        <dsp:cNvPr id="0" name=""/>
        <dsp:cNvSpPr/>
      </dsp:nvSpPr>
      <dsp:spPr>
        <a:xfrm>
          <a:off x="274887" y="3613950"/>
          <a:ext cx="499795" cy="4997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5DDD5-6D3B-4E00-8694-9DB2E98A7A1A}">
      <dsp:nvSpPr>
        <dsp:cNvPr id="0" name=""/>
        <dsp:cNvSpPr/>
      </dsp:nvSpPr>
      <dsp:spPr>
        <a:xfrm>
          <a:off x="1049570" y="3409488"/>
          <a:ext cx="7050252" cy="908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73" tIns="96173" rIns="96173" bIns="96173" numCol="1" spcCol="1270" anchor="ctr" anchorCtr="0">
          <a:noAutofit/>
        </a:bodyPr>
        <a:lstStyle/>
        <a:p>
          <a:pPr marL="0" lvl="0" indent="0" algn="l" defTabSz="977900">
            <a:lnSpc>
              <a:spcPct val="100000"/>
            </a:lnSpc>
            <a:spcBef>
              <a:spcPct val="0"/>
            </a:spcBef>
            <a:spcAft>
              <a:spcPct val="35000"/>
            </a:spcAft>
            <a:buNone/>
          </a:pPr>
          <a:r>
            <a:rPr lang="de-DE" sz="2200" kern="1200"/>
            <a:t>Visualisierung der Anbauarten</a:t>
          </a:r>
        </a:p>
      </dsp:txBody>
      <dsp:txXfrm>
        <a:off x="1049570" y="3409488"/>
        <a:ext cx="7050252" cy="908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B13E491-0160-44CA-8656-01D95952FFA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BB88F1E-765D-4E21-9F8D-63D1716313FC}"/>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FC22EBC4-2CA6-42BD-8229-2827ADB55950}" type="datetimeFigureOut">
              <a:rPr lang="de-DE" smtClean="0"/>
              <a:t>13.12.2020</a:t>
            </a:fld>
            <a:endParaRPr lang="de-DE"/>
          </a:p>
        </p:txBody>
      </p:sp>
      <p:sp>
        <p:nvSpPr>
          <p:cNvPr id="4" name="Fußzeilenplatzhalter 3">
            <a:extLst>
              <a:ext uri="{FF2B5EF4-FFF2-40B4-BE49-F238E27FC236}">
                <a16:creationId xmlns:a16="http://schemas.microsoft.com/office/drawing/2014/main" id="{E90940C7-3E4C-402C-BFFD-712C903FC2F9}"/>
              </a:ext>
            </a:extLst>
          </p:cNvPr>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1F056EB9-7E45-44A5-A220-2F64EAE611A8}"/>
              </a:ext>
            </a:extLst>
          </p:cNvPr>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ED66FE7F-2050-46D9-81E4-FF717F8E139D}" type="slidenum">
              <a:rPr lang="de-DE" smtClean="0"/>
              <a:t>‹Nr.›</a:t>
            </a:fld>
            <a:endParaRPr lang="de-DE"/>
          </a:p>
        </p:txBody>
      </p:sp>
    </p:spTree>
    <p:extLst>
      <p:ext uri="{BB962C8B-B14F-4D97-AF65-F5344CB8AC3E}">
        <p14:creationId xmlns:p14="http://schemas.microsoft.com/office/powerpoint/2010/main" val="10288649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13.12.2020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48D7E64-8424-4764-AF7C-3E9336290528}" type="slidenum">
              <a:rPr lang="de-DE" smtClean="0"/>
              <a:t>1</a:t>
            </a:fld>
            <a:endParaRPr lang="de-DE"/>
          </a:p>
        </p:txBody>
      </p:sp>
    </p:spTree>
    <p:extLst>
      <p:ext uri="{BB962C8B-B14F-4D97-AF65-F5344CB8AC3E}">
        <p14:creationId xmlns:p14="http://schemas.microsoft.com/office/powerpoint/2010/main" val="2478638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endParaRPr lang="de-DE" sz="12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endParaRPr lang="de-DE" sz="12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Für die Umsetzung des Projektes wurde die Google Maps API favorisiert, da kombiniert mit dem Google Charts Tool die angestrebten Visualisierungen auf der Karte umgesetzt werden können.</a:t>
            </a:r>
          </a:p>
        </p:txBody>
      </p:sp>
      <p:sp>
        <p:nvSpPr>
          <p:cNvPr id="4" name="Foliennummernplatzhalter 3"/>
          <p:cNvSpPr>
            <a:spLocks noGrp="1"/>
          </p:cNvSpPr>
          <p:nvPr>
            <p:ph type="sldNum" sz="quarter" idx="5"/>
          </p:nvPr>
        </p:nvSpPr>
        <p:spPr/>
        <p:txBody>
          <a:bodyPr/>
          <a:lstStyle/>
          <a:p>
            <a:fld id="{996E54E2-22E2-44C2-8C41-A992617FFD87}" type="slidenum">
              <a:rPr lang="de-DE" smtClean="0"/>
              <a:t>10</a:t>
            </a:fld>
            <a:endParaRPr lang="de-DE"/>
          </a:p>
        </p:txBody>
      </p:sp>
    </p:spTree>
    <p:extLst>
      <p:ext uri="{BB962C8B-B14F-4D97-AF65-F5344CB8AC3E}">
        <p14:creationId xmlns:p14="http://schemas.microsoft.com/office/powerpoint/2010/main" val="284832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Risiken</a:t>
            </a:r>
          </a:p>
          <a:p>
            <a:endParaRPr lang="de-DE" dirty="0"/>
          </a:p>
          <a:p>
            <a:r>
              <a:rPr lang="de-DE" dirty="0"/>
              <a:t>Basierend auf den Anforderungen und den Zielen wurden Risiken identifiziert. Dabei wurden auch die möglichen Ursachen der Risiken betrachtet. Die Risiken dieser Folie beziehen sich auch Probleme der Datenbank, beziehungsweise der Kommunikation mit dieser. Dies wirkt sich auf die Verfügbarkeit der Daten aus.</a:t>
            </a:r>
          </a:p>
        </p:txBody>
      </p:sp>
      <p:sp>
        <p:nvSpPr>
          <p:cNvPr id="4" name="Foliennummernplatzhalter 3"/>
          <p:cNvSpPr>
            <a:spLocks noGrp="1"/>
          </p:cNvSpPr>
          <p:nvPr>
            <p:ph type="sldNum" sz="quarter" idx="5"/>
          </p:nvPr>
        </p:nvSpPr>
        <p:spPr/>
        <p:txBody>
          <a:bodyPr/>
          <a:lstStyle/>
          <a:p>
            <a:fld id="{996E54E2-22E2-44C2-8C41-A992617FFD87}" type="slidenum">
              <a:rPr lang="de-DE" smtClean="0"/>
              <a:t>11</a:t>
            </a:fld>
            <a:endParaRPr lang="de-DE"/>
          </a:p>
        </p:txBody>
      </p:sp>
    </p:spTree>
    <p:extLst>
      <p:ext uri="{BB962C8B-B14F-4D97-AF65-F5344CB8AC3E}">
        <p14:creationId xmlns:p14="http://schemas.microsoft.com/office/powerpoint/2010/main" val="2365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Risiken beziehen sich auf die Kommunikation mit den verwendeten APIs. Beispielsweise wirkt sich eine nicht ansprechbare Karten API kritisch auf die Applikation aus, da so keine Daten mehr visualisiert werden können. Außerdem sind hier Risiken ersichtlich, welche aus der Kommunikation zwischen unseren Anwendungsobjekten hervorgehen. Beispielsweise kann die Karte keine Informationen darstellen, wenn die Datenbank keiner hervorgibt. </a:t>
            </a:r>
          </a:p>
        </p:txBody>
      </p:sp>
      <p:sp>
        <p:nvSpPr>
          <p:cNvPr id="4" name="Foliennummernplatzhalter 3"/>
          <p:cNvSpPr>
            <a:spLocks noGrp="1"/>
          </p:cNvSpPr>
          <p:nvPr>
            <p:ph type="sldNum" sz="quarter" idx="5"/>
          </p:nvPr>
        </p:nvSpPr>
        <p:spPr/>
        <p:txBody>
          <a:bodyPr/>
          <a:lstStyle/>
          <a:p>
            <a:fld id="{548D7E64-8424-4764-AF7C-3E9336290528}" type="slidenum">
              <a:rPr lang="de-DE" smtClean="0"/>
              <a:t>12</a:t>
            </a:fld>
            <a:endParaRPr lang="de-DE"/>
          </a:p>
        </p:txBody>
      </p:sp>
    </p:spTree>
    <p:extLst>
      <p:ext uri="{BB962C8B-B14F-4D97-AF65-F5344CB8AC3E}">
        <p14:creationId xmlns:p14="http://schemas.microsoft.com/office/powerpoint/2010/main" val="233033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200" dirty="0" err="1">
                <a:effectLst/>
                <a:latin typeface="+mn-lt"/>
                <a:ea typeface="Calibri" panose="020F0502020204030204" pitchFamily="34" charset="0"/>
                <a:cs typeface="Times New Roman" panose="02020603050405020304" pitchFamily="18" charset="0"/>
              </a:rPr>
              <a:t>Fallback</a:t>
            </a:r>
            <a:r>
              <a:rPr lang="de-DE" sz="1200" dirty="0">
                <a:effectLst/>
                <a:latin typeface="+mn-lt"/>
                <a:ea typeface="Calibri" panose="020F0502020204030204" pitchFamily="34" charset="0"/>
                <a:cs typeface="Times New Roman" panose="02020603050405020304" pitchFamily="18" charset="0"/>
              </a:rPr>
              <a: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1. und 2. Es wird der Fehler ausgegeben, dass der Begriff nicht in der Datenbank gefunden wurde.</a:t>
            </a:r>
            <a:br>
              <a:rPr lang="de-DE" sz="1200" dirty="0">
                <a:effectLst/>
                <a:latin typeface="+mn-lt"/>
                <a:ea typeface="Calibri" panose="020F0502020204030204" pitchFamily="34" charset="0"/>
                <a:cs typeface="Times New Roman" panose="02020603050405020304" pitchFamily="18" charset="0"/>
              </a:rPr>
            </a:br>
            <a:r>
              <a:rPr lang="de-DE" sz="1200" dirty="0">
                <a:effectLst/>
                <a:latin typeface="+mn-lt"/>
                <a:ea typeface="Calibri" panose="020F0502020204030204" pitchFamily="34" charset="0"/>
                <a:cs typeface="Times New Roman" panose="02020603050405020304" pitchFamily="18" charset="0"/>
              </a:rPr>
              <a:t>Der Benutzer wird aufgefordert die Schreibweise der Eingabe zu überprüfen. Sollte diese korrekt sein, wird darauf hingewiesen das noch nicht alle Begriffe unterstützt werden.</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3. Es wird der Fehler ausgegeben, dass das angefragte Datenbit nicht ausgegeben werden konnte. Des Weiteren wird darauf hingewiesen, dass ein Verbindungsproblem bestehen könnte.</a:t>
            </a:r>
          </a:p>
        </p:txBody>
      </p:sp>
      <p:sp>
        <p:nvSpPr>
          <p:cNvPr id="4" name="Foliennummernplatzhalter 3"/>
          <p:cNvSpPr>
            <a:spLocks noGrp="1"/>
          </p:cNvSpPr>
          <p:nvPr>
            <p:ph type="sldNum" sz="quarter" idx="5"/>
          </p:nvPr>
        </p:nvSpPr>
        <p:spPr/>
        <p:txBody>
          <a:bodyPr/>
          <a:lstStyle/>
          <a:p>
            <a:fld id="{996E54E2-22E2-44C2-8C41-A992617FFD87}" type="slidenum">
              <a:rPr lang="de-DE" smtClean="0"/>
              <a:t>13</a:t>
            </a:fld>
            <a:endParaRPr lang="de-DE"/>
          </a:p>
        </p:txBody>
      </p:sp>
    </p:spTree>
    <p:extLst>
      <p:ext uri="{BB962C8B-B14F-4D97-AF65-F5344CB8AC3E}">
        <p14:creationId xmlns:p14="http://schemas.microsoft.com/office/powerpoint/2010/main" val="417527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200" dirty="0" err="1">
                <a:effectLst/>
                <a:latin typeface="+mn-lt"/>
                <a:ea typeface="Calibri" panose="020F0502020204030204" pitchFamily="34" charset="0"/>
                <a:cs typeface="Times New Roman" panose="02020603050405020304" pitchFamily="18" charset="0"/>
              </a:rPr>
              <a:t>Fallback</a:t>
            </a:r>
            <a:r>
              <a:rPr lang="de-DE" sz="1200" dirty="0">
                <a:effectLst/>
                <a:latin typeface="+mn-lt"/>
                <a:ea typeface="Calibri" panose="020F0502020204030204" pitchFamily="34" charset="0"/>
                <a:cs typeface="Times New Roman" panose="02020603050405020304" pitchFamily="18" charset="0"/>
              </a:rPr>
              <a: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1. Es wird dem Benutzer eine Meldung eingeblendet, die mitteilt, dass es sich um keinen Fehler handelt,</a:t>
            </a:r>
            <a:br>
              <a:rPr lang="de-DE" sz="1200" dirty="0">
                <a:effectLst/>
                <a:latin typeface="+mn-lt"/>
                <a:ea typeface="Calibri" panose="020F0502020204030204" pitchFamily="34" charset="0"/>
                <a:cs typeface="Times New Roman" panose="02020603050405020304" pitchFamily="18" charset="0"/>
              </a:rPr>
            </a:br>
            <a:r>
              <a:rPr lang="de-DE" sz="1200" dirty="0">
                <a:effectLst/>
                <a:latin typeface="+mn-lt"/>
                <a:ea typeface="Calibri" panose="020F0502020204030204" pitchFamily="34" charset="0"/>
                <a:cs typeface="Times New Roman" panose="02020603050405020304" pitchFamily="18" charset="0"/>
              </a:rPr>
              <a:t>sondern dass es für den gewählten Begriff keine Saison in Deutschland gibt. Außerdem werden mögliche Importländer für den Zeitraum angezeigt.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2. Fehlermeldung wird ausgegeben, dass zu dem gewählten Begriff keine Informationen vorliegen.</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3. Es wird der Fehler ausgegeben, dass der Server nicht erreichbar ist. Der Benutzer wird aufgefordert auszuwählen, ob er eine erneute Anfrage senden möchte. Wenn ja, wird die gleiche Anfrage erneut gesendet.</a:t>
            </a:r>
          </a:p>
          <a:p>
            <a:endParaRPr lang="de-DE" sz="1200" dirty="0">
              <a:latin typeface="+mn-lt"/>
            </a:endParaRPr>
          </a:p>
        </p:txBody>
      </p:sp>
      <p:sp>
        <p:nvSpPr>
          <p:cNvPr id="4" name="Foliennummernplatzhalter 3"/>
          <p:cNvSpPr>
            <a:spLocks noGrp="1"/>
          </p:cNvSpPr>
          <p:nvPr>
            <p:ph type="sldNum" sz="quarter" idx="5"/>
          </p:nvPr>
        </p:nvSpPr>
        <p:spPr/>
        <p:txBody>
          <a:bodyPr/>
          <a:lstStyle/>
          <a:p>
            <a:fld id="{996E54E2-22E2-44C2-8C41-A992617FFD87}" type="slidenum">
              <a:rPr lang="de-DE" smtClean="0"/>
              <a:t>14</a:t>
            </a:fld>
            <a:endParaRPr lang="de-DE"/>
          </a:p>
        </p:txBody>
      </p:sp>
    </p:spTree>
    <p:extLst>
      <p:ext uri="{BB962C8B-B14F-4D97-AF65-F5344CB8AC3E}">
        <p14:creationId xmlns:p14="http://schemas.microsoft.com/office/powerpoint/2010/main" val="3788024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200" dirty="0" err="1">
                <a:effectLst/>
                <a:latin typeface="+mn-lt"/>
                <a:ea typeface="Calibri" panose="020F0502020204030204" pitchFamily="34" charset="0"/>
                <a:cs typeface="Times New Roman" panose="02020603050405020304" pitchFamily="18" charset="0"/>
              </a:rPr>
              <a:t>Fallback</a:t>
            </a:r>
            <a:r>
              <a:rPr lang="de-DE" sz="1200" dirty="0">
                <a:effectLst/>
                <a:latin typeface="+mn-lt"/>
                <a:ea typeface="Calibri" panose="020F0502020204030204" pitchFamily="34" charset="0"/>
                <a:cs typeface="Times New Roman" panose="02020603050405020304" pitchFamily="18" charset="0"/>
              </a:rPr>
              <a: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1. Fehlermeldung wird ausgegeben, dass zu dem gewählten Begriff keine Herkunftsinformationen vorliegen.</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2. Es wird der Fehler ausgegeben, dass der Server nicht erreichbar ist. Der Benutzer wird aufgefordert auszuwählen,</a:t>
            </a:r>
            <a:br>
              <a:rPr lang="de-DE" sz="1200" dirty="0">
                <a:effectLst/>
                <a:latin typeface="+mn-lt"/>
                <a:ea typeface="Calibri" panose="020F0502020204030204" pitchFamily="34" charset="0"/>
                <a:cs typeface="Times New Roman" panose="02020603050405020304" pitchFamily="18" charset="0"/>
              </a:rPr>
            </a:br>
            <a:r>
              <a:rPr lang="de-DE" sz="1200" dirty="0">
                <a:effectLst/>
                <a:latin typeface="+mn-lt"/>
                <a:ea typeface="Calibri" panose="020F0502020204030204" pitchFamily="34" charset="0"/>
                <a:cs typeface="Times New Roman" panose="02020603050405020304" pitchFamily="18" charset="0"/>
              </a:rPr>
              <a:t> ob er eine erneute Anfrage senden möchte. Wenn ja, wird die gleiche Anfrage erneut gesendet.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3. Es wird ein Fehler ausgegeben, dass die Karten API nicht erreichbar ist.</a:t>
            </a:r>
          </a:p>
          <a:p>
            <a:endParaRPr lang="de-DE" sz="1200" dirty="0">
              <a:latin typeface="+mn-lt"/>
            </a:endParaRPr>
          </a:p>
        </p:txBody>
      </p:sp>
      <p:sp>
        <p:nvSpPr>
          <p:cNvPr id="4" name="Foliennummernplatzhalter 3"/>
          <p:cNvSpPr>
            <a:spLocks noGrp="1"/>
          </p:cNvSpPr>
          <p:nvPr>
            <p:ph type="sldNum" sz="quarter" idx="5"/>
          </p:nvPr>
        </p:nvSpPr>
        <p:spPr/>
        <p:txBody>
          <a:bodyPr/>
          <a:lstStyle/>
          <a:p>
            <a:fld id="{996E54E2-22E2-44C2-8C41-A992617FFD87}" type="slidenum">
              <a:rPr lang="de-DE" smtClean="0"/>
              <a:t>15</a:t>
            </a:fld>
            <a:endParaRPr lang="de-DE"/>
          </a:p>
        </p:txBody>
      </p:sp>
    </p:spTree>
    <p:extLst>
      <p:ext uri="{BB962C8B-B14F-4D97-AF65-F5344CB8AC3E}">
        <p14:creationId xmlns:p14="http://schemas.microsoft.com/office/powerpoint/2010/main" val="248790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200" dirty="0" err="1">
                <a:effectLst/>
                <a:latin typeface="+mn-lt"/>
                <a:ea typeface="Calibri" panose="020F0502020204030204" pitchFamily="34" charset="0"/>
                <a:cs typeface="Times New Roman" panose="02020603050405020304" pitchFamily="18" charset="0"/>
              </a:rPr>
              <a:t>Fallback</a:t>
            </a:r>
            <a:r>
              <a:rPr lang="de-DE" sz="1200" dirty="0">
                <a:effectLst/>
                <a:latin typeface="+mn-lt"/>
                <a:ea typeface="Calibri" panose="020F0502020204030204" pitchFamily="34" charset="0"/>
                <a:cs typeface="Times New Roman" panose="02020603050405020304" pitchFamily="18" charset="0"/>
              </a:rPr>
              <a: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1. Fehlermeldung wird ausgegeben, dass die Berechnung nicht durchgeführt werden konnte, da die API nicht ansprechbar ist.</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2. Es wird der Fehler ausgegeben, dass die Route nicht auf der Karte aufgrund eines Darstellungsfehlers angezeigt werden kann.</a:t>
            </a:r>
          </a:p>
          <a:p>
            <a:pPr>
              <a:lnSpc>
                <a:spcPct val="107000"/>
              </a:lnSpc>
              <a:spcAft>
                <a:spcPts val="800"/>
              </a:spcAft>
            </a:pPr>
            <a:r>
              <a:rPr lang="de-DE" sz="1200" dirty="0">
                <a:effectLst/>
                <a:latin typeface="+mn-lt"/>
                <a:ea typeface="Calibri" panose="020F0502020204030204" pitchFamily="34" charset="0"/>
                <a:cs typeface="Times New Roman" panose="02020603050405020304" pitchFamily="18" charset="0"/>
              </a:rPr>
              <a:t>Zu 3. Es wird ein Fehler ausgegeben, dass es ein Darstellungsproblem mit mehreren Routen gibt.</a:t>
            </a:r>
          </a:p>
          <a:p>
            <a:endParaRPr lang="de-DE" sz="1200" dirty="0">
              <a:latin typeface="+mn-lt"/>
            </a:endParaRPr>
          </a:p>
        </p:txBody>
      </p:sp>
      <p:sp>
        <p:nvSpPr>
          <p:cNvPr id="4" name="Foliennummernplatzhalter 3"/>
          <p:cNvSpPr>
            <a:spLocks noGrp="1"/>
          </p:cNvSpPr>
          <p:nvPr>
            <p:ph type="sldNum" sz="quarter" idx="5"/>
          </p:nvPr>
        </p:nvSpPr>
        <p:spPr/>
        <p:txBody>
          <a:bodyPr/>
          <a:lstStyle/>
          <a:p>
            <a:fld id="{996E54E2-22E2-44C2-8C41-A992617FFD87}" type="slidenum">
              <a:rPr lang="de-DE" smtClean="0"/>
              <a:t>16</a:t>
            </a:fld>
            <a:endParaRPr lang="de-DE"/>
          </a:p>
        </p:txBody>
      </p:sp>
    </p:spTree>
    <p:extLst>
      <p:ext uri="{BB962C8B-B14F-4D97-AF65-F5344CB8AC3E}">
        <p14:creationId xmlns:p14="http://schemas.microsoft.com/office/powerpoint/2010/main" val="192233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48D7E64-8424-4764-AF7C-3E9336290528}" type="slidenum">
              <a:rPr lang="de-DE" smtClean="0"/>
              <a:t>2</a:t>
            </a:fld>
            <a:endParaRPr lang="de-DE"/>
          </a:p>
        </p:txBody>
      </p:sp>
    </p:spTree>
    <p:extLst>
      <p:ext uri="{BB962C8B-B14F-4D97-AF65-F5344CB8AC3E}">
        <p14:creationId xmlns:p14="http://schemas.microsoft.com/office/powerpoint/2010/main" val="35962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Aufgrund der Änderung der Projektidee musste das Domänenmodell angepasst werden. Zunächst wurde das vorherige Domänenmodell eingegrenzt auf einen Problemraum. Dadurch die Aspekte der Verbrauchertäuschung und Nachhaltigkeitszertifikate nun nicht mehr im Fokus stehen, wurden diese aus diesem neuen Problemraum weitestgehend ausgeschlossen. Verknüpfungen zwischen diesen Aspekten und Aspekten die als Teil des Problemraums bestehen blieben, rückten in den Hintergrund. Beispielsweise ist der Aspekt des Greenwashings immer noch Teil des Problemraums, nur liegt nun kein besonderes Augenmerk mehr auf ihm. </a:t>
            </a:r>
          </a:p>
        </p:txBody>
      </p:sp>
      <p:sp>
        <p:nvSpPr>
          <p:cNvPr id="4" name="Foliennummernplatzhalter 3"/>
          <p:cNvSpPr>
            <a:spLocks noGrp="1"/>
          </p:cNvSpPr>
          <p:nvPr>
            <p:ph type="sldNum" sz="quarter" idx="5"/>
          </p:nvPr>
        </p:nvSpPr>
        <p:spPr/>
        <p:txBody>
          <a:bodyPr/>
          <a:lstStyle/>
          <a:p>
            <a:fld id="{548D7E64-8424-4764-AF7C-3E9336290528}" type="slidenum">
              <a:rPr lang="de-DE" smtClean="0"/>
              <a:t>3</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nochmal eine Vergrößerung des Problemraums. Hier wurde der Aspekt der langen Transportwege eingefügt. Dazu wurden verschiedene Gründe identifiziert.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Einerseits werden diese Verursacht durch die Erwartung der verbrauchenden, sowohl heimisches als auch klimafremdes Obst und Gemüse ganzjährig verfügbar ist und somit der Anbau in unterschiedliche Klimazonen verlagert werden muss. Um dieses Obst und Gemüse auf den langen Transportwegen genießbar zu halten, müssen spezielle Sorten gezüchtet werden die Nachreifen. Dadurch müssen die Früchte häufig unreif geerntet werden, sodass sie für den lokalen Markt ungeeignet sind. Eine weitere Möglichkeit das Verderben der Ware zu verhindern, ist diese chemisch zu behandeln.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Andererseits nutzen Firmen aus, dass Menschen in entwicklungsschwachen Ländern notgedrungen auch für menschenunwürdige Löhne arbeiten und so die Produktion für die Firmen deutlich billiger wird.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 steht beides klar im Widerspruch mit Nachhaltigkeit. Lange Transportwege sowie die chemische Behandlung der Früchte belasten die Umwelt. Niedrige Löhne sind ökonomisch nicht nachhaltig, da sie eine Abhängigkeit erzeugen die auch Folgegenerationen die Chance auf Besserung verwehrt. Dies, sowie die Erzeugung von Früchten welche für den lokalen Markt nicht brauchbar ist sozial nicht nachhaltig. </a:t>
            </a:r>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Tx/>
              <a:buNone/>
            </a:pPr>
            <a:endParaRPr lang="de-DE" sz="1200" b="0" i="0" u="none" strike="noStrike" dirty="0">
              <a:solidFill>
                <a:srgbClr val="000000"/>
              </a:solidFill>
              <a:effectLst/>
              <a:latin typeface="+mn-lt"/>
            </a:endParaRPr>
          </a:p>
          <a:p>
            <a:pPr marL="457200" lvl="1" indent="0">
              <a:buFontTx/>
              <a:buNone/>
            </a:pPr>
            <a:r>
              <a:rPr lang="de-DE" sz="1200" b="0" i="0" u="none" strike="noStrike" dirty="0">
                <a:solidFill>
                  <a:srgbClr val="000000"/>
                </a:solidFill>
                <a:effectLst/>
                <a:latin typeface="+mn-lt"/>
              </a:rPr>
              <a:t>-   </a:t>
            </a:r>
            <a:r>
              <a:rPr lang="de-DE" sz="1200" b="0" i="0" u="none" strike="noStrike" dirty="0">
                <a:solidFill>
                  <a:srgbClr val="000000"/>
                </a:solidFill>
                <a:effectLst/>
                <a:latin typeface="+mn-lt"/>
                <a:cs typeface="Arial" panose="020B0604020202020204" pitchFamily="34" charset="0"/>
              </a:rPr>
              <a:t>Nutzer gibt eine Obst- oder Gemüsesorte ein um diese zu untersuchen</a:t>
            </a:r>
          </a:p>
          <a:p>
            <a:pPr marL="628650" lvl="1" indent="-171450">
              <a:buFontTx/>
              <a:buChar char="-"/>
            </a:pPr>
            <a:r>
              <a:rPr lang="de-DE" sz="1200" b="0" i="0" u="none" strike="noStrike" dirty="0">
                <a:solidFill>
                  <a:srgbClr val="000000"/>
                </a:solidFill>
                <a:effectLst/>
                <a:latin typeface="+mn-lt"/>
                <a:cs typeface="Arial" panose="020B0604020202020204" pitchFamily="34" charset="0"/>
              </a:rPr>
              <a:t>Applikation durchsucht Kalender um herauszufinden woher das zu diesem Zeitpunkt wahrscheinlich kommt</a:t>
            </a:r>
          </a:p>
          <a:p>
            <a:pPr marL="628650" lvl="1" indent="-171450">
              <a:buFontTx/>
              <a:buChar char="-"/>
            </a:pPr>
            <a:r>
              <a:rPr lang="de-DE" sz="1200" b="0" i="0" u="none" strike="noStrike" dirty="0">
                <a:solidFill>
                  <a:srgbClr val="000000"/>
                </a:solidFill>
                <a:effectLst/>
                <a:latin typeface="+mn-lt"/>
                <a:cs typeface="Arial" panose="020B0604020202020204" pitchFamily="34" charset="0"/>
              </a:rPr>
              <a:t>Applikation zeigt das Herkunftsland auf der Karte an und errechnet die Länge der Route</a:t>
            </a:r>
          </a:p>
          <a:p>
            <a:pPr marL="628650" lvl="1" indent="-171450">
              <a:buFontTx/>
              <a:buChar char="-"/>
            </a:pPr>
            <a:r>
              <a:rPr lang="de-DE" sz="1200" b="0" i="0" u="none" strike="noStrike" dirty="0">
                <a:solidFill>
                  <a:srgbClr val="000000"/>
                </a:solidFill>
                <a:effectLst/>
                <a:latin typeface="+mn-lt"/>
                <a:cs typeface="Arial" panose="020B0604020202020204" pitchFamily="34" charset="0"/>
              </a:rPr>
              <a:t>Diese wird auch visuell dargestellt </a:t>
            </a:r>
          </a:p>
          <a:p>
            <a:pPr marL="628650" lvl="1" indent="-171450">
              <a:buFontTx/>
              <a:buChar char="-"/>
            </a:pPr>
            <a:r>
              <a:rPr lang="de-DE" sz="1200" b="0" i="0" u="none" strike="noStrike" dirty="0">
                <a:solidFill>
                  <a:srgbClr val="000000"/>
                </a:solidFill>
                <a:effectLst/>
                <a:latin typeface="+mn-lt"/>
                <a:cs typeface="Arial" panose="020B0604020202020204" pitchFamily="34" charset="0"/>
              </a:rPr>
              <a:t>Falls das Produkt in Deutschland angebaut wird, wird dem Nutzer angezeigt, wann dieses saisonal ist</a:t>
            </a:r>
          </a:p>
          <a:p>
            <a:pPr marL="628650" lvl="1" indent="-171450">
              <a:buFontTx/>
              <a:buChar char="-"/>
            </a:pPr>
            <a:r>
              <a:rPr lang="de-DE" sz="1200" dirty="0">
                <a:latin typeface="+mn-lt"/>
                <a:cs typeface="Arial" panose="020B0604020202020204" pitchFamily="34" charset="0"/>
              </a:rPr>
              <a:t>Falls das Herkunftsland Deutschland ist, wird die Anbau- bzw. Lagerform bewertet und visuell dargestellt. Hier für wird ein Ampelsystem verwendet.</a:t>
            </a:r>
          </a:p>
          <a:p>
            <a:pPr marL="628650" lvl="1" indent="-171450">
              <a:buFontTx/>
              <a:buChar char="-"/>
            </a:pPr>
            <a:endParaRPr lang="de-DE" sz="1200" dirty="0">
              <a:latin typeface="+mn-lt"/>
              <a:cs typeface="Arial" panose="020B0604020202020204" pitchFamily="34" charset="0"/>
            </a:endParaRPr>
          </a:p>
          <a:p>
            <a:pPr marL="628650" lvl="1" indent="-171450">
              <a:buFontTx/>
              <a:buChar char="-"/>
            </a:pPr>
            <a:r>
              <a:rPr lang="de-DE" sz="1200" dirty="0">
                <a:latin typeface="+mn-lt"/>
                <a:cs typeface="Arial" panose="020B0604020202020204" pitchFamily="34" charset="0"/>
              </a:rPr>
              <a:t>Nutzer kann auch Herkunftsländer vergleichen</a:t>
            </a:r>
          </a:p>
          <a:p>
            <a:pPr marL="628650" lvl="1" indent="-171450">
              <a:buFontTx/>
              <a:buChar char="-"/>
            </a:pPr>
            <a:r>
              <a:rPr lang="de-DE" sz="1200" dirty="0">
                <a:latin typeface="+mn-lt"/>
                <a:cs typeface="Arial" panose="020B0604020202020204" pitchFamily="34" charset="0"/>
              </a:rPr>
              <a:t>Dazu gibt er diese ein und sie werden auf der Karte markiert sowie die Transportrouten eingezeichnet und ihre Länge errechnet</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effectLst/>
                <a:latin typeface="+mn-lt"/>
                <a:ea typeface="Calibri" panose="020F0502020204030204" pitchFamily="34" charset="0"/>
              </a:rPr>
              <a:t>Jetset Food bietet die Möglichkeit nach Eingabe von Obst Gemüse oder Herkunftsland eine Übersicht zur Saison des Produktes. Außerdem wird, falls das Produkt zum Zeitpunkt der Suche</a:t>
            </a:r>
          </a:p>
          <a:p>
            <a:r>
              <a:rPr lang="de-DE" sz="1200" dirty="0">
                <a:effectLst/>
                <a:latin typeface="+mn-lt"/>
              </a:rPr>
              <a:t>nicht aus Deutschland kommt, das Importland mit der Route und Entfernung nach Deutschland auf einer Karte visualisiert. F</a:t>
            </a:r>
            <a:r>
              <a:rPr lang="de-DE" sz="1200" b="0" i="0" u="none" strike="noStrike" dirty="0">
                <a:solidFill>
                  <a:srgbClr val="000000"/>
                </a:solidFill>
                <a:effectLst/>
                <a:latin typeface="+mn-lt"/>
              </a:rPr>
              <a:t>alls das gesuchte Obst oder Gemüse zum Suchzeitpunkt aus</a:t>
            </a:r>
          </a:p>
          <a:p>
            <a:r>
              <a:rPr lang="de-DE" sz="1200" b="0" i="0" u="none" strike="noStrike" dirty="0">
                <a:solidFill>
                  <a:srgbClr val="000000"/>
                </a:solidFill>
                <a:effectLst/>
                <a:latin typeface="+mn-lt"/>
              </a:rPr>
              <a:t>Deutschland kommt, soll farblich markiert werden, ob es sich um Freiland-, Lager- oder Gewächshausware handelt</a:t>
            </a:r>
            <a:r>
              <a:rPr lang="de-DE" sz="1200" b="0" i="0" u="none" strike="noStrike" dirty="0">
                <a:solidFill>
                  <a:srgbClr val="000000"/>
                </a:solidFill>
                <a:effectLst/>
                <a:latin typeface="+mj-lt"/>
              </a:rPr>
              <a:t>.</a:t>
            </a:r>
            <a:endParaRPr lang="de-DE" sz="1200" dirty="0">
              <a:latin typeface="+mj-lt"/>
            </a:endParaRPr>
          </a:p>
        </p:txBody>
      </p:sp>
      <p:sp>
        <p:nvSpPr>
          <p:cNvPr id="4" name="Foliennummernplatzhalter 3"/>
          <p:cNvSpPr>
            <a:spLocks noGrp="1"/>
          </p:cNvSpPr>
          <p:nvPr>
            <p:ph type="sldNum" sz="quarter" idx="5"/>
          </p:nvPr>
        </p:nvSpPr>
        <p:spPr/>
        <p:txBody>
          <a:bodyPr/>
          <a:lstStyle/>
          <a:p>
            <a:fld id="{996E54E2-22E2-44C2-8C41-A992617FFD87}" type="slidenum">
              <a:rPr lang="de-DE" smtClean="0"/>
              <a:t>6</a:t>
            </a:fld>
            <a:endParaRPr lang="de-DE"/>
          </a:p>
        </p:txBody>
      </p:sp>
    </p:spTree>
    <p:extLst>
      <p:ext uri="{BB962C8B-B14F-4D97-AF65-F5344CB8AC3E}">
        <p14:creationId xmlns:p14="http://schemas.microsoft.com/office/powerpoint/2010/main" val="2365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Zielhierarchie wurde überarbeitet um das neue Projektvorhaben zu reflektieren. Hierbei wurde der Fokus darauf gelegt, das erhofft wird dass die Visualisierung der Transportrouten den Nutzer zum Nachdenken anregt. Die Präsentation eines Saisonkalenders zur gewählten Obst- oder Gemüsesorte soll zu einem Verzicht in den Monaten, in denen es nicht heimisch verfügbar ist anregen. Die Visualisierung der Anbaumethode soll die Nutzung von beheizten Gewächshäusern und plastikreichem geschützten Anbau mindern. </a:t>
            </a:r>
          </a:p>
        </p:txBody>
      </p:sp>
      <p:sp>
        <p:nvSpPr>
          <p:cNvPr id="4" name="Foliennummernplatzhalter 3"/>
          <p:cNvSpPr>
            <a:spLocks noGrp="1"/>
          </p:cNvSpPr>
          <p:nvPr>
            <p:ph type="sldNum" sz="quarter" idx="5"/>
          </p:nvPr>
        </p:nvSpPr>
        <p:spPr/>
        <p:txBody>
          <a:bodyPr/>
          <a:lstStyle/>
          <a:p>
            <a:fld id="{548D7E64-8424-4764-AF7C-3E9336290528}" type="slidenum">
              <a:rPr lang="de-DE" smtClean="0"/>
              <a:t>7</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200" dirty="0">
                <a:effectLst/>
                <a:latin typeface="+mn-lt"/>
              </a:rPr>
              <a:t>Anforderungen an das System</a:t>
            </a:r>
          </a:p>
          <a:p>
            <a:pPr marL="0" indent="0">
              <a:buFontTx/>
              <a:buNone/>
            </a:pPr>
            <a:r>
              <a:rPr lang="de-DE" sz="1200" dirty="0">
                <a:effectLst/>
                <a:latin typeface="+mn-lt"/>
              </a:rPr>
              <a:t>Sonderfall: gewähltes Produkt ist aus heimischem Anbau verfügbar.</a:t>
            </a:r>
          </a:p>
          <a:p>
            <a:pPr marL="171450" indent="-171450">
              <a:buFontTx/>
              <a:buChar char="-"/>
            </a:pPr>
            <a:endParaRPr lang="de-DE" sz="1200" dirty="0">
              <a:effectLst/>
              <a:latin typeface="+mn-lt"/>
            </a:endParaRPr>
          </a:p>
          <a:p>
            <a:pPr marL="171450" indent="-171450">
              <a:buFontTx/>
              <a:buChar char="-"/>
            </a:pPr>
            <a:r>
              <a:rPr lang="de-DE" sz="1200" dirty="0">
                <a:effectLst/>
                <a:latin typeface="+mn-lt"/>
              </a:rPr>
              <a:t>Markierung von Deutschland als Anbauland</a:t>
            </a:r>
          </a:p>
          <a:p>
            <a:pPr marL="171450" indent="-171450">
              <a:buFontTx/>
              <a:buChar char="-"/>
            </a:pPr>
            <a:r>
              <a:rPr lang="de-DE" sz="1200" dirty="0">
                <a:effectLst/>
                <a:latin typeface="+mn-lt"/>
              </a:rPr>
              <a:t>Die Farbe der Markierung wird korrelierend zur Anbau- beziehungsweise Lagerart gewählt. Dabei wird ein Ampelsystem verwendet um dem Nutzer die Nachhaltigkeit der verwendeten Methode visuell zu vermitteln.</a:t>
            </a:r>
          </a:p>
          <a:p>
            <a:pPr marL="628650" lvl="1" indent="-171450">
              <a:buFontTx/>
              <a:buChar char="-"/>
            </a:pPr>
            <a:r>
              <a:rPr lang="de-DE" sz="1200" dirty="0">
                <a:effectLst/>
                <a:latin typeface="+mn-lt"/>
              </a:rPr>
              <a:t>Bei Anbau in einem beheizten Gewächshaus rot</a:t>
            </a:r>
          </a:p>
          <a:p>
            <a:pPr marL="628650" lvl="1" indent="-171450">
              <a:buFontTx/>
              <a:buChar char="-"/>
            </a:pPr>
            <a:r>
              <a:rPr lang="de-DE" sz="1200" dirty="0">
                <a:effectLst/>
                <a:latin typeface="+mn-lt"/>
              </a:rPr>
              <a:t>Bei geschütztem Anbau oder Lagerung gelb</a:t>
            </a:r>
          </a:p>
          <a:p>
            <a:pPr marL="628650" lvl="1" indent="-171450">
              <a:buFontTx/>
              <a:buChar char="-"/>
            </a:pPr>
            <a:r>
              <a:rPr lang="de-DE" sz="1200" dirty="0">
                <a:effectLst/>
                <a:latin typeface="+mn-lt"/>
              </a:rPr>
              <a:t>Bei Freiland Anbau grün </a:t>
            </a:r>
          </a:p>
          <a:p>
            <a:pPr marL="171450" indent="-171450">
              <a:buFontTx/>
              <a:buChar char="-"/>
            </a:pPr>
            <a:r>
              <a:rPr lang="de-DE" sz="1200" dirty="0">
                <a:effectLst/>
                <a:latin typeface="+mn-lt"/>
              </a:rPr>
              <a:t>Im Gegensatz zu importierter Ware wird keine Route berechnet</a:t>
            </a:r>
          </a:p>
          <a:p>
            <a:pPr marL="171450" indent="-171450">
              <a:buFontTx/>
              <a:buChar char="-"/>
            </a:pPr>
            <a:r>
              <a:rPr lang="de-DE" sz="1200" dirty="0">
                <a:effectLst/>
                <a:latin typeface="+mn-lt"/>
              </a:rPr>
              <a:t>Saisonkalender wird angezeigt in dem das Produkt unbedeckt draußen wächst</a:t>
            </a:r>
          </a:p>
          <a:p>
            <a:pPr marL="171450" indent="-171450">
              <a:buFontTx/>
              <a:buChar char="-"/>
            </a:pPr>
            <a:endParaRPr lang="de-DE" sz="1200" dirty="0">
              <a:effectLst/>
              <a:latin typeface="+mn-lt"/>
            </a:endParaRPr>
          </a:p>
          <a:p>
            <a:pPr marL="171450" indent="-171450">
              <a:buFontTx/>
              <a:buChar char="-"/>
            </a:pPr>
            <a:endParaRPr lang="de-DE" sz="1200" dirty="0">
              <a:effectLst/>
              <a:latin typeface="+mn-lt"/>
            </a:endParaRPr>
          </a:p>
          <a:p>
            <a:pPr marL="171450" indent="-171450">
              <a:buFontTx/>
              <a:buChar char="-"/>
            </a:pPr>
            <a:endParaRPr lang="de-DE" sz="1200" dirty="0">
              <a:effectLst/>
              <a:latin typeface="+mn-lt"/>
            </a:endParaRPr>
          </a:p>
          <a:p>
            <a:pPr marL="171450" indent="-171450">
              <a:buFontTx/>
              <a:buChar char="-"/>
            </a:pPr>
            <a:endParaRPr lang="de-DE" sz="1200" dirty="0">
              <a:latin typeface="+mn-lt"/>
            </a:endParaRPr>
          </a:p>
        </p:txBody>
      </p:sp>
      <p:sp>
        <p:nvSpPr>
          <p:cNvPr id="4" name="Foliennummernplatzhalter 3"/>
          <p:cNvSpPr>
            <a:spLocks noGrp="1"/>
          </p:cNvSpPr>
          <p:nvPr>
            <p:ph type="sldNum" sz="quarter" idx="5"/>
          </p:nvPr>
        </p:nvSpPr>
        <p:spPr/>
        <p:txBody>
          <a:bodyPr/>
          <a:lstStyle/>
          <a:p>
            <a:fld id="{996E54E2-22E2-44C2-8C41-A992617FFD87}" type="slidenum">
              <a:rPr lang="de-DE" smtClean="0"/>
              <a:t>8</a:t>
            </a:fld>
            <a:endParaRPr lang="de-DE"/>
          </a:p>
        </p:txBody>
      </p:sp>
    </p:spTree>
    <p:extLst>
      <p:ext uri="{BB962C8B-B14F-4D97-AF65-F5344CB8AC3E}">
        <p14:creationId xmlns:p14="http://schemas.microsoft.com/office/powerpoint/2010/main" val="328635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nSpc>
                <a:spcPct val="107000"/>
              </a:lnSpc>
              <a:spcAft>
                <a:spcPts val="800"/>
              </a:spcAft>
              <a:buAutoNum type="arabicPeriod"/>
            </a:pPr>
            <a:r>
              <a:rPr lang="de-DE" sz="1200" dirty="0">
                <a:effectLst/>
                <a:latin typeface="+mn-lt"/>
                <a:ea typeface="Calibri" panose="020F0502020204030204" pitchFamily="34" charset="0"/>
                <a:cs typeface="Times New Roman" panose="02020603050405020304" pitchFamily="18" charset="0"/>
              </a:rPr>
              <a:t>Google Maps API:</a:t>
            </a:r>
            <a:br>
              <a:rPr lang="de-DE" sz="1200" dirty="0">
                <a:effectLst/>
                <a:latin typeface="+mn-lt"/>
                <a:ea typeface="Calibri" panose="020F0502020204030204" pitchFamily="34" charset="0"/>
                <a:cs typeface="Times New Roman" panose="02020603050405020304" pitchFamily="18" charset="0"/>
              </a:rPr>
            </a:br>
            <a:r>
              <a:rPr lang="de-DE" sz="1200" dirty="0">
                <a:effectLst/>
                <a:latin typeface="+mn-lt"/>
                <a:ea typeface="Calibri" panose="020F0502020204030204" pitchFamily="34" charset="0"/>
              </a:rPr>
              <a:t>Mit dem Maps SDK für Android lassen sich in einer App Google Maps Karten anzeigen. Mithilfe von API-Aufrufen lassen sich einer Basiskarte auch Markierungen, Polygone und Overlays hinzufügen und die Nutzeransicht eines bestimmten Kartenbereichs ändern.</a:t>
            </a:r>
            <a:br>
              <a:rPr lang="de-DE" sz="1200" dirty="0">
                <a:effectLst/>
                <a:latin typeface="+mn-lt"/>
                <a:ea typeface="Calibri" panose="020F0502020204030204" pitchFamily="34" charset="0"/>
              </a:rPr>
            </a:br>
            <a:endParaRPr lang="de-DE" sz="1200" dirty="0">
              <a:effectLst/>
              <a:latin typeface="+mn-lt"/>
              <a:ea typeface="Calibri" panose="020F0502020204030204" pitchFamily="34" charset="0"/>
            </a:endParaRPr>
          </a:p>
          <a:p>
            <a:pPr marL="342900" indent="-342900">
              <a:lnSpc>
                <a:spcPct val="107000"/>
              </a:lnSpc>
              <a:spcAft>
                <a:spcPts val="800"/>
              </a:spcAft>
              <a:buAutoNum type="arabicPeriod"/>
            </a:pPr>
            <a:r>
              <a:rPr lang="de-DE" sz="1200" dirty="0">
                <a:effectLst/>
                <a:latin typeface="+mn-lt"/>
                <a:ea typeface="Calibri" panose="020F0502020204030204" pitchFamily="34" charset="0"/>
                <a:cs typeface="Times New Roman" panose="02020603050405020304" pitchFamily="18" charset="0"/>
              </a:rPr>
              <a:t>WebGL Earth API</a:t>
            </a:r>
            <a:br>
              <a:rPr lang="de-DE" sz="1200" dirty="0">
                <a:effectLst/>
                <a:latin typeface="+mn-lt"/>
                <a:ea typeface="Calibri" panose="020F0502020204030204" pitchFamily="34" charset="0"/>
                <a:cs typeface="Times New Roman" panose="02020603050405020304" pitchFamily="18" charset="0"/>
              </a:rPr>
            </a:br>
            <a:r>
              <a:rPr lang="de-DE" sz="1200" dirty="0">
                <a:effectLst/>
                <a:latin typeface="+mn-lt"/>
                <a:ea typeface="Calibri" panose="020F0502020204030204" pitchFamily="34" charset="0"/>
              </a:rPr>
              <a:t>WebGL Earth ist ein virtueller Open-Source-Globus, der mit HTML5- und Canvas-WebGL-Technologie erstellt wurde. Dabei werden Funktionen wie Markierungen, Popups, Zentrieren und Fliegen zu einem Ort auf einem bestimmten Breiten- und Längengrad oder das Laden eigener Kartenebenen unterstützt.</a:t>
            </a:r>
            <a:br>
              <a:rPr lang="de-DE" sz="1200" dirty="0">
                <a:effectLst/>
                <a:latin typeface="+mn-lt"/>
                <a:ea typeface="Calibri" panose="020F0502020204030204" pitchFamily="34" charset="0"/>
              </a:rPr>
            </a:br>
            <a:endParaRPr lang="de-DE" sz="1200" dirty="0">
              <a:effectLst/>
              <a:latin typeface="+mn-lt"/>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r>
              <a:rPr lang="de-DE" sz="1200" dirty="0">
                <a:effectLst/>
                <a:latin typeface="+mn-lt"/>
                <a:ea typeface="Calibri" panose="020F0502020204030204" pitchFamily="34" charset="0"/>
              </a:rPr>
              <a:t>Die Trimble MAPS-Entwicklungsplattform bietet Tools, die zum Erstellen von Routing- und Scheduling-, Visualisierungs- und Navigationsanwendungen benötigt werden, die speziell für Nutzfahrzeuge entwickelt wurden.</a:t>
            </a:r>
            <a:br>
              <a:rPr lang="de-DE" sz="1200" dirty="0">
                <a:effectLst/>
                <a:latin typeface="+mn-lt"/>
                <a:ea typeface="Calibri" panose="020F0502020204030204" pitchFamily="34" charset="0"/>
                <a:cs typeface="Times New Roman" panose="02020603050405020304" pitchFamily="18" charset="0"/>
              </a:rPr>
            </a:br>
            <a:endParaRPr lang="de-DE" sz="12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endParaRPr lang="de-DE" sz="12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endParaRPr lang="de-DE" sz="12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endParaRPr lang="de-DE" sz="1200" dirty="0">
              <a:effectLst/>
              <a:latin typeface="+mn-lt"/>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996E54E2-22E2-44C2-8C41-A992617FFD87}" type="slidenum">
              <a:rPr lang="de-DE" smtClean="0"/>
              <a:t>9</a:t>
            </a:fld>
            <a:endParaRPr lang="de-DE"/>
          </a:p>
        </p:txBody>
      </p:sp>
    </p:spTree>
    <p:extLst>
      <p:ext uri="{BB962C8B-B14F-4D97-AF65-F5344CB8AC3E}">
        <p14:creationId xmlns:p14="http://schemas.microsoft.com/office/powerpoint/2010/main" val="411206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13.12.2020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13.12.2020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13.12.2020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13.12.2020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13.12.2020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13.12.2020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13.12.2020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13.12.2020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13.12.2020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13.12.2020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13.12.2020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13.12.2020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ucid.app/documents/edit/f5d13f96-9c4d-4dad-b997-219d6d165922/0?callback=close&amp;name=docs&amp;callback_type=back&amp;v=2320&amp;s=66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2 zu </a:t>
            </a:r>
            <a:r>
              <a:rPr lang="de-DE" dirty="0" err="1"/>
              <a:t>JetSet</a:t>
            </a:r>
            <a:r>
              <a:rPr lang="de-DE" dirty="0"/>
              <a:t> Food</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13.12.2020</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10</a:t>
            </a:fld>
            <a:endParaRPr lang="de-DE" altLang="de-DE"/>
          </a:p>
        </p:txBody>
      </p:sp>
      <p:sp>
        <p:nvSpPr>
          <p:cNvPr id="2" name="Inhaltsplatzhalter 1">
            <a:extLst>
              <a:ext uri="{FF2B5EF4-FFF2-40B4-BE49-F238E27FC236}">
                <a16:creationId xmlns:a16="http://schemas.microsoft.com/office/drawing/2014/main" id="{0FBE3455-B39C-47FE-9247-4297243E1B86}"/>
              </a:ext>
            </a:extLst>
          </p:cNvPr>
          <p:cNvSpPr>
            <a:spLocks noGrp="1"/>
          </p:cNvSpPr>
          <p:nvPr>
            <p:ph sz="quarter" idx="12"/>
          </p:nvPr>
        </p:nvSpPr>
        <p:spPr>
          <a:xfrm>
            <a:off x="904879" y="1357312"/>
            <a:ext cx="8097646" cy="5350557"/>
          </a:xfrm>
        </p:spPr>
        <p:txBody>
          <a:bodyPr/>
          <a:lstStyle/>
          <a:p>
            <a:pPr marL="0" indent="0"/>
            <a:endParaRPr lang="de-DE" dirty="0"/>
          </a:p>
          <a:p>
            <a:pPr marL="0" indent="0"/>
            <a:endParaRPr lang="de-DE" dirty="0"/>
          </a:p>
          <a:p>
            <a:pPr marL="0" indent="0"/>
            <a:endParaRPr lang="de-DE" dirty="0"/>
          </a:p>
          <a:p>
            <a:pPr marL="0" indent="0"/>
            <a:endParaRPr lang="de-DE" dirty="0"/>
          </a:p>
          <a:p>
            <a:pPr marL="0" indent="0"/>
            <a:endParaRPr lang="de-DE" dirty="0"/>
          </a:p>
          <a:p>
            <a:pPr marL="0" indent="0"/>
            <a:r>
              <a:rPr lang="de-DE" dirty="0"/>
              <a:t>Favorisierte API für das Projekt:</a:t>
            </a:r>
            <a:br>
              <a:rPr lang="de-DE" dirty="0"/>
            </a:br>
            <a:br>
              <a:rPr lang="de-DE" dirty="0"/>
            </a:br>
            <a:r>
              <a:rPr lang="de-DE" b="1" dirty="0"/>
              <a:t>Google Maps API</a:t>
            </a:r>
          </a:p>
          <a:p>
            <a:pPr marL="0" indent="0"/>
            <a:endParaRPr lang="de-DE" dirty="0"/>
          </a:p>
          <a:p>
            <a:pPr marL="0" indent="0"/>
            <a:r>
              <a:rPr lang="de-DE" dirty="0"/>
              <a:t>In Verbindung mit Google Charts</a:t>
            </a:r>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r>
              <a:rPr lang="de-DE" dirty="0"/>
              <a:t>API-Recherche</a:t>
            </a:r>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pic>
        <p:nvPicPr>
          <p:cNvPr id="4" name="Grafik 3" descr="Karte mit Ortsmarkierung mit einfarbiger Füllung">
            <a:extLst>
              <a:ext uri="{FF2B5EF4-FFF2-40B4-BE49-F238E27FC236}">
                <a16:creationId xmlns:a16="http://schemas.microsoft.com/office/drawing/2014/main" id="{B5047F57-38BE-4726-94E9-8BAF61EDAC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62700" y="2971800"/>
            <a:ext cx="914400" cy="914400"/>
          </a:xfrm>
          <a:prstGeom prst="rect">
            <a:avLst/>
          </a:prstGeom>
        </p:spPr>
      </p:pic>
    </p:spTree>
    <p:extLst>
      <p:ext uri="{BB962C8B-B14F-4D97-AF65-F5344CB8AC3E}">
        <p14:creationId xmlns:p14="http://schemas.microsoft.com/office/powerpoint/2010/main" val="296476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11</a:t>
            </a:fld>
            <a:endParaRPr lang="de-DE" altLang="de-DE"/>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de-DE" b="1" kern="0" dirty="0">
                <a:effectLst/>
                <a:latin typeface="+mj-lt"/>
                <a:ea typeface="Times New Roman" panose="02020603050405020304" pitchFamily="18" charset="0"/>
                <a:cs typeface="Times New Roman" panose="02020603050405020304" pitchFamily="18" charset="0"/>
              </a:rPr>
              <a:t>Risken </a:t>
            </a:r>
            <a:endParaRPr lang="de-DE" dirty="0">
              <a:latin typeface="+mj-lt"/>
            </a:endParaRPr>
          </a:p>
        </p:txBody>
      </p:sp>
      <p:sp>
        <p:nvSpPr>
          <p:cNvPr id="4" name="Rectangle 1">
            <a:extLst>
              <a:ext uri="{FF2B5EF4-FFF2-40B4-BE49-F238E27FC236}">
                <a16:creationId xmlns:a16="http://schemas.microsoft.com/office/drawing/2014/main" id="{20801539-E33E-4A9B-BD80-8CC8FE9CFC79}"/>
              </a:ext>
            </a:extLst>
          </p:cNvPr>
          <p:cNvSpPr>
            <a:spLocks noChangeArrowheads="1"/>
          </p:cNvSpPr>
          <p:nvPr/>
        </p:nvSpPr>
        <p:spPr bwMode="auto">
          <a:xfrm>
            <a:off x="-7614340" y="-233065"/>
            <a:ext cx="235612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graphicFrame>
        <p:nvGraphicFramePr>
          <p:cNvPr id="10" name="Inhaltsplatzhalter 9">
            <a:extLst>
              <a:ext uri="{FF2B5EF4-FFF2-40B4-BE49-F238E27FC236}">
                <a16:creationId xmlns:a16="http://schemas.microsoft.com/office/drawing/2014/main" id="{41049FFA-B750-4301-996D-A8608748EB58}"/>
              </a:ext>
            </a:extLst>
          </p:cNvPr>
          <p:cNvGraphicFramePr>
            <a:graphicFrameLocks noGrp="1"/>
          </p:cNvGraphicFramePr>
          <p:nvPr>
            <p:ph sz="quarter" idx="12"/>
            <p:extLst>
              <p:ext uri="{D42A27DB-BD31-4B8C-83A1-F6EECF244321}">
                <p14:modId xmlns:p14="http://schemas.microsoft.com/office/powerpoint/2010/main" val="95735387"/>
              </p:ext>
            </p:extLst>
          </p:nvPr>
        </p:nvGraphicFramePr>
        <p:xfrm>
          <a:off x="808522" y="1346789"/>
          <a:ext cx="7228572" cy="4665074"/>
        </p:xfrm>
        <a:graphic>
          <a:graphicData uri="http://schemas.openxmlformats.org/drawingml/2006/table">
            <a:tbl>
              <a:tblPr firstRow="1" bandRow="1">
                <a:tableStyleId>{BC89EF96-8CEA-46FF-86C4-4CE0E7609802}</a:tableStyleId>
              </a:tblPr>
              <a:tblGrid>
                <a:gridCol w="2409524">
                  <a:extLst>
                    <a:ext uri="{9D8B030D-6E8A-4147-A177-3AD203B41FA5}">
                      <a16:colId xmlns:a16="http://schemas.microsoft.com/office/drawing/2014/main" val="394863154"/>
                    </a:ext>
                  </a:extLst>
                </a:gridCol>
                <a:gridCol w="2409524">
                  <a:extLst>
                    <a:ext uri="{9D8B030D-6E8A-4147-A177-3AD203B41FA5}">
                      <a16:colId xmlns:a16="http://schemas.microsoft.com/office/drawing/2014/main" val="2319164606"/>
                    </a:ext>
                  </a:extLst>
                </a:gridCol>
                <a:gridCol w="2409524">
                  <a:extLst>
                    <a:ext uri="{9D8B030D-6E8A-4147-A177-3AD203B41FA5}">
                      <a16:colId xmlns:a16="http://schemas.microsoft.com/office/drawing/2014/main" val="3245988300"/>
                    </a:ext>
                  </a:extLst>
                </a:gridCol>
              </a:tblGrid>
              <a:tr h="422562">
                <a:tc>
                  <a:txBody>
                    <a:bodyPr/>
                    <a:lstStyle/>
                    <a:p>
                      <a:pPr rtl="0" fontAlgn="t">
                        <a:spcBef>
                          <a:spcPts val="0"/>
                        </a:spcBef>
                        <a:spcAft>
                          <a:spcPts val="0"/>
                        </a:spcAft>
                      </a:pPr>
                      <a:r>
                        <a:rPr lang="de-DE" sz="2000" b="1" u="none" strike="noStrike">
                          <a:solidFill>
                            <a:srgbClr val="000000"/>
                          </a:solidFill>
                          <a:effectLst/>
                        </a:rPr>
                        <a:t>Risikoereignis</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a:solidFill>
                            <a:srgbClr val="000000"/>
                          </a:solidFill>
                          <a:effectLst/>
                        </a:rPr>
                        <a:t>Risikoart</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dirty="0">
                          <a:solidFill>
                            <a:srgbClr val="000000"/>
                          </a:solidFill>
                          <a:effectLst/>
                        </a:rPr>
                        <a:t>Mögliche Ursache</a:t>
                      </a:r>
                      <a:endParaRPr lang="de-DE" sz="2000" b="1" dirty="0">
                        <a:effectLst/>
                      </a:endParaRPr>
                    </a:p>
                  </a:txBody>
                  <a:tcPr marL="33166" marR="33166" marT="33166" marB="33166"/>
                </a:tc>
                <a:extLst>
                  <a:ext uri="{0D108BD9-81ED-4DB2-BD59-A6C34878D82A}">
                    <a16:rowId xmlns:a16="http://schemas.microsoft.com/office/drawing/2014/main" val="1667372104"/>
                  </a:ext>
                </a:extLst>
              </a:tr>
              <a:tr h="945148">
                <a:tc>
                  <a:txBody>
                    <a:bodyPr/>
                    <a:lstStyle/>
                    <a:p>
                      <a:pPr rtl="0" fontAlgn="t">
                        <a:spcBef>
                          <a:spcPts val="0"/>
                        </a:spcBef>
                        <a:spcAft>
                          <a:spcPts val="0"/>
                        </a:spcAft>
                      </a:pPr>
                      <a:r>
                        <a:rPr lang="de-DE" sz="1600" b="0" u="none" strike="noStrike" dirty="0">
                          <a:solidFill>
                            <a:srgbClr val="000000"/>
                          </a:solidFill>
                          <a:effectLst/>
                        </a:rPr>
                        <a:t>Eingabe nicht möglich</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fontAlgn="t"/>
                      <a:br>
                        <a:rPr lang="de-DE" sz="1600" dirty="0">
                          <a:effectLst/>
                        </a:rPr>
                      </a:br>
                      <a:endParaRPr lang="de-DE" sz="1600" dirty="0">
                        <a:effectLst/>
                      </a:endParaRPr>
                    </a:p>
                  </a:txBody>
                  <a:tcPr marL="33166" marR="33166" marT="33166" marB="33166"/>
                </a:tc>
                <a:extLst>
                  <a:ext uri="{0D108BD9-81ED-4DB2-BD59-A6C34878D82A}">
                    <a16:rowId xmlns:a16="http://schemas.microsoft.com/office/drawing/2014/main" val="3601093069"/>
                  </a:ext>
                </a:extLst>
              </a:tr>
              <a:tr h="1648682">
                <a:tc>
                  <a:txBody>
                    <a:bodyPr/>
                    <a:lstStyle/>
                    <a:p>
                      <a:pPr rtl="0" fontAlgn="t">
                        <a:spcBef>
                          <a:spcPts val="0"/>
                        </a:spcBef>
                        <a:spcAft>
                          <a:spcPts val="0"/>
                        </a:spcAft>
                      </a:pPr>
                      <a:r>
                        <a:rPr lang="de-DE" sz="1600" b="0" u="none" strike="noStrike" dirty="0">
                          <a:solidFill>
                            <a:srgbClr val="000000"/>
                          </a:solidFill>
                          <a:effectLst/>
                        </a:rPr>
                        <a:t>Daten über Herkunft nicht verfügbar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p>
                      <a:pPr rtl="0" fontAlgn="t">
                        <a:spcBef>
                          <a:spcPts val="0"/>
                        </a:spcBef>
                        <a:spcAft>
                          <a:spcPts val="0"/>
                        </a:spcAft>
                      </a:pPr>
                      <a:br>
                        <a:rPr lang="de-DE" sz="1600">
                          <a:effectLst/>
                        </a:rPr>
                      </a:br>
                      <a:br>
                        <a:rPr lang="de-DE" sz="1600">
                          <a:effectLst/>
                        </a:rPr>
                      </a:br>
                      <a:r>
                        <a:rPr lang="de-DE" sz="1600" b="0" u="none" strike="noStrike">
                          <a:solidFill>
                            <a:srgbClr val="000000"/>
                          </a:solidFill>
                          <a:effectLst/>
                        </a:rPr>
                        <a:t>Kommunikation zwischen Anwendungsobjekten</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Eingabe nicht in Datenbank verfügbar</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Datenbank nicht ansprechbar</a:t>
                      </a:r>
                      <a:endParaRPr lang="de-DE" sz="1600">
                        <a:effectLst/>
                      </a:endParaRPr>
                    </a:p>
                  </a:txBody>
                  <a:tcPr marL="33166" marR="33166" marT="33166" marB="33166"/>
                </a:tc>
                <a:extLst>
                  <a:ext uri="{0D108BD9-81ED-4DB2-BD59-A6C34878D82A}">
                    <a16:rowId xmlns:a16="http://schemas.microsoft.com/office/drawing/2014/main" val="1816043346"/>
                  </a:ext>
                </a:extLst>
              </a:tr>
              <a:tr h="1648682">
                <a:tc>
                  <a:txBody>
                    <a:bodyPr/>
                    <a:lstStyle/>
                    <a:p>
                      <a:pPr rtl="0" fontAlgn="t">
                        <a:spcBef>
                          <a:spcPts val="0"/>
                        </a:spcBef>
                        <a:spcAft>
                          <a:spcPts val="0"/>
                        </a:spcAft>
                      </a:pPr>
                      <a:r>
                        <a:rPr lang="de-DE" sz="1600" b="0" u="none" strike="noStrike" dirty="0">
                          <a:solidFill>
                            <a:srgbClr val="000000"/>
                          </a:solidFill>
                          <a:effectLst/>
                        </a:rPr>
                        <a:t>Daten über Saisonalität nicht verfügbar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Kommunikation zwischen Anwendungsobjekten</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Eingabe nicht in Datenbank verfügbar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Datenbank nicht ansprechbar</a:t>
                      </a:r>
                      <a:endParaRPr lang="de-DE" sz="1600" dirty="0">
                        <a:effectLst/>
                      </a:endParaRPr>
                    </a:p>
                  </a:txBody>
                  <a:tcPr marL="33166" marR="33166" marT="33166" marB="33166"/>
                </a:tc>
                <a:extLst>
                  <a:ext uri="{0D108BD9-81ED-4DB2-BD59-A6C34878D82A}">
                    <a16:rowId xmlns:a16="http://schemas.microsoft.com/office/drawing/2014/main" val="3436076769"/>
                  </a:ext>
                </a:extLst>
              </a:tr>
            </a:tbl>
          </a:graphicData>
        </a:graphic>
      </p:graphicFrame>
      <p:sp>
        <p:nvSpPr>
          <p:cNvPr id="11" name="Rectangle 2">
            <a:extLst>
              <a:ext uri="{FF2B5EF4-FFF2-40B4-BE49-F238E27FC236}">
                <a16:creationId xmlns:a16="http://schemas.microsoft.com/office/drawing/2014/main" id="{097E536E-0593-4E41-9F3F-384EE35C4EF7}"/>
              </a:ext>
            </a:extLst>
          </p:cNvPr>
          <p:cNvSpPr>
            <a:spLocks noChangeArrowheads="1"/>
          </p:cNvSpPr>
          <p:nvPr/>
        </p:nvSpPr>
        <p:spPr bwMode="auto">
          <a:xfrm>
            <a:off x="3457575" y="134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48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e 7">
            <a:extLst>
              <a:ext uri="{FF2B5EF4-FFF2-40B4-BE49-F238E27FC236}">
                <a16:creationId xmlns:a16="http://schemas.microsoft.com/office/drawing/2014/main" id="{06518AE6-979D-4E52-B591-B870C730C54B}"/>
              </a:ext>
            </a:extLst>
          </p:cNvPr>
          <p:cNvGraphicFramePr>
            <a:graphicFrameLocks noGrp="1"/>
          </p:cNvGraphicFramePr>
          <p:nvPr>
            <p:ph sz="quarter" idx="12"/>
            <p:extLst>
              <p:ext uri="{D42A27DB-BD31-4B8C-83A1-F6EECF244321}">
                <p14:modId xmlns:p14="http://schemas.microsoft.com/office/powerpoint/2010/main" val="2919493268"/>
              </p:ext>
            </p:extLst>
          </p:nvPr>
        </p:nvGraphicFramePr>
        <p:xfrm>
          <a:off x="913853" y="378829"/>
          <a:ext cx="7748238" cy="5619499"/>
        </p:xfrm>
        <a:graphic>
          <a:graphicData uri="http://schemas.openxmlformats.org/drawingml/2006/table">
            <a:tbl>
              <a:tblPr firstRow="1" bandRow="1">
                <a:tableStyleId>{BC89EF96-8CEA-46FF-86C4-4CE0E7609802}</a:tableStyleId>
              </a:tblPr>
              <a:tblGrid>
                <a:gridCol w="2582746">
                  <a:extLst>
                    <a:ext uri="{9D8B030D-6E8A-4147-A177-3AD203B41FA5}">
                      <a16:colId xmlns:a16="http://schemas.microsoft.com/office/drawing/2014/main" val="3333763013"/>
                    </a:ext>
                  </a:extLst>
                </a:gridCol>
                <a:gridCol w="2582746">
                  <a:extLst>
                    <a:ext uri="{9D8B030D-6E8A-4147-A177-3AD203B41FA5}">
                      <a16:colId xmlns:a16="http://schemas.microsoft.com/office/drawing/2014/main" val="736291539"/>
                    </a:ext>
                  </a:extLst>
                </a:gridCol>
                <a:gridCol w="2582746">
                  <a:extLst>
                    <a:ext uri="{9D8B030D-6E8A-4147-A177-3AD203B41FA5}">
                      <a16:colId xmlns:a16="http://schemas.microsoft.com/office/drawing/2014/main" val="4045660926"/>
                    </a:ext>
                  </a:extLst>
                </a:gridCol>
              </a:tblGrid>
              <a:tr h="477371">
                <a:tc>
                  <a:txBody>
                    <a:bodyPr/>
                    <a:lstStyle/>
                    <a:p>
                      <a:pPr rtl="0" fontAlgn="t">
                        <a:spcBef>
                          <a:spcPts val="0"/>
                        </a:spcBef>
                        <a:spcAft>
                          <a:spcPts val="0"/>
                        </a:spcAft>
                      </a:pPr>
                      <a:r>
                        <a:rPr lang="de-DE" sz="2000" b="1" u="none" strike="noStrike" dirty="0">
                          <a:solidFill>
                            <a:srgbClr val="000000"/>
                          </a:solidFill>
                          <a:effectLst/>
                        </a:rPr>
                        <a:t>Risikoereignis</a:t>
                      </a:r>
                      <a:endParaRPr lang="de-DE" sz="2000" b="1" dirty="0">
                        <a:effectLst/>
                      </a:endParaRPr>
                    </a:p>
                  </a:txBody>
                  <a:tcPr marL="33166" marR="33166" marT="33166" marB="33166"/>
                </a:tc>
                <a:tc>
                  <a:txBody>
                    <a:bodyPr/>
                    <a:lstStyle/>
                    <a:p>
                      <a:pPr rtl="0" fontAlgn="t">
                        <a:spcBef>
                          <a:spcPts val="0"/>
                        </a:spcBef>
                        <a:spcAft>
                          <a:spcPts val="0"/>
                        </a:spcAft>
                      </a:pPr>
                      <a:r>
                        <a:rPr lang="de-DE" sz="2000" b="1" u="none" strike="noStrike">
                          <a:solidFill>
                            <a:srgbClr val="000000"/>
                          </a:solidFill>
                          <a:effectLst/>
                        </a:rPr>
                        <a:t>Risikoart</a:t>
                      </a:r>
                      <a:endParaRPr lang="de-DE" sz="2000" b="1">
                        <a:effectLst/>
                      </a:endParaRPr>
                    </a:p>
                  </a:txBody>
                  <a:tcPr marL="33166" marR="33166" marT="33166" marB="33166"/>
                </a:tc>
                <a:tc>
                  <a:txBody>
                    <a:bodyPr/>
                    <a:lstStyle/>
                    <a:p>
                      <a:pPr rtl="0" fontAlgn="t">
                        <a:spcBef>
                          <a:spcPts val="0"/>
                        </a:spcBef>
                        <a:spcAft>
                          <a:spcPts val="0"/>
                        </a:spcAft>
                      </a:pPr>
                      <a:r>
                        <a:rPr lang="de-DE" sz="2000" b="1" u="none" strike="noStrike" dirty="0">
                          <a:solidFill>
                            <a:srgbClr val="000000"/>
                          </a:solidFill>
                          <a:effectLst/>
                        </a:rPr>
                        <a:t>Mögliche Ursache</a:t>
                      </a:r>
                      <a:endParaRPr lang="de-DE" sz="2000" b="1" dirty="0">
                        <a:effectLst/>
                      </a:endParaRPr>
                    </a:p>
                  </a:txBody>
                  <a:tcPr marL="33166" marR="33166" marT="33166" marB="33166"/>
                </a:tc>
                <a:extLst>
                  <a:ext uri="{0D108BD9-81ED-4DB2-BD59-A6C34878D82A}">
                    <a16:rowId xmlns:a16="http://schemas.microsoft.com/office/drawing/2014/main" val="1969747295"/>
                  </a:ext>
                </a:extLst>
              </a:tr>
              <a:tr h="438936">
                <a:tc>
                  <a:txBody>
                    <a:bodyPr/>
                    <a:lstStyle/>
                    <a:p>
                      <a:pPr rtl="0" fontAlgn="t">
                        <a:spcBef>
                          <a:spcPts val="0"/>
                        </a:spcBef>
                        <a:spcAft>
                          <a:spcPts val="0"/>
                        </a:spcAft>
                      </a:pPr>
                      <a:r>
                        <a:rPr lang="de-DE" sz="1600" b="0" u="none" strike="noStrike" dirty="0">
                          <a:solidFill>
                            <a:srgbClr val="000000"/>
                          </a:solidFill>
                          <a:effectLst/>
                        </a:rPr>
                        <a:t>Herkunftsland nicht visualisierbar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Architekturell</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Kommunikation zwischen Anwendungsobjekten</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Eingabe nicht in Datenbank verfügbar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Informationen aus Datenbank nicht abrufbar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Karten API nicht ansprechbar</a:t>
                      </a:r>
                      <a:endParaRPr lang="de-DE" sz="1600" dirty="0">
                        <a:effectLst/>
                      </a:endParaRPr>
                    </a:p>
                  </a:txBody>
                  <a:tcPr marL="33166" marR="33166" marT="33166" marB="33166"/>
                </a:tc>
                <a:extLst>
                  <a:ext uri="{0D108BD9-81ED-4DB2-BD59-A6C34878D82A}">
                    <a16:rowId xmlns:a16="http://schemas.microsoft.com/office/drawing/2014/main" val="2247776450"/>
                  </a:ext>
                </a:extLst>
              </a:tr>
              <a:tr h="517988">
                <a:tc>
                  <a:txBody>
                    <a:bodyPr/>
                    <a:lstStyle/>
                    <a:p>
                      <a:pPr rtl="0" fontAlgn="t">
                        <a:spcBef>
                          <a:spcPts val="0"/>
                        </a:spcBef>
                        <a:spcAft>
                          <a:spcPts val="0"/>
                        </a:spcAft>
                      </a:pPr>
                      <a:r>
                        <a:rPr lang="de-DE" sz="1600" b="0" u="none" strike="noStrike" dirty="0">
                          <a:solidFill>
                            <a:srgbClr val="000000"/>
                          </a:solidFill>
                          <a:effectLst/>
                        </a:rPr>
                        <a:t>mehrere Herkunftsländer nicht visualisierbar </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Karten API nicht erreichbar</a:t>
                      </a:r>
                      <a:endParaRPr lang="de-DE" sz="1600">
                        <a:effectLst/>
                      </a:endParaRPr>
                    </a:p>
                  </a:txBody>
                  <a:tcPr marL="33166" marR="33166" marT="33166" marB="33166"/>
                </a:tc>
                <a:extLst>
                  <a:ext uri="{0D108BD9-81ED-4DB2-BD59-A6C34878D82A}">
                    <a16:rowId xmlns:a16="http://schemas.microsoft.com/office/drawing/2014/main" val="3377277894"/>
                  </a:ext>
                </a:extLst>
              </a:tr>
              <a:tr h="667407">
                <a:tc>
                  <a:txBody>
                    <a:bodyPr/>
                    <a:lstStyle/>
                    <a:p>
                      <a:pPr rtl="0" fontAlgn="t">
                        <a:spcBef>
                          <a:spcPts val="0"/>
                        </a:spcBef>
                        <a:spcAft>
                          <a:spcPts val="0"/>
                        </a:spcAft>
                      </a:pPr>
                      <a:r>
                        <a:rPr lang="de-DE" sz="1600" b="0" u="none" strike="noStrike" dirty="0" err="1">
                          <a:solidFill>
                            <a:srgbClr val="000000"/>
                          </a:solidFill>
                          <a:effectLst/>
                        </a:rPr>
                        <a:t>Anbauart</a:t>
                      </a:r>
                      <a:r>
                        <a:rPr lang="de-DE" sz="1600" b="0" u="none" strike="noStrike" dirty="0">
                          <a:solidFill>
                            <a:srgbClr val="000000"/>
                          </a:solidFill>
                          <a:effectLst/>
                        </a:rPr>
                        <a:t> nicht visualisierbar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Architekturell</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Kommunikation zwischen Anwendungsobjekten</a:t>
                      </a:r>
                      <a:endParaRPr lang="de-DE" sz="1600">
                        <a:effectLst/>
                      </a:endParaRPr>
                    </a:p>
                  </a:txBody>
                  <a:tcPr marL="33166" marR="33166" marT="33166" marB="33166"/>
                </a:tc>
                <a:tc>
                  <a:txBody>
                    <a:bodyPr/>
                    <a:lstStyle/>
                    <a:p>
                      <a:pPr rtl="0" fontAlgn="t">
                        <a:spcBef>
                          <a:spcPts val="0"/>
                        </a:spcBef>
                        <a:spcAft>
                          <a:spcPts val="0"/>
                        </a:spcAft>
                      </a:pPr>
                      <a:r>
                        <a:rPr lang="de-DE" sz="1600" b="0" u="none" strike="noStrike">
                          <a:solidFill>
                            <a:srgbClr val="000000"/>
                          </a:solidFill>
                          <a:effectLst/>
                        </a:rPr>
                        <a:t>Kalender nicht erreichbar</a:t>
                      </a:r>
                      <a:endParaRPr lang="de-DE" sz="1600">
                        <a:effectLst/>
                      </a:endParaRPr>
                    </a:p>
                    <a:p>
                      <a:pPr rtl="0" fontAlgn="t">
                        <a:spcBef>
                          <a:spcPts val="0"/>
                        </a:spcBef>
                        <a:spcAft>
                          <a:spcPts val="0"/>
                        </a:spcAft>
                      </a:pPr>
                      <a:br>
                        <a:rPr lang="de-DE" sz="1600">
                          <a:effectLst/>
                        </a:rPr>
                      </a:br>
                      <a:r>
                        <a:rPr lang="de-DE" sz="1600" b="0" u="none" strike="noStrike">
                          <a:solidFill>
                            <a:srgbClr val="000000"/>
                          </a:solidFill>
                          <a:effectLst/>
                        </a:rPr>
                        <a:t>Informationen aus Datenbank nicht an Karten API übermittelbar</a:t>
                      </a:r>
                      <a:endParaRPr lang="de-DE" sz="1600">
                        <a:effectLst/>
                      </a:endParaRPr>
                    </a:p>
                  </a:txBody>
                  <a:tcPr marL="33166" marR="33166" marT="33166" marB="33166"/>
                </a:tc>
                <a:extLst>
                  <a:ext uri="{0D108BD9-81ED-4DB2-BD59-A6C34878D82A}">
                    <a16:rowId xmlns:a16="http://schemas.microsoft.com/office/drawing/2014/main" val="3204883172"/>
                  </a:ext>
                </a:extLst>
              </a:tr>
              <a:tr h="858991">
                <a:tc>
                  <a:txBody>
                    <a:bodyPr/>
                    <a:lstStyle/>
                    <a:p>
                      <a:pPr rtl="0" fontAlgn="t">
                        <a:spcBef>
                          <a:spcPts val="0"/>
                        </a:spcBef>
                        <a:spcAft>
                          <a:spcPts val="0"/>
                        </a:spcAft>
                      </a:pPr>
                      <a:r>
                        <a:rPr lang="de-DE" sz="1600" b="0" u="none" strike="noStrike" dirty="0">
                          <a:solidFill>
                            <a:srgbClr val="000000"/>
                          </a:solidFill>
                          <a:effectLst/>
                        </a:rPr>
                        <a:t>Länge der Route nicht berechenbar</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Kommunikation zwischen Anwendungsobjekten</a:t>
                      </a:r>
                      <a:endParaRPr lang="de-DE" sz="1600" dirty="0">
                        <a:effectLst/>
                      </a:endParaRPr>
                    </a:p>
                    <a:p>
                      <a:pPr rtl="0" fontAlgn="t">
                        <a:spcBef>
                          <a:spcPts val="0"/>
                        </a:spcBef>
                        <a:spcAft>
                          <a:spcPts val="0"/>
                        </a:spcAft>
                      </a:pPr>
                      <a:br>
                        <a:rPr lang="de-DE" sz="1600" dirty="0">
                          <a:effectLst/>
                        </a:rPr>
                      </a:br>
                      <a:br>
                        <a:rPr lang="de-DE" sz="1600" dirty="0">
                          <a:effectLst/>
                        </a:rPr>
                      </a:br>
                      <a:r>
                        <a:rPr lang="de-DE" sz="1600" b="0" u="none" strike="noStrike" dirty="0">
                          <a:solidFill>
                            <a:srgbClr val="000000"/>
                          </a:solidFill>
                          <a:effectLst/>
                        </a:rPr>
                        <a:t>Architekturell</a:t>
                      </a:r>
                      <a:endParaRPr lang="de-DE" sz="1600" dirty="0">
                        <a:effectLst/>
                      </a:endParaRPr>
                    </a:p>
                  </a:txBody>
                  <a:tcPr marL="33166" marR="33166" marT="33166" marB="33166"/>
                </a:tc>
                <a:tc>
                  <a:txBody>
                    <a:bodyPr/>
                    <a:lstStyle/>
                    <a:p>
                      <a:pPr rtl="0" fontAlgn="t">
                        <a:spcBef>
                          <a:spcPts val="0"/>
                        </a:spcBef>
                        <a:spcAft>
                          <a:spcPts val="0"/>
                        </a:spcAft>
                      </a:pPr>
                      <a:r>
                        <a:rPr lang="de-DE" sz="1600" b="0" u="none" strike="noStrike" dirty="0">
                          <a:solidFill>
                            <a:srgbClr val="000000"/>
                          </a:solidFill>
                          <a:effectLst/>
                        </a:rPr>
                        <a:t>Informationen aus Datenbank nicht an Karten API übermittelbar</a:t>
                      </a:r>
                      <a:endParaRPr lang="de-DE" sz="1600" dirty="0">
                        <a:effectLst/>
                      </a:endParaRPr>
                    </a:p>
                    <a:p>
                      <a:pPr rtl="0" fontAlgn="t">
                        <a:spcBef>
                          <a:spcPts val="0"/>
                        </a:spcBef>
                        <a:spcAft>
                          <a:spcPts val="0"/>
                        </a:spcAft>
                      </a:pPr>
                      <a:br>
                        <a:rPr lang="de-DE" sz="1600" dirty="0">
                          <a:effectLst/>
                        </a:rPr>
                      </a:br>
                      <a:r>
                        <a:rPr lang="de-DE" sz="1600" b="0" u="none" strike="noStrike" dirty="0">
                          <a:solidFill>
                            <a:srgbClr val="000000"/>
                          </a:solidFill>
                          <a:effectLst/>
                        </a:rPr>
                        <a:t>Karten API nicht erreichbar</a:t>
                      </a:r>
                      <a:endParaRPr lang="de-DE" sz="1600" dirty="0">
                        <a:effectLst/>
                      </a:endParaRPr>
                    </a:p>
                  </a:txBody>
                  <a:tcPr marL="33166" marR="33166" marT="33166" marB="33166"/>
                </a:tc>
                <a:extLst>
                  <a:ext uri="{0D108BD9-81ED-4DB2-BD59-A6C34878D82A}">
                    <a16:rowId xmlns:a16="http://schemas.microsoft.com/office/drawing/2014/main" val="2254544779"/>
                  </a:ext>
                </a:extLst>
              </a:tr>
            </a:tbl>
          </a:graphicData>
        </a:graphic>
      </p:graphicFrame>
      <p:sp>
        <p:nvSpPr>
          <p:cNvPr id="4" name="Textplatzhalter 3">
            <a:extLst>
              <a:ext uri="{FF2B5EF4-FFF2-40B4-BE49-F238E27FC236}">
                <a16:creationId xmlns:a16="http://schemas.microsoft.com/office/drawing/2014/main" id="{406F1868-09AC-4004-B953-3D89860639F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48B73A6-D11E-46C4-88C2-C4303FA516FC}"/>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6BC42DBE-9FBA-4108-B56D-979CBB3B04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12</a:t>
            </a:fld>
            <a:endParaRPr lang="de-DE" altLang="de-DE"/>
          </a:p>
        </p:txBody>
      </p:sp>
    </p:spTree>
    <p:extLst>
      <p:ext uri="{BB962C8B-B14F-4D97-AF65-F5344CB8AC3E}">
        <p14:creationId xmlns:p14="http://schemas.microsoft.com/office/powerpoint/2010/main" val="10207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04613"/>
            <a:ext cx="8099823" cy="4320000"/>
          </a:xfrm>
        </p:spPr>
        <p:txBody>
          <a:bodyPr/>
          <a:lstStyle/>
          <a:p>
            <a:pPr>
              <a:lnSpc>
                <a:spcPct val="107000"/>
              </a:lnSpc>
              <a:spcAft>
                <a:spcPts val="800"/>
              </a:spcAft>
            </a:pPr>
            <a:r>
              <a:rPr lang="de-DE" sz="1800" b="1" dirty="0">
                <a:effectLst/>
                <a:latin typeface="Arial" panose="020B0604020202020204" pitchFamily="34" charset="0"/>
                <a:ea typeface="Calibri" panose="020F0502020204030204" pitchFamily="34" charset="0"/>
                <a:cs typeface="Times New Roman" panose="02020603050405020304" pitchFamily="18" charset="0"/>
              </a:rPr>
              <a:t>Eingabe</a:t>
            </a: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gibt den gewünschten begriff in das Eingabefeld ein. Der Begriff wird erkannt und dass jeweils zum Begriff passende Datenblatt wird ausgegeben.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hat den Begriff korrekt eingegeben und das entsprechende Datenblatt wurde ausgegeben.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Der Benutzer hat den Begriff nicht korrekt eingegeben.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Der Begriff wurde nicht in der Datenbank gefunden.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Die Datenbank konnte nicht abgefragt werden.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13</a:t>
            </a:fld>
            <a:endParaRPr lang="de-DE" altLang="de-DE"/>
          </a:p>
        </p:txBody>
      </p:sp>
    </p:spTree>
    <p:extLst>
      <p:ext uri="{BB962C8B-B14F-4D97-AF65-F5344CB8AC3E}">
        <p14:creationId xmlns:p14="http://schemas.microsoft.com/office/powerpoint/2010/main" val="210102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14887"/>
            <a:ext cx="8099823" cy="4320000"/>
          </a:xfrm>
        </p:spPr>
        <p:txBody>
          <a:bodyPr/>
          <a:lstStyle/>
          <a:p>
            <a:pPr>
              <a:lnSpc>
                <a:spcPct val="107000"/>
              </a:lnSpc>
              <a:spcAft>
                <a:spcPts val="800"/>
              </a:spcAft>
            </a:pPr>
            <a:r>
              <a:rPr lang="de-DE" sz="1800" b="1" dirty="0">
                <a:effectLst/>
                <a:latin typeface="Arial" panose="020B0604020202020204" pitchFamily="34" charset="0"/>
                <a:ea typeface="Calibri" panose="020F0502020204030204" pitchFamily="34" charset="0"/>
                <a:cs typeface="Times New Roman" panose="02020603050405020304" pitchFamily="18" charset="0"/>
              </a:rPr>
              <a:t>Datenblatt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Eingabe wird erkannt und in der Datenbank das entsprechende Datenblatt mit dem Saisonkalender angezeigt. </a:t>
            </a:r>
          </a:p>
          <a:p>
            <a:pPr>
              <a:lnSpc>
                <a:spcPct val="107000"/>
              </a:lnSpc>
              <a:spcAft>
                <a:spcPts val="800"/>
              </a:spcAft>
            </a:pP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Der Saisonkalender bleibt leer.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Das Datenblatt weist keine Einträge auf.</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Server der Datenbank ist nicht erreichbar.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14</a:t>
            </a:fld>
            <a:endParaRPr lang="de-DE" altLang="de-DE"/>
          </a:p>
        </p:txBody>
      </p:sp>
    </p:spTree>
    <p:extLst>
      <p:ext uri="{BB962C8B-B14F-4D97-AF65-F5344CB8AC3E}">
        <p14:creationId xmlns:p14="http://schemas.microsoft.com/office/powerpoint/2010/main" val="224084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14887"/>
            <a:ext cx="8099823" cy="4320000"/>
          </a:xfrm>
        </p:spPr>
        <p:txBody>
          <a:bodyPr/>
          <a:lstStyle/>
          <a:p>
            <a:pPr>
              <a:lnSpc>
                <a:spcPct val="107000"/>
              </a:lnSpc>
              <a:spcAft>
                <a:spcPts val="800"/>
              </a:spcAft>
            </a:pPr>
            <a:r>
              <a:rPr lang="de-DE" sz="1800" b="1" dirty="0">
                <a:effectLst/>
                <a:latin typeface="Arial" panose="020B0604020202020204" pitchFamily="34" charset="0"/>
                <a:ea typeface="Calibri" panose="020F0502020204030204" pitchFamily="34" charset="0"/>
                <a:cs typeface="Times New Roman" panose="02020603050405020304" pitchFamily="18" charset="0"/>
              </a:rPr>
              <a:t>Darstellung auf der Karte</a:t>
            </a: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Eingabe wird erkannt und in der Datenbank das entsprechende Datenblatt mit der Visualisierung der Herkunft angezeigt.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Die Herkunftskarte weist keine Einträge auf.</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Der Server der Herkunftskarte ist nicht erreichbar.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Mehrere Herkunftsländer werden nicht angezeigt.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15</a:t>
            </a:fld>
            <a:endParaRPr lang="de-DE" altLang="de-DE"/>
          </a:p>
        </p:txBody>
      </p:sp>
    </p:spTree>
    <p:extLst>
      <p:ext uri="{BB962C8B-B14F-4D97-AF65-F5344CB8AC3E}">
        <p14:creationId xmlns:p14="http://schemas.microsoft.com/office/powerpoint/2010/main" val="382878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14887"/>
            <a:ext cx="8099823" cy="4320000"/>
          </a:xfrm>
        </p:spPr>
        <p:txBody>
          <a:bodyPr/>
          <a:lstStyle/>
          <a:p>
            <a:pPr>
              <a:lnSpc>
                <a:spcPct val="107000"/>
              </a:lnSpc>
              <a:spcAft>
                <a:spcPts val="800"/>
              </a:spcAft>
            </a:pPr>
            <a:r>
              <a:rPr lang="de-DE" sz="1800" b="1" dirty="0">
                <a:effectLst/>
                <a:latin typeface="Arial" panose="020B0604020202020204" pitchFamily="34" charset="0"/>
                <a:ea typeface="Calibri" panose="020F0502020204030204" pitchFamily="34" charset="0"/>
                <a:cs typeface="Times New Roman" panose="02020603050405020304" pitchFamily="18" charset="0"/>
              </a:rPr>
              <a:t>Darstellung der Routen auf der Karte</a:t>
            </a: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Eingabe wird erkannt und in der Datenbank die entsprechende Visualisierung der Herkunft angezeigt wird.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Route kann nicht berechnet werden.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Route kann nicht angezeigt werden.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Mehrere Routen werden nicht angezeigt.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16</a:t>
            </a:fld>
            <a:endParaRPr lang="de-DE" altLang="de-DE"/>
          </a:p>
        </p:txBody>
      </p:sp>
    </p:spTree>
    <p:extLst>
      <p:ext uri="{BB962C8B-B14F-4D97-AF65-F5344CB8AC3E}">
        <p14:creationId xmlns:p14="http://schemas.microsoft.com/office/powerpoint/2010/main" val="177327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BCC0-135F-4CA9-B37E-482BE1CA6315}"/>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46651E3-49CA-48DD-BB49-57EEFB3C47AA}"/>
              </a:ext>
            </a:extLst>
          </p:cNvPr>
          <p:cNvSpPr>
            <a:spLocks noGrp="1"/>
          </p:cNvSpPr>
          <p:nvPr>
            <p:ph sz="quarter" idx="12"/>
          </p:nvPr>
        </p:nvSpPr>
        <p:spPr>
          <a:xfrm>
            <a:off x="904480" y="1042042"/>
            <a:ext cx="8099823" cy="4320000"/>
          </a:xfrm>
        </p:spPr>
        <p:txBody>
          <a:bodyPr/>
          <a:lstStyle/>
          <a:p>
            <a:pPr marL="457200" indent="-457200">
              <a:lnSpc>
                <a:spcPct val="150000"/>
              </a:lnSpc>
              <a:buAutoNum type="arabicPeriod"/>
            </a:pPr>
            <a:r>
              <a:rPr lang="de-DE" dirty="0"/>
              <a:t>Domänenmodell 6.0</a:t>
            </a:r>
          </a:p>
          <a:p>
            <a:pPr marL="457200" indent="-457200">
              <a:lnSpc>
                <a:spcPct val="150000"/>
              </a:lnSpc>
              <a:buAutoNum type="arabicPeriod"/>
            </a:pPr>
            <a:r>
              <a:rPr lang="de-DE" dirty="0"/>
              <a:t>Problemraum im Domänenmodell</a:t>
            </a:r>
          </a:p>
          <a:p>
            <a:pPr marL="457200" indent="-457200">
              <a:lnSpc>
                <a:spcPct val="150000"/>
              </a:lnSpc>
              <a:buAutoNum type="arabicPeriod"/>
            </a:pPr>
            <a:r>
              <a:rPr lang="de-DE" dirty="0"/>
              <a:t>Projektvorhaben</a:t>
            </a:r>
          </a:p>
          <a:p>
            <a:pPr marL="457200" indent="-457200">
              <a:lnSpc>
                <a:spcPct val="150000"/>
              </a:lnSpc>
              <a:buAutoNum type="arabicPeriod"/>
            </a:pPr>
            <a:r>
              <a:rPr lang="de-DE" dirty="0"/>
              <a:t>Alleinstellungsmerkmal</a:t>
            </a:r>
          </a:p>
          <a:p>
            <a:pPr marL="457200" indent="-457200">
              <a:lnSpc>
                <a:spcPct val="150000"/>
              </a:lnSpc>
              <a:buAutoNum type="arabicPeriod"/>
            </a:pPr>
            <a:r>
              <a:rPr lang="de-DE" dirty="0"/>
              <a:t>Zielhierarchie</a:t>
            </a:r>
          </a:p>
          <a:p>
            <a:pPr marL="457200" indent="-457200">
              <a:lnSpc>
                <a:spcPct val="150000"/>
              </a:lnSpc>
              <a:buAutoNum type="arabicPeriod"/>
            </a:pPr>
            <a:r>
              <a:rPr lang="de-DE" dirty="0"/>
              <a:t>Anforderungen</a:t>
            </a:r>
          </a:p>
          <a:p>
            <a:pPr marL="457200" indent="-457200">
              <a:lnSpc>
                <a:spcPct val="150000"/>
              </a:lnSpc>
              <a:buAutoNum type="arabicPeriod"/>
            </a:pPr>
            <a:r>
              <a:rPr lang="de-DE" dirty="0"/>
              <a:t>API-</a:t>
            </a:r>
            <a:r>
              <a:rPr lang="de-DE" dirty="0" err="1"/>
              <a:t>Rechrche</a:t>
            </a:r>
            <a:endParaRPr lang="de-DE" dirty="0"/>
          </a:p>
          <a:p>
            <a:pPr marL="457200" indent="-457200">
              <a:lnSpc>
                <a:spcPct val="150000"/>
              </a:lnSpc>
              <a:buAutoNum type="arabicPeriod"/>
            </a:pPr>
            <a:r>
              <a:rPr lang="de-DE" dirty="0"/>
              <a:t>Risiken</a:t>
            </a:r>
          </a:p>
          <a:p>
            <a:pPr marL="457200" indent="-457200">
              <a:lnSpc>
                <a:spcPct val="150000"/>
              </a:lnSpc>
              <a:buAutoNum type="arabicPeriod"/>
            </a:pPr>
            <a:r>
              <a:rPr lang="de-DE" dirty="0"/>
              <a:t>Proof </a:t>
            </a:r>
            <a:r>
              <a:rPr lang="de-DE" dirty="0" err="1"/>
              <a:t>of</a:t>
            </a:r>
            <a:r>
              <a:rPr lang="de-DE" dirty="0"/>
              <a:t> Concept</a:t>
            </a:r>
            <a:br>
              <a:rPr lang="de-DE" dirty="0"/>
            </a:br>
            <a:endParaRPr lang="de-DE" dirty="0"/>
          </a:p>
        </p:txBody>
      </p:sp>
      <p:sp>
        <p:nvSpPr>
          <p:cNvPr id="4" name="Textplatzhalter 3">
            <a:extLst>
              <a:ext uri="{FF2B5EF4-FFF2-40B4-BE49-F238E27FC236}">
                <a16:creationId xmlns:a16="http://schemas.microsoft.com/office/drawing/2014/main" id="{2A1D29C1-3A2E-452B-8479-C5FE4A76E801}"/>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A655B1CD-F493-4863-8398-BB9577CC48D9}"/>
              </a:ext>
            </a:extLst>
          </p:cNvPr>
          <p:cNvSpPr>
            <a:spLocks noGrp="1"/>
          </p:cNvSpPr>
          <p:nvPr>
            <p:ph type="dt" sz="half" idx="14"/>
          </p:nvPr>
        </p:nvSpPr>
        <p:spPr/>
        <p:txBody>
          <a:bodyPr/>
          <a:lstStyle/>
          <a:p>
            <a:pPr>
              <a:defRPr/>
            </a:pPr>
            <a:r>
              <a:rPr lang="de-DE" dirty="0"/>
              <a:t>13.12.2020</a:t>
            </a:r>
          </a:p>
        </p:txBody>
      </p:sp>
      <p:sp>
        <p:nvSpPr>
          <p:cNvPr id="6" name="Foliennummernplatzhalter 5">
            <a:extLst>
              <a:ext uri="{FF2B5EF4-FFF2-40B4-BE49-F238E27FC236}">
                <a16:creationId xmlns:a16="http://schemas.microsoft.com/office/drawing/2014/main" id="{760264E3-E673-44A3-96C9-F94D0F4E6546}"/>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56275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 Domänenmodell Iteration 6.0</a:t>
            </a:r>
          </a:p>
        </p:txBody>
      </p:sp>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3</a:t>
            </a:fld>
            <a:endParaRPr lang="de-DE" altLang="de-DE"/>
          </a:p>
        </p:txBody>
      </p:sp>
      <p:pic>
        <p:nvPicPr>
          <p:cNvPr id="12" name="Inhaltsplatzhalter 11">
            <a:extLst>
              <a:ext uri="{FF2B5EF4-FFF2-40B4-BE49-F238E27FC236}">
                <a16:creationId xmlns:a16="http://schemas.microsoft.com/office/drawing/2014/main" id="{5D6F116A-36E5-436A-870A-3C846A4980C1}"/>
              </a:ext>
            </a:extLst>
          </p:cNvPr>
          <p:cNvPicPr>
            <a:picLocks noGrp="1" noChangeAspect="1"/>
          </p:cNvPicPr>
          <p:nvPr>
            <p:ph sz="quarter" idx="12"/>
          </p:nvPr>
        </p:nvPicPr>
        <p:blipFill>
          <a:blip r:embed="rId3"/>
          <a:stretch>
            <a:fillRect/>
          </a:stretch>
        </p:blipFill>
        <p:spPr>
          <a:xfrm>
            <a:off x="2252630" y="1357313"/>
            <a:ext cx="5403914" cy="4319587"/>
          </a:xfrm>
        </p:spPr>
      </p:pic>
    </p:spTree>
    <p:extLst>
      <p:ext uri="{BB962C8B-B14F-4D97-AF65-F5344CB8AC3E}">
        <p14:creationId xmlns:p14="http://schemas.microsoft.com/office/powerpoint/2010/main" val="232617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a:xfrm>
            <a:off x="606645" y="591176"/>
            <a:ext cx="8684817" cy="712482"/>
          </a:xfrm>
        </p:spPr>
        <p:txBody>
          <a:bodyPr/>
          <a:lstStyle/>
          <a:p>
            <a:r>
              <a:rPr lang="de-DE" dirty="0"/>
              <a:t>Domänenmodell Iteration 6.0 – Problemraum</a:t>
            </a:r>
          </a:p>
        </p:txBody>
      </p:sp>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pic>
        <p:nvPicPr>
          <p:cNvPr id="9" name="Inhaltsplatzhalter 8">
            <a:extLst>
              <a:ext uri="{FF2B5EF4-FFF2-40B4-BE49-F238E27FC236}">
                <a16:creationId xmlns:a16="http://schemas.microsoft.com/office/drawing/2014/main" id="{3C177268-22DA-4328-B4A1-95C39B4DBF8E}"/>
              </a:ext>
            </a:extLst>
          </p:cNvPr>
          <p:cNvPicPr>
            <a:picLocks noGrp="1" noChangeAspect="1"/>
          </p:cNvPicPr>
          <p:nvPr>
            <p:ph sz="quarter" idx="12"/>
          </p:nvPr>
        </p:nvPicPr>
        <p:blipFill rotWithShape="1">
          <a:blip r:embed="rId3"/>
          <a:srcRect t="44873" r="12310"/>
          <a:stretch/>
        </p:blipFill>
        <p:spPr>
          <a:xfrm>
            <a:off x="319486" y="1388589"/>
            <a:ext cx="8505028" cy="4273854"/>
          </a:xfrm>
        </p:spPr>
      </p:pic>
    </p:spTree>
    <p:extLst>
      <p:ext uri="{BB962C8B-B14F-4D97-AF65-F5344CB8AC3E}">
        <p14:creationId xmlns:p14="http://schemas.microsoft.com/office/powerpoint/2010/main" val="101609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a:xfrm>
            <a:off x="903291" y="520701"/>
            <a:ext cx="8101012" cy="712482"/>
          </a:xfrm>
        </p:spPr>
        <p:txBody>
          <a:bodyPr wrap="square" anchor="t">
            <a:normAutofit/>
          </a:bodyPr>
          <a:lstStyle/>
          <a:p>
            <a:r>
              <a:rPr lang="de-DE" dirty="0"/>
              <a:t>Projektvorhaben</a:t>
            </a:r>
          </a:p>
        </p:txBody>
      </p:sp>
      <p:sp>
        <p:nvSpPr>
          <p:cNvPr id="21" name="Text Placeholder 3">
            <a:extLst>
              <a:ext uri="{FF2B5EF4-FFF2-40B4-BE49-F238E27FC236}">
                <a16:creationId xmlns:a16="http://schemas.microsoft.com/office/drawing/2014/main" id="{D7023FE2-08DB-48A1-A341-02D4054F8E96}"/>
              </a:ext>
            </a:extLst>
          </p:cNvPr>
          <p:cNvSpPr>
            <a:spLocks noGrp="1"/>
          </p:cNvSpPr>
          <p:nvPr>
            <p:ph type="body" idx="13"/>
          </p:nvPr>
        </p:nvSpPr>
        <p:spPr>
          <a:xfrm>
            <a:off x="904501" y="150130"/>
            <a:ext cx="8089107" cy="215165"/>
          </a:xfrm>
        </p:spPr>
        <p:txBody>
          <a:bodyPr/>
          <a:lstStyle/>
          <a:p>
            <a:endParaRPr lang="en-US"/>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5</a:t>
            </a:fld>
            <a:endParaRPr lang="de-DE" altLang="de-DE"/>
          </a:p>
        </p:txBody>
      </p:sp>
      <p:graphicFrame>
        <p:nvGraphicFramePr>
          <p:cNvPr id="12" name="Inhaltsplatzhalter 2">
            <a:extLst>
              <a:ext uri="{FF2B5EF4-FFF2-40B4-BE49-F238E27FC236}">
                <a16:creationId xmlns:a16="http://schemas.microsoft.com/office/drawing/2014/main" id="{77935B02-5476-4DE3-A73B-EE2224EBC694}"/>
              </a:ext>
            </a:extLst>
          </p:cNvPr>
          <p:cNvGraphicFramePr>
            <a:graphicFrameLocks noGrp="1"/>
          </p:cNvGraphicFramePr>
          <p:nvPr>
            <p:ph sz="quarter" idx="12"/>
            <p:extLst>
              <p:ext uri="{D42A27DB-BD31-4B8C-83A1-F6EECF244321}">
                <p14:modId xmlns:p14="http://schemas.microsoft.com/office/powerpoint/2010/main" val="431857054"/>
              </p:ext>
            </p:extLst>
          </p:nvPr>
        </p:nvGraphicFramePr>
        <p:xfrm>
          <a:off x="904878" y="1357313"/>
          <a:ext cx="8099823"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99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6</a:t>
            </a:fld>
            <a:endParaRPr lang="de-DE" altLang="de-DE"/>
          </a:p>
        </p:txBody>
      </p:sp>
      <p:sp>
        <p:nvSpPr>
          <p:cNvPr id="2" name="Inhaltsplatzhalter 1">
            <a:extLst>
              <a:ext uri="{FF2B5EF4-FFF2-40B4-BE49-F238E27FC236}">
                <a16:creationId xmlns:a16="http://schemas.microsoft.com/office/drawing/2014/main" id="{0FBE3455-B39C-47FE-9247-4297243E1B86}"/>
              </a:ext>
            </a:extLst>
          </p:cNvPr>
          <p:cNvSpPr>
            <a:spLocks noGrp="1"/>
          </p:cNvSpPr>
          <p:nvPr>
            <p:ph sz="quarter" idx="12"/>
          </p:nvPr>
        </p:nvSpPr>
        <p:spPr/>
        <p:txBody>
          <a:bodyPr/>
          <a:lstStyle/>
          <a:p>
            <a:pPr>
              <a:buFont typeface="Wingdings" panose="05000000000000000000" pitchFamily="2" charset="2"/>
              <a:buChar char="ü"/>
            </a:pPr>
            <a:endParaRPr lang="de-DE" dirty="0"/>
          </a:p>
          <a:p>
            <a:pPr>
              <a:buFont typeface="Wingdings" panose="05000000000000000000" pitchFamily="2" charset="2"/>
              <a:buChar char="ü"/>
            </a:pPr>
            <a:endParaRPr lang="de-DE" dirty="0"/>
          </a:p>
          <a:p>
            <a:pPr>
              <a:buFont typeface="Wingdings" panose="05000000000000000000" pitchFamily="2" charset="2"/>
              <a:buChar char="ü"/>
            </a:pPr>
            <a:r>
              <a:rPr lang="de-DE" dirty="0"/>
              <a:t>Eingabe von Obst Gemüse oder Herkunftsland</a:t>
            </a:r>
          </a:p>
          <a:p>
            <a:pPr>
              <a:buFont typeface="Wingdings" panose="05000000000000000000" pitchFamily="2" charset="2"/>
              <a:buChar char="ü"/>
            </a:pPr>
            <a:endParaRPr lang="de-DE" dirty="0"/>
          </a:p>
          <a:p>
            <a:pPr>
              <a:buFont typeface="Wingdings" panose="05000000000000000000" pitchFamily="2" charset="2"/>
              <a:buChar char="ü"/>
            </a:pPr>
            <a:r>
              <a:rPr lang="de-DE" dirty="0"/>
              <a:t>Saisonkalender</a:t>
            </a:r>
          </a:p>
          <a:p>
            <a:pPr>
              <a:buFont typeface="Wingdings" panose="05000000000000000000" pitchFamily="2" charset="2"/>
              <a:buChar char="ü"/>
            </a:pPr>
            <a:endParaRPr lang="de-DE" dirty="0"/>
          </a:p>
          <a:p>
            <a:pPr>
              <a:buFont typeface="Wingdings" panose="05000000000000000000" pitchFamily="2" charset="2"/>
              <a:buChar char="ü"/>
            </a:pPr>
            <a:r>
              <a:rPr lang="de-DE" dirty="0"/>
              <a:t>Farbliche Kennzeichnung von Freiland-, Lager- oder Gewächshausware </a:t>
            </a:r>
          </a:p>
          <a:p>
            <a:pPr>
              <a:buFont typeface="Wingdings" panose="05000000000000000000" pitchFamily="2" charset="2"/>
              <a:buChar char="ü"/>
            </a:pPr>
            <a:endParaRPr lang="de-DE" dirty="0"/>
          </a:p>
          <a:p>
            <a:pPr>
              <a:buFont typeface="Wingdings" panose="05000000000000000000" pitchFamily="2" charset="2"/>
              <a:buChar char="ü"/>
            </a:pPr>
            <a:r>
              <a:rPr lang="de-DE" dirty="0"/>
              <a:t>Visuelle Darstellung der Herkunftsländer von Obst und Gemüse</a:t>
            </a:r>
          </a:p>
          <a:p>
            <a:pPr>
              <a:buFont typeface="Wingdings" panose="05000000000000000000" pitchFamily="2" charset="2"/>
              <a:buChar char="ü"/>
            </a:pPr>
            <a:endParaRPr lang="de-DE" dirty="0"/>
          </a:p>
          <a:p>
            <a:pPr>
              <a:buFont typeface="Wingdings" panose="05000000000000000000" pitchFamily="2" charset="2"/>
              <a:buChar char="ü"/>
            </a:pPr>
            <a:r>
              <a:rPr lang="de-DE" dirty="0"/>
              <a:t>Vergleich der zurückgelegten Distanzen</a:t>
            </a:r>
          </a:p>
          <a:p>
            <a:pPr>
              <a:buFont typeface="Wingdings" panose="05000000000000000000" pitchFamily="2" charset="2"/>
              <a:buChar char="ü"/>
            </a:pPr>
            <a:endParaRPr lang="de-DE" dirty="0"/>
          </a:p>
          <a:p>
            <a:pPr marL="0" indent="0"/>
            <a:endParaRPr lang="de-DE" dirty="0"/>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r>
              <a:rPr lang="de-DE" dirty="0"/>
              <a:t>Alleinstellungsmerkmal</a:t>
            </a:r>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162642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Zielhierarchie</a:t>
            </a:r>
          </a:p>
        </p:txBody>
      </p:sp>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13.12.2020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7</a:t>
            </a:fld>
            <a:endParaRPr lang="de-DE" altLang="de-DE"/>
          </a:p>
        </p:txBody>
      </p:sp>
      <p:pic>
        <p:nvPicPr>
          <p:cNvPr id="2050" name="Picture 2">
            <a:hlinkClick r:id="rId3"/>
            <a:extLst>
              <a:ext uri="{FF2B5EF4-FFF2-40B4-BE49-F238E27FC236}">
                <a16:creationId xmlns:a16="http://schemas.microsoft.com/office/drawing/2014/main" id="{888802DE-941B-4776-A517-F360A28B54B1}"/>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1660677" y="968036"/>
            <a:ext cx="5822645" cy="495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8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4940289-9821-4FAF-9364-CAC988AD1C07}"/>
              </a:ext>
            </a:extLst>
          </p:cNvPr>
          <p:cNvSpPr>
            <a:spLocks noGrp="1"/>
          </p:cNvSpPr>
          <p:nvPr>
            <p:ph type="body" idx="14"/>
          </p:nvPr>
        </p:nvSpPr>
        <p:spPr/>
        <p:txBody>
          <a:bodyPr/>
          <a:lstStyle/>
          <a:p>
            <a:endParaRPr lang="de-DE" dirty="0"/>
          </a:p>
        </p:txBody>
      </p:sp>
      <p:sp>
        <p:nvSpPr>
          <p:cNvPr id="6" name="Datumsplatzhalter 5">
            <a:extLst>
              <a:ext uri="{FF2B5EF4-FFF2-40B4-BE49-F238E27FC236}">
                <a16:creationId xmlns:a16="http://schemas.microsoft.com/office/drawing/2014/main" id="{BA3A6EE1-C5F1-4C1A-A615-5D80DD7E58AA}"/>
              </a:ext>
            </a:extLst>
          </p:cNvPr>
          <p:cNvSpPr>
            <a:spLocks noGrp="1"/>
          </p:cNvSpPr>
          <p:nvPr>
            <p:ph type="dt" sz="half" idx="15"/>
          </p:nvPr>
        </p:nvSpPr>
        <p:spPr/>
        <p:txBody>
          <a:bodyPr/>
          <a:lstStyle/>
          <a:p>
            <a:pPr>
              <a:defRPr/>
            </a:pPr>
            <a:fld id="{EF9E97B5-ADEC-4228-AA07-B3E7F753FA2F}" type="datetime1">
              <a:rPr lang="de-DE" smtClean="0"/>
              <a:pPr>
                <a:defRPr/>
              </a:pPr>
              <a:t>13.12.2020</a:t>
            </a:fld>
            <a:endParaRPr lang="de-DE" dirty="0"/>
          </a:p>
        </p:txBody>
      </p:sp>
      <p:sp>
        <p:nvSpPr>
          <p:cNvPr id="7" name="Foliennummernplatzhalter 6">
            <a:extLst>
              <a:ext uri="{FF2B5EF4-FFF2-40B4-BE49-F238E27FC236}">
                <a16:creationId xmlns:a16="http://schemas.microsoft.com/office/drawing/2014/main" id="{C71013DE-E6B6-4696-92E2-A4CF9D037828}"/>
              </a:ext>
            </a:extLst>
          </p:cNvPr>
          <p:cNvSpPr>
            <a:spLocks noGrp="1"/>
          </p:cNvSpPr>
          <p:nvPr>
            <p:ph type="sldNum" sz="quarter" idx="16"/>
          </p:nvPr>
        </p:nvSpPr>
        <p:spPr/>
        <p:txBody>
          <a:bodyPr/>
          <a:lstStyle/>
          <a:p>
            <a:r>
              <a:rPr lang="de-DE" altLang="de-DE"/>
              <a:t>Seite </a:t>
            </a:r>
            <a:fld id="{36728528-806D-48C0-8F82-155BED4B854C}" type="slidenum">
              <a:rPr lang="de-DE" altLang="de-DE" smtClean="0"/>
              <a:pPr/>
              <a:t>8</a:t>
            </a:fld>
            <a:endParaRPr lang="de-DE" altLang="de-DE"/>
          </a:p>
        </p:txBody>
      </p:sp>
      <p:sp>
        <p:nvSpPr>
          <p:cNvPr id="13" name="Titel 1">
            <a:extLst>
              <a:ext uri="{FF2B5EF4-FFF2-40B4-BE49-F238E27FC236}">
                <a16:creationId xmlns:a16="http://schemas.microsoft.com/office/drawing/2014/main" id="{0281576A-CB1E-4F26-A969-9646212D2A7C}"/>
              </a:ext>
            </a:extLst>
          </p:cNvPr>
          <p:cNvSpPr>
            <a:spLocks noGrp="1"/>
          </p:cNvSpPr>
          <p:nvPr>
            <p:ph type="title"/>
          </p:nvPr>
        </p:nvSpPr>
        <p:spPr>
          <a:xfrm>
            <a:off x="903289" y="520701"/>
            <a:ext cx="8099235" cy="720871"/>
          </a:xfrm>
        </p:spPr>
        <p:txBody>
          <a:bodyPr/>
          <a:lstStyle/>
          <a:p>
            <a:r>
              <a:rPr lang="de-DE" dirty="0"/>
              <a:t>Anforderungen – Produkt auf Deutschland</a:t>
            </a:r>
          </a:p>
        </p:txBody>
      </p:sp>
      <p:sp>
        <p:nvSpPr>
          <p:cNvPr id="9" name="Textfeld 8">
            <a:extLst>
              <a:ext uri="{FF2B5EF4-FFF2-40B4-BE49-F238E27FC236}">
                <a16:creationId xmlns:a16="http://schemas.microsoft.com/office/drawing/2014/main" id="{211B41F4-865D-4C3B-BAF7-905BDF3A27CE}"/>
              </a:ext>
            </a:extLst>
          </p:cNvPr>
          <p:cNvSpPr txBox="1"/>
          <p:nvPr/>
        </p:nvSpPr>
        <p:spPr>
          <a:xfrm>
            <a:off x="368300" y="924178"/>
            <a:ext cx="8255000" cy="5416868"/>
          </a:xfrm>
          <a:prstGeom prst="rect">
            <a:avLst/>
          </a:prstGeom>
          <a:noFill/>
        </p:spPr>
        <p:txBody>
          <a:bodyPr wrap="square">
            <a:spAutoFit/>
          </a:bodyPr>
          <a:lstStyle/>
          <a:p>
            <a:pPr marL="457200" indent="457200" rtl="0">
              <a:spcBef>
                <a:spcPts val="0"/>
              </a:spcBef>
              <a:spcAft>
                <a:spcPts val="0"/>
              </a:spcAft>
            </a:pPr>
            <a:br>
              <a:rPr lang="de-DE" sz="1400" b="0" dirty="0">
                <a:effectLst/>
              </a:rPr>
            </a:br>
            <a:r>
              <a:rPr lang="de-DE" sz="1600" b="0" i="0" u="none" strike="noStrike" dirty="0">
                <a:solidFill>
                  <a:srgbClr val="000000"/>
                </a:solidFill>
                <a:effectLst/>
                <a:latin typeface="Arial" panose="020B0604020202020204" pitchFamily="34" charset="0"/>
              </a:rPr>
              <a:t>2.5.1 Das System muss die </a:t>
            </a:r>
            <a:r>
              <a:rPr lang="de-DE" sz="1600" b="0" i="0" u="none" strike="noStrike" dirty="0" err="1">
                <a:solidFill>
                  <a:srgbClr val="000000"/>
                </a:solidFill>
                <a:effectLst/>
                <a:latin typeface="Arial" panose="020B0604020202020204" pitchFamily="34" charset="0"/>
              </a:rPr>
              <a:t>Anbauart</a:t>
            </a:r>
            <a:r>
              <a:rPr lang="de-DE" sz="1600" b="0" i="0" u="none" strike="noStrike" dirty="0">
                <a:solidFill>
                  <a:srgbClr val="000000"/>
                </a:solidFill>
                <a:effectLst/>
                <a:latin typeface="Arial" panose="020B0604020202020204" pitchFamily="34" charset="0"/>
              </a:rPr>
              <a:t> aus dem Produktkalender auswählen</a:t>
            </a:r>
            <a:endParaRPr lang="de-DE" sz="1600" b="0" dirty="0">
              <a:effectLst/>
            </a:endParaRPr>
          </a:p>
          <a:p>
            <a:pPr marL="457200" indent="4572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 Das System muss auf der Karte Deutschland markieren</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2.5.2.1 Das System muss Deutschland auf der Karte rot markieren, wenn das Produkt in einem beheizten Gewächshaus angebaut wurde</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2.5.2.2 Das System muss Deutschland gelb markieren, falls das Produkt aus dem Lager, einem unbeheizten Gewächshaus oder dem abgedeckten Anbau stammt</a:t>
            </a:r>
            <a:endParaRPr lang="de-DE" sz="1600" b="0" dirty="0">
              <a:effectLst/>
            </a:endParaRPr>
          </a:p>
          <a:p>
            <a:pPr marL="13716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2.5.2.3 Das System muss Deutschland grün markieren, falls das Produkt aus Freilandanbau stammt</a:t>
            </a:r>
            <a:endParaRPr lang="de-DE" sz="1600" b="0" dirty="0">
              <a:effectLst/>
            </a:endParaRPr>
          </a:p>
          <a:p>
            <a:pPr marL="9144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2.5.3 Das System soll den Teil des Produktkalenders auswählen, in dem die </a:t>
            </a:r>
            <a:r>
              <a:rPr lang="de-DE" sz="1600" b="0" i="0" u="none" strike="noStrike" dirty="0" err="1">
                <a:solidFill>
                  <a:srgbClr val="000000"/>
                </a:solidFill>
                <a:effectLst/>
                <a:latin typeface="Arial" panose="020B0604020202020204" pitchFamily="34" charset="0"/>
              </a:rPr>
              <a:t>Anbauart</a:t>
            </a:r>
            <a:r>
              <a:rPr lang="de-DE" sz="1600" b="0" i="0" u="none" strike="noStrike" dirty="0">
                <a:solidFill>
                  <a:srgbClr val="000000"/>
                </a:solidFill>
                <a:effectLst/>
                <a:latin typeface="Arial" panose="020B0604020202020204" pitchFamily="34" charset="0"/>
              </a:rPr>
              <a:t> Freiland ist. </a:t>
            </a:r>
            <a:endParaRPr lang="de-DE" sz="1600" b="0" dirty="0">
              <a:effectLst/>
            </a:endParaRPr>
          </a:p>
          <a:p>
            <a:pPr marL="914400" rtl="0">
              <a:spcBef>
                <a:spcPts val="0"/>
              </a:spcBef>
              <a:spcAft>
                <a:spcPts val="0"/>
              </a:spcAft>
            </a:pPr>
            <a:br>
              <a:rPr lang="de-DE" sz="1600" b="0" dirty="0">
                <a:effectLst/>
              </a:rPr>
            </a:br>
            <a:r>
              <a:rPr lang="de-DE" sz="1600" b="0" i="0" u="none" strike="noStrike" dirty="0">
                <a:solidFill>
                  <a:srgbClr val="000000"/>
                </a:solidFill>
                <a:effectLst/>
                <a:latin typeface="Arial" panose="020B0604020202020204" pitchFamily="34" charset="0"/>
              </a:rPr>
              <a:t>2.5.4 Das System soll dem Nutzer diesen Teil des Produktkalenders präsentieren.</a:t>
            </a:r>
            <a:endParaRPr lang="de-DE" sz="1600" b="0" dirty="0">
              <a:effectLst/>
            </a:endParaRPr>
          </a:p>
          <a:p>
            <a:br>
              <a:rPr lang="de-DE" sz="1400" dirty="0"/>
            </a:br>
            <a:endParaRPr lang="de-DE" sz="1400" dirty="0"/>
          </a:p>
        </p:txBody>
      </p:sp>
    </p:spTree>
    <p:extLst>
      <p:ext uri="{BB962C8B-B14F-4D97-AF65-F5344CB8AC3E}">
        <p14:creationId xmlns:p14="http://schemas.microsoft.com/office/powerpoint/2010/main" val="13849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13.12.2020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9</a:t>
            </a:fld>
            <a:endParaRPr lang="de-DE" altLang="de-DE"/>
          </a:p>
        </p:txBody>
      </p:sp>
      <p:sp>
        <p:nvSpPr>
          <p:cNvPr id="2" name="Inhaltsplatzhalter 1">
            <a:extLst>
              <a:ext uri="{FF2B5EF4-FFF2-40B4-BE49-F238E27FC236}">
                <a16:creationId xmlns:a16="http://schemas.microsoft.com/office/drawing/2014/main" id="{0FBE3455-B39C-47FE-9247-4297243E1B86}"/>
              </a:ext>
            </a:extLst>
          </p:cNvPr>
          <p:cNvSpPr>
            <a:spLocks noGrp="1"/>
          </p:cNvSpPr>
          <p:nvPr>
            <p:ph sz="quarter" idx="12"/>
          </p:nvPr>
        </p:nvSpPr>
        <p:spPr>
          <a:xfrm>
            <a:off x="904879" y="1357312"/>
            <a:ext cx="8097646" cy="5350557"/>
          </a:xfrm>
        </p:spPr>
        <p:txBody>
          <a:bodyPr/>
          <a:lstStyle/>
          <a:p>
            <a:pPr>
              <a:lnSpc>
                <a:spcPct val="107000"/>
              </a:lnSpc>
              <a:spcAft>
                <a:spcPts val="800"/>
              </a:spcAft>
              <a:buAutoNum type="arabicPeriod"/>
            </a:pPr>
            <a:r>
              <a:rPr lang="de-DE" sz="1800" b="1" spc="75" dirty="0">
                <a:solidFill>
                  <a:srgbClr val="5A5A5A"/>
                </a:solidFill>
                <a:effectLst/>
                <a:latin typeface="Arial" panose="020B0604020202020204" pitchFamily="34" charset="0"/>
                <a:ea typeface="Times New Roman" panose="02020603050405020304" pitchFamily="18" charset="0"/>
                <a:cs typeface="Times New Roman" panose="02020603050405020304" pitchFamily="18" charset="0"/>
              </a:rPr>
              <a:t>Google Maps API</a:t>
            </a:r>
          </a:p>
          <a:p>
            <a:pPr marL="0" indent="0">
              <a:lnSpc>
                <a:spcPct val="107000"/>
              </a:lnSpc>
              <a:spcAft>
                <a:spcPts val="800"/>
              </a:spcAft>
            </a:pPr>
            <a:r>
              <a:rPr lang="de-DE" sz="1800" b="1" spc="75" dirty="0">
                <a:solidFill>
                  <a:srgbClr val="5A5A5A"/>
                </a:solidFill>
                <a:latin typeface="Arial" panose="020B0604020202020204" pitchFamily="34" charset="0"/>
                <a:ea typeface="Times New Roman" panose="02020603050405020304" pitchFamily="18" charset="0"/>
                <a:cs typeface="Times New Roman" panose="02020603050405020304" pitchFamily="18" charset="0"/>
              </a:rPr>
              <a:t>	- für Android Entwicklung kostenlos</a:t>
            </a:r>
            <a:br>
              <a:rPr lang="de-DE" sz="1800" b="1" spc="75" dirty="0">
                <a:solidFill>
                  <a:srgbClr val="5A5A5A"/>
                </a:solidFill>
                <a:latin typeface="Arial" panose="020B0604020202020204" pitchFamily="34" charset="0"/>
                <a:ea typeface="Times New Roman" panose="02020603050405020304" pitchFamily="18" charset="0"/>
                <a:cs typeface="Times New Roman" panose="02020603050405020304" pitchFamily="18" charset="0"/>
              </a:rPr>
            </a:br>
            <a:r>
              <a:rPr lang="de-DE" sz="1800" b="1" spc="75" dirty="0">
                <a:solidFill>
                  <a:srgbClr val="5A5A5A"/>
                </a:solidFill>
                <a:latin typeface="Arial" panose="020B0604020202020204" pitchFamily="34" charset="0"/>
                <a:ea typeface="Times New Roman" panose="02020603050405020304" pitchFamily="18" charset="0"/>
                <a:cs typeface="Times New Roman" panose="02020603050405020304" pitchFamily="18" charset="0"/>
              </a:rPr>
              <a:t>	</a:t>
            </a:r>
            <a:r>
              <a:rPr lang="de-DE" sz="1800" b="1" spc="75" dirty="0">
                <a:solidFill>
                  <a:srgbClr val="5A5A5A"/>
                </a:solidFill>
                <a:effectLst/>
                <a:latin typeface="Arial" panose="020B0604020202020204" pitchFamily="34" charset="0"/>
                <a:ea typeface="Times New Roman" panose="02020603050405020304" pitchFamily="18" charset="0"/>
                <a:cs typeface="Times New Roman" panose="02020603050405020304" pitchFamily="18" charset="0"/>
              </a:rPr>
              <a:t>- ausführliche Dokumentation	</a:t>
            </a:r>
            <a:br>
              <a:rPr lang="de-DE" sz="1800" b="1" spc="75" dirty="0">
                <a:solidFill>
                  <a:srgbClr val="5A5A5A"/>
                </a:solidFill>
                <a:effectLst/>
                <a:latin typeface="Arial" panose="020B0604020202020204" pitchFamily="34" charset="0"/>
                <a:ea typeface="Times New Roman" panose="02020603050405020304" pitchFamily="18" charset="0"/>
                <a:cs typeface="Times New Roman" panose="02020603050405020304" pitchFamily="18" charset="0"/>
              </a:rPr>
            </a:br>
            <a:r>
              <a:rPr lang="de-DE" sz="1800" b="1" spc="75" dirty="0">
                <a:solidFill>
                  <a:srgbClr val="5A5A5A"/>
                </a:solidFill>
                <a:effectLst/>
                <a:latin typeface="Arial" panose="020B0604020202020204" pitchFamily="34" charset="0"/>
                <a:ea typeface="Times New Roman" panose="02020603050405020304" pitchFamily="18" charset="0"/>
                <a:cs typeface="Times New Roman" panose="02020603050405020304" pitchFamily="18" charset="0"/>
              </a:rPr>
              <a:t>	</a:t>
            </a:r>
            <a:r>
              <a:rPr lang="de-DE" sz="1800" b="1" spc="75" dirty="0">
                <a:solidFill>
                  <a:srgbClr val="5A5A5A"/>
                </a:solidFill>
                <a:latin typeface="Arial" panose="020B0604020202020204" pitchFamily="34" charset="0"/>
                <a:ea typeface="Times New Roman" panose="02020603050405020304" pitchFamily="18" charset="0"/>
                <a:cs typeface="Times New Roman" panose="02020603050405020304" pitchFamily="18" charset="0"/>
              </a:rPr>
              <a:t>- Anpassungen der Karten möglich</a:t>
            </a:r>
            <a:endParaRPr lang="de-DE" dirty="0"/>
          </a:p>
          <a:p>
            <a:pPr>
              <a:lnSpc>
                <a:spcPct val="107000"/>
              </a:lnSpc>
              <a:spcAft>
                <a:spcPts val="800"/>
              </a:spcAft>
              <a:buAutoNum type="arabicPeriod" startAt="2"/>
            </a:pPr>
            <a:r>
              <a:rPr lang="de-DE" sz="1800" b="1" spc="75" dirty="0">
                <a:solidFill>
                  <a:srgbClr val="5A5A5A"/>
                </a:solidFill>
                <a:latin typeface="Arial" panose="020B0604020202020204" pitchFamily="34" charset="0"/>
                <a:cs typeface="Times New Roman" panose="02020603050405020304" pitchFamily="18" charset="0"/>
              </a:rPr>
              <a:t>WebGL Earth API</a:t>
            </a:r>
          </a:p>
          <a:p>
            <a:pPr marL="0" indent="0">
              <a:lnSpc>
                <a:spcPct val="107000"/>
              </a:lnSpc>
              <a:spcAft>
                <a:spcPts val="800"/>
              </a:spcAft>
            </a:pPr>
            <a:r>
              <a:rPr lang="de-DE" sz="1800" b="1" spc="75" dirty="0">
                <a:solidFill>
                  <a:srgbClr val="5A5A5A"/>
                </a:solidFill>
                <a:latin typeface="Arial" panose="020B0604020202020204" pitchFamily="34" charset="0"/>
                <a:cs typeface="Times New Roman" panose="02020603050405020304" pitchFamily="18" charset="0"/>
              </a:rPr>
              <a:t>	- kostenlos</a:t>
            </a:r>
          </a:p>
          <a:p>
            <a:pPr marL="0" indent="0">
              <a:lnSpc>
                <a:spcPct val="107000"/>
              </a:lnSpc>
              <a:spcAft>
                <a:spcPts val="800"/>
              </a:spcAft>
            </a:pPr>
            <a:r>
              <a:rPr lang="de-DE" sz="1800" b="1" spc="75" dirty="0">
                <a:solidFill>
                  <a:srgbClr val="5A5A5A"/>
                </a:solidFill>
                <a:latin typeface="Arial" panose="020B0604020202020204" pitchFamily="34" charset="0"/>
                <a:cs typeface="Times New Roman" panose="02020603050405020304" pitchFamily="18" charset="0"/>
              </a:rPr>
              <a:t>	- direkte Unterstützung von Längen- und Breitengraden</a:t>
            </a:r>
          </a:p>
          <a:p>
            <a:pPr marL="0" indent="0">
              <a:lnSpc>
                <a:spcPct val="107000"/>
              </a:lnSpc>
              <a:spcAft>
                <a:spcPts val="800"/>
              </a:spcAft>
            </a:pPr>
            <a:r>
              <a:rPr lang="de-DE" sz="1800" b="1" spc="75" dirty="0">
                <a:solidFill>
                  <a:srgbClr val="5A5A5A"/>
                </a:solidFill>
                <a:latin typeface="Arial" panose="020B0604020202020204" pitchFamily="34" charset="0"/>
                <a:cs typeface="Times New Roman" panose="02020603050405020304" pitchFamily="18" charset="0"/>
              </a:rPr>
              <a:t>	- Anpassungen der Karten möglich</a:t>
            </a:r>
            <a:endParaRPr lang="de-DE" dirty="0"/>
          </a:p>
          <a:p>
            <a:pPr marL="0" indent="0">
              <a:lnSpc>
                <a:spcPct val="107000"/>
              </a:lnSpc>
              <a:spcAft>
                <a:spcPts val="800"/>
              </a:spcAft>
            </a:pPr>
            <a:r>
              <a:rPr lang="de-DE" sz="1800" b="1" spc="75" dirty="0">
                <a:solidFill>
                  <a:srgbClr val="5A5A5A"/>
                </a:solidFill>
                <a:latin typeface="Arial" panose="020B0604020202020204" pitchFamily="34" charset="0"/>
                <a:cs typeface="Times New Roman" panose="02020603050405020304" pitchFamily="18" charset="0"/>
              </a:rPr>
              <a:t>3. Trimble API</a:t>
            </a:r>
          </a:p>
          <a:p>
            <a:pPr marL="0" indent="0">
              <a:lnSpc>
                <a:spcPct val="107000"/>
              </a:lnSpc>
              <a:spcAft>
                <a:spcPts val="800"/>
              </a:spcAft>
            </a:pPr>
            <a:r>
              <a:rPr lang="de-DE" sz="1800" b="1" spc="75" dirty="0">
                <a:solidFill>
                  <a:srgbClr val="5A5A5A"/>
                </a:solidFill>
                <a:latin typeface="Arial" panose="020B0604020202020204" pitchFamily="34" charset="0"/>
                <a:cs typeface="Times New Roman" panose="02020603050405020304" pitchFamily="18" charset="0"/>
              </a:rPr>
              <a:t>	- kostenlos</a:t>
            </a:r>
            <a:br>
              <a:rPr lang="de-DE" sz="1800" b="1" spc="75" dirty="0">
                <a:solidFill>
                  <a:srgbClr val="5A5A5A"/>
                </a:solidFill>
                <a:latin typeface="Arial" panose="020B0604020202020204" pitchFamily="34" charset="0"/>
                <a:cs typeface="Times New Roman" panose="02020603050405020304" pitchFamily="18" charset="0"/>
              </a:rPr>
            </a:br>
            <a:r>
              <a:rPr lang="de-DE" sz="1800" b="1" spc="75" dirty="0">
                <a:solidFill>
                  <a:srgbClr val="5A5A5A"/>
                </a:solidFill>
                <a:latin typeface="Arial" panose="020B0604020202020204" pitchFamily="34" charset="0"/>
                <a:cs typeface="Times New Roman" panose="02020603050405020304" pitchFamily="18" charset="0"/>
              </a:rPr>
              <a:t>	- für Anpassungen der Karte andere APIs zusätzlich notwendig	- hauptsächlich für Navigation gedacht</a:t>
            </a:r>
          </a:p>
          <a:p>
            <a:pPr marL="0" indent="0"/>
            <a:endParaRPr lang="de-DE" dirty="0"/>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r>
              <a:rPr lang="de-DE" dirty="0"/>
              <a:t>API-Recherche</a:t>
            </a:r>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2049262750"/>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790990F2-5276-43E0-9926-DCD502910E3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d0383999-4dca-4c19-bc7f-5bfd2091257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Bildschirmpräsentation (4:3)</PresentationFormat>
  <Paragraphs>259</Paragraphs>
  <Slides>16</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Calibri Light</vt:lpstr>
      <vt:lpstr>Symbol</vt:lpstr>
      <vt:lpstr>Wingdings</vt:lpstr>
      <vt:lpstr>TH Corporate Design</vt:lpstr>
      <vt:lpstr>Audit 2 zu JetSet Food</vt:lpstr>
      <vt:lpstr>Inhalt</vt:lpstr>
      <vt:lpstr> Domänenmodell Iteration 6.0</vt:lpstr>
      <vt:lpstr>Domänenmodell Iteration 6.0 – Problemraum</vt:lpstr>
      <vt:lpstr>Projektvorhaben</vt:lpstr>
      <vt:lpstr>Alleinstellungsmerkmal </vt:lpstr>
      <vt:lpstr>Zielhierarchie</vt:lpstr>
      <vt:lpstr>Anforderungen – Produkt auf Deutschland</vt:lpstr>
      <vt:lpstr>API-Recherche </vt:lpstr>
      <vt:lpstr>API-Recherche </vt:lpstr>
      <vt:lpstr> Risken </vt:lpstr>
      <vt:lpstr>PowerPoint-Präsentation</vt:lpstr>
      <vt:lpstr>Proof of Concept</vt:lpstr>
      <vt:lpstr>Proof of Concept</vt:lpstr>
      <vt:lpstr>Proof of Concept</vt:lpstr>
      <vt:lpstr>Proof of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2 zu JetSet Food</dc:title>
  <dc:creator>Sophia Johannsen</dc:creator>
  <cp:lastModifiedBy>Markus Mohr-Dama (mmohrdam)</cp:lastModifiedBy>
  <cp:revision>9</cp:revision>
  <dcterms:created xsi:type="dcterms:W3CDTF">2020-12-13T20:27:15Z</dcterms:created>
  <dcterms:modified xsi:type="dcterms:W3CDTF">2020-12-13T22:07:43Z</dcterms:modified>
</cp:coreProperties>
</file>