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24"/>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80" r:id="rId19"/>
    <p:sldId id="275" r:id="rId20"/>
    <p:sldId id="276" r:id="rId21"/>
    <p:sldId id="277" r:id="rId22"/>
    <p:sldId id="272" r:id="rId23"/>
  </p:sldIdLst>
  <p:sldSz cx="12192000" cy="6858000"/>
  <p:notesSz cx="6858000" cy="18573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74189" autoAdjust="0"/>
  </p:normalViewPr>
  <p:slideViewPr>
    <p:cSldViewPr snapToGrid="0" snapToObjects="1" showGuides="1">
      <p:cViewPr>
        <p:scale>
          <a:sx n="112" d="100"/>
          <a:sy n="112" d="100"/>
        </p:scale>
        <p:origin x="624" y="7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6T14:38:39.6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6T14:38:39.6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6T14:38:39.70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6T14:38:39.70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6T14:38:39.7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6T14:38:39.7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6T14:38:39.70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6T14:38:39.7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5/6/2024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4</a:t>
            </a:fld>
            <a:endParaRPr lang="en-US"/>
          </a:p>
        </p:txBody>
      </p:sp>
    </p:spTree>
    <p:extLst>
      <p:ext uri="{BB962C8B-B14F-4D97-AF65-F5344CB8AC3E}">
        <p14:creationId xmlns:p14="http://schemas.microsoft.com/office/powerpoint/2010/main" val="3231926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10</a:t>
            </a:fld>
            <a:endParaRPr lang="en-US"/>
          </a:p>
        </p:txBody>
      </p:sp>
    </p:spTree>
    <p:extLst>
      <p:ext uri="{BB962C8B-B14F-4D97-AF65-F5344CB8AC3E}">
        <p14:creationId xmlns:p14="http://schemas.microsoft.com/office/powerpoint/2010/main" val="3072356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JavaScript has reached as the first place programming language and MySQL as the first place for popular Database in 2019.</a:t>
            </a:r>
          </a:p>
          <a:p>
            <a:r>
              <a:rPr lang="en-US" dirty="0"/>
              <a:t>While Windows and Linux always have the first place for the platform worked in Industry</a:t>
            </a:r>
          </a:p>
          <a:p>
            <a:r>
              <a:rPr lang="en-US" dirty="0" err="1"/>
              <a:t>Jquery</a:t>
            </a:r>
            <a:r>
              <a:rPr lang="en-US" dirty="0"/>
              <a:t> was the best </a:t>
            </a:r>
            <a:r>
              <a:rPr lang="en-US" dirty="0" err="1"/>
              <a:t>WebFrame</a:t>
            </a:r>
            <a:r>
              <a:rPr lang="en-US" dirty="0"/>
              <a:t> used most in 2019 followed by React.js</a:t>
            </a:r>
          </a:p>
        </p:txBody>
      </p:sp>
      <p:sp>
        <p:nvSpPr>
          <p:cNvPr id="4" name="Slide Number Placeholder 3"/>
          <p:cNvSpPr>
            <a:spLocks noGrp="1"/>
          </p:cNvSpPr>
          <p:nvPr>
            <p:ph type="sldNum" sz="quarter" idx="5"/>
          </p:nvPr>
        </p:nvSpPr>
        <p:spPr/>
        <p:txBody>
          <a:bodyPr/>
          <a:lstStyle/>
          <a:p>
            <a:fld id="{EEBDA0E2-FEBD-4B65-8F16-724CF984F377}" type="slidenum">
              <a:rPr lang="en-US" smtClean="0"/>
              <a:t>12</a:t>
            </a:fld>
            <a:endParaRPr lang="en-US"/>
          </a:p>
        </p:txBody>
      </p:sp>
    </p:spTree>
    <p:extLst>
      <p:ext uri="{BB962C8B-B14F-4D97-AF65-F5344CB8AC3E}">
        <p14:creationId xmlns:p14="http://schemas.microsoft.com/office/powerpoint/2010/main" val="4095551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Future Technology Trend analysis, SQL was the most interest programming language followed by TypeScript and JavaScript</a:t>
            </a:r>
          </a:p>
          <a:p>
            <a:r>
              <a:rPr lang="en-US" dirty="0"/>
              <a:t>While PostgreSQL has replaced MySQL as the favorite Database in 2019</a:t>
            </a:r>
          </a:p>
          <a:p>
            <a:r>
              <a:rPr lang="en-US" dirty="0"/>
              <a:t>Linux took a first place for Platform desire next year followed by Docker and Windows</a:t>
            </a:r>
          </a:p>
          <a:p>
            <a:r>
              <a:rPr lang="en-US" dirty="0"/>
              <a:t>And React.js was the most popular </a:t>
            </a:r>
            <a:r>
              <a:rPr lang="en-US" dirty="0" err="1"/>
              <a:t>WebFrame</a:t>
            </a:r>
            <a:r>
              <a:rPr lang="en-US" dirty="0"/>
              <a:t> for Desire next Year</a:t>
            </a:r>
          </a:p>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13</a:t>
            </a:fld>
            <a:endParaRPr lang="en-US"/>
          </a:p>
        </p:txBody>
      </p:sp>
    </p:spTree>
    <p:extLst>
      <p:ext uri="{BB962C8B-B14F-4D97-AF65-F5344CB8AC3E}">
        <p14:creationId xmlns:p14="http://schemas.microsoft.com/office/powerpoint/2010/main" val="4061619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Respondent Classified by Gender Male and Female. Man Respondents almost took over the most user, it’s shown that man had 93.5 % and woman only had 6.5% portion. </a:t>
            </a:r>
          </a:p>
          <a:p>
            <a:r>
              <a:rPr lang="en-US" dirty="0"/>
              <a:t>While Respondent count by Age, mostly in the range of  20-40 ages active user.</a:t>
            </a:r>
          </a:p>
          <a:p>
            <a:r>
              <a:rPr lang="en-US" dirty="0"/>
              <a:t>Education level of Respondent widely from Bachelor’s degree (BA, BS, </a:t>
            </a:r>
            <a:r>
              <a:rPr lang="en-US" dirty="0" err="1"/>
              <a:t>B.Eng</a:t>
            </a:r>
            <a:r>
              <a:rPr lang="en-US" dirty="0"/>
              <a:t>, </a:t>
            </a:r>
            <a:r>
              <a:rPr lang="en-US" dirty="0" err="1"/>
              <a:t>etc</a:t>
            </a:r>
            <a:r>
              <a:rPr lang="en-US" dirty="0"/>
              <a:t>) and Master degree (MA, MS, </a:t>
            </a:r>
            <a:r>
              <a:rPr lang="en-US" dirty="0" err="1"/>
              <a:t>M.Eng</a:t>
            </a:r>
            <a:r>
              <a:rPr lang="en-US" dirty="0"/>
              <a:t>, MBA, </a:t>
            </a:r>
            <a:r>
              <a:rPr lang="en-US" dirty="0" err="1"/>
              <a:t>etc</a:t>
            </a:r>
            <a:r>
              <a:rPr lang="en-US" dirty="0"/>
              <a:t>). </a:t>
            </a:r>
          </a:p>
        </p:txBody>
      </p:sp>
      <p:sp>
        <p:nvSpPr>
          <p:cNvPr id="4" name="Slide Number Placeholder 3"/>
          <p:cNvSpPr>
            <a:spLocks noGrp="1"/>
          </p:cNvSpPr>
          <p:nvPr>
            <p:ph type="sldNum" sz="quarter" idx="5"/>
          </p:nvPr>
        </p:nvSpPr>
        <p:spPr/>
        <p:txBody>
          <a:bodyPr/>
          <a:lstStyle/>
          <a:p>
            <a:fld id="{EEBDA0E2-FEBD-4B65-8F16-724CF984F377}" type="slidenum">
              <a:rPr lang="en-US" smtClean="0"/>
              <a:t>14</a:t>
            </a:fld>
            <a:endParaRPr lang="en-US"/>
          </a:p>
        </p:txBody>
      </p:sp>
    </p:spTree>
    <p:extLst>
      <p:ext uri="{BB962C8B-B14F-4D97-AF65-F5344CB8AC3E}">
        <p14:creationId xmlns:p14="http://schemas.microsoft.com/office/powerpoint/2010/main" val="1463100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79875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94943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16201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316329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80799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81150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9734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66876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16710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50107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7F5C9357-545F-1E3D-F113-99B8F3B5A277}"/>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11B023D9-A15F-11A7-348D-76F3E2B700A7}"/>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8E159989-AF48-E860-EF09-9D7FC27D51E7}"/>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B9B17088-882C-67BA-5275-4EA00CCAFC6F}"/>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F9003078-AA75-43DF-9317-50DFF313C392}"/>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A68856A6-8594-DFA9-52C8-A060E6B6DB4F}"/>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5A4F6BBF-BEE8-2A63-1DDD-1BDC8221C783}"/>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270E37EE-803C-DAA4-4EBC-8AE9C65359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3771010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11993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89798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2183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49656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12640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tif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5/6/2024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pic>
        <p:nvPicPr>
          <p:cNvPr id="8" name="Picture 7">
            <a:extLst>
              <a:ext uri="{FF2B5EF4-FFF2-40B4-BE49-F238E27FC236}">
                <a16:creationId xmlns:a16="http://schemas.microsoft.com/office/drawing/2014/main" id="{80D1B82F-EAE8-96F1-BB97-5EEDF0501DAC}"/>
              </a:ext>
            </a:extLst>
          </p:cNvPr>
          <p:cNvPicPr>
            <a:picLocks noChangeAspect="1"/>
          </p:cNvPicPr>
          <p:nvPr userDrawn="1"/>
        </p:nvPicPr>
        <p:blipFill>
          <a:blip r:embed="rId18"/>
          <a:stretch>
            <a:fillRect/>
          </a:stretch>
        </p:blipFill>
        <p:spPr>
          <a:xfrm>
            <a:off x="340139" y="6371623"/>
            <a:ext cx="2456070" cy="378964"/>
          </a:xfrm>
          <a:prstGeom prst="rect">
            <a:avLst/>
          </a:prstGeom>
        </p:spPr>
      </p:pic>
      <p:pic>
        <p:nvPicPr>
          <p:cNvPr id="9" name="Picture 8">
            <a:extLst>
              <a:ext uri="{FF2B5EF4-FFF2-40B4-BE49-F238E27FC236}">
                <a16:creationId xmlns:a16="http://schemas.microsoft.com/office/drawing/2014/main" id="{A76EF129-4341-B266-FAFA-5B0B04CEFF34}"/>
              </a:ext>
            </a:extLst>
          </p:cNvPr>
          <p:cNvPicPr>
            <a:picLocks noChangeAspect="1"/>
          </p:cNvPicPr>
          <p:nvPr userDrawn="1"/>
        </p:nvPicPr>
        <p:blipFill>
          <a:blip r:embed="rId19"/>
          <a:stretch>
            <a:fillRect/>
          </a:stretch>
        </p:blipFill>
        <p:spPr>
          <a:xfrm>
            <a:off x="8475870" y="6371623"/>
            <a:ext cx="3375991" cy="397761"/>
          </a:xfrm>
          <a:prstGeom prst="rect">
            <a:avLst/>
          </a:prstGeom>
        </p:spPr>
      </p:pic>
      <p:pic>
        <p:nvPicPr>
          <p:cNvPr id="36" name="Picture 35">
            <a:extLst>
              <a:ext uri="{FF2B5EF4-FFF2-40B4-BE49-F238E27FC236}">
                <a16:creationId xmlns:a16="http://schemas.microsoft.com/office/drawing/2014/main" id="{E4AF8621-5543-E1F3-50F2-69153951CCB7}"/>
              </a:ext>
            </a:extLst>
          </p:cNvPr>
          <p:cNvPicPr>
            <a:picLocks noChangeAspect="1"/>
          </p:cNvPicPr>
          <p:nvPr userDrawn="1"/>
        </p:nvPicPr>
        <p:blipFill>
          <a:blip r:embed="rId20">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407333025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github.com/SophiaJZ/Stack-overflow-developer-survey-Dashboard-IBM-Cognos-Analytics/blob/main/Building%20a%20Dashboard%20with%20IBM%20Cognos%20Analytics-Sophia.pdf"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1802295" y="274728"/>
            <a:ext cx="9160566" cy="1325563"/>
          </a:xfrm>
        </p:spPr>
        <p:txBody>
          <a:bodyPr anchor="ctr">
            <a:normAutofit/>
          </a:bodyPr>
          <a:lstStyle/>
          <a:p>
            <a:r>
              <a:rPr lang="en-US" b="1" dirty="0">
                <a:solidFill>
                  <a:srgbClr val="0E659B"/>
                </a:solidFill>
              </a:rPr>
              <a:t>Final Presentation of IBM Data Analysis  Capstone Project</a:t>
            </a:r>
          </a:p>
        </p:txBody>
      </p:sp>
      <p:sp>
        <p:nvSpPr>
          <p:cNvPr id="3" name="Subtitle 2">
            <a:extLst>
              <a:ext uri="{FF2B5EF4-FFF2-40B4-BE49-F238E27FC236}">
                <a16:creationId xmlns:a16="http://schemas.microsoft.com/office/drawing/2014/main" id="{93383873-F31C-4E31-B4BA-B40D502705CE}"/>
              </a:ext>
            </a:extLst>
          </p:cNvPr>
          <p:cNvSpPr>
            <a:spLocks noGrp="1"/>
          </p:cNvSpPr>
          <p:nvPr>
            <p:ph sz="half" idx="1"/>
          </p:nvPr>
        </p:nvSpPr>
        <p:spPr>
          <a:xfrm>
            <a:off x="6013719" y="2251529"/>
            <a:ext cx="5181600" cy="2616956"/>
          </a:xfrm>
        </p:spPr>
        <p:txBody>
          <a:bodyPr>
            <a:normAutofit/>
          </a:bodyPr>
          <a:lstStyle/>
          <a:p>
            <a:pPr marL="0" indent="0">
              <a:buNone/>
            </a:pPr>
            <a:r>
              <a:rPr lang="en-US" sz="2800" b="1" dirty="0"/>
              <a:t>Sophia J Zahra</a:t>
            </a:r>
            <a:endParaRPr lang="en-US" dirty="0"/>
          </a:p>
          <a:p>
            <a:pPr marL="0" indent="0">
              <a:buNone/>
            </a:pPr>
            <a:r>
              <a:rPr lang="en-US" dirty="0"/>
              <a:t>May 6, 2024</a:t>
            </a:r>
          </a:p>
          <a:p>
            <a:pPr marL="0" indent="0">
              <a:buNone/>
            </a:pPr>
            <a:r>
              <a:rPr lang="en-US" sz="1100" dirty="0"/>
              <a:t>https://github.com/SophiaJZ</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1570581" y="624999"/>
            <a:ext cx="10416009" cy="1280890"/>
          </a:xfrm>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lstStyle/>
          <a:p>
            <a:pPr marL="0" indent="0" algn="ctr">
              <a:buNone/>
            </a:pPr>
            <a:r>
              <a:rPr lang="en-US" b="1" dirty="0"/>
              <a:t>Findings</a:t>
            </a:r>
          </a:p>
          <a:p>
            <a:pPr marL="0" indent="0">
              <a:buNone/>
            </a:pPr>
            <a:endParaRPr lang="en-US" dirty="0"/>
          </a:p>
          <a:p>
            <a:r>
              <a:rPr lang="en-US" dirty="0"/>
              <a:t>The most popular Database in current year fell on MySQL, followed by SQL and PostgreSQL.</a:t>
            </a:r>
          </a:p>
          <a:p>
            <a:r>
              <a:rPr lang="en-US" dirty="0"/>
              <a:t>While the most popular Database for the next year fell on PostgreSQL, MongoDB and Redis.</a:t>
            </a:r>
          </a:p>
          <a:p>
            <a:r>
              <a:rPr lang="en-US" dirty="0"/>
              <a:t>Oracle became out of top 10  within a year and replace by DynamoDB.</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778586" y="1814934"/>
            <a:ext cx="4313864" cy="3777622"/>
          </a:xfrm>
        </p:spPr>
        <p:txBody>
          <a:bodyPr/>
          <a:lstStyle/>
          <a:p>
            <a:pPr marL="0" indent="0" algn="ctr">
              <a:buNone/>
            </a:pPr>
            <a:r>
              <a:rPr lang="en-US" b="1" dirty="0"/>
              <a:t>Implications</a:t>
            </a:r>
          </a:p>
          <a:p>
            <a:pPr marL="0" indent="0">
              <a:buNone/>
            </a:pPr>
            <a:endParaRPr lang="en-US" dirty="0"/>
          </a:p>
          <a:p>
            <a:r>
              <a:rPr lang="en-US" dirty="0"/>
              <a:t>SQL and MySQL seems a little bit loosing point in the market.</a:t>
            </a:r>
          </a:p>
          <a:p>
            <a:r>
              <a:rPr lang="en-US" dirty="0"/>
              <a:t>PostgreSQL accelerated those two another SQL and MySQL.</a:t>
            </a:r>
          </a:p>
          <a:p>
            <a:r>
              <a:rPr lang="en-US" dirty="0"/>
              <a:t>MongoDB took the second place in most popular database for the next year.</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2306481" y="177811"/>
            <a:ext cx="8911687" cy="1280890"/>
          </a:xfrm>
        </p:spPr>
        <p:txBody>
          <a:bodyPr anchor="ctr">
            <a:normAutofit/>
          </a:bodyPr>
          <a:lstStyle/>
          <a:p>
            <a:r>
              <a:rPr lang="en-US" b="1"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1183330" y="1905000"/>
            <a:ext cx="10713809" cy="2569239"/>
          </a:xfrm>
        </p:spPr>
        <p:txBody>
          <a:bodyPr>
            <a:normAutofit/>
          </a:bodyPr>
          <a:lstStyle/>
          <a:p>
            <a:pPr marL="0" indent="0">
              <a:buNone/>
            </a:pPr>
            <a:r>
              <a:rPr lang="en-US" sz="2200" dirty="0"/>
              <a:t>Here is my link for the “</a:t>
            </a:r>
            <a:r>
              <a:rPr lang="en-US" sz="2400" b="1" u="none" strike="noStrike" dirty="0">
                <a:effectLst/>
              </a:rPr>
              <a:t>Stack-overflow-developer-survey-Dashboard-IBM-Cognos-Analytics”</a:t>
            </a:r>
            <a:endParaRPr lang="en-US" sz="2400" dirty="0">
              <a:effectLst/>
            </a:endParaRPr>
          </a:p>
          <a:p>
            <a:r>
              <a:rPr lang="en-US" sz="1300" dirty="0">
                <a:hlinkClick r:id="rId2"/>
              </a:rPr>
              <a:t>https://github.com/SophiaJZ/Stack-overflow-developer-survey-Dashboard-IBM-Cognos-Analytics/blob/main/Building%20a%20Dashboard%20with%20IBM%20Cognos%20Analytics-Sophia.pdf</a:t>
            </a:r>
            <a:br>
              <a:rPr lang="en-US" sz="2400" dirty="0"/>
            </a:br>
            <a:endParaRPr lang="en-US" sz="2200" dirty="0"/>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3"/>
          <a:stretch>
            <a:fillRect/>
          </a:stretch>
        </p:blipFill>
        <p:spPr>
          <a:xfrm>
            <a:off x="878693" y="3625828"/>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3652963" y="144978"/>
            <a:ext cx="5948238" cy="785112"/>
          </a:xfrm>
        </p:spPr>
        <p:txBody>
          <a:bodyPr anchor="ctr">
            <a:normAutofit/>
          </a:bodyPr>
          <a:lstStyle/>
          <a:p>
            <a:r>
              <a:rPr lang="en-US" b="1" dirty="0"/>
              <a:t>DASHBOARD TAB 1</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979073" y="1765851"/>
            <a:ext cx="11096970" cy="4396409"/>
          </a:xfrm>
        </p:spPr>
        <p:txBody>
          <a:bodyPr/>
          <a:lstStyle/>
          <a:p>
            <a:pPr marL="0" indent="0">
              <a:buNone/>
            </a:pPr>
            <a:endParaRPr lang="en-US" dirty="0"/>
          </a:p>
          <a:p>
            <a:pPr marL="0" indent="0">
              <a:buNone/>
            </a:pPr>
            <a:endParaRPr lang="en-US" dirty="0"/>
          </a:p>
        </p:txBody>
      </p:sp>
      <p:pic>
        <p:nvPicPr>
          <p:cNvPr id="4" name="Picture 3" descr="A close-up of a graph&#10;&#10;Description automatically generated">
            <a:extLst>
              <a:ext uri="{FF2B5EF4-FFF2-40B4-BE49-F238E27FC236}">
                <a16:creationId xmlns:a16="http://schemas.microsoft.com/office/drawing/2014/main" id="{CB91FE6E-AE5D-0997-A742-688627907B48}"/>
              </a:ext>
            </a:extLst>
          </p:cNvPr>
          <p:cNvPicPr>
            <a:picLocks noChangeAspect="1"/>
          </p:cNvPicPr>
          <p:nvPr/>
        </p:nvPicPr>
        <p:blipFill>
          <a:blip r:embed="rId3"/>
          <a:stretch>
            <a:fillRect/>
          </a:stretch>
        </p:blipFill>
        <p:spPr>
          <a:xfrm>
            <a:off x="1551941" y="980739"/>
            <a:ext cx="9660986" cy="5249994"/>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3630501" y="324908"/>
            <a:ext cx="4930997" cy="598403"/>
          </a:xfrm>
        </p:spPr>
        <p:txBody>
          <a:bodyPr anchor="ctr">
            <a:normAutofit fontScale="90000"/>
          </a:bodyPr>
          <a:lstStyle/>
          <a:p>
            <a:r>
              <a:rPr lang="en-US" b="1" dirty="0"/>
              <a:t>DASHBOARD TAB 2</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760411" y="1239078"/>
            <a:ext cx="11087031" cy="4982817"/>
          </a:xfrm>
        </p:spPr>
        <p:txBody>
          <a:bodyPr/>
          <a:lstStyle/>
          <a:p>
            <a:pPr marL="0" indent="0">
              <a:buNone/>
            </a:pPr>
            <a:endParaRPr lang="en-US" dirty="0"/>
          </a:p>
          <a:p>
            <a:pPr marL="0" indent="0">
              <a:buNone/>
            </a:pPr>
            <a:endParaRPr lang="en-US" dirty="0"/>
          </a:p>
        </p:txBody>
      </p:sp>
      <p:pic>
        <p:nvPicPr>
          <p:cNvPr id="4" name="Picture 3" descr="A close-up of several graphs&#10;&#10;Description automatically generated">
            <a:extLst>
              <a:ext uri="{FF2B5EF4-FFF2-40B4-BE49-F238E27FC236}">
                <a16:creationId xmlns:a16="http://schemas.microsoft.com/office/drawing/2014/main" id="{597BC16B-B41F-73A1-3F4F-287F52EA7051}"/>
              </a:ext>
            </a:extLst>
          </p:cNvPr>
          <p:cNvPicPr>
            <a:picLocks noChangeAspect="1"/>
          </p:cNvPicPr>
          <p:nvPr/>
        </p:nvPicPr>
        <p:blipFill>
          <a:blip r:embed="rId3"/>
          <a:stretch>
            <a:fillRect/>
          </a:stretch>
        </p:blipFill>
        <p:spPr>
          <a:xfrm>
            <a:off x="1758375" y="933626"/>
            <a:ext cx="9383389" cy="5288269"/>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3407933" y="87628"/>
            <a:ext cx="6710101" cy="734238"/>
          </a:xfrm>
        </p:spPr>
        <p:txBody>
          <a:bodyPr anchor="ctr">
            <a:normAutofit/>
          </a:bodyPr>
          <a:lstStyle/>
          <a:p>
            <a:r>
              <a:rPr lang="en-US" b="1" dirty="0"/>
              <a:t>DASHBOARD TAB 3</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452299" y="1358348"/>
            <a:ext cx="11444840" cy="4875542"/>
          </a:xfrm>
        </p:spPr>
        <p:txBody>
          <a:bodyPr/>
          <a:lstStyle/>
          <a:p>
            <a:pPr marL="0" indent="0">
              <a:buNone/>
            </a:pPr>
            <a:endParaRPr lang="en-US" dirty="0"/>
          </a:p>
          <a:p>
            <a:pPr marL="0" indent="0">
              <a:buNone/>
            </a:pPr>
            <a:endParaRPr lang="en-US" dirty="0"/>
          </a:p>
        </p:txBody>
      </p:sp>
      <p:pic>
        <p:nvPicPr>
          <p:cNvPr id="4" name="Picture 3" descr="A close-up of a graph&#10;&#10;Description automatically generated">
            <a:extLst>
              <a:ext uri="{FF2B5EF4-FFF2-40B4-BE49-F238E27FC236}">
                <a16:creationId xmlns:a16="http://schemas.microsoft.com/office/drawing/2014/main" id="{4732BFF7-08D1-67A9-7A75-B47CC025E5A9}"/>
              </a:ext>
            </a:extLst>
          </p:cNvPr>
          <p:cNvPicPr>
            <a:picLocks noChangeAspect="1"/>
          </p:cNvPicPr>
          <p:nvPr/>
        </p:nvPicPr>
        <p:blipFill>
          <a:blip r:embed="rId3"/>
          <a:stretch>
            <a:fillRect/>
          </a:stretch>
        </p:blipFill>
        <p:spPr>
          <a:xfrm>
            <a:off x="1638249" y="821866"/>
            <a:ext cx="9473699" cy="5500555"/>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5F234-45FE-7F41-48AC-E64151333B8B}"/>
              </a:ext>
            </a:extLst>
          </p:cNvPr>
          <p:cNvSpPr>
            <a:spLocks noGrp="1"/>
          </p:cNvSpPr>
          <p:nvPr>
            <p:ph type="title"/>
          </p:nvPr>
        </p:nvSpPr>
        <p:spPr>
          <a:xfrm>
            <a:off x="1869897" y="624110"/>
            <a:ext cx="9634715" cy="841619"/>
          </a:xfrm>
        </p:spPr>
        <p:txBody>
          <a:bodyPr>
            <a:normAutofit fontScale="90000"/>
          </a:bodyPr>
          <a:lstStyle/>
          <a:p>
            <a:r>
              <a:rPr lang="en-US" dirty="0"/>
              <a:t>Discussion Overall Findings and Implications</a:t>
            </a:r>
          </a:p>
        </p:txBody>
      </p:sp>
      <p:sp>
        <p:nvSpPr>
          <p:cNvPr id="3" name="Content Placeholder 2">
            <a:extLst>
              <a:ext uri="{FF2B5EF4-FFF2-40B4-BE49-F238E27FC236}">
                <a16:creationId xmlns:a16="http://schemas.microsoft.com/office/drawing/2014/main" id="{A42E0364-5194-C33F-B4AE-850688FF5F46}"/>
              </a:ext>
            </a:extLst>
          </p:cNvPr>
          <p:cNvSpPr>
            <a:spLocks noGrp="1"/>
          </p:cNvSpPr>
          <p:nvPr>
            <p:ph idx="1"/>
          </p:nvPr>
        </p:nvSpPr>
        <p:spPr>
          <a:xfrm>
            <a:off x="1358806" y="1905000"/>
            <a:ext cx="8915400" cy="3777622"/>
          </a:xfrm>
        </p:spPr>
        <p:txBody>
          <a:bodyPr>
            <a:normAutofit fontScale="55000" lnSpcReduction="20000"/>
          </a:bodyPr>
          <a:lstStyle/>
          <a:p>
            <a:endParaRPr lang="en-US" dirty="0"/>
          </a:p>
          <a:p>
            <a:r>
              <a:rPr lang="en-US" dirty="0"/>
              <a:t>JavaScript has reached as the first place programming language and MySQL as the first place for popular Database in 2019.</a:t>
            </a:r>
          </a:p>
          <a:p>
            <a:r>
              <a:rPr lang="en-US" dirty="0"/>
              <a:t>While Windows and Linux always have the first place for the platform worked in Industry</a:t>
            </a:r>
          </a:p>
          <a:p>
            <a:r>
              <a:rPr lang="en-US" dirty="0" err="1"/>
              <a:t>Jquery</a:t>
            </a:r>
            <a:r>
              <a:rPr lang="en-US" dirty="0"/>
              <a:t> was the best </a:t>
            </a:r>
            <a:r>
              <a:rPr lang="en-US" dirty="0" err="1"/>
              <a:t>WebFrame</a:t>
            </a:r>
            <a:r>
              <a:rPr lang="en-US" dirty="0"/>
              <a:t> used most in 2019 followed by React.js</a:t>
            </a:r>
          </a:p>
          <a:p>
            <a:endParaRPr lang="en-US" dirty="0"/>
          </a:p>
          <a:p>
            <a:r>
              <a:rPr lang="en-US" dirty="0"/>
              <a:t>In the Future Technology Trend analysis, SQL was the most interest programming language followed by TypeScript and JavaScript</a:t>
            </a:r>
          </a:p>
          <a:p>
            <a:r>
              <a:rPr lang="en-US" dirty="0"/>
              <a:t>While PostgreSQL has replaced MySQL as the favorite Database in 2019</a:t>
            </a:r>
          </a:p>
          <a:p>
            <a:r>
              <a:rPr lang="en-US" dirty="0"/>
              <a:t>Linux took a first place for Platform desire next year followed by Docker and Windows</a:t>
            </a:r>
          </a:p>
          <a:p>
            <a:r>
              <a:rPr lang="en-US" dirty="0"/>
              <a:t>And React.js was the most popular </a:t>
            </a:r>
            <a:r>
              <a:rPr lang="en-US" dirty="0" err="1"/>
              <a:t>WebFrame</a:t>
            </a:r>
            <a:r>
              <a:rPr lang="en-US" dirty="0"/>
              <a:t> for Desire next Year</a:t>
            </a:r>
          </a:p>
          <a:p>
            <a:pPr marL="0" indent="0">
              <a:buNone/>
            </a:pPr>
            <a:endParaRPr lang="en-US" dirty="0"/>
          </a:p>
          <a:p>
            <a:r>
              <a:rPr lang="en-US" dirty="0"/>
              <a:t>Based on the Respondent Classified by Gender Male and Female. Man Respondents almost took over the most user, it’s shown that man had 93.5 % and woman only had 6.5% portion. </a:t>
            </a:r>
          </a:p>
          <a:p>
            <a:r>
              <a:rPr lang="en-US" dirty="0"/>
              <a:t>While Respondent count by Age, mostly in the range of  20-40 ages active user.</a:t>
            </a:r>
          </a:p>
          <a:p>
            <a:r>
              <a:rPr lang="en-US" dirty="0"/>
              <a:t>Education level of Respondent widely from Bachelor’s degree (BA, BS, </a:t>
            </a:r>
            <a:r>
              <a:rPr lang="en-US" dirty="0" err="1"/>
              <a:t>B.Eng</a:t>
            </a:r>
            <a:r>
              <a:rPr lang="en-US" dirty="0"/>
              <a:t>, </a:t>
            </a:r>
            <a:r>
              <a:rPr lang="en-US" dirty="0" err="1"/>
              <a:t>etc</a:t>
            </a:r>
            <a:r>
              <a:rPr lang="en-US" dirty="0"/>
              <a:t>) and Master degree (MA, MS, </a:t>
            </a:r>
            <a:r>
              <a:rPr lang="en-US" dirty="0" err="1"/>
              <a:t>M.Eng</a:t>
            </a:r>
            <a:r>
              <a:rPr lang="en-US" dirty="0"/>
              <a:t>, MBA, </a:t>
            </a:r>
            <a:r>
              <a:rPr lang="en-US" dirty="0" err="1"/>
              <a:t>etc</a:t>
            </a:r>
            <a:r>
              <a:rPr lang="en-US" dirty="0"/>
              <a:t>). </a:t>
            </a:r>
          </a:p>
          <a:p>
            <a:endParaRPr lang="en-US" dirty="0"/>
          </a:p>
        </p:txBody>
      </p:sp>
    </p:spTree>
    <p:extLst>
      <p:ext uri="{BB962C8B-B14F-4D97-AF65-F5344CB8AC3E}">
        <p14:creationId xmlns:p14="http://schemas.microsoft.com/office/powerpoint/2010/main" val="3149216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2592924" y="206667"/>
            <a:ext cx="5944789" cy="470375"/>
          </a:xfrm>
        </p:spPr>
        <p:txBody>
          <a:bodyPr anchor="ctr">
            <a:normAutofit fontScale="90000"/>
          </a:bodyPr>
          <a:lstStyle/>
          <a:p>
            <a:pPr algn="ctr"/>
            <a:r>
              <a:rPr lang="en-US" b="1" dirty="0"/>
              <a:t>APPENDIX</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9102840" y="-495487"/>
            <a:ext cx="2679888" cy="2679888"/>
          </a:xfrm>
          <a:prstGeom prst="rect">
            <a:avLst/>
          </a:prstGeom>
        </p:spPr>
      </p:pic>
      <p:pic>
        <p:nvPicPr>
          <p:cNvPr id="16" name="Content Placeholder 15" descr="A pie chart with numbers and text">
            <a:extLst>
              <a:ext uri="{FF2B5EF4-FFF2-40B4-BE49-F238E27FC236}">
                <a16:creationId xmlns:a16="http://schemas.microsoft.com/office/drawing/2014/main" id="{D3B06348-7937-079C-6815-A4682FC64353}"/>
              </a:ext>
            </a:extLst>
          </p:cNvPr>
          <p:cNvPicPr>
            <a:picLocks noGrp="1" noChangeAspect="1"/>
          </p:cNvPicPr>
          <p:nvPr>
            <p:ph sz="half" idx="2"/>
          </p:nvPr>
        </p:nvPicPr>
        <p:blipFill>
          <a:blip r:embed="rId3"/>
          <a:stretch>
            <a:fillRect/>
          </a:stretch>
        </p:blipFill>
        <p:spPr>
          <a:xfrm>
            <a:off x="235788" y="1086480"/>
            <a:ext cx="3410262" cy="2571582"/>
          </a:xfrm>
        </p:spPr>
      </p:pic>
      <p:pic>
        <p:nvPicPr>
          <p:cNvPr id="18" name="Picture 17" descr="A green and black graph&#10;&#10;Description automatically generated">
            <a:extLst>
              <a:ext uri="{FF2B5EF4-FFF2-40B4-BE49-F238E27FC236}">
                <a16:creationId xmlns:a16="http://schemas.microsoft.com/office/drawing/2014/main" id="{61C06847-BCAF-695A-E28E-7DD234741977}"/>
              </a:ext>
            </a:extLst>
          </p:cNvPr>
          <p:cNvPicPr>
            <a:picLocks noChangeAspect="1"/>
          </p:cNvPicPr>
          <p:nvPr/>
        </p:nvPicPr>
        <p:blipFill>
          <a:blip r:embed="rId4"/>
          <a:stretch>
            <a:fillRect/>
          </a:stretch>
        </p:blipFill>
        <p:spPr>
          <a:xfrm>
            <a:off x="3684988" y="1015077"/>
            <a:ext cx="3874838" cy="2714388"/>
          </a:xfrm>
          <a:prstGeom prst="rect">
            <a:avLst/>
          </a:prstGeom>
        </p:spPr>
      </p:pic>
      <p:pic>
        <p:nvPicPr>
          <p:cNvPr id="20" name="Picture 19" descr="A graph with a line">
            <a:extLst>
              <a:ext uri="{FF2B5EF4-FFF2-40B4-BE49-F238E27FC236}">
                <a16:creationId xmlns:a16="http://schemas.microsoft.com/office/drawing/2014/main" id="{E2AA971C-7FE1-0987-9B5A-B2935C18F38D}"/>
              </a:ext>
            </a:extLst>
          </p:cNvPr>
          <p:cNvPicPr>
            <a:picLocks noChangeAspect="1"/>
          </p:cNvPicPr>
          <p:nvPr/>
        </p:nvPicPr>
        <p:blipFill>
          <a:blip r:embed="rId5"/>
          <a:stretch>
            <a:fillRect/>
          </a:stretch>
        </p:blipFill>
        <p:spPr>
          <a:xfrm>
            <a:off x="7715142" y="1060798"/>
            <a:ext cx="4106524" cy="2765751"/>
          </a:xfrm>
          <a:prstGeom prst="rect">
            <a:avLst/>
          </a:prstGeom>
        </p:spPr>
      </p:pic>
      <p:pic>
        <p:nvPicPr>
          <p:cNvPr id="22" name="Picture 21" descr="A screenshot of a graph">
            <a:extLst>
              <a:ext uri="{FF2B5EF4-FFF2-40B4-BE49-F238E27FC236}">
                <a16:creationId xmlns:a16="http://schemas.microsoft.com/office/drawing/2014/main" id="{4927FE58-CF74-93D6-40C1-129F0AC39834}"/>
              </a:ext>
            </a:extLst>
          </p:cNvPr>
          <p:cNvPicPr>
            <a:picLocks noChangeAspect="1"/>
          </p:cNvPicPr>
          <p:nvPr/>
        </p:nvPicPr>
        <p:blipFill>
          <a:blip r:embed="rId6"/>
          <a:stretch>
            <a:fillRect/>
          </a:stretch>
        </p:blipFill>
        <p:spPr>
          <a:xfrm>
            <a:off x="2507297" y="4364093"/>
            <a:ext cx="6230219" cy="2048161"/>
          </a:xfrm>
          <a:prstGeom prst="rect">
            <a:avLst/>
          </a:prstGeom>
        </p:spPr>
      </p:pic>
      <p:sp>
        <p:nvSpPr>
          <p:cNvPr id="23" name="TextBox 22">
            <a:extLst>
              <a:ext uri="{FF2B5EF4-FFF2-40B4-BE49-F238E27FC236}">
                <a16:creationId xmlns:a16="http://schemas.microsoft.com/office/drawing/2014/main" id="{1A50F874-DE21-14E4-BDBC-E3E1B1211A33}"/>
              </a:ext>
            </a:extLst>
          </p:cNvPr>
          <p:cNvSpPr txBox="1"/>
          <p:nvPr/>
        </p:nvSpPr>
        <p:spPr>
          <a:xfrm>
            <a:off x="3110947" y="6412254"/>
            <a:ext cx="5794513" cy="261610"/>
          </a:xfrm>
          <a:prstGeom prst="rect">
            <a:avLst/>
          </a:prstGeom>
          <a:noFill/>
        </p:spPr>
        <p:txBody>
          <a:bodyPr wrap="square" rtlCol="0">
            <a:spAutoFit/>
          </a:bodyPr>
          <a:lstStyle/>
          <a:p>
            <a:r>
              <a:rPr lang="en-US" sz="1100" dirty="0"/>
              <a:t>Data correlation between Age of respondents with other variables</a:t>
            </a:r>
          </a:p>
        </p:txBody>
      </p:sp>
      <p:sp>
        <p:nvSpPr>
          <p:cNvPr id="24" name="TextBox 23">
            <a:extLst>
              <a:ext uri="{FF2B5EF4-FFF2-40B4-BE49-F238E27FC236}">
                <a16:creationId xmlns:a16="http://schemas.microsoft.com/office/drawing/2014/main" id="{69D428B2-3CE9-F049-6EC7-6B1CBC736C6D}"/>
              </a:ext>
            </a:extLst>
          </p:cNvPr>
          <p:cNvSpPr txBox="1"/>
          <p:nvPr/>
        </p:nvSpPr>
        <p:spPr>
          <a:xfrm>
            <a:off x="561864" y="3695744"/>
            <a:ext cx="2758110" cy="261610"/>
          </a:xfrm>
          <a:prstGeom prst="rect">
            <a:avLst/>
          </a:prstGeom>
          <a:noFill/>
        </p:spPr>
        <p:txBody>
          <a:bodyPr wrap="square" rtlCol="0">
            <a:spAutoFit/>
          </a:bodyPr>
          <a:lstStyle/>
          <a:p>
            <a:r>
              <a:rPr lang="en-US" sz="1100" dirty="0"/>
              <a:t>Top 5 Databases desire next year  </a:t>
            </a:r>
          </a:p>
        </p:txBody>
      </p:sp>
      <p:sp>
        <p:nvSpPr>
          <p:cNvPr id="25" name="TextBox 24">
            <a:extLst>
              <a:ext uri="{FF2B5EF4-FFF2-40B4-BE49-F238E27FC236}">
                <a16:creationId xmlns:a16="http://schemas.microsoft.com/office/drawing/2014/main" id="{ADEB01DD-F0FC-3DB3-FF23-0886B8E6B0E6}"/>
              </a:ext>
            </a:extLst>
          </p:cNvPr>
          <p:cNvSpPr txBox="1"/>
          <p:nvPr/>
        </p:nvSpPr>
        <p:spPr>
          <a:xfrm>
            <a:off x="3684988" y="3803379"/>
            <a:ext cx="4091860" cy="261610"/>
          </a:xfrm>
          <a:prstGeom prst="rect">
            <a:avLst/>
          </a:prstGeom>
          <a:noFill/>
        </p:spPr>
        <p:txBody>
          <a:bodyPr wrap="square" rtlCol="0">
            <a:spAutoFit/>
          </a:bodyPr>
          <a:lstStyle/>
          <a:p>
            <a:r>
              <a:rPr lang="en-US" sz="1100" dirty="0"/>
              <a:t>The histogram of Respondents Age between 20 – 70 age</a:t>
            </a:r>
          </a:p>
        </p:txBody>
      </p:sp>
      <p:sp>
        <p:nvSpPr>
          <p:cNvPr id="26" name="TextBox 25">
            <a:extLst>
              <a:ext uri="{FF2B5EF4-FFF2-40B4-BE49-F238E27FC236}">
                <a16:creationId xmlns:a16="http://schemas.microsoft.com/office/drawing/2014/main" id="{A51CAB91-DF34-8516-D761-44C9A94CD389}"/>
              </a:ext>
            </a:extLst>
          </p:cNvPr>
          <p:cNvSpPr txBox="1"/>
          <p:nvPr/>
        </p:nvSpPr>
        <p:spPr>
          <a:xfrm>
            <a:off x="7776848" y="3841060"/>
            <a:ext cx="4349512" cy="261610"/>
          </a:xfrm>
          <a:prstGeom prst="rect">
            <a:avLst/>
          </a:prstGeom>
          <a:noFill/>
        </p:spPr>
        <p:txBody>
          <a:bodyPr wrap="square" rtlCol="0">
            <a:spAutoFit/>
          </a:bodyPr>
          <a:lstStyle/>
          <a:p>
            <a:r>
              <a:rPr lang="en-US" sz="1100" dirty="0"/>
              <a:t>The median </a:t>
            </a:r>
            <a:r>
              <a:rPr lang="en-US" sz="1100" dirty="0" err="1"/>
              <a:t>COnvertedComp</a:t>
            </a:r>
            <a:r>
              <a:rPr lang="en-US" sz="1100" dirty="0"/>
              <a:t> of respondents for ages 45-60</a:t>
            </a:r>
          </a:p>
        </p:txBody>
      </p:sp>
    </p:spTree>
    <p:extLst>
      <p:ext uri="{BB962C8B-B14F-4D97-AF65-F5344CB8AC3E}">
        <p14:creationId xmlns:p14="http://schemas.microsoft.com/office/powerpoint/2010/main" val="3410008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757681" y="149371"/>
            <a:ext cx="5689600" cy="907269"/>
          </a:xfrm>
        </p:spPr>
        <p:txBody>
          <a:bodyPr anchor="ctr">
            <a:normAutofit/>
          </a:bodyPr>
          <a:lstStyle/>
          <a:p>
            <a:r>
              <a:rPr lang="en-US" dirty="0"/>
              <a:t> JOB POSTINGS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741448" y="918892"/>
            <a:ext cx="11299256" cy="5789737"/>
          </a:xfrm>
        </p:spPr>
        <p:txBody>
          <a:bodyPr>
            <a:normAutofit/>
          </a:bodyPr>
          <a:lstStyle/>
          <a:p>
            <a:pPr marL="0" indent="0">
              <a:buNone/>
            </a:pPr>
            <a:r>
              <a:rPr lang="en-US" sz="2200" dirty="0"/>
              <a:t>In Module 1 you have collected the job posting data using Job API in a file named “</a:t>
            </a:r>
            <a:r>
              <a:rPr lang="en-IN" sz="2400" dirty="0"/>
              <a:t>job-postings.xlsx</a:t>
            </a:r>
            <a:r>
              <a:rPr lang="en-US" sz="2200" dirty="0"/>
              <a:t>”. Present that data using a bar chart here. Order the bar chart in the descending order of the number of job postings.</a:t>
            </a:r>
          </a:p>
          <a:p>
            <a:pPr marL="0" indent="0">
              <a:buNone/>
            </a:pPr>
            <a:endParaRPr lang="en-US" sz="2200" dirty="0"/>
          </a:p>
        </p:txBody>
      </p:sp>
      <p:pic>
        <p:nvPicPr>
          <p:cNvPr id="5" name="Picture 4" descr="A graph of data on a screen&#10;&#10;Description automatically generated">
            <a:extLst>
              <a:ext uri="{FF2B5EF4-FFF2-40B4-BE49-F238E27FC236}">
                <a16:creationId xmlns:a16="http://schemas.microsoft.com/office/drawing/2014/main" id="{CA84F1A8-1035-7812-4F1B-836018C69C56}"/>
              </a:ext>
            </a:extLst>
          </p:cNvPr>
          <p:cNvPicPr>
            <a:picLocks noChangeAspect="1"/>
          </p:cNvPicPr>
          <p:nvPr/>
        </p:nvPicPr>
        <p:blipFill>
          <a:blip r:embed="rId2"/>
          <a:stretch>
            <a:fillRect/>
          </a:stretch>
        </p:blipFill>
        <p:spPr>
          <a:xfrm>
            <a:off x="1569720" y="2133158"/>
            <a:ext cx="9052559" cy="4036991"/>
          </a:xfrm>
          <a:prstGeom prst="rect">
            <a:avLst/>
          </a:prstGeom>
        </p:spPr>
      </p:pic>
    </p:spTree>
    <p:extLst>
      <p:ext uri="{BB962C8B-B14F-4D97-AF65-F5344CB8AC3E}">
        <p14:creationId xmlns:p14="http://schemas.microsoft.com/office/powerpoint/2010/main" val="3078551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641491" y="238540"/>
            <a:ext cx="5763161" cy="934278"/>
          </a:xfrm>
        </p:spPr>
        <p:txBody>
          <a:bodyPr anchor="ctr">
            <a:normAutofit/>
          </a:bodyPr>
          <a:lstStyle/>
          <a:p>
            <a:r>
              <a:rPr lang="en-US" dirty="0"/>
              <a:t>POPULAR LANGUAGES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1285810" y="1143001"/>
            <a:ext cx="10064678" cy="1038832"/>
          </a:xfrm>
        </p:spPr>
        <p:txBody>
          <a:bodyPr>
            <a:normAutofit fontScale="92500"/>
          </a:bodyPr>
          <a:lstStyle/>
          <a:p>
            <a:pPr marL="0" indent="0">
              <a:buNone/>
            </a:pPr>
            <a:r>
              <a:rPr lang="en-US" sz="2200" dirty="0"/>
              <a:t>In Module 1 you have collected the job postings data using web scraping in a file named “</a:t>
            </a:r>
            <a:r>
              <a:rPr lang="en-IN" sz="2400" dirty="0"/>
              <a:t>popular-</a:t>
            </a:r>
            <a:r>
              <a:rPr lang="en-IN" sz="2400" dirty="0" err="1"/>
              <a:t>languages.csv</a:t>
            </a:r>
            <a:r>
              <a:rPr lang="en-US" sz="2200" dirty="0"/>
              <a:t>”. Present that data using a bar chart here. Order the bar chart in the descending order of salary.</a:t>
            </a:r>
          </a:p>
        </p:txBody>
      </p:sp>
      <p:pic>
        <p:nvPicPr>
          <p:cNvPr id="5" name="Picture 4" descr="A graph of a salary&#10;&#10;Description automatically generated with medium confidence">
            <a:extLst>
              <a:ext uri="{FF2B5EF4-FFF2-40B4-BE49-F238E27FC236}">
                <a16:creationId xmlns:a16="http://schemas.microsoft.com/office/drawing/2014/main" id="{7DDAA424-F3C7-B4FB-27D8-18363D348E4E}"/>
              </a:ext>
            </a:extLst>
          </p:cNvPr>
          <p:cNvPicPr>
            <a:picLocks noChangeAspect="1"/>
          </p:cNvPicPr>
          <p:nvPr/>
        </p:nvPicPr>
        <p:blipFill>
          <a:blip r:embed="rId2"/>
          <a:stretch>
            <a:fillRect/>
          </a:stretch>
        </p:blipFill>
        <p:spPr>
          <a:xfrm>
            <a:off x="2728861" y="2459630"/>
            <a:ext cx="6384659" cy="3835430"/>
          </a:xfrm>
          <a:prstGeom prst="rect">
            <a:avLst/>
          </a:prstGeom>
        </p:spPr>
      </p:pic>
    </p:spTree>
    <p:extLst>
      <p:ext uri="{BB962C8B-B14F-4D97-AF65-F5344CB8AC3E}">
        <p14:creationId xmlns:p14="http://schemas.microsoft.com/office/powerpoint/2010/main" val="1817399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3558603" y="298990"/>
            <a:ext cx="5819556" cy="859250"/>
          </a:xfrm>
        </p:spPr>
        <p:txBody>
          <a:bodyPr anchor="ctr">
            <a:normAutofit/>
          </a:bodyPr>
          <a:lstStyle/>
          <a:p>
            <a:r>
              <a:rPr lang="en-US" b="1" dirty="0"/>
              <a:t>CONCLUSION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302731" y="3257544"/>
            <a:ext cx="3054361" cy="3054361"/>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2876882" y="1368732"/>
            <a:ext cx="7201837" cy="4351347"/>
          </a:xfrm>
        </p:spPr>
        <p:txBody>
          <a:bodyPr/>
          <a:lstStyle/>
          <a:p>
            <a:pPr algn="just"/>
            <a:r>
              <a:rPr lang="en-US" dirty="0"/>
              <a:t>I have accomplished IBM Data Analysis Capstone Project by following some methodologies started with pre-processing data which consists of Data collection and data cleaning then went through data analyzing to extract the insights and the information as needed. Presenting the results by chart and some graphs put all together onto a Dashboard as an easy virtual representation over the importance of data. By viewing the summary of the results is intended to get a better decision in order to predict the future values of a company or any businesses sector.</a:t>
            </a:r>
          </a:p>
        </p:txBody>
      </p:sp>
    </p:spTree>
    <p:extLst>
      <p:ext uri="{BB962C8B-B14F-4D97-AF65-F5344CB8AC3E}">
        <p14:creationId xmlns:p14="http://schemas.microsoft.com/office/powerpoint/2010/main" val="2161130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6681240" y="1696278"/>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794192" y="187109"/>
            <a:ext cx="8508528" cy="1325563"/>
          </a:xfrm>
        </p:spPr>
        <p:txBody>
          <a:bodyPr anchor="ctr">
            <a:normAutofit/>
          </a:bodyPr>
          <a:lstStyle/>
          <a:p>
            <a:r>
              <a:rPr lang="en-US" b="1"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1395414" y="1381565"/>
            <a:ext cx="4313864" cy="3824005"/>
          </a:xfrm>
        </p:spPr>
        <p:txBody>
          <a:bodyPr>
            <a:normAutofit fontScale="85000" lnSpcReduction="20000"/>
          </a:bodyPr>
          <a:lstStyle/>
          <a:p>
            <a:r>
              <a:rPr lang="en-US" sz="2200" dirty="0"/>
              <a:t>Executive Summary</a:t>
            </a:r>
          </a:p>
          <a:p>
            <a:r>
              <a:rPr lang="en-US" sz="2200" dirty="0"/>
              <a:t>Introduction</a:t>
            </a:r>
          </a:p>
          <a:p>
            <a:r>
              <a:rPr lang="en-US" sz="2200" dirty="0"/>
              <a:t>Methodology</a:t>
            </a:r>
          </a:p>
          <a:p>
            <a:r>
              <a:rPr lang="en-US" sz="2200" dirty="0"/>
              <a:t>Results</a:t>
            </a:r>
          </a:p>
          <a:p>
            <a:r>
              <a:rPr lang="en-US" sz="2200" dirty="0"/>
              <a:t>Discussion</a:t>
            </a:r>
          </a:p>
          <a:p>
            <a:pPr lvl="1"/>
            <a:r>
              <a:rPr lang="en-US" sz="1800" dirty="0"/>
              <a:t>Findings &amp; Implications</a:t>
            </a:r>
          </a:p>
          <a:p>
            <a:r>
              <a:rPr lang="en-US" sz="2200" dirty="0"/>
              <a:t>Dashboard</a:t>
            </a:r>
          </a:p>
          <a:p>
            <a:r>
              <a:rPr lang="en-US" sz="2200" dirty="0"/>
              <a:t>Appendix</a:t>
            </a:r>
          </a:p>
          <a:p>
            <a:r>
              <a:rPr lang="en-US" sz="1900" dirty="0"/>
              <a:t>Discussion Overall Findings and Implications</a:t>
            </a:r>
          </a:p>
          <a:p>
            <a:r>
              <a:rPr lang="en-US" sz="2200" dirty="0" err="1"/>
              <a:t>Conclussion</a:t>
            </a:r>
            <a:endParaRPr lang="en-US" sz="2200" dirty="0"/>
          </a:p>
          <a:p>
            <a:pPr marL="0" indent="0">
              <a:buNone/>
            </a:pPr>
            <a:endParaRPr lang="en-US" sz="2200" dirty="0"/>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743871" y="225453"/>
            <a:ext cx="8565109" cy="957304"/>
          </a:xfrm>
        </p:spPr>
        <p:txBody>
          <a:bodyPr anchor="ctr">
            <a:normAutofit/>
          </a:bodyPr>
          <a:lstStyle/>
          <a:p>
            <a:r>
              <a:rPr lang="en-US" b="1"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1034980" y="1500780"/>
            <a:ext cx="8953846" cy="4767238"/>
          </a:xfrm>
        </p:spPr>
        <p:txBody>
          <a:bodyPr>
            <a:normAutofit/>
          </a:bodyPr>
          <a:lstStyle/>
          <a:p>
            <a:r>
              <a:rPr lang="en-US" sz="2200" dirty="0"/>
              <a:t>Introduction to Capstone Project, by understanding data scenario with following steps :</a:t>
            </a:r>
          </a:p>
          <a:p>
            <a:pPr lvl="1"/>
            <a:r>
              <a:rPr lang="en-US" sz="1800" dirty="0"/>
              <a:t>Explain the content of data.</a:t>
            </a:r>
          </a:p>
          <a:p>
            <a:pPr lvl="1"/>
            <a:r>
              <a:rPr lang="en-US" sz="1800" dirty="0"/>
              <a:t>What information want to be extracted from data.</a:t>
            </a:r>
          </a:p>
          <a:p>
            <a:pPr lvl="1"/>
            <a:r>
              <a:rPr lang="en-US" sz="1800" dirty="0"/>
              <a:t>What the techniques or methods are going to be used. </a:t>
            </a:r>
          </a:p>
          <a:p>
            <a:pPr lvl="1"/>
            <a:r>
              <a:rPr lang="en-US" sz="1800" dirty="0"/>
              <a:t>What tools environment (IDE) provided to support the conduct of data analysis.</a:t>
            </a:r>
          </a:p>
          <a:p>
            <a:r>
              <a:rPr lang="en-US" sz="2200" dirty="0"/>
              <a:t>Represent the importance or data findings using data visualization, generally depicts the insights with graph or chart.</a:t>
            </a:r>
          </a:p>
          <a:p>
            <a:r>
              <a:rPr lang="en-US" sz="2200" dirty="0"/>
              <a:t>Data documentation or story telling.</a:t>
            </a:r>
          </a:p>
          <a:p>
            <a:pPr marL="0" indent="0">
              <a:buNone/>
            </a:pPr>
            <a:endParaRPr lang="en-US" sz="2200" dirty="0"/>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9785421" y="-92569"/>
            <a:ext cx="2406579" cy="2406579"/>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823569" y="266276"/>
            <a:ext cx="7068725" cy="829522"/>
          </a:xfrm>
        </p:spPr>
        <p:txBody>
          <a:bodyPr anchor="ctr">
            <a:normAutofit/>
          </a:bodyPr>
          <a:lstStyle/>
          <a:p>
            <a:r>
              <a:rPr lang="en-US" b="1"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3"/>
          <a:stretch>
            <a:fillRect/>
          </a:stretch>
        </p:blipFill>
        <p:spPr>
          <a:xfrm>
            <a:off x="9902518" y="154941"/>
            <a:ext cx="2289482" cy="2289482"/>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1075390" y="1438830"/>
            <a:ext cx="11116610" cy="55583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sz="1600" dirty="0"/>
              <a:t>On this capstone project, </a:t>
            </a:r>
            <a:r>
              <a:rPr lang="en-US" sz="1600" b="1" i="0" dirty="0">
                <a:solidFill>
                  <a:srgbClr val="0C0D0E"/>
                </a:solidFill>
                <a:effectLst/>
                <a:latin typeface="Roboto Slab" panose="020F0502020204030204" pitchFamily="2" charset="0"/>
              </a:rPr>
              <a:t>”</a:t>
            </a:r>
            <a:r>
              <a:rPr lang="en-US" sz="1600" b="1" i="1" dirty="0">
                <a:solidFill>
                  <a:srgbClr val="0C0D0E"/>
                </a:solidFill>
                <a:effectLst/>
                <a:latin typeface="Roboto Slab" panose="020F0502020204030204" pitchFamily="2" charset="0"/>
              </a:rPr>
              <a:t>The 2019 Stack Overflow Developer Survey Results Are In</a:t>
            </a:r>
            <a:r>
              <a:rPr lang="en-US" sz="1600" b="1" i="0" dirty="0">
                <a:solidFill>
                  <a:srgbClr val="0C0D0E"/>
                </a:solidFill>
                <a:effectLst/>
                <a:latin typeface="Roboto Slab" panose="020F0502020204030204" pitchFamily="2" charset="0"/>
              </a:rPr>
              <a:t>” </a:t>
            </a:r>
          </a:p>
          <a:p>
            <a:pPr marL="0" indent="0" algn="just">
              <a:buNone/>
            </a:pPr>
            <a:r>
              <a:rPr lang="en-US" sz="1600" dirty="0"/>
              <a:t>     dataset has been implemented in order to conduct data analysis.</a:t>
            </a:r>
          </a:p>
          <a:p>
            <a:pPr algn="just"/>
            <a:r>
              <a:rPr lang="en-US" sz="1600" dirty="0"/>
              <a:t>Glance of the dataset: </a:t>
            </a:r>
          </a:p>
          <a:p>
            <a:pPr lvl="1" algn="just"/>
            <a:r>
              <a:rPr lang="en-US" sz="1600" dirty="0"/>
              <a:t>Stack Overflow’s annual Developer Survey is the largest and most comprehensive survey of people who code around the world.</a:t>
            </a:r>
          </a:p>
          <a:p>
            <a:pPr lvl="1" algn="just"/>
            <a:r>
              <a:rPr lang="en-US" sz="1600" dirty="0"/>
              <a:t>By the year of 2019, was marked the ninth-year they have published the annual Developer Survey with almost 90.000 developers took the 20 minutes survey earlier on that year. </a:t>
            </a:r>
          </a:p>
          <a:p>
            <a:pPr lvl="1" algn="just"/>
            <a:r>
              <a:rPr lang="en-US" sz="1600" dirty="0"/>
              <a:t>Over half of respondents had written their first line of code by the time they were sixteen, although this experience varies by country and by gender.</a:t>
            </a:r>
          </a:p>
          <a:p>
            <a:pPr lvl="1" algn="just"/>
            <a:r>
              <a:rPr lang="en-US" sz="1600" dirty="0"/>
              <a:t>The dataset contains 11552 rows and 85 columns.</a:t>
            </a:r>
            <a:endParaRPr lang="en-US" sz="1600" dirty="0">
              <a:solidFill>
                <a:srgbClr val="0E659B"/>
              </a:solidFill>
              <a:latin typeface="IBM Plex Mono Text" panose="020B0509050203000203"/>
            </a:endParaRPr>
          </a:p>
          <a:p>
            <a:pPr algn="just"/>
            <a:r>
              <a:rPr lang="en-US" sz="1600" dirty="0">
                <a:solidFill>
                  <a:srgbClr val="0E659B"/>
                </a:solidFill>
                <a:latin typeface="IBM Plex Mono Text" panose="020B0509050203000203"/>
              </a:rPr>
              <a:t>The goal is to </a:t>
            </a:r>
            <a:r>
              <a:rPr lang="en-US" sz="1600" b="0" i="0" dirty="0">
                <a:solidFill>
                  <a:srgbClr val="0E659B"/>
                </a:solidFill>
                <a:effectLst/>
                <a:latin typeface="IBM Plex Mono Text" panose="020B0509050203000203"/>
              </a:rPr>
              <a:t>analyzes data to help identify future skill requirements</a:t>
            </a:r>
            <a:r>
              <a:rPr lang="en-US" sz="1600" dirty="0">
                <a:solidFill>
                  <a:srgbClr val="0E659B"/>
                </a:solidFill>
                <a:latin typeface="IBM Plex Mono Text" panose="020B0509050203000203"/>
              </a:rPr>
              <a:t> by extract some important information from the dataset, such as:</a:t>
            </a:r>
          </a:p>
          <a:p>
            <a:pPr lvl="1" algn="just"/>
            <a:r>
              <a:rPr lang="en-US" sz="1600" dirty="0"/>
              <a:t>What are the popular programming language and desired programming language used by developers.</a:t>
            </a:r>
          </a:p>
          <a:p>
            <a:pPr lvl="1" algn="just"/>
            <a:r>
              <a:rPr lang="en-US" sz="1600" dirty="0"/>
              <a:t>What are top Databases and Platforms skills in demand.</a:t>
            </a:r>
          </a:p>
          <a:p>
            <a:pPr lvl="1" algn="just"/>
            <a:r>
              <a:rPr lang="en-US" sz="1600" dirty="0"/>
              <a:t>The Demographics information of developers.</a:t>
            </a:r>
          </a:p>
          <a:p>
            <a:pPr marL="228600" lvl="1" algn="just">
              <a:spcBef>
                <a:spcPts val="1000"/>
              </a:spcBef>
            </a:pPr>
            <a:r>
              <a:rPr lang="en-US" sz="1600" dirty="0">
                <a:solidFill>
                  <a:srgbClr val="0E659B"/>
                </a:solidFill>
                <a:latin typeface="IBM Plex Mono Text" panose="020B0509050203000203"/>
              </a:rPr>
              <a:t>Presenting the essential information with Data visualization like Dashboard.</a:t>
            </a:r>
          </a:p>
          <a:p>
            <a:pPr marL="228600" lvl="1" algn="just">
              <a:spcBef>
                <a:spcPts val="1000"/>
              </a:spcBef>
            </a:pPr>
            <a:r>
              <a:rPr lang="en-US" sz="1600" dirty="0">
                <a:solidFill>
                  <a:srgbClr val="0E659B"/>
                </a:solidFill>
                <a:latin typeface="IBM Plex Mono Text" panose="020B0509050203000203"/>
              </a:rPr>
              <a:t>Dataset Source: </a:t>
            </a:r>
            <a:r>
              <a:rPr lang="en-US" sz="1200" i="1" dirty="0">
                <a:solidFill>
                  <a:srgbClr val="0E659B"/>
                </a:solidFill>
                <a:latin typeface="IBM Plex Mono Text" panose="020B0509050203000203"/>
              </a:rPr>
              <a:t>https://stackoverflow.blog/2019/04/09/the-2019-stack-overflow-developer-survey-results-are-in</a:t>
            </a:r>
            <a:endParaRPr lang="en-US" sz="2200" i="1" dirty="0">
              <a:solidFill>
                <a:srgbClr val="0E659B"/>
              </a:solidFill>
              <a:latin typeface="IBM Plex Mono Text" panose="020B0509050203000203"/>
            </a:endParaRPr>
          </a:p>
          <a:p>
            <a:pPr marL="228600" lvl="1">
              <a:spcBef>
                <a:spcPts val="1000"/>
              </a:spcBef>
            </a:pPr>
            <a:endParaRPr lang="en-US" sz="2200" dirty="0">
              <a:solidFill>
                <a:srgbClr val="0E659B"/>
              </a:solidFill>
              <a:latin typeface="IBM Plex Mono Text" panose="020B0509050203000203"/>
            </a:endParaRPr>
          </a:p>
          <a:p>
            <a:pPr marL="457200" lvl="1" indent="0">
              <a:buNone/>
            </a:pPr>
            <a:endParaRPr lang="en-US" sz="1800" dirty="0"/>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815724" y="0"/>
            <a:ext cx="6861138" cy="985018"/>
          </a:xfrm>
        </p:spPr>
        <p:txBody>
          <a:bodyPr anchor="ctr">
            <a:normAutofit/>
          </a:bodyPr>
          <a:lstStyle/>
          <a:p>
            <a:r>
              <a:rPr lang="en-US" b="1"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388935" y="1253330"/>
            <a:ext cx="11716926" cy="5097773"/>
          </a:xfrm>
        </p:spPr>
        <p:txBody>
          <a:bodyPr>
            <a:normAutofit/>
          </a:bodyPr>
          <a:lstStyle/>
          <a:p>
            <a:r>
              <a:rPr lang="en-US" sz="1600" b="1" dirty="0">
                <a:latin typeface="+mj-lt"/>
              </a:rPr>
              <a:t>Data Collection</a:t>
            </a:r>
          </a:p>
          <a:p>
            <a:pPr lvl="1">
              <a:buFont typeface="Arial" panose="020B0604020202020204" pitchFamily="34" charset="0"/>
              <a:buChar char="•"/>
            </a:pPr>
            <a:r>
              <a:rPr lang="en-US" b="0" i="0" dirty="0">
                <a:solidFill>
                  <a:srgbClr val="1F1F1F"/>
                </a:solidFill>
                <a:effectLst/>
                <a:latin typeface="+mj-lt"/>
              </a:rPr>
              <a:t>It begun by scraping internet web sites and accessing APIs to collect data in various formats  like .csv files, excel sheets, and databases. </a:t>
            </a:r>
            <a:endParaRPr lang="en-US" dirty="0">
              <a:latin typeface="+mj-lt"/>
            </a:endParaRPr>
          </a:p>
          <a:p>
            <a:r>
              <a:rPr lang="en-US" sz="1600" b="1" dirty="0">
                <a:latin typeface="+mj-lt"/>
              </a:rPr>
              <a:t>Data Cleaning and Wrangling</a:t>
            </a:r>
          </a:p>
          <a:p>
            <a:pPr lvl="1">
              <a:buFont typeface="Arial" panose="020B0604020202020204" pitchFamily="34" charset="0"/>
              <a:buChar char="•"/>
            </a:pPr>
            <a:r>
              <a:rPr lang="en-US" dirty="0">
                <a:solidFill>
                  <a:srgbClr val="1F1F1F"/>
                </a:solidFill>
                <a:latin typeface="+mj-lt"/>
              </a:rPr>
              <a:t>Determine and Filling the missing values</a:t>
            </a:r>
          </a:p>
          <a:p>
            <a:pPr lvl="1">
              <a:buFont typeface="Arial" panose="020B0604020202020204" pitchFamily="34" charset="0"/>
              <a:buChar char="•"/>
            </a:pPr>
            <a:r>
              <a:rPr lang="en-US" dirty="0">
                <a:solidFill>
                  <a:srgbClr val="1F1F1F"/>
                </a:solidFill>
                <a:latin typeface="+mj-lt"/>
              </a:rPr>
              <a:t>Finding and Removing Duplicate values</a:t>
            </a:r>
          </a:p>
          <a:p>
            <a:pPr lvl="1">
              <a:buFont typeface="Arial" panose="020B0604020202020204" pitchFamily="34" charset="0"/>
              <a:buChar char="•"/>
            </a:pPr>
            <a:r>
              <a:rPr lang="en-US" dirty="0">
                <a:solidFill>
                  <a:srgbClr val="1F1F1F"/>
                </a:solidFill>
                <a:latin typeface="+mj-lt"/>
              </a:rPr>
              <a:t>Normalizing Data</a:t>
            </a:r>
            <a:endParaRPr lang="en-US" dirty="0">
              <a:latin typeface="+mj-lt"/>
            </a:endParaRPr>
          </a:p>
          <a:p>
            <a:r>
              <a:rPr lang="en-US" sz="1600" b="1" dirty="0">
                <a:latin typeface="+mj-lt"/>
              </a:rPr>
              <a:t>Data Analysis</a:t>
            </a:r>
          </a:p>
          <a:p>
            <a:pPr lvl="1">
              <a:buFont typeface="Arial" panose="020B0604020202020204" pitchFamily="34" charset="0"/>
              <a:buChar char="•"/>
            </a:pPr>
            <a:r>
              <a:rPr lang="en-US" dirty="0">
                <a:solidFill>
                  <a:srgbClr val="1F1F1F"/>
                </a:solidFill>
                <a:latin typeface="+mj-lt"/>
              </a:rPr>
              <a:t>Distribution using mean, median</a:t>
            </a:r>
          </a:p>
          <a:p>
            <a:pPr lvl="1">
              <a:buFont typeface="Arial" panose="020B0604020202020204" pitchFamily="34" charset="0"/>
              <a:buChar char="•"/>
            </a:pPr>
            <a:r>
              <a:rPr lang="en-US" dirty="0">
                <a:solidFill>
                  <a:srgbClr val="1F1F1F"/>
                </a:solidFill>
                <a:latin typeface="+mj-lt"/>
              </a:rPr>
              <a:t>Outliers using quartile Q1, Q2, Q3</a:t>
            </a:r>
          </a:p>
          <a:p>
            <a:pPr lvl="1">
              <a:buFont typeface="Arial" panose="020B0604020202020204" pitchFamily="34" charset="0"/>
              <a:buChar char="•"/>
            </a:pPr>
            <a:r>
              <a:rPr lang="en-US" dirty="0">
                <a:solidFill>
                  <a:srgbClr val="1F1F1F"/>
                </a:solidFill>
                <a:latin typeface="+mj-lt"/>
              </a:rPr>
              <a:t>Correlation among all variables</a:t>
            </a:r>
          </a:p>
          <a:p>
            <a:r>
              <a:rPr lang="en-US" sz="1600" b="1" dirty="0">
                <a:latin typeface="+mj-lt"/>
              </a:rPr>
              <a:t>Data Visualization</a:t>
            </a:r>
          </a:p>
          <a:p>
            <a:pPr lvl="1"/>
            <a:r>
              <a:rPr lang="en-US" dirty="0">
                <a:latin typeface="+mj-lt"/>
              </a:rPr>
              <a:t>IBM Cognos Analytics Dashboard</a:t>
            </a:r>
          </a:p>
          <a:p>
            <a:pPr lvl="1"/>
            <a:r>
              <a:rPr lang="en-US" dirty="0">
                <a:latin typeface="+mj-lt"/>
              </a:rPr>
              <a:t>IBM Cloud Dashboard</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10008704" y="-195873"/>
            <a:ext cx="2183296" cy="2183296"/>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2046272" y="567063"/>
            <a:ext cx="2505850" cy="774187"/>
          </a:xfrm>
        </p:spPr>
        <p:txBody>
          <a:bodyPr anchor="ctr">
            <a:normAutofit/>
          </a:bodyPr>
          <a:lstStyle/>
          <a:p>
            <a:r>
              <a:rPr lang="en-US" b="1"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1192201" y="147775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4" name="TextBox 3">
            <a:extLst>
              <a:ext uri="{FF2B5EF4-FFF2-40B4-BE49-F238E27FC236}">
                <a16:creationId xmlns:a16="http://schemas.microsoft.com/office/drawing/2014/main" id="{E2C411B2-824B-DA65-501F-3A61DF011B65}"/>
              </a:ext>
            </a:extLst>
          </p:cNvPr>
          <p:cNvSpPr txBox="1"/>
          <p:nvPr/>
        </p:nvSpPr>
        <p:spPr>
          <a:xfrm>
            <a:off x="1351722" y="1681437"/>
            <a:ext cx="9939130" cy="1754326"/>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Results will be presented in the next slides, the Bar chart showing the comparisons of the most popular programming languages and databases within the current year and for the next year.</a:t>
            </a:r>
          </a:p>
          <a:p>
            <a:pPr algn="just"/>
            <a:endParaRPr lang="en-US" dirty="0"/>
          </a:p>
          <a:p>
            <a:pPr marL="285750" indent="-285750" algn="just">
              <a:buFont typeface="Arial" panose="020B0604020202020204" pitchFamily="34" charset="0"/>
              <a:buChar char="•"/>
            </a:pPr>
            <a:r>
              <a:rPr lang="en-US" dirty="0"/>
              <a:t>The overall presentation will be depicted in the Dashboard that generated from IBM Cognos Analytics.</a:t>
            </a:r>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2086029" y="386388"/>
            <a:ext cx="8911687" cy="798423"/>
          </a:xfrm>
        </p:spPr>
        <p:txBody>
          <a:bodyPr/>
          <a:lstStyle/>
          <a:p>
            <a:r>
              <a:rPr lang="en-US" b="1"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2171976" y="1854071"/>
            <a:ext cx="2228642" cy="501939"/>
          </a:xfrm>
        </p:spPr>
        <p:txBody>
          <a:bodyPr/>
          <a:lstStyle/>
          <a:p>
            <a:pPr marL="0" indent="0">
              <a:buNone/>
            </a:pPr>
            <a:r>
              <a:rPr lang="en-US" b="1"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8479674" y="1854071"/>
            <a:ext cx="1758142" cy="501939"/>
          </a:xfrm>
        </p:spPr>
        <p:txBody>
          <a:bodyPr/>
          <a:lstStyle/>
          <a:p>
            <a:pPr marL="0" indent="0">
              <a:buNone/>
            </a:pPr>
            <a:r>
              <a:rPr lang="en-US" b="1"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6" name="Picture 5" descr="A graph with colorful bars">
            <a:extLst>
              <a:ext uri="{FF2B5EF4-FFF2-40B4-BE49-F238E27FC236}">
                <a16:creationId xmlns:a16="http://schemas.microsoft.com/office/drawing/2014/main" id="{784F83C6-4AC6-7C76-DAFE-5D8795825F28}"/>
              </a:ext>
            </a:extLst>
          </p:cNvPr>
          <p:cNvPicPr>
            <a:picLocks noChangeAspect="1"/>
          </p:cNvPicPr>
          <p:nvPr/>
        </p:nvPicPr>
        <p:blipFill>
          <a:blip r:embed="rId3"/>
          <a:stretch>
            <a:fillRect/>
          </a:stretch>
        </p:blipFill>
        <p:spPr>
          <a:xfrm>
            <a:off x="708507" y="2327564"/>
            <a:ext cx="5155580" cy="3397375"/>
          </a:xfrm>
          <a:prstGeom prst="rect">
            <a:avLst/>
          </a:prstGeom>
        </p:spPr>
      </p:pic>
      <p:pic>
        <p:nvPicPr>
          <p:cNvPr id="9" name="Picture 8" descr="A graph of different colored bars&#10;&#10;Description automatically generated">
            <a:extLst>
              <a:ext uri="{FF2B5EF4-FFF2-40B4-BE49-F238E27FC236}">
                <a16:creationId xmlns:a16="http://schemas.microsoft.com/office/drawing/2014/main" id="{2EA520D0-0DEF-446C-58AE-5F3A82DA016C}"/>
              </a:ext>
            </a:extLst>
          </p:cNvPr>
          <p:cNvPicPr>
            <a:picLocks noChangeAspect="1"/>
          </p:cNvPicPr>
          <p:nvPr/>
        </p:nvPicPr>
        <p:blipFill>
          <a:blip r:embed="rId4"/>
          <a:stretch>
            <a:fillRect/>
          </a:stretch>
        </p:blipFill>
        <p:spPr>
          <a:xfrm>
            <a:off x="6327915" y="2328521"/>
            <a:ext cx="5810924" cy="3475931"/>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1887245" y="539834"/>
            <a:ext cx="8911687" cy="1280890"/>
          </a:xfrm>
        </p:spPr>
        <p:txBody>
          <a:bodyPr>
            <a:normAutofit/>
          </a:bodyPr>
          <a:lstStyle/>
          <a:p>
            <a:r>
              <a:rPr lang="en-US"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2223190"/>
            <a:ext cx="5181600" cy="4351338"/>
          </a:xfrm>
        </p:spPr>
        <p:txBody>
          <a:bodyPr>
            <a:normAutofit lnSpcReduction="10000"/>
          </a:bodyPr>
          <a:lstStyle/>
          <a:p>
            <a:pPr marL="0" indent="0" algn="ctr">
              <a:buNone/>
            </a:pPr>
            <a:r>
              <a:rPr lang="en-US" sz="2000" b="1" dirty="0"/>
              <a:t>Findings</a:t>
            </a:r>
          </a:p>
          <a:p>
            <a:pPr marL="0" indent="0">
              <a:buNone/>
            </a:pPr>
            <a:endParaRPr lang="en-US" dirty="0"/>
          </a:p>
          <a:p>
            <a:r>
              <a:rPr lang="en-US" dirty="0"/>
              <a:t>The most popular Programming language in 2019 was on </a:t>
            </a:r>
            <a:r>
              <a:rPr lang="en-US" dirty="0" err="1"/>
              <a:t>Javascript</a:t>
            </a:r>
            <a:r>
              <a:rPr lang="en-US" dirty="0"/>
              <a:t>, followed by HTML/CSS and SQL.</a:t>
            </a:r>
          </a:p>
          <a:p>
            <a:r>
              <a:rPr lang="en-US" dirty="0"/>
              <a:t>The most desire Language for the next year fell on SQL, TypeScript and </a:t>
            </a:r>
            <a:r>
              <a:rPr lang="en-US" dirty="0" err="1"/>
              <a:t>Javascript</a:t>
            </a:r>
            <a:endParaRPr lang="en-US" dirty="0"/>
          </a:p>
          <a:p>
            <a:r>
              <a:rPr lang="en-US" dirty="0"/>
              <a:t>SQL seems to be the fastest and famous desire language by developers in 2019.</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723608" y="2222438"/>
            <a:ext cx="4313864" cy="3777622"/>
          </a:xfrm>
        </p:spPr>
        <p:txBody>
          <a:bodyPr>
            <a:normAutofit lnSpcReduction="10000"/>
          </a:bodyPr>
          <a:lstStyle/>
          <a:p>
            <a:pPr marL="0" indent="0" algn="ctr">
              <a:buNone/>
            </a:pPr>
            <a:r>
              <a:rPr lang="en-US" b="1" dirty="0"/>
              <a:t>Implications</a:t>
            </a:r>
          </a:p>
          <a:p>
            <a:pPr marL="0" indent="0">
              <a:buNone/>
            </a:pPr>
            <a:endParaRPr lang="en-US" dirty="0"/>
          </a:p>
          <a:p>
            <a:r>
              <a:rPr lang="en-US" dirty="0"/>
              <a:t>Typescript language was growing very fast within a year, proven that it was in the nine-position in the current then became the second place for the next year.</a:t>
            </a:r>
          </a:p>
          <a:p>
            <a:r>
              <a:rPr lang="en-US" dirty="0"/>
              <a:t>Bash/Shell and PHP were excluded as the top ten language, possibly developers more  interested in some other language like python, Rust and Kotlin.</a:t>
            </a:r>
          </a:p>
          <a:p>
            <a:endParaRPr lang="en-US" dirty="0"/>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1926071" y="389845"/>
            <a:ext cx="10515600" cy="1325563"/>
          </a:xfrm>
        </p:spPr>
        <p:txBody>
          <a:bodyPr/>
          <a:lstStyle/>
          <a:p>
            <a:r>
              <a:rPr lang="en-US" b="1"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1764709" y="1863301"/>
            <a:ext cx="2228642" cy="501939"/>
          </a:xfrm>
        </p:spPr>
        <p:txBody>
          <a:bodyPr/>
          <a:lstStyle/>
          <a:p>
            <a:pPr marL="0" indent="0">
              <a:buNone/>
            </a:pPr>
            <a:r>
              <a:rPr lang="en-US" b="1"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8676860" y="1825625"/>
            <a:ext cx="1758142" cy="501939"/>
          </a:xfrm>
        </p:spPr>
        <p:txBody>
          <a:bodyPr/>
          <a:lstStyle/>
          <a:p>
            <a:pPr marL="0" indent="0">
              <a:buNone/>
            </a:pPr>
            <a:r>
              <a:rPr lang="en-US" b="1"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6" name="Picture 5" descr="A graph of different colored bars&#10;&#10;Description automatically generated">
            <a:extLst>
              <a:ext uri="{FF2B5EF4-FFF2-40B4-BE49-F238E27FC236}">
                <a16:creationId xmlns:a16="http://schemas.microsoft.com/office/drawing/2014/main" id="{D6073AAF-3FF7-1D5C-0034-C7850F3B0846}"/>
              </a:ext>
            </a:extLst>
          </p:cNvPr>
          <p:cNvPicPr>
            <a:picLocks noChangeAspect="1"/>
          </p:cNvPicPr>
          <p:nvPr/>
        </p:nvPicPr>
        <p:blipFill>
          <a:blip r:embed="rId2"/>
          <a:stretch>
            <a:fillRect/>
          </a:stretch>
        </p:blipFill>
        <p:spPr>
          <a:xfrm>
            <a:off x="409895" y="2506660"/>
            <a:ext cx="5561403" cy="3277913"/>
          </a:xfrm>
          <a:prstGeom prst="rect">
            <a:avLst/>
          </a:prstGeom>
        </p:spPr>
      </p:pic>
      <p:pic>
        <p:nvPicPr>
          <p:cNvPr id="9" name="Picture 8" descr="A graph of different colored bars&#10;&#10;Description automatically generated">
            <a:extLst>
              <a:ext uri="{FF2B5EF4-FFF2-40B4-BE49-F238E27FC236}">
                <a16:creationId xmlns:a16="http://schemas.microsoft.com/office/drawing/2014/main" id="{8815B7A4-7E49-5A44-5ADC-5A45B516A82C}"/>
              </a:ext>
            </a:extLst>
          </p:cNvPr>
          <p:cNvPicPr>
            <a:picLocks noChangeAspect="1"/>
          </p:cNvPicPr>
          <p:nvPr/>
        </p:nvPicPr>
        <p:blipFill>
          <a:blip r:embed="rId3"/>
          <a:stretch>
            <a:fillRect/>
          </a:stretch>
        </p:blipFill>
        <p:spPr>
          <a:xfrm>
            <a:off x="6738854" y="2505424"/>
            <a:ext cx="5342850" cy="3159879"/>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TM02892315[[fn=Wisp]]</Template>
  <TotalTime>1066</TotalTime>
  <Words>1337</Words>
  <Application>Microsoft Office PowerPoint</Application>
  <PresentationFormat>Widescreen</PresentationFormat>
  <Paragraphs>132</Paragraphs>
  <Slides>19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 Gothic</vt:lpstr>
      <vt:lpstr>IBM Plex Mono Text</vt:lpstr>
      <vt:lpstr>Roboto Slab</vt:lpstr>
      <vt:lpstr>Wingdings 3</vt:lpstr>
      <vt:lpstr>Wisp</vt:lpstr>
      <vt:lpstr>Final Presentation of IBM Data Analysis  Capstone Project</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 Overall Findings and Implications</vt:lpstr>
      <vt:lpstr>APPENDIX</vt:lpstr>
      <vt:lpstr> JOB POSTINGS</vt:lpstr>
      <vt:lpstr>POPULAR LANGUAGES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sophia</cp:lastModifiedBy>
  <cp:revision>39</cp:revision>
  <dcterms:created xsi:type="dcterms:W3CDTF">2020-10-28T18:29:43Z</dcterms:created>
  <dcterms:modified xsi:type="dcterms:W3CDTF">2024-05-06T22:51:06Z</dcterms:modified>
</cp:coreProperties>
</file>