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  <p:embeddedFont>
      <p:font typeface="Georgia" panose="02040502050405020303" pitchFamily="18" charset="0"/>
      <p:regular r:id="rId15"/>
      <p:bold r:id="rId16"/>
      <p:italic r:id="rId17"/>
      <p:boldItalic r:id="rId18"/>
    </p:embeddedFont>
    <p:embeddedFont>
      <p:font typeface="Rockwell" panose="02060603020205020403" pitchFamily="18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5310" autoAdjust="0"/>
  </p:normalViewPr>
  <p:slideViewPr>
    <p:cSldViewPr>
      <p:cViewPr varScale="1">
        <p:scale>
          <a:sx n="50" d="100"/>
          <a:sy n="50" d="100"/>
        </p:scale>
        <p:origin x="4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Accenture%20Projects\Data%20Model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Accenture%20Projects\Data%20Model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36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Most Popular Categories by Percentage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36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9246466001139368"/>
          <c:y val="0.25903518926719427"/>
          <c:w val="0.38847730443321182"/>
          <c:h val="0.6412176763752272"/>
        </c:manualLayout>
      </c:layout>
      <c:pieChart>
        <c:varyColors val="1"/>
        <c:ser>
          <c:idx val="0"/>
          <c:order val="0"/>
          <c:tx>
            <c:strRef>
              <c:f>Sheet1!$O$4</c:f>
              <c:strCache>
                <c:ptCount val="1"/>
                <c:pt idx="0">
                  <c:v>Total Scores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B8FA-4B30-B9B6-B62013DB442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B8FA-4B30-B9B6-B62013DB442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B8FA-4B30-B9B6-B62013DB442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B8FA-4B30-B9B6-B62013DB442F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B8FA-4B30-B9B6-B62013DB442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Sheet1!$N$5:$N$9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Sheet1!$O$5:$O$9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8FA-4B30-B9B6-B62013DB442F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lt1">
                  <a:lumMod val="8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28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all" spc="100" normalizeH="0" baseline="0">
              <a:solidFill>
                <a:schemeClr val="lt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Sheet1!$T$4</c:f>
              <c:strCache>
                <c:ptCount val="1"/>
                <c:pt idx="0">
                  <c:v>POSTS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strRef>
              <c:f>Sheet1!$S$5:$S$16</c:f>
              <c:strCache>
                <c:ptCount val="12"/>
                <c:pt idx="0">
                  <c:v>May</c:v>
                </c:pt>
                <c:pt idx="1">
                  <c:v>January</c:v>
                </c:pt>
                <c:pt idx="2">
                  <c:v>August</c:v>
                </c:pt>
                <c:pt idx="3">
                  <c:v>December</c:v>
                </c:pt>
                <c:pt idx="4">
                  <c:v>July</c:v>
                </c:pt>
                <c:pt idx="5">
                  <c:v>October</c:v>
                </c:pt>
                <c:pt idx="6">
                  <c:v>November</c:v>
                </c:pt>
                <c:pt idx="7">
                  <c:v>September</c:v>
                </c:pt>
                <c:pt idx="8">
                  <c:v>June</c:v>
                </c:pt>
                <c:pt idx="9">
                  <c:v>March</c:v>
                </c:pt>
                <c:pt idx="10">
                  <c:v>April</c:v>
                </c:pt>
                <c:pt idx="11">
                  <c:v>February</c:v>
                </c:pt>
              </c:strCache>
            </c:strRef>
          </c:cat>
          <c:val>
            <c:numRef>
              <c:f>Sheet1!$T$5:$T$16</c:f>
              <c:numCache>
                <c:formatCode>General</c:formatCode>
                <c:ptCount val="12"/>
                <c:pt idx="0">
                  <c:v>2138</c:v>
                </c:pt>
                <c:pt idx="1">
                  <c:v>2126</c:v>
                </c:pt>
                <c:pt idx="2">
                  <c:v>2114</c:v>
                </c:pt>
                <c:pt idx="3">
                  <c:v>2092</c:v>
                </c:pt>
                <c:pt idx="4">
                  <c:v>2070</c:v>
                </c:pt>
                <c:pt idx="5">
                  <c:v>2056</c:v>
                </c:pt>
                <c:pt idx="6">
                  <c:v>2034</c:v>
                </c:pt>
                <c:pt idx="7">
                  <c:v>2022</c:v>
                </c:pt>
                <c:pt idx="8">
                  <c:v>2021</c:v>
                </c:pt>
                <c:pt idx="9">
                  <c:v>2012</c:v>
                </c:pt>
                <c:pt idx="10">
                  <c:v>1974</c:v>
                </c:pt>
                <c:pt idx="11">
                  <c:v>1914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75-4B4C-AB5F-22277F7B48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1653672864"/>
        <c:axId val="1653673344"/>
      </c:lineChart>
      <c:catAx>
        <c:axId val="1653672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spc="100" baseline="0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53673344"/>
        <c:crosses val="autoZero"/>
        <c:auto val="1"/>
        <c:lblAlgn val="ctr"/>
        <c:lblOffset val="100"/>
        <c:noMultiLvlLbl val="0"/>
      </c:catAx>
      <c:valAx>
        <c:axId val="1653673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53672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 sz="20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264200" y="2629707"/>
            <a:ext cx="5482998" cy="427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9600" spc="-105" dirty="0">
                <a:solidFill>
                  <a:srgbClr val="FFFFFF"/>
                </a:solidFill>
                <a:latin typeface="Georgia" panose="02040502050405020303" pitchFamily="18" charset="0"/>
              </a:rPr>
              <a:t>Social Buzz Data Analysis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C5C99F-46C8-DA3A-A882-9A88332D643D}"/>
              </a:ext>
            </a:extLst>
          </p:cNvPr>
          <p:cNvSpPr txBox="1"/>
          <p:nvPr/>
        </p:nvSpPr>
        <p:spPr>
          <a:xfrm>
            <a:off x="381929" y="8592889"/>
            <a:ext cx="7251943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spc="-105" dirty="0">
                <a:solidFill>
                  <a:srgbClr val="FFFFFF"/>
                </a:solidFill>
                <a:latin typeface="Rockwell" panose="02060603020205020403" pitchFamily="18" charset="0"/>
              </a:rPr>
              <a:t>Presented by Sophia Umukoro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eorgia" panose="02040502050405020303" pitchFamily="18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A4349CD-B7E9-360E-338B-E91F83CE93CF}"/>
              </a:ext>
            </a:extLst>
          </p:cNvPr>
          <p:cNvSpPr txBox="1"/>
          <p:nvPr/>
        </p:nvSpPr>
        <p:spPr>
          <a:xfrm>
            <a:off x="11581833" y="1919209"/>
            <a:ext cx="558067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Animals and science are the two most popular content categories, showing that people enjoy real-life" and "factual" content the most.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is a common theme in the top 5 categories, with "Healthy Eating" ranking the highest. This may indicate the audience within your user base. You could use this insight to create 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and work with healthy eating brands that boost user engagement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ad-hoc analysis is insightful, but it’s time to take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 large scale production for real-time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23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eorgia" panose="02040502050405020303" pitchFamily="18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eorgia" panose="02040502050405020303" pitchFamily="18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5523191"/>
            <a:chOff x="0" y="0"/>
            <a:chExt cx="11564591" cy="7364253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eorgia" panose="02040502050405020303" pitchFamily="18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50660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Georgia" panose="02040502050405020303" pitchFamily="18" charset="0"/>
                </a:rPr>
                <a:t>Project recap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Georgia" panose="02040502050405020303" pitchFamily="18" charset="0"/>
                </a:rPr>
                <a:t>Problem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Georgia" panose="02040502050405020303" pitchFamily="18" charset="0"/>
                </a:rPr>
                <a:t>The Analytics team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Georgia" panose="02040502050405020303" pitchFamily="18" charset="0"/>
                </a:rPr>
                <a:t>Process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Georgia" panose="02040502050405020303" pitchFamily="18" charset="0"/>
                </a:rPr>
                <a:t>Insights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Georgia" panose="02040502050405020303" pitchFamily="18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eorgia" panose="02040502050405020303" pitchFamily="18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8F2DE4-1002-C074-808E-9E03AE1C3098}"/>
              </a:ext>
            </a:extLst>
          </p:cNvPr>
          <p:cNvSpPr txBox="1"/>
          <p:nvPr/>
        </p:nvSpPr>
        <p:spPr>
          <a:xfrm>
            <a:off x="9060333" y="2706428"/>
            <a:ext cx="6858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Buzz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fast-growing technology unicorn that need to adapt quickly to its global scale. Accenture is running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3-month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focusing on these tasks: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audit of their big data practice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a successful IPO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their content categories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eorgia" panose="02040502050405020303" pitchFamily="18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0D4C82-90B3-BA46-6E4A-3C4735221FD0}"/>
              </a:ext>
            </a:extLst>
          </p:cNvPr>
          <p:cNvSpPr txBox="1"/>
          <p:nvPr/>
        </p:nvSpPr>
        <p:spPr>
          <a:xfrm>
            <a:off x="2514600" y="5143500"/>
            <a:ext cx="67034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100000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posts a day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36500000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posts per year!!!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very shallow idea on how to capitalize :(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43639" y="6953289"/>
            <a:ext cx="2155210" cy="2123082"/>
            <a:chOff x="73038" y="66269"/>
            <a:chExt cx="6446078" cy="6349987"/>
          </a:xfrm>
        </p:grpSpPr>
        <p:sp>
          <p:nvSpPr>
            <p:cNvPr id="29" name="Freeform 29"/>
            <p:cNvSpPr/>
            <p:nvPr/>
          </p:nvSpPr>
          <p:spPr>
            <a:xfrm>
              <a:off x="73038" y="172013"/>
              <a:ext cx="6446078" cy="606448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 l="-105370" t="-77639" r="-105204" b="-12619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eorgia" panose="02040502050405020303" pitchFamily="18" charset="0"/>
              </a:rPr>
              <a:t>The Analytics team</a:t>
            </a:r>
          </a:p>
        </p:txBody>
      </p:sp>
      <p:sp>
        <p:nvSpPr>
          <p:cNvPr id="34" name="TextBox 31">
            <a:extLst>
              <a:ext uri="{FF2B5EF4-FFF2-40B4-BE49-F238E27FC236}">
                <a16:creationId xmlns:a16="http://schemas.microsoft.com/office/drawing/2014/main" id="{9139915B-B9EC-4E16-C07E-A554E7D1CBF4}"/>
              </a:ext>
            </a:extLst>
          </p:cNvPr>
          <p:cNvSpPr txBox="1"/>
          <p:nvPr/>
        </p:nvSpPr>
        <p:spPr>
          <a:xfrm>
            <a:off x="13463336" y="1533725"/>
            <a:ext cx="4971202" cy="10413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spc="-80" dirty="0">
                <a:solidFill>
                  <a:srgbClr val="000000"/>
                </a:solidFill>
                <a:latin typeface="Rockwell" panose="02060603020205020403" pitchFamily="18" charset="0"/>
              </a:rPr>
              <a:t>ANDREW FLEMING</a:t>
            </a:r>
          </a:p>
          <a:p>
            <a:pPr algn="ctr">
              <a:lnSpc>
                <a:spcPct val="150000"/>
              </a:lnSpc>
            </a:pPr>
            <a:r>
              <a:rPr lang="en-US" sz="2400" spc="-80" dirty="0">
                <a:solidFill>
                  <a:srgbClr val="000000"/>
                </a:solidFill>
                <a:latin typeface="Rockwell" panose="02060603020205020403" pitchFamily="18" charset="0"/>
              </a:rPr>
              <a:t>Chief  Technology Architect</a:t>
            </a:r>
          </a:p>
        </p:txBody>
      </p:sp>
      <p:sp>
        <p:nvSpPr>
          <p:cNvPr id="35" name="TextBox 31">
            <a:extLst>
              <a:ext uri="{FF2B5EF4-FFF2-40B4-BE49-F238E27FC236}">
                <a16:creationId xmlns:a16="http://schemas.microsoft.com/office/drawing/2014/main" id="{CEE30F55-07CC-A7D8-018B-1638AF6CAEB1}"/>
              </a:ext>
            </a:extLst>
          </p:cNvPr>
          <p:cNvSpPr txBox="1"/>
          <p:nvPr/>
        </p:nvSpPr>
        <p:spPr>
          <a:xfrm>
            <a:off x="13463336" y="4677513"/>
            <a:ext cx="4971202" cy="10413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spc="-80" dirty="0">
                <a:solidFill>
                  <a:srgbClr val="000000"/>
                </a:solidFill>
                <a:latin typeface="Rockwell" panose="02060603020205020403" pitchFamily="18" charset="0"/>
              </a:rPr>
              <a:t>MARCUS ROMPTON</a:t>
            </a:r>
          </a:p>
          <a:p>
            <a:pPr algn="ctr">
              <a:lnSpc>
                <a:spcPct val="150000"/>
              </a:lnSpc>
            </a:pPr>
            <a:r>
              <a:rPr lang="en-US" sz="2400" spc="-80" dirty="0">
                <a:solidFill>
                  <a:srgbClr val="000000"/>
                </a:solidFill>
                <a:latin typeface="Rockwell" panose="02060603020205020403" pitchFamily="18" charset="0"/>
              </a:rPr>
              <a:t>Senior Principal</a:t>
            </a:r>
          </a:p>
        </p:txBody>
      </p:sp>
      <p:sp>
        <p:nvSpPr>
          <p:cNvPr id="36" name="TextBox 31">
            <a:extLst>
              <a:ext uri="{FF2B5EF4-FFF2-40B4-BE49-F238E27FC236}">
                <a16:creationId xmlns:a16="http://schemas.microsoft.com/office/drawing/2014/main" id="{3D6263DA-2997-859F-1B4C-7CC4D67874F4}"/>
              </a:ext>
            </a:extLst>
          </p:cNvPr>
          <p:cNvSpPr txBox="1"/>
          <p:nvPr/>
        </p:nvSpPr>
        <p:spPr>
          <a:xfrm>
            <a:off x="13463336" y="7711900"/>
            <a:ext cx="4971202" cy="10413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spc="-80" dirty="0">
                <a:solidFill>
                  <a:srgbClr val="000000"/>
                </a:solidFill>
                <a:latin typeface="Rockwell" panose="02060603020205020403" pitchFamily="18" charset="0"/>
              </a:rPr>
              <a:t>SOPHIA UMUKORO</a:t>
            </a:r>
          </a:p>
          <a:p>
            <a:pPr algn="ctr">
              <a:lnSpc>
                <a:spcPct val="150000"/>
              </a:lnSpc>
            </a:pPr>
            <a:r>
              <a:rPr lang="en-US" sz="2400" spc="-80" dirty="0">
                <a:solidFill>
                  <a:srgbClr val="000000"/>
                </a:solidFill>
                <a:latin typeface="Rockwell" panose="02060603020205020403" pitchFamily="18" charset="0"/>
              </a:rPr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722966" y="406153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eorgia" panose="02040502050405020303" pitchFamily="18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1">
            <a:extLst>
              <a:ext uri="{FF2B5EF4-FFF2-40B4-BE49-F238E27FC236}">
                <a16:creationId xmlns:a16="http://schemas.microsoft.com/office/drawing/2014/main" id="{BEB852B6-6556-5DC4-F605-86D53CA337DE}"/>
              </a:ext>
            </a:extLst>
          </p:cNvPr>
          <p:cNvSpPr txBox="1"/>
          <p:nvPr/>
        </p:nvSpPr>
        <p:spPr>
          <a:xfrm>
            <a:off x="3758354" y="1336992"/>
            <a:ext cx="4971202" cy="731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spc="-80" dirty="0">
                <a:solidFill>
                  <a:srgbClr val="000000"/>
                </a:solidFill>
                <a:latin typeface="Rockwell" panose="02060603020205020403" pitchFamily="18" charset="0"/>
              </a:rPr>
              <a:t>Data Understanding </a:t>
            </a:r>
          </a:p>
        </p:txBody>
      </p:sp>
      <p:sp>
        <p:nvSpPr>
          <p:cNvPr id="40" name="TextBox 31">
            <a:extLst>
              <a:ext uri="{FF2B5EF4-FFF2-40B4-BE49-F238E27FC236}">
                <a16:creationId xmlns:a16="http://schemas.microsoft.com/office/drawing/2014/main" id="{15B5FE5B-37FE-306F-DDF6-24D686FC6DC3}"/>
              </a:ext>
            </a:extLst>
          </p:cNvPr>
          <p:cNvSpPr txBox="1"/>
          <p:nvPr/>
        </p:nvSpPr>
        <p:spPr>
          <a:xfrm>
            <a:off x="4983479" y="2818373"/>
            <a:ext cx="4971202" cy="731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spc="-80" dirty="0">
                <a:solidFill>
                  <a:srgbClr val="000000"/>
                </a:solidFill>
                <a:latin typeface="Rockwell" panose="02060603020205020403" pitchFamily="18" charset="0"/>
              </a:rPr>
              <a:t>Data Cleaning </a:t>
            </a:r>
          </a:p>
        </p:txBody>
      </p:sp>
      <p:sp>
        <p:nvSpPr>
          <p:cNvPr id="41" name="TextBox 31">
            <a:extLst>
              <a:ext uri="{FF2B5EF4-FFF2-40B4-BE49-F238E27FC236}">
                <a16:creationId xmlns:a16="http://schemas.microsoft.com/office/drawing/2014/main" id="{349E363D-ECF0-E692-FB6A-A446961BA05D}"/>
              </a:ext>
            </a:extLst>
          </p:cNvPr>
          <p:cNvSpPr txBox="1"/>
          <p:nvPr/>
        </p:nvSpPr>
        <p:spPr>
          <a:xfrm>
            <a:off x="6875329" y="4463706"/>
            <a:ext cx="4971202" cy="731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spc="-80" dirty="0">
                <a:solidFill>
                  <a:srgbClr val="000000"/>
                </a:solidFill>
                <a:latin typeface="Rockwell" panose="02060603020205020403" pitchFamily="18" charset="0"/>
              </a:rPr>
              <a:t>Data Modeling </a:t>
            </a:r>
          </a:p>
        </p:txBody>
      </p:sp>
      <p:sp>
        <p:nvSpPr>
          <p:cNvPr id="42" name="TextBox 31">
            <a:extLst>
              <a:ext uri="{FF2B5EF4-FFF2-40B4-BE49-F238E27FC236}">
                <a16:creationId xmlns:a16="http://schemas.microsoft.com/office/drawing/2014/main" id="{343D3DCA-B600-7A03-9B24-016E610B9F28}"/>
              </a:ext>
            </a:extLst>
          </p:cNvPr>
          <p:cNvSpPr txBox="1"/>
          <p:nvPr/>
        </p:nvSpPr>
        <p:spPr>
          <a:xfrm>
            <a:off x="8682343" y="6134215"/>
            <a:ext cx="4971202" cy="731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spc="-80" dirty="0">
                <a:solidFill>
                  <a:srgbClr val="000000"/>
                </a:solidFill>
                <a:latin typeface="Rockwell" panose="02060603020205020403" pitchFamily="18" charset="0"/>
              </a:rPr>
              <a:t>Data Analysis 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60F653AD-8984-F8B4-40B9-DCFC43BA07A8}"/>
              </a:ext>
            </a:extLst>
          </p:cNvPr>
          <p:cNvSpPr txBox="1"/>
          <p:nvPr/>
        </p:nvSpPr>
        <p:spPr>
          <a:xfrm>
            <a:off x="10537706" y="7567909"/>
            <a:ext cx="4971202" cy="731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spc="-80" dirty="0">
                <a:solidFill>
                  <a:srgbClr val="000000"/>
                </a:solidFill>
                <a:latin typeface="Rockwell" panose="02060603020205020403" pitchFamily="18" charset="0"/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eorgia" panose="02040502050405020303" pitchFamily="18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31">
            <a:extLst>
              <a:ext uri="{FF2B5EF4-FFF2-40B4-BE49-F238E27FC236}">
                <a16:creationId xmlns:a16="http://schemas.microsoft.com/office/drawing/2014/main" id="{88A8B445-0127-0722-950E-9AABD2517F70}"/>
              </a:ext>
            </a:extLst>
          </p:cNvPr>
          <p:cNvSpPr txBox="1"/>
          <p:nvPr/>
        </p:nvSpPr>
        <p:spPr>
          <a:xfrm>
            <a:off x="2368245" y="3310315"/>
            <a:ext cx="2490046" cy="28931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800" spc="-80" dirty="0">
                <a:solidFill>
                  <a:schemeClr val="tx2"/>
                </a:solidFill>
                <a:latin typeface="Rockwell" panose="02060603020205020403" pitchFamily="18" charset="0"/>
              </a:rPr>
              <a:t>16</a:t>
            </a:r>
          </a:p>
          <a:p>
            <a:pPr algn="ctr"/>
            <a:r>
              <a:rPr lang="en-US" sz="2800" spc="-80" dirty="0">
                <a:solidFill>
                  <a:srgbClr val="000000"/>
                </a:solidFill>
                <a:latin typeface="Rockwell" panose="02060603020205020403" pitchFamily="18" charset="0"/>
              </a:rPr>
              <a:t>Unique Categories</a:t>
            </a:r>
          </a:p>
        </p:txBody>
      </p:sp>
      <p:sp>
        <p:nvSpPr>
          <p:cNvPr id="15" name="TextBox 31">
            <a:extLst>
              <a:ext uri="{FF2B5EF4-FFF2-40B4-BE49-F238E27FC236}">
                <a16:creationId xmlns:a16="http://schemas.microsoft.com/office/drawing/2014/main" id="{FFB7E959-45CB-B343-A6CB-92CD69B4FB81}"/>
              </a:ext>
            </a:extLst>
          </p:cNvPr>
          <p:cNvSpPr txBox="1"/>
          <p:nvPr/>
        </p:nvSpPr>
        <p:spPr>
          <a:xfrm>
            <a:off x="7513269" y="3154477"/>
            <a:ext cx="2490046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800" spc="-80" dirty="0">
                <a:solidFill>
                  <a:schemeClr val="tx2"/>
                </a:solidFill>
                <a:latin typeface="Rockwell" panose="02060603020205020403" pitchFamily="18" charset="0"/>
              </a:rPr>
              <a:t>1897</a:t>
            </a:r>
          </a:p>
          <a:p>
            <a:pPr algn="ctr"/>
            <a:r>
              <a:rPr lang="en-US" sz="2800" spc="-80" dirty="0">
                <a:solidFill>
                  <a:srgbClr val="000000"/>
                </a:solidFill>
                <a:latin typeface="Rockwell" panose="02060603020205020403" pitchFamily="18" charset="0"/>
              </a:rPr>
              <a:t>Reactions to “Animal” Content</a:t>
            </a:r>
          </a:p>
        </p:txBody>
      </p:sp>
      <p:sp>
        <p:nvSpPr>
          <p:cNvPr id="16" name="TextBox 31">
            <a:extLst>
              <a:ext uri="{FF2B5EF4-FFF2-40B4-BE49-F238E27FC236}">
                <a16:creationId xmlns:a16="http://schemas.microsoft.com/office/drawing/2014/main" id="{BFF1FD91-930C-95EF-466A-070CCB1749BB}"/>
              </a:ext>
            </a:extLst>
          </p:cNvPr>
          <p:cNvSpPr txBox="1"/>
          <p:nvPr/>
        </p:nvSpPr>
        <p:spPr>
          <a:xfrm>
            <a:off x="11680201" y="3339143"/>
            <a:ext cx="4984177" cy="3139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spc="-80" dirty="0">
                <a:solidFill>
                  <a:schemeClr val="tx2"/>
                </a:solidFill>
                <a:latin typeface="Rockwell" panose="02060603020205020403" pitchFamily="18" charset="0"/>
              </a:rPr>
              <a:t>MAY</a:t>
            </a:r>
            <a:endParaRPr lang="en-US" sz="7200" spc="-80" dirty="0">
              <a:solidFill>
                <a:schemeClr val="tx2"/>
              </a:solidFill>
              <a:latin typeface="Rockwell" panose="02060603020205020403" pitchFamily="18" charset="0"/>
            </a:endParaRPr>
          </a:p>
          <a:p>
            <a:pPr algn="ctr"/>
            <a:r>
              <a:rPr lang="en-US" sz="2800" spc="-80" dirty="0">
                <a:solidFill>
                  <a:srgbClr val="000000"/>
                </a:solidFill>
                <a:latin typeface="Rockwell" panose="02060603020205020403" pitchFamily="18" charset="0"/>
              </a:rPr>
              <a:t>Most</a:t>
            </a:r>
          </a:p>
          <a:p>
            <a:pPr algn="ctr"/>
            <a:r>
              <a:rPr lang="en-US" sz="2800" spc="-80" dirty="0">
                <a:solidFill>
                  <a:srgbClr val="000000"/>
                </a:solidFill>
                <a:latin typeface="Rockwell" panose="02060603020205020403" pitchFamily="18" charset="0"/>
              </a:rPr>
              <a:t>Active</a:t>
            </a:r>
          </a:p>
          <a:p>
            <a:pPr algn="ctr"/>
            <a:r>
              <a:rPr lang="en-US" sz="2800" spc="-80" dirty="0">
                <a:solidFill>
                  <a:srgbClr val="000000"/>
                </a:solidFill>
                <a:latin typeface="Rockwell" panose="02060603020205020403" pitchFamily="18" charset="0"/>
              </a:rPr>
              <a:t>Month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935AF681-3C49-0661-EF9D-FB0E1CCC04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0760375"/>
              </p:ext>
            </p:extLst>
          </p:nvPr>
        </p:nvGraphicFramePr>
        <p:xfrm>
          <a:off x="4797225" y="2293051"/>
          <a:ext cx="10490169" cy="6002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8444222E-0A9C-AC9F-55E9-11492DCA88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657260"/>
              </p:ext>
            </p:extLst>
          </p:nvPr>
        </p:nvGraphicFramePr>
        <p:xfrm>
          <a:off x="4153810" y="2220445"/>
          <a:ext cx="11659499" cy="6432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264</Words>
  <Application>Microsoft Office PowerPoint</Application>
  <PresentationFormat>Custom</PresentationFormat>
  <Paragraphs>83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Georgia</vt:lpstr>
      <vt:lpstr>Rockwell</vt:lpstr>
      <vt:lpstr>Calibri</vt:lpstr>
      <vt:lpstr>Graphik Regular</vt:lpstr>
      <vt:lpstr>Arial</vt:lpstr>
      <vt:lpstr>Clear Sans Regular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OGHENEKEVWE SOPHIA UMUKORO</cp:lastModifiedBy>
  <cp:revision>10</cp:revision>
  <dcterms:created xsi:type="dcterms:W3CDTF">2006-08-16T00:00:00Z</dcterms:created>
  <dcterms:modified xsi:type="dcterms:W3CDTF">2025-01-04T00:30:03Z</dcterms:modified>
  <dc:identifier>DAEhDyfaYKE</dc:identifier>
</cp:coreProperties>
</file>