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63" r:id="rId5"/>
    <p:sldId id="259" r:id="rId6"/>
    <p:sldId id="261" r:id="rId7"/>
    <p:sldId id="262" r:id="rId8"/>
    <p:sldId id="264" r:id="rId9"/>
    <p:sldId id="265" r:id="rId10"/>
    <p:sldId id="268" r:id="rId11"/>
    <p:sldId id="266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ADE"/>
    <a:srgbClr val="C44CFA"/>
    <a:srgbClr val="D4AE76"/>
    <a:srgbClr val="926A2E"/>
    <a:srgbClr val="36B4D2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502E1-59B7-4ABA-A96A-799E7A637A28}" type="datetimeFigureOut">
              <a:rPr lang="de-CH" smtClean="0"/>
              <a:t>19.11.2023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336A5-24D2-48F5-85FC-A5983B718A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Vouten</a:t>
            </a:r>
            <a:r>
              <a:rPr lang="en-GB" dirty="0">
                <a:solidFill>
                  <a:srgbClr val="FF0000"/>
                </a:solidFill>
              </a:rPr>
              <a:t>, und </a:t>
            </a:r>
            <a:r>
              <a:rPr lang="en-GB" dirty="0" err="1">
                <a:solidFill>
                  <a:srgbClr val="FF0000"/>
                </a:solidFill>
              </a:rPr>
              <a:t>gewinkelte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Tragwerke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nur</a:t>
            </a:r>
            <a:r>
              <a:rPr lang="en-GB" dirty="0">
                <a:solidFill>
                  <a:srgbClr val="FF0000"/>
                </a:solidFill>
              </a:rPr>
              <a:t> 3 </a:t>
            </a:r>
            <a:r>
              <a:rPr lang="en-GB" dirty="0" err="1">
                <a:solidFill>
                  <a:srgbClr val="FF0000"/>
                </a:solidFill>
              </a:rPr>
              <a:t>neue</a:t>
            </a:r>
            <a:r>
              <a:rPr lang="en-GB" dirty="0">
                <a:solidFill>
                  <a:srgbClr val="FF0000"/>
                </a:solidFill>
              </a:rPr>
              <a:t> parameter, </a:t>
            </a:r>
            <a:r>
              <a:rPr lang="en-GB" dirty="0" err="1">
                <a:solidFill>
                  <a:srgbClr val="FF0000"/>
                </a:solidFill>
              </a:rPr>
              <a:t>aber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komplexere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generierung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weil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voute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aber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ist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schon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gemacht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r>
              <a:rPr lang="en-GB" dirty="0">
                <a:solidFill>
                  <a:srgbClr val="FF0000"/>
                </a:solidFill>
              </a:rPr>
              <a:t>(von </a:t>
            </a:r>
            <a:r>
              <a:rPr lang="en-GB" dirty="0" err="1">
                <a:solidFill>
                  <a:srgbClr val="FF0000"/>
                </a:solidFill>
              </a:rPr>
              <a:t>derparameter</a:t>
            </a:r>
            <a:r>
              <a:rPr lang="en-GB" dirty="0">
                <a:solidFill>
                  <a:srgbClr val="FF0000"/>
                </a:solidFill>
              </a:rPr>
              <a:t> space </a:t>
            </a:r>
            <a:r>
              <a:rPr lang="en-GB" dirty="0" err="1">
                <a:solidFill>
                  <a:srgbClr val="FF0000"/>
                </a:solidFill>
              </a:rPr>
              <a:t>nicht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wirklich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ein</a:t>
            </a:r>
            <a:r>
              <a:rPr lang="en-GB" dirty="0">
                <a:solidFill>
                  <a:srgbClr val="FF0000"/>
                </a:solidFill>
              </a:rPr>
              <a:t> problem)</a:t>
            </a:r>
          </a:p>
          <a:p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eher</a:t>
            </a:r>
            <a:r>
              <a:rPr lang="en-GB" dirty="0">
                <a:solidFill>
                  <a:srgbClr val="FF0000"/>
                </a:solidFill>
              </a:rPr>
              <a:t> die </a:t>
            </a:r>
            <a:r>
              <a:rPr lang="en-GB" dirty="0" err="1">
                <a:solidFill>
                  <a:srgbClr val="FF0000"/>
                </a:solidFill>
              </a:rPr>
              <a:t>Bewehrung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variabilität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ist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ein</a:t>
            </a:r>
            <a:r>
              <a:rPr lang="en-GB" dirty="0">
                <a:solidFill>
                  <a:srgbClr val="FF0000"/>
                </a:solidFill>
              </a:rPr>
              <a:t> problem -&gt; </a:t>
            </a:r>
            <a:r>
              <a:rPr lang="en-GB" dirty="0" err="1">
                <a:solidFill>
                  <a:srgbClr val="FF0000"/>
                </a:solidFill>
              </a:rPr>
              <a:t>dort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einschränken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Schauen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dass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es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für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die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häufigsten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fälle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genau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ist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, man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kann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aber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alles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eingeben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für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nicht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so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häufige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fälle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ist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es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einfach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FF0000"/>
                </a:solidFill>
                <a:sym typeface="Wingdings" panose="05000000000000000000" pitchFamily="2" charset="2"/>
              </a:rPr>
              <a:t>ungenauer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  <a:endParaRPr lang="en-GB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336A5-24D2-48F5-85FC-A5983B718A6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87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2715-A448-4072-B5C0-587DE8EF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F37F8-2448-41D3-9032-ACD10ED78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2E62-2BBA-44B0-BA3E-A49FA8EF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19.11.2023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9205-BC37-46C0-B512-0D1A08C2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5814-8CCF-4778-AB1A-1802AFFA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080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2B72-D824-4FA3-B270-E878B469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CC2CB-80FC-47CE-ADB0-104DCC37C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628A-C42E-4534-B600-6699D9D1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19.11.2023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604A-3833-4A39-BC51-5D0AF283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0C43-F631-4DED-BD81-C510C19E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59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91236-D738-4216-B26D-AEBF27B9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E3F4A-A617-42A3-9B01-9FA3425BB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A84F-473B-4945-B7DD-265C506E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19.11.2023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D7C04-F847-4C7B-BC61-6D31FFBF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FC9B-532B-4A02-B8DD-30A3E5A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80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449F-4ABF-44DB-820A-04BB8845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FA4F-FD0B-42FC-BF94-19F90294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FD1A-20D6-4559-9D42-A31F3CF7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19.11.2023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DFD9-89DC-4C73-B592-ED77C886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986D-DE89-4C84-96B2-2E13C531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297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55DD-56A9-4E1E-AE37-CD7917AF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79A25-BBEC-4770-92B4-0CE04935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E5ED-73E9-4E08-83B6-79E3901F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19.11.2023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6C2D-1D24-43A5-B126-D0BCCFC7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C603-0C42-4503-B47B-ED563458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507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C3CD-E4B1-40B2-8A27-89F1057D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53EE-A698-4FCF-A999-C3051348A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B4555-4FCA-47D5-83B1-6BF508056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0EF79-F058-47F5-A28E-7B6E4DE0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19.11.2023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98422-8144-4DE5-A04E-953243EB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CD3F5-1B66-4566-B1C1-EB6252A6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05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E04-E710-42BA-BDD7-CCA7807D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A967F-4FF0-477A-A215-372A28E41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FF0B3-CE7C-4160-8AA4-C82B52910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5C9A7-7349-409A-93B7-CA5B17CCB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6E2F1-0E92-4E72-9D89-BA213AEC7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530F8-E48F-45CF-8DBB-A5AEBB44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19.11.2023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F2F17-51BE-4525-8F15-C0794305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27CDC-E82E-497B-83E1-30D8AC1C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54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D594-5BAB-461C-8D7D-C875DED6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8BAD-57E4-455D-91E9-8D96E214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19.11.2023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59062-D7E9-4379-94A9-93BFF589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FCA5B-31E4-4C70-B002-92CEE3D7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58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36B36-2F74-4A53-B9EE-B5809523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19.11.2023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B3D2B-9CCB-45BE-9A10-4B1F7B0F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9AE05-D1CC-410F-B1D5-581D7B76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33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F8F-F28B-4235-97E7-39BA680A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E291-C4F9-4564-B34C-4A5E5431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BF717-62C8-4AE3-843B-C2D1A3CC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F529E-4067-4258-91F8-070FE281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19.11.2023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8ECD7-4D51-4DD2-823F-245BC555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EB003-8F2A-4575-AE34-C1592834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936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9F2-65CB-4C67-8D86-369BBDC0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D864D-E5C5-47CC-85E5-F446A8886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019FC-617D-48EC-9AF6-59CF8A97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606D2-9BA4-4FED-B8BF-E06A46E5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B91B-16B7-420D-92EE-189A5973844B}" type="datetimeFigureOut">
              <a:rPr lang="de-CH" smtClean="0"/>
              <a:t>19.11.2023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F2A95-1D85-4C41-BC8B-0020F7AA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44B1E-702F-48C5-8DEE-7E8DC53C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21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02A47-FCBD-466D-80F5-F7B80926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5DA2D-3D9E-4931-9CB9-FD1BAA5B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3443-973A-43DC-9691-133A574CE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B91B-16B7-420D-92EE-189A5973844B}" type="datetimeFigureOut">
              <a:rPr lang="de-CH" smtClean="0"/>
              <a:t>19.11.2023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29FC-3E2D-4C3D-AC92-BD953577D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8ADB-BC06-4C4A-8173-A91E39B6B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468E-8DAB-4038-999D-8356BF30AA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17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m.bme.hu/~gyebro/files/ans_help_v182/ans_cmd/Hlp_C_CmdTOC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6BE2-7D09-4D36-A6A1-8B25444FB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Step 1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741B-D04F-4732-9F8B-C53F0C3F7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638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A9C8-6EF4-4116-B460-BC8B8B9D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Ansys </a:t>
            </a:r>
            <a:r>
              <a:rPr lang="en-GB" dirty="0" err="1"/>
              <a:t>Überprüfung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6D3C-083E-448D-A1E0-6C950105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Man </a:t>
            </a:r>
            <a:r>
              <a:rPr lang="en-GB" dirty="0" err="1">
                <a:sym typeface="Wingdings" panose="05000000000000000000" pitchFamily="2" charset="2"/>
              </a:rPr>
              <a:t>kann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Struktur</a:t>
            </a:r>
            <a:r>
              <a:rPr lang="en-GB" dirty="0">
                <a:sym typeface="Wingdings" panose="05000000000000000000" pitchFamily="2" charset="2"/>
              </a:rPr>
              <a:t> (</a:t>
            </a:r>
            <a:r>
              <a:rPr lang="en-GB" dirty="0" err="1">
                <a:sym typeface="Wingdings" panose="05000000000000000000" pitchFamily="2" charset="2"/>
              </a:rPr>
              <a:t>mit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dicke</a:t>
            </a:r>
            <a:r>
              <a:rPr lang="en-GB" dirty="0">
                <a:sym typeface="Wingdings" panose="05000000000000000000" pitchFamily="2" charset="2"/>
              </a:rPr>
              <a:t>) auf </a:t>
            </a:r>
            <a:r>
              <a:rPr lang="en-GB" dirty="0" err="1">
                <a:sym typeface="Wingdings" panose="05000000000000000000" pitchFamily="2" charset="2"/>
              </a:rPr>
              <a:t>ansys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anschauen</a:t>
            </a:r>
            <a:r>
              <a:rPr lang="en-GB" dirty="0">
                <a:sym typeface="Wingdings" panose="05000000000000000000" pitchFamily="2" charset="2"/>
              </a:rPr>
              <a:t> -&gt; “Launcher” </a:t>
            </a:r>
            <a:r>
              <a:rPr lang="en-GB" dirty="0" err="1">
                <a:sym typeface="Wingdings" panose="05000000000000000000" pitchFamily="2" charset="2"/>
              </a:rPr>
              <a:t>suchen</a:t>
            </a:r>
            <a:r>
              <a:rPr lang="en-GB" dirty="0">
                <a:sym typeface="Wingdings" panose="05000000000000000000" pitchFamily="2" charset="2"/>
              </a:rPr>
              <a:t>  “Mechanical APDL Product Launcher </a:t>
            </a:r>
            <a:r>
              <a:rPr lang="en-GB" dirty="0" err="1">
                <a:sym typeface="Wingdings" panose="05000000000000000000" pitchFamily="2" charset="2"/>
              </a:rPr>
              <a:t>öffnen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Dann </a:t>
            </a:r>
            <a:r>
              <a:rPr lang="en-GB" dirty="0" err="1">
                <a:sym typeface="Wingdings" panose="05000000000000000000" pitchFamily="2" charset="2"/>
              </a:rPr>
              <a:t>kann</a:t>
            </a:r>
            <a:r>
              <a:rPr lang="en-GB" dirty="0">
                <a:sym typeface="Wingdings" panose="05000000000000000000" pitchFamily="2" charset="2"/>
              </a:rPr>
              <a:t> man </a:t>
            </a:r>
            <a:r>
              <a:rPr lang="en-GB" dirty="0" err="1">
                <a:sym typeface="Wingdings" panose="05000000000000000000" pitchFamily="2" charset="2"/>
              </a:rPr>
              <a:t>oben</a:t>
            </a:r>
            <a:r>
              <a:rPr lang="en-GB" dirty="0">
                <a:sym typeface="Wingdings" panose="05000000000000000000" pitchFamily="2" charset="2"/>
              </a:rPr>
              <a:t> in die command </a:t>
            </a:r>
            <a:r>
              <a:rPr lang="en-GB" dirty="0" err="1">
                <a:sym typeface="Wingdings" panose="05000000000000000000" pitchFamily="2" charset="2"/>
              </a:rPr>
              <a:t>Zeile</a:t>
            </a:r>
            <a:r>
              <a:rPr lang="en-GB" dirty="0">
                <a:sym typeface="Wingdings" panose="05000000000000000000" pitchFamily="2" charset="2"/>
              </a:rPr>
              <a:t> den text </a:t>
            </a:r>
            <a:r>
              <a:rPr lang="en-GB" dirty="0" err="1">
                <a:sym typeface="Wingdings" panose="05000000000000000000" pitchFamily="2" charset="2"/>
              </a:rPr>
              <a:t>aus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dem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generierten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inp</a:t>
            </a:r>
            <a:r>
              <a:rPr lang="en-GB" dirty="0">
                <a:sym typeface="Wingdings" panose="05000000000000000000" pitchFamily="2" charset="2"/>
              </a:rPr>
              <a:t>. File rein </a:t>
            </a:r>
            <a:r>
              <a:rPr lang="en-GB" dirty="0" err="1">
                <a:sym typeface="Wingdings" panose="05000000000000000000" pitchFamily="2" charset="2"/>
              </a:rPr>
              <a:t>kopieren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Anzeigen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dicken</a:t>
            </a:r>
            <a:r>
              <a:rPr lang="en-GB" dirty="0">
                <a:sym typeface="Wingdings" panose="05000000000000000000" pitchFamily="2" charset="2"/>
              </a:rPr>
              <a:t>: |eshape,1,1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Ansys commends: </a:t>
            </a:r>
            <a:r>
              <a:rPr lang="en-GB" dirty="0">
                <a:sym typeface="Wingdings" panose="05000000000000000000" pitchFamily="2" charset="2"/>
                <a:hlinkClick r:id="rId2"/>
              </a:rPr>
              <a:t>https://www.mm.bme.hu/~gyebro/files/ans_help_v182/ans_cmd/Hlp_C_CmdTOC.html</a:t>
            </a:r>
            <a:endParaRPr lang="en-GB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458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FE9-BB27-47B2-89DF-28B2996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Understanding </a:t>
            </a:r>
            <a:r>
              <a:rPr lang="de-CH" dirty="0" err="1"/>
              <a:t>Normalspurbahnverkehr_load_generator</a:t>
            </a:r>
            <a:r>
              <a:rPr lang="de-CH" dirty="0"/>
              <a:t>()</a:t>
            </a:r>
            <a:br>
              <a:rPr lang="de-CH" dirty="0"/>
            </a:b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177F-3722-4DE5-AEBD-B1B41C88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Neue layer </a:t>
            </a:r>
            <a:r>
              <a:rPr lang="en-GB" dirty="0" err="1"/>
              <a:t>erzeugt</a:t>
            </a:r>
            <a:r>
              <a:rPr lang="en-GB" dirty="0"/>
              <a:t> und active </a:t>
            </a:r>
            <a:r>
              <a:rPr lang="en-GB" dirty="0" err="1"/>
              <a:t>gesetzt</a:t>
            </a:r>
            <a:r>
              <a:rPr lang="en-GB" dirty="0"/>
              <a:t> (</a:t>
            </a:r>
            <a:r>
              <a:rPr lang="en-GB" dirty="0" err="1"/>
              <a:t>gleis</a:t>
            </a:r>
            <a:r>
              <a:rPr lang="en-GB" dirty="0"/>
              <a:t> </a:t>
            </a:r>
            <a:r>
              <a:rPr lang="en-GB" dirty="0" err="1"/>
              <a:t>Mittelachse</a:t>
            </a:r>
            <a:r>
              <a:rPr lang="en-GB" dirty="0"/>
              <a:t>)</a:t>
            </a:r>
          </a:p>
          <a:p>
            <a:r>
              <a:rPr lang="en-GB" dirty="0" err="1"/>
              <a:t>Coordinaten</a:t>
            </a:r>
            <a:r>
              <a:rPr lang="en-GB" dirty="0"/>
              <a:t> der </a:t>
            </a:r>
            <a:r>
              <a:rPr lang="en-GB" dirty="0" err="1"/>
              <a:t>Gleis</a:t>
            </a:r>
            <a:r>
              <a:rPr lang="en-GB" dirty="0"/>
              <a:t> </a:t>
            </a:r>
            <a:r>
              <a:rPr lang="en-GB" dirty="0" err="1"/>
              <a:t>mittelachse</a:t>
            </a:r>
            <a:r>
              <a:rPr lang="en-GB" dirty="0"/>
              <a:t> </a:t>
            </a:r>
            <a:r>
              <a:rPr lang="en-GB" dirty="0" err="1"/>
              <a:t>berechnet</a:t>
            </a:r>
            <a:r>
              <a:rPr lang="en-GB" dirty="0"/>
              <a:t> und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kurce</a:t>
            </a:r>
            <a:r>
              <a:rPr lang="en-GB" dirty="0"/>
              <a:t> in die layer </a:t>
            </a:r>
            <a:r>
              <a:rPr lang="en-GB" dirty="0" err="1"/>
              <a:t>eingefügt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66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6BE2-7D09-4D36-A6A1-8B25444FB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Step 1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741B-D04F-4732-9F8B-C53F0C3F7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CHECKING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232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451F-603F-4828-B63D-D44C2259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check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13BF-C07A-4B16-802B-184F14B1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Fcc</a:t>
            </a:r>
            <a:r>
              <a:rPr lang="en-GB" dirty="0"/>
              <a:t>, </a:t>
            </a:r>
            <a:r>
              <a:rPr lang="en-GB" dirty="0" err="1"/>
              <a:t>fsy</a:t>
            </a:r>
            <a:r>
              <a:rPr lang="en-GB" dirty="0"/>
              <a:t>, </a:t>
            </a:r>
            <a:r>
              <a:rPr lang="en-GB" dirty="0" err="1"/>
              <a:t>sdu</a:t>
            </a:r>
            <a:r>
              <a:rPr lang="en-GB" dirty="0"/>
              <a:t> int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eigentlich</a:t>
            </a:r>
            <a:r>
              <a:rPr lang="en-GB" dirty="0"/>
              <a:t> float (</a:t>
            </a:r>
            <a:r>
              <a:rPr lang="en-GB" dirty="0" err="1"/>
              <a:t>req</a:t>
            </a:r>
            <a:r>
              <a:rPr lang="en-GB" dirty="0"/>
              <a:t> von backend?) if not remove int in python rhino script</a:t>
            </a:r>
          </a:p>
          <a:p>
            <a:r>
              <a:rPr lang="en-GB" dirty="0"/>
              <a:t>Doc user text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ehier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ID </a:t>
            </a:r>
            <a:r>
              <a:rPr lang="en-GB" dirty="0" err="1"/>
              <a:t>abgleich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, </a:t>
            </a:r>
            <a:r>
              <a:rPr lang="en-GB" dirty="0" err="1"/>
              <a:t>sonst</a:t>
            </a:r>
            <a:r>
              <a:rPr lang="en-GB" dirty="0"/>
              <a:t> </a:t>
            </a:r>
            <a:r>
              <a:rPr lang="en-GB" dirty="0" err="1"/>
              <a:t>alles</a:t>
            </a:r>
            <a:r>
              <a:rPr lang="en-GB" dirty="0"/>
              <a:t> </a:t>
            </a:r>
            <a:r>
              <a:rPr lang="en-GB" dirty="0" err="1"/>
              <a:t>raus</a:t>
            </a:r>
            <a:r>
              <a:rPr lang="en-GB" dirty="0"/>
              <a:t> </a:t>
            </a:r>
            <a:r>
              <a:rPr lang="en-GB" dirty="0" err="1"/>
              <a:t>nehmen</a:t>
            </a:r>
            <a:r>
              <a:rPr lang="en-GB" dirty="0"/>
              <a:t>!?</a:t>
            </a:r>
          </a:p>
          <a:p>
            <a:r>
              <a:rPr lang="en-GB" dirty="0"/>
              <a:t>Ds von plate still to check</a:t>
            </a:r>
          </a:p>
          <a:p>
            <a:r>
              <a:rPr lang="en-GB" dirty="0"/>
              <a:t>Calculate load values for hero sample</a:t>
            </a:r>
          </a:p>
          <a:p>
            <a:r>
              <a:rPr lang="en-GB" dirty="0"/>
              <a:t>Add: Uniform dead load on plate (gravel layer etc)</a:t>
            </a:r>
          </a:p>
          <a:p>
            <a:r>
              <a:rPr lang="en-GB" dirty="0"/>
              <a:t>Problem: With earth pressure live load area… </a:t>
            </a:r>
            <a:r>
              <a:rPr lang="en-GB" dirty="0" err="1"/>
              <a:t>vgl</a:t>
            </a:r>
            <a:r>
              <a:rPr lang="en-GB" dirty="0"/>
              <a:t> </a:t>
            </a:r>
            <a:r>
              <a:rPr lang="en-GB" dirty="0" err="1"/>
              <a:t>normalspur</a:t>
            </a:r>
            <a:r>
              <a:rPr lang="en-GB" dirty="0"/>
              <a:t>, etc</a:t>
            </a:r>
          </a:p>
          <a:p>
            <a:r>
              <a:rPr lang="en-GB" dirty="0"/>
              <a:t>Problem: </a:t>
            </a:r>
            <a:r>
              <a:rPr lang="en-GB" dirty="0" err="1"/>
              <a:t>mit</a:t>
            </a:r>
            <a:r>
              <a:rPr lang="en-GB" dirty="0"/>
              <a:t> plotting der principal stresses (</a:t>
            </a:r>
            <a:r>
              <a:rPr lang="en-GB" dirty="0" err="1"/>
              <a:t>könnte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was </a:t>
            </a:r>
            <a:r>
              <a:rPr lang="en-GB" dirty="0" err="1"/>
              <a:t>im</a:t>
            </a:r>
            <a:r>
              <a:rPr lang="en-GB" dirty="0"/>
              <a:t> backend sein </a:t>
            </a:r>
            <a:r>
              <a:rPr lang="en-GB" dirty="0" err="1"/>
              <a:t>alte</a:t>
            </a:r>
            <a:r>
              <a:rPr lang="en-GB" dirty="0"/>
              <a:t> version?)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587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87D3-F4BE-4DF4-B543-2EAF118D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Hero Sample results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8F30-F29B-4895-876A-1AF3CDE4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('ID: ', 0)</a:t>
            </a:r>
          </a:p>
          <a:p>
            <a:r>
              <a:rPr lang="en-US" dirty="0"/>
              <a:t>('The earth pressure resulting from the backfill is calculated to be: ', 0.045925071626331228, ' N/mm2 ;', 45.925071626331231, ' </a:t>
            </a:r>
            <a:r>
              <a:rPr lang="en-US" dirty="0" err="1"/>
              <a:t>kN</a:t>
            </a:r>
            <a:r>
              <a:rPr lang="en-US" dirty="0"/>
              <a:t>/m2')</a:t>
            </a:r>
          </a:p>
          <a:p>
            <a:r>
              <a:rPr lang="en-US" dirty="0"/>
              <a:t>('The earth pressure resulting from the live load is calculated to be: ', 103.3776444528288, ' N/mm2 ;', 103377.6444528288, ' </a:t>
            </a:r>
            <a:r>
              <a:rPr lang="en-US" dirty="0" err="1"/>
              <a:t>kN</a:t>
            </a:r>
            <a:r>
              <a:rPr lang="en-US" dirty="0"/>
              <a:t>/m2')</a:t>
            </a:r>
          </a:p>
          <a:p>
            <a:r>
              <a:rPr lang="de-CH" dirty="0"/>
              <a:t>['nset_pinned_set_disp_1', 'nset_pinned_set_disp_2', '</a:t>
            </a:r>
            <a:r>
              <a:rPr lang="de-CH" dirty="0" err="1"/>
              <a:t>load_gravity</a:t>
            </a:r>
            <a:r>
              <a:rPr lang="de-CH" dirty="0"/>
              <a:t>', '</a:t>
            </a:r>
            <a:r>
              <a:rPr lang="de-CH" dirty="0" err="1"/>
              <a:t>earthPressure_backfill</a:t>
            </a:r>
            <a:r>
              <a:rPr lang="de-CH" dirty="0"/>
              <a:t>', '</a:t>
            </a:r>
            <a:r>
              <a:rPr lang="de-CH" dirty="0" err="1"/>
              <a:t>EarthPressure_lifeLoad_area</a:t>
            </a:r>
            <a:r>
              <a:rPr lang="de-CH" dirty="0"/>
              <a:t>', 'Gleis1_EIGENGEWICHTE_SCHIENE_Lasteinzugsflache', 'Gleis1_BAHNLASTEN_Lasteinzugsflache_Lastblock_1', 'Gleis1_BAHNLASTEN_Lasteinzugsflache_Lastblock_2', 'Gleis1_BAHNLASTEN_Lasteinzugsflache_Lastblock_-1']</a:t>
            </a:r>
          </a:p>
          <a:p>
            <a:r>
              <a:rPr lang="de-CH" dirty="0"/>
              <a:t>Files </a:t>
            </a:r>
            <a:r>
              <a:rPr lang="de-CH" dirty="0" err="1"/>
              <a:t>saved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483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7BC9-0B43-4029-859C-1769FB62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Insg</a:t>
            </a:r>
            <a:r>
              <a:rPr lang="en-GB" dirty="0"/>
              <a:t>. </a:t>
            </a:r>
            <a:r>
              <a:rPr lang="en-GB" dirty="0">
                <a:highlight>
                  <a:srgbClr val="FFFF00"/>
                </a:highlight>
              </a:rPr>
              <a:t>22</a:t>
            </a:r>
            <a:r>
              <a:rPr lang="en-GB" dirty="0"/>
              <a:t> </a:t>
            </a:r>
            <a:r>
              <a:rPr lang="en-GB" dirty="0" err="1"/>
              <a:t>analysierten</a:t>
            </a:r>
            <a:r>
              <a:rPr lang="en-GB" dirty="0"/>
              <a:t> </a:t>
            </a:r>
            <a:r>
              <a:rPr lang="en-GB" dirty="0" err="1"/>
              <a:t>Tragwerke</a:t>
            </a:r>
            <a:r>
              <a:rPr lang="en-GB" dirty="0"/>
              <a:t> (in Phase 1)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0753-B125-48DE-A7E6-4AD0E9238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Orthogonal </a:t>
            </a:r>
            <a:r>
              <a:rPr lang="en-GB" dirty="0" err="1"/>
              <a:t>Bewehrte</a:t>
            </a:r>
            <a:r>
              <a:rPr lang="en-GB" dirty="0"/>
              <a:t> (&gt;85%,19)</a:t>
            </a:r>
          </a:p>
          <a:p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Brüstung</a:t>
            </a:r>
            <a:r>
              <a:rPr lang="en-GB" dirty="0"/>
              <a:t> (&gt;70 %,16)</a:t>
            </a:r>
          </a:p>
          <a:p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Vouten</a:t>
            </a:r>
            <a:r>
              <a:rPr lang="en-GB" dirty="0"/>
              <a:t> (&gt;50%,12)</a:t>
            </a:r>
          </a:p>
          <a:p>
            <a:r>
              <a:rPr lang="en-GB" dirty="0" err="1"/>
              <a:t>Rechtwinklige</a:t>
            </a:r>
            <a:r>
              <a:rPr lang="en-GB" dirty="0"/>
              <a:t> </a:t>
            </a:r>
            <a:r>
              <a:rPr lang="en-GB" dirty="0" err="1"/>
              <a:t>tragwerke</a:t>
            </a:r>
            <a:r>
              <a:rPr lang="en-GB" dirty="0"/>
              <a:t> (&gt;65%,15)</a:t>
            </a:r>
          </a:p>
          <a:p>
            <a:endParaRPr lang="en-GB" dirty="0"/>
          </a:p>
          <a:p>
            <a:r>
              <a:rPr lang="en-GB" dirty="0"/>
              <a:t> 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B4854-A90F-4AD0-B479-81CB9C35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1273700"/>
            <a:ext cx="5783344" cy="1974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49077-5D2B-4DCA-A624-1DE6C547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61" y="3429000"/>
            <a:ext cx="2282103" cy="1420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3ACE0-D10D-4DEC-B58A-B6D84CE01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895" y="3493968"/>
            <a:ext cx="1941802" cy="129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30E5B-43A9-4AD8-B73A-29A29C753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316" y="5095516"/>
            <a:ext cx="4826578" cy="1393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CA036-1DBE-46E5-93DB-BB61994F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0770" y="5095516"/>
            <a:ext cx="2241952" cy="15432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A5BC3F-81EE-4744-9405-9A63878719DA}"/>
              </a:ext>
            </a:extLst>
          </p:cNvPr>
          <p:cNvSpPr txBox="1"/>
          <p:nvPr/>
        </p:nvSpPr>
        <p:spPr>
          <a:xfrm>
            <a:off x="9909897" y="6596390"/>
            <a:ext cx="2282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Aber </a:t>
            </a:r>
            <a:r>
              <a:rPr lang="en-GB" sz="1100" dirty="0" err="1"/>
              <a:t>anderer</a:t>
            </a:r>
            <a:r>
              <a:rPr lang="en-GB" sz="1100" dirty="0"/>
              <a:t> Winkel…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12790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81C36-82D5-4BAF-9DB3-779D7C13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53" y="1723931"/>
            <a:ext cx="4454991" cy="2919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37720-ADFA-4733-9A07-19F98A7A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58" y="604502"/>
            <a:ext cx="2850787" cy="934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25644-B1FD-44C1-8785-1F12374A5780}"/>
              </a:ext>
            </a:extLst>
          </p:cNvPr>
          <p:cNvSpPr txBox="1"/>
          <p:nvPr/>
        </p:nvSpPr>
        <p:spPr>
          <a:xfrm>
            <a:off x="9955952" y="107016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5"/>
                </a:solidFill>
              </a:rPr>
              <a:t>d1</a:t>
            </a:r>
            <a:endParaRPr lang="de-CH" sz="11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D2C4B-180B-489B-827E-444D3F4C854A}"/>
              </a:ext>
            </a:extLst>
          </p:cNvPr>
          <p:cNvSpPr txBox="1"/>
          <p:nvPr/>
        </p:nvSpPr>
        <p:spPr>
          <a:xfrm>
            <a:off x="9955951" y="66442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9E952-C7E1-4D26-93B7-C8629CA482AB}"/>
              </a:ext>
            </a:extLst>
          </p:cNvPr>
          <p:cNvSpPr txBox="1"/>
          <p:nvPr/>
        </p:nvSpPr>
        <p:spPr>
          <a:xfrm>
            <a:off x="5822516" y="235234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</a:rPr>
              <a:t>d1</a:t>
            </a:r>
            <a:endParaRPr lang="de-CH" sz="1100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B4966-9D72-4D78-A2EA-0DE28791E519}"/>
              </a:ext>
            </a:extLst>
          </p:cNvPr>
          <p:cNvSpPr txBox="1"/>
          <p:nvPr/>
        </p:nvSpPr>
        <p:spPr>
          <a:xfrm>
            <a:off x="6198266" y="223438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8EB29-AFE7-497C-9CA8-97EC4645E5D5}"/>
              </a:ext>
            </a:extLst>
          </p:cNvPr>
          <p:cNvSpPr txBox="1"/>
          <p:nvPr/>
        </p:nvSpPr>
        <p:spPr>
          <a:xfrm>
            <a:off x="873792" y="1032485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Variable parameter</a:t>
            </a:r>
            <a:endParaRPr lang="de-CH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38371-520A-4FDA-A47C-56D2CA87E3DF}"/>
              </a:ext>
            </a:extLst>
          </p:cNvPr>
          <p:cNvSpPr txBox="1"/>
          <p:nvPr/>
        </p:nvSpPr>
        <p:spPr>
          <a:xfrm>
            <a:off x="739237" y="4780465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Fixed parameter</a:t>
            </a:r>
            <a:endParaRPr lang="de-CH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5952A-3E90-453C-AE26-5A986BED784D}"/>
              </a:ext>
            </a:extLst>
          </p:cNvPr>
          <p:cNvSpPr txBox="1"/>
          <p:nvPr/>
        </p:nvSpPr>
        <p:spPr>
          <a:xfrm>
            <a:off x="883710" y="5236390"/>
            <a:ext cx="221872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Plate: </a:t>
            </a:r>
          </a:p>
          <a:p>
            <a:r>
              <a:rPr lang="en-GB" sz="1100" dirty="0"/>
              <a:t>b2=b1</a:t>
            </a:r>
          </a:p>
          <a:p>
            <a:r>
              <a:rPr lang="en-GB" sz="1100" dirty="0"/>
              <a:t>b_sec1_b2= b_sec1_b1</a:t>
            </a:r>
          </a:p>
          <a:p>
            <a:r>
              <a:rPr lang="en-GB" sz="1100" dirty="0"/>
              <a:t>b_sec2_b2= b_sec2_b1</a:t>
            </a:r>
          </a:p>
          <a:p>
            <a:r>
              <a:rPr lang="en-GB" sz="1100" dirty="0"/>
              <a:t>d2 = 14mm (von hero)</a:t>
            </a:r>
          </a:p>
          <a:p>
            <a:r>
              <a:rPr lang="en-GB" sz="1100" dirty="0"/>
              <a:t>d3 = 12mm (von hero)</a:t>
            </a:r>
          </a:p>
          <a:p>
            <a:r>
              <a:rPr lang="en-GB" sz="1100" dirty="0"/>
              <a:t>S2,3 =200 (von hero)</a:t>
            </a:r>
          </a:p>
          <a:p>
            <a:r>
              <a:rPr lang="en-GB" sz="1100" dirty="0"/>
              <a:t>b of all sections = 0.33 (1/3)</a:t>
            </a:r>
          </a:p>
          <a:p>
            <a:r>
              <a:rPr lang="en-GB" sz="1100" dirty="0" err="1"/>
              <a:t>Keine</a:t>
            </a:r>
            <a:r>
              <a:rPr lang="en-GB" sz="1100" dirty="0"/>
              <a:t> </a:t>
            </a:r>
            <a:r>
              <a:rPr lang="en-GB" sz="1100" dirty="0" err="1"/>
              <a:t>Voute</a:t>
            </a:r>
            <a:r>
              <a:rPr lang="en-GB" sz="1100" dirty="0"/>
              <a:t>: </a:t>
            </a:r>
            <a:r>
              <a:rPr lang="en-GB" sz="1100" dirty="0" err="1"/>
              <a:t>h_v</a:t>
            </a:r>
            <a:r>
              <a:rPr lang="en-GB" sz="1100" dirty="0"/>
              <a:t>=0, lv=0</a:t>
            </a:r>
          </a:p>
          <a:p>
            <a:r>
              <a:rPr lang="en-GB" sz="1100" dirty="0" err="1"/>
              <a:t>L_sec</a:t>
            </a:r>
            <a:r>
              <a:rPr lang="en-GB" sz="1100" dirty="0"/>
              <a:t> = 0.375 (von hero)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B7AF58-F71F-41FF-9032-0BDFAC650371}"/>
              </a:ext>
            </a:extLst>
          </p:cNvPr>
          <p:cNvCxnSpPr>
            <a:cxnSpLocks/>
          </p:cNvCxnSpPr>
          <p:nvPr/>
        </p:nvCxnSpPr>
        <p:spPr>
          <a:xfrm>
            <a:off x="5623270" y="2246429"/>
            <a:ext cx="1672798" cy="4606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A686C8-6280-4170-9EA1-A493496C8890}"/>
              </a:ext>
            </a:extLst>
          </p:cNvPr>
          <p:cNvCxnSpPr>
            <a:cxnSpLocks/>
          </p:cNvCxnSpPr>
          <p:nvPr/>
        </p:nvCxnSpPr>
        <p:spPr>
          <a:xfrm>
            <a:off x="5539910" y="2279400"/>
            <a:ext cx="1708188" cy="461048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F8DBBC-D251-4882-A3B8-A2FB82DFFE45}"/>
              </a:ext>
            </a:extLst>
          </p:cNvPr>
          <p:cNvCxnSpPr>
            <a:cxnSpLocks/>
          </p:cNvCxnSpPr>
          <p:nvPr/>
        </p:nvCxnSpPr>
        <p:spPr>
          <a:xfrm flipV="1">
            <a:off x="4079921" y="1832271"/>
            <a:ext cx="2097614" cy="6900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648F9F1-2F1F-4D8E-9729-1452C7B1DEA0}"/>
              </a:ext>
            </a:extLst>
          </p:cNvPr>
          <p:cNvSpPr txBox="1"/>
          <p:nvPr/>
        </p:nvSpPr>
        <p:spPr>
          <a:xfrm>
            <a:off x="5081648" y="1916219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2"/>
                </a:solidFill>
              </a:rPr>
              <a:t>b</a:t>
            </a:r>
            <a:endParaRPr lang="de-CH" sz="11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120636-8A4D-46EB-8FE5-7F10F97E712F}"/>
              </a:ext>
            </a:extLst>
          </p:cNvPr>
          <p:cNvCxnSpPr>
            <a:cxnSpLocks/>
          </p:cNvCxnSpPr>
          <p:nvPr/>
        </p:nvCxnSpPr>
        <p:spPr>
          <a:xfrm>
            <a:off x="6452106" y="1867939"/>
            <a:ext cx="1793867" cy="33060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8424E80-6BEA-482A-A117-7D9318F53271}"/>
              </a:ext>
            </a:extLst>
          </p:cNvPr>
          <p:cNvSpPr txBox="1"/>
          <p:nvPr/>
        </p:nvSpPr>
        <p:spPr>
          <a:xfrm>
            <a:off x="7248098" y="178663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L</a:t>
            </a:r>
            <a:endParaRPr lang="de-CH" sz="1100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A5AA7F-FCB4-4A18-8F58-67218F27A144}"/>
              </a:ext>
            </a:extLst>
          </p:cNvPr>
          <p:cNvCxnSpPr>
            <a:cxnSpLocks/>
          </p:cNvCxnSpPr>
          <p:nvPr/>
        </p:nvCxnSpPr>
        <p:spPr>
          <a:xfrm>
            <a:off x="7535974" y="820133"/>
            <a:ext cx="23150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E50CDA-08E8-4C44-81E6-504B0EA0FE22}"/>
              </a:ext>
            </a:extLst>
          </p:cNvPr>
          <p:cNvCxnSpPr>
            <a:cxnSpLocks/>
          </p:cNvCxnSpPr>
          <p:nvPr/>
        </p:nvCxnSpPr>
        <p:spPr>
          <a:xfrm>
            <a:off x="7535974" y="1162784"/>
            <a:ext cx="2315078" cy="432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9CE398-BDCE-4D82-8B9F-6C34AEDD021B}"/>
              </a:ext>
            </a:extLst>
          </p:cNvPr>
          <p:cNvCxnSpPr>
            <a:cxnSpLocks/>
          </p:cNvCxnSpPr>
          <p:nvPr/>
        </p:nvCxnSpPr>
        <p:spPr>
          <a:xfrm>
            <a:off x="5653898" y="3581987"/>
            <a:ext cx="18965" cy="1001848"/>
          </a:xfrm>
          <a:prstGeom prst="straightConnector1">
            <a:avLst/>
          </a:prstGeom>
          <a:ln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48888DB-F6EC-458F-8C26-D21E6644B998}"/>
              </a:ext>
            </a:extLst>
          </p:cNvPr>
          <p:cNvSpPr txBox="1"/>
          <p:nvPr/>
        </p:nvSpPr>
        <p:spPr>
          <a:xfrm>
            <a:off x="5397989" y="399233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4"/>
                </a:solidFill>
              </a:rPr>
              <a:t>h</a:t>
            </a:r>
            <a:endParaRPr lang="de-CH" sz="1100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2BC015-06DD-4795-B31B-C7896DDBED11}"/>
              </a:ext>
            </a:extLst>
          </p:cNvPr>
          <p:cNvSpPr txBox="1"/>
          <p:nvPr/>
        </p:nvSpPr>
        <p:spPr>
          <a:xfrm>
            <a:off x="2775857" y="5237846"/>
            <a:ext cx="22187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Walls (1 and 2): </a:t>
            </a:r>
          </a:p>
          <a:p>
            <a:r>
              <a:rPr lang="en-GB" sz="1100" dirty="0"/>
              <a:t>D2, d3 = 12 mm (from hero)</a:t>
            </a:r>
          </a:p>
          <a:p>
            <a:r>
              <a:rPr lang="en-GB" sz="1100" dirty="0" err="1"/>
              <a:t>Sall</a:t>
            </a:r>
            <a:r>
              <a:rPr lang="en-GB" sz="1100" dirty="0"/>
              <a:t> = 200 mm (von hero)</a:t>
            </a:r>
          </a:p>
          <a:p>
            <a:r>
              <a:rPr lang="en-GB" sz="1100" dirty="0" err="1"/>
              <a:t>Hsec</a:t>
            </a:r>
            <a:r>
              <a:rPr lang="en-GB" sz="1100" dirty="0"/>
              <a:t> =0.33 (1/3)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EE8C59F-B775-4444-98CE-10535CD7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69599" y="2750467"/>
            <a:ext cx="2850787" cy="93415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26703D5-273C-4D46-AFA3-2EB12B5B802D}"/>
              </a:ext>
            </a:extLst>
          </p:cNvPr>
          <p:cNvSpPr txBox="1"/>
          <p:nvPr/>
        </p:nvSpPr>
        <p:spPr>
          <a:xfrm>
            <a:off x="9338432" y="450734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B1B893-1933-41AB-8D47-0F865023A716}"/>
              </a:ext>
            </a:extLst>
          </p:cNvPr>
          <p:cNvSpPr txBox="1"/>
          <p:nvPr/>
        </p:nvSpPr>
        <p:spPr>
          <a:xfrm>
            <a:off x="9706566" y="449907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675FFC-E948-4E3E-968D-6A65FF2B86AF}"/>
              </a:ext>
            </a:extLst>
          </p:cNvPr>
          <p:cNvCxnSpPr>
            <a:cxnSpLocks/>
          </p:cNvCxnSpPr>
          <p:nvPr/>
        </p:nvCxnSpPr>
        <p:spPr>
          <a:xfrm rot="5400000">
            <a:off x="8345772" y="3361332"/>
            <a:ext cx="2315078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892AB1-2F3F-48AD-9631-BC3AD73997FB}"/>
              </a:ext>
            </a:extLst>
          </p:cNvPr>
          <p:cNvCxnSpPr>
            <a:cxnSpLocks/>
          </p:cNvCxnSpPr>
          <p:nvPr/>
        </p:nvCxnSpPr>
        <p:spPr>
          <a:xfrm rot="5400000">
            <a:off x="8695673" y="3300068"/>
            <a:ext cx="2315078" cy="432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397E85-CA87-4BB0-83E5-B10B228CFFCE}"/>
              </a:ext>
            </a:extLst>
          </p:cNvPr>
          <p:cNvCxnSpPr>
            <a:cxnSpLocks/>
          </p:cNvCxnSpPr>
          <p:nvPr/>
        </p:nvCxnSpPr>
        <p:spPr>
          <a:xfrm flipH="1">
            <a:off x="6877464" y="3016070"/>
            <a:ext cx="9313" cy="84414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8AD484C-6C5B-4550-B411-4009D7B7CF41}"/>
              </a:ext>
            </a:extLst>
          </p:cNvPr>
          <p:cNvCxnSpPr>
            <a:cxnSpLocks/>
          </p:cNvCxnSpPr>
          <p:nvPr/>
        </p:nvCxnSpPr>
        <p:spPr>
          <a:xfrm flipH="1">
            <a:off x="6955088" y="2990100"/>
            <a:ext cx="17052" cy="8612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A1906D0-5A81-4BD5-9C17-EE963E04AB34}"/>
              </a:ext>
            </a:extLst>
          </p:cNvPr>
          <p:cNvSpPr txBox="1"/>
          <p:nvPr/>
        </p:nvSpPr>
        <p:spPr>
          <a:xfrm>
            <a:off x="330528" y="181034"/>
            <a:ext cx="10232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1.1</a:t>
            </a:r>
            <a:endParaRPr lang="de-CH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AE6F8F-BE04-4DDE-B1C0-551CF084187B}"/>
              </a:ext>
            </a:extLst>
          </p:cNvPr>
          <p:cNvSpPr/>
          <p:nvPr/>
        </p:nvSpPr>
        <p:spPr>
          <a:xfrm>
            <a:off x="1473634" y="181034"/>
            <a:ext cx="408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err="1"/>
              <a:t>Homogene</a:t>
            </a:r>
            <a:r>
              <a:rPr lang="en-GB" sz="1400" i="1" dirty="0"/>
              <a:t> </a:t>
            </a:r>
            <a:r>
              <a:rPr lang="en-GB" sz="1400" i="1" dirty="0" err="1"/>
              <a:t>Bewehrung</a:t>
            </a:r>
            <a:r>
              <a:rPr lang="en-GB" sz="1400" i="1" dirty="0"/>
              <a:t>, </a:t>
            </a:r>
            <a:r>
              <a:rPr lang="en-GB" sz="1400" i="1" dirty="0" err="1"/>
              <a:t>mit</a:t>
            </a:r>
            <a:r>
              <a:rPr lang="en-GB" sz="1400" i="1" dirty="0"/>
              <a:t> variable </a:t>
            </a:r>
            <a:r>
              <a:rPr lang="en-GB" sz="1400" i="1" dirty="0" err="1"/>
              <a:t>Hauptbewehrung</a:t>
            </a:r>
            <a:endParaRPr lang="de-CH" sz="1400" i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99EBDD-E7A5-4D3E-9452-A4720B141717}"/>
              </a:ext>
            </a:extLst>
          </p:cNvPr>
          <p:cNvSpPr txBox="1"/>
          <p:nvPr/>
        </p:nvSpPr>
        <p:spPr>
          <a:xfrm>
            <a:off x="6680241" y="386021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AA8FCA-E093-4A12-806F-137C96626E1E}"/>
              </a:ext>
            </a:extLst>
          </p:cNvPr>
          <p:cNvSpPr txBox="1"/>
          <p:nvPr/>
        </p:nvSpPr>
        <p:spPr>
          <a:xfrm>
            <a:off x="6844337" y="382130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5A93B0-4C84-4FFC-BAF5-E41EDA544C94}"/>
              </a:ext>
            </a:extLst>
          </p:cNvPr>
          <p:cNvSpPr txBox="1"/>
          <p:nvPr/>
        </p:nvSpPr>
        <p:spPr>
          <a:xfrm>
            <a:off x="944088" y="1585356"/>
            <a:ext cx="1419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11 dim</a:t>
            </a:r>
            <a:endParaRPr lang="de-CH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DA1941-AE1C-440D-BDB8-AD72E20032F5}"/>
              </a:ext>
            </a:extLst>
          </p:cNvPr>
          <p:cNvSpPr txBox="1"/>
          <p:nvPr/>
        </p:nvSpPr>
        <p:spPr>
          <a:xfrm>
            <a:off x="10386761" y="693695"/>
            <a:ext cx="147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</a:rPr>
              <a:t>S – reinforcement spacing of plate</a:t>
            </a:r>
            <a:endParaRPr lang="de-CH" sz="1050" dirty="0">
              <a:solidFill>
                <a:schemeClr val="accent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D0B784-484C-410A-B613-430DF0ACA5BF}"/>
              </a:ext>
            </a:extLst>
          </p:cNvPr>
          <p:cNvSpPr txBox="1"/>
          <p:nvPr/>
        </p:nvSpPr>
        <p:spPr>
          <a:xfrm>
            <a:off x="10157831" y="2104143"/>
            <a:ext cx="147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00B050"/>
                </a:solidFill>
              </a:rPr>
              <a:t>S – reinforcement spacing of walls</a:t>
            </a:r>
            <a:endParaRPr lang="de-CH" sz="1050" dirty="0">
              <a:solidFill>
                <a:srgbClr val="00B05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2F118D8-1568-4A99-971E-0CFB4D5B8F3F}"/>
              </a:ext>
            </a:extLst>
          </p:cNvPr>
          <p:cNvSpPr/>
          <p:nvPr/>
        </p:nvSpPr>
        <p:spPr>
          <a:xfrm>
            <a:off x="6480038" y="2319587"/>
            <a:ext cx="2471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</a:rPr>
              <a:t>S</a:t>
            </a:r>
            <a:endParaRPr lang="de-CH" sz="105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FDB2F8-0D64-4315-B7E2-8629AAF16CED}"/>
              </a:ext>
            </a:extLst>
          </p:cNvPr>
          <p:cNvSpPr/>
          <p:nvPr/>
        </p:nvSpPr>
        <p:spPr>
          <a:xfrm>
            <a:off x="6874373" y="4038400"/>
            <a:ext cx="2471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rgbClr val="00B050"/>
                </a:solidFill>
              </a:rPr>
              <a:t>S</a:t>
            </a:r>
            <a:endParaRPr lang="de-CH" sz="1050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B46733-22BD-47C5-BAFA-AE467D41BCFA}"/>
              </a:ext>
            </a:extLst>
          </p:cNvPr>
          <p:cNvSpPr txBox="1"/>
          <p:nvPr/>
        </p:nvSpPr>
        <p:spPr>
          <a:xfrm>
            <a:off x="4981699" y="283881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C4ADE"/>
                </a:solidFill>
              </a:rPr>
              <a:t>t</a:t>
            </a:r>
            <a:r>
              <a:rPr lang="en-GB" sz="900" dirty="0" err="1">
                <a:solidFill>
                  <a:srgbClr val="FC4ADE"/>
                </a:solidFill>
              </a:rPr>
              <a:t>p</a:t>
            </a:r>
            <a:endParaRPr lang="de-CH" sz="1100" dirty="0">
              <a:solidFill>
                <a:srgbClr val="FC4ADE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96598C-E262-49C5-AB60-E2DF7770F49A}"/>
              </a:ext>
            </a:extLst>
          </p:cNvPr>
          <p:cNvSpPr txBox="1"/>
          <p:nvPr/>
        </p:nvSpPr>
        <p:spPr>
          <a:xfrm>
            <a:off x="4017297" y="3117209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C4ADE"/>
                </a:solidFill>
              </a:rPr>
              <a:t>t</a:t>
            </a:r>
            <a:r>
              <a:rPr lang="en-GB" sz="900" dirty="0" err="1">
                <a:solidFill>
                  <a:srgbClr val="FC4ADE"/>
                </a:solidFill>
              </a:rPr>
              <a:t>w</a:t>
            </a:r>
            <a:endParaRPr lang="de-CH" sz="1100" dirty="0">
              <a:solidFill>
                <a:srgbClr val="FC4ADE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8D40DD-AE59-4CD6-9322-E6281EA919C4}"/>
              </a:ext>
            </a:extLst>
          </p:cNvPr>
          <p:cNvSpPr txBox="1"/>
          <p:nvPr/>
        </p:nvSpPr>
        <p:spPr>
          <a:xfrm>
            <a:off x="5088901" y="5199374"/>
            <a:ext cx="2218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Plate: </a:t>
            </a:r>
          </a:p>
          <a:p>
            <a:r>
              <a:rPr lang="en-GB" sz="1100" dirty="0"/>
              <a:t>- With </a:t>
            </a:r>
            <a:r>
              <a:rPr lang="en-GB" sz="1100" dirty="0" err="1"/>
              <a:t>offsetmodelling</a:t>
            </a:r>
            <a:r>
              <a:rPr lang="en-GB" sz="1100" dirty="0"/>
              <a:t> in plate not in walls</a:t>
            </a:r>
          </a:p>
          <a:p>
            <a:r>
              <a:rPr lang="en-GB" sz="1100" dirty="0"/>
              <a:t>- With MPCs</a:t>
            </a:r>
          </a:p>
          <a:p>
            <a:endParaRPr lang="en-GB" sz="1100" dirty="0"/>
          </a:p>
          <a:p>
            <a:r>
              <a:rPr lang="en-GB" sz="1100" dirty="0"/>
              <a:t> </a:t>
            </a:r>
            <a:endParaRPr lang="de-CH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38986-EF89-43D1-BCF8-0CBE7803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480" y="4896433"/>
            <a:ext cx="3187184" cy="190524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F024CFC-65E2-45E2-8BCE-EA281B2D03D0}"/>
              </a:ext>
            </a:extLst>
          </p:cNvPr>
          <p:cNvSpPr/>
          <p:nvPr/>
        </p:nvSpPr>
        <p:spPr>
          <a:xfrm>
            <a:off x="8410575" y="5343525"/>
            <a:ext cx="109969" cy="1238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CA0EA7-3EE4-44C5-879D-F512C1BDAEA9}"/>
              </a:ext>
            </a:extLst>
          </p:cNvPr>
          <p:cNvSpPr txBox="1"/>
          <p:nvPr/>
        </p:nvSpPr>
        <p:spPr>
          <a:xfrm>
            <a:off x="7847067" y="5277895"/>
            <a:ext cx="6184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origin</a:t>
            </a:r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 </a:t>
            </a:r>
            <a:endParaRPr lang="de-CH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2E321-7F52-4537-89BA-31E6141FDC0B}"/>
              </a:ext>
            </a:extLst>
          </p:cNvPr>
          <p:cNvSpPr txBox="1"/>
          <p:nvPr/>
        </p:nvSpPr>
        <p:spPr>
          <a:xfrm>
            <a:off x="10157831" y="4780296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H_w_el</a:t>
            </a:r>
            <a:r>
              <a:rPr lang="en-GB" dirty="0"/>
              <a:t>= hf/2 +</a:t>
            </a:r>
            <a:r>
              <a:rPr lang="en-GB" dirty="0" err="1"/>
              <a:t>hw</a:t>
            </a:r>
            <a:endParaRPr lang="de-CH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6B0DB9-225B-4765-9B6A-F3DEE90F450A}"/>
              </a:ext>
            </a:extLst>
          </p:cNvPr>
          <p:cNvSpPr txBox="1"/>
          <p:nvPr/>
        </p:nvSpPr>
        <p:spPr>
          <a:xfrm>
            <a:off x="944088" y="2365192"/>
            <a:ext cx="13148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Material parameters: </a:t>
            </a:r>
          </a:p>
          <a:p>
            <a:r>
              <a:rPr lang="en-GB" sz="1100" dirty="0" err="1">
                <a:solidFill>
                  <a:schemeClr val="accent1"/>
                </a:solidFill>
              </a:rPr>
              <a:t>Fsy</a:t>
            </a:r>
            <a:r>
              <a:rPr lang="en-GB" sz="1100" dirty="0">
                <a:solidFill>
                  <a:schemeClr val="accent1"/>
                </a:solidFill>
              </a:rPr>
              <a:t>, </a:t>
            </a:r>
            <a:r>
              <a:rPr lang="en-GB" sz="1100" dirty="0" err="1">
                <a:solidFill>
                  <a:schemeClr val="accent1"/>
                </a:solidFill>
              </a:rPr>
              <a:t>fcd</a:t>
            </a:r>
            <a:r>
              <a:rPr lang="en-GB" sz="1100" dirty="0">
                <a:solidFill>
                  <a:schemeClr val="accent1"/>
                </a:solidFill>
              </a:rPr>
              <a:t>, </a:t>
            </a:r>
            <a:r>
              <a:rPr lang="en-GB" sz="1100" dirty="0" err="1">
                <a:solidFill>
                  <a:schemeClr val="accent1"/>
                </a:solidFill>
              </a:rPr>
              <a:t>fsu_fac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DB2697-B773-42D2-A3CF-E3DA5EC25589}"/>
              </a:ext>
            </a:extLst>
          </p:cNvPr>
          <p:cNvSpPr txBox="1"/>
          <p:nvPr/>
        </p:nvSpPr>
        <p:spPr>
          <a:xfrm>
            <a:off x="4017297" y="1142891"/>
            <a:ext cx="14706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Loading  variables</a:t>
            </a:r>
          </a:p>
          <a:p>
            <a:r>
              <a:rPr lang="en-GB" sz="1100" dirty="0">
                <a:solidFill>
                  <a:schemeClr val="accent1"/>
                </a:solidFill>
              </a:rPr>
              <a:t>S, beta</a:t>
            </a:r>
            <a:endParaRPr lang="de-CH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6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81C36-82D5-4BAF-9DB3-779D7C13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53" y="1723931"/>
            <a:ext cx="4454991" cy="2919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37720-ADFA-4733-9A07-19F98A7A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58" y="604502"/>
            <a:ext cx="2850787" cy="934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25644-B1FD-44C1-8785-1F12374A5780}"/>
              </a:ext>
            </a:extLst>
          </p:cNvPr>
          <p:cNvSpPr txBox="1"/>
          <p:nvPr/>
        </p:nvSpPr>
        <p:spPr>
          <a:xfrm>
            <a:off x="9955952" y="107016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5"/>
                </a:solidFill>
              </a:rPr>
              <a:t>d1</a:t>
            </a:r>
            <a:endParaRPr lang="de-CH" sz="11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D2C4B-180B-489B-827E-444D3F4C854A}"/>
              </a:ext>
            </a:extLst>
          </p:cNvPr>
          <p:cNvSpPr txBox="1"/>
          <p:nvPr/>
        </p:nvSpPr>
        <p:spPr>
          <a:xfrm>
            <a:off x="9955951" y="66442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B4966-9D72-4D78-A2EA-0DE28791E519}"/>
              </a:ext>
            </a:extLst>
          </p:cNvPr>
          <p:cNvSpPr txBox="1"/>
          <p:nvPr/>
        </p:nvSpPr>
        <p:spPr>
          <a:xfrm>
            <a:off x="6198266" y="223438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8EB29-AFE7-497C-9CA8-97EC4645E5D5}"/>
              </a:ext>
            </a:extLst>
          </p:cNvPr>
          <p:cNvSpPr txBox="1"/>
          <p:nvPr/>
        </p:nvSpPr>
        <p:spPr>
          <a:xfrm>
            <a:off x="873792" y="1032485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Variable parameter</a:t>
            </a:r>
            <a:endParaRPr lang="de-CH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38371-520A-4FDA-A47C-56D2CA87E3DF}"/>
              </a:ext>
            </a:extLst>
          </p:cNvPr>
          <p:cNvSpPr txBox="1"/>
          <p:nvPr/>
        </p:nvSpPr>
        <p:spPr>
          <a:xfrm>
            <a:off x="739237" y="4780465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Fixed parameter</a:t>
            </a:r>
            <a:endParaRPr lang="de-CH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B7AF58-F71F-41FF-9032-0BDFAC650371}"/>
              </a:ext>
            </a:extLst>
          </p:cNvPr>
          <p:cNvCxnSpPr>
            <a:cxnSpLocks/>
          </p:cNvCxnSpPr>
          <p:nvPr/>
        </p:nvCxnSpPr>
        <p:spPr>
          <a:xfrm>
            <a:off x="5623270" y="2246429"/>
            <a:ext cx="1672798" cy="4606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A686C8-6280-4170-9EA1-A493496C8890}"/>
              </a:ext>
            </a:extLst>
          </p:cNvPr>
          <p:cNvCxnSpPr>
            <a:cxnSpLocks/>
          </p:cNvCxnSpPr>
          <p:nvPr/>
        </p:nvCxnSpPr>
        <p:spPr>
          <a:xfrm>
            <a:off x="5539910" y="2279400"/>
            <a:ext cx="1708188" cy="461048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F8DBBC-D251-4882-A3B8-A2FB82DFFE45}"/>
              </a:ext>
            </a:extLst>
          </p:cNvPr>
          <p:cNvCxnSpPr>
            <a:cxnSpLocks/>
          </p:cNvCxnSpPr>
          <p:nvPr/>
        </p:nvCxnSpPr>
        <p:spPr>
          <a:xfrm flipV="1">
            <a:off x="4079921" y="1832271"/>
            <a:ext cx="2097614" cy="6900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648F9F1-2F1F-4D8E-9729-1452C7B1DEA0}"/>
              </a:ext>
            </a:extLst>
          </p:cNvPr>
          <p:cNvSpPr txBox="1"/>
          <p:nvPr/>
        </p:nvSpPr>
        <p:spPr>
          <a:xfrm>
            <a:off x="5081648" y="1916219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2"/>
                </a:solidFill>
              </a:rPr>
              <a:t>b</a:t>
            </a:r>
            <a:endParaRPr lang="de-CH" sz="11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120636-8A4D-46EB-8FE5-7F10F97E712F}"/>
              </a:ext>
            </a:extLst>
          </p:cNvPr>
          <p:cNvCxnSpPr>
            <a:cxnSpLocks/>
          </p:cNvCxnSpPr>
          <p:nvPr/>
        </p:nvCxnSpPr>
        <p:spPr>
          <a:xfrm>
            <a:off x="6452106" y="1867939"/>
            <a:ext cx="1793867" cy="33060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8424E80-6BEA-482A-A117-7D9318F53271}"/>
              </a:ext>
            </a:extLst>
          </p:cNvPr>
          <p:cNvSpPr txBox="1"/>
          <p:nvPr/>
        </p:nvSpPr>
        <p:spPr>
          <a:xfrm>
            <a:off x="7248098" y="178663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L</a:t>
            </a:r>
            <a:endParaRPr lang="de-CH" sz="1100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A5AA7F-FCB4-4A18-8F58-67218F27A144}"/>
              </a:ext>
            </a:extLst>
          </p:cNvPr>
          <p:cNvCxnSpPr>
            <a:cxnSpLocks/>
          </p:cNvCxnSpPr>
          <p:nvPr/>
        </p:nvCxnSpPr>
        <p:spPr>
          <a:xfrm>
            <a:off x="7535974" y="820133"/>
            <a:ext cx="23150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E50CDA-08E8-4C44-81E6-504B0EA0FE22}"/>
              </a:ext>
            </a:extLst>
          </p:cNvPr>
          <p:cNvCxnSpPr>
            <a:cxnSpLocks/>
          </p:cNvCxnSpPr>
          <p:nvPr/>
        </p:nvCxnSpPr>
        <p:spPr>
          <a:xfrm>
            <a:off x="7535974" y="1162784"/>
            <a:ext cx="2315078" cy="432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9CE398-BDCE-4D82-8B9F-6C34AEDD021B}"/>
              </a:ext>
            </a:extLst>
          </p:cNvPr>
          <p:cNvCxnSpPr>
            <a:cxnSpLocks/>
          </p:cNvCxnSpPr>
          <p:nvPr/>
        </p:nvCxnSpPr>
        <p:spPr>
          <a:xfrm>
            <a:off x="5653898" y="3581987"/>
            <a:ext cx="18965" cy="1001848"/>
          </a:xfrm>
          <a:prstGeom prst="straightConnector1">
            <a:avLst/>
          </a:prstGeom>
          <a:ln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48888DB-F6EC-458F-8C26-D21E6644B998}"/>
              </a:ext>
            </a:extLst>
          </p:cNvPr>
          <p:cNvSpPr txBox="1"/>
          <p:nvPr/>
        </p:nvSpPr>
        <p:spPr>
          <a:xfrm>
            <a:off x="5397989" y="399233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4"/>
                </a:solidFill>
              </a:rPr>
              <a:t>h</a:t>
            </a:r>
            <a:endParaRPr lang="de-CH" sz="1100" dirty="0">
              <a:solidFill>
                <a:schemeClr val="accent4"/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EE8C59F-B775-4444-98CE-10535CD7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69599" y="2750467"/>
            <a:ext cx="2850787" cy="93415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26703D5-273C-4D46-AFA3-2EB12B5B802D}"/>
              </a:ext>
            </a:extLst>
          </p:cNvPr>
          <p:cNvSpPr txBox="1"/>
          <p:nvPr/>
        </p:nvSpPr>
        <p:spPr>
          <a:xfrm>
            <a:off x="9338432" y="450734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B1B893-1933-41AB-8D47-0F865023A716}"/>
              </a:ext>
            </a:extLst>
          </p:cNvPr>
          <p:cNvSpPr txBox="1"/>
          <p:nvPr/>
        </p:nvSpPr>
        <p:spPr>
          <a:xfrm>
            <a:off x="9706566" y="449907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675FFC-E948-4E3E-968D-6A65FF2B86AF}"/>
              </a:ext>
            </a:extLst>
          </p:cNvPr>
          <p:cNvCxnSpPr>
            <a:cxnSpLocks/>
          </p:cNvCxnSpPr>
          <p:nvPr/>
        </p:nvCxnSpPr>
        <p:spPr>
          <a:xfrm rot="5400000">
            <a:off x="8345772" y="3361332"/>
            <a:ext cx="2315078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892AB1-2F3F-48AD-9631-BC3AD73997FB}"/>
              </a:ext>
            </a:extLst>
          </p:cNvPr>
          <p:cNvCxnSpPr>
            <a:cxnSpLocks/>
          </p:cNvCxnSpPr>
          <p:nvPr/>
        </p:nvCxnSpPr>
        <p:spPr>
          <a:xfrm rot="5400000">
            <a:off x="8695673" y="3300068"/>
            <a:ext cx="2315078" cy="432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397E85-CA87-4BB0-83E5-B10B228CFFCE}"/>
              </a:ext>
            </a:extLst>
          </p:cNvPr>
          <p:cNvCxnSpPr>
            <a:cxnSpLocks/>
          </p:cNvCxnSpPr>
          <p:nvPr/>
        </p:nvCxnSpPr>
        <p:spPr>
          <a:xfrm flipH="1">
            <a:off x="6877464" y="3016070"/>
            <a:ext cx="9313" cy="84414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8AD484C-6C5B-4550-B411-4009D7B7CF41}"/>
              </a:ext>
            </a:extLst>
          </p:cNvPr>
          <p:cNvCxnSpPr>
            <a:cxnSpLocks/>
          </p:cNvCxnSpPr>
          <p:nvPr/>
        </p:nvCxnSpPr>
        <p:spPr>
          <a:xfrm flipH="1">
            <a:off x="6955088" y="2990100"/>
            <a:ext cx="17052" cy="86128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A1906D0-5A81-4BD5-9C17-EE963E04AB34}"/>
              </a:ext>
            </a:extLst>
          </p:cNvPr>
          <p:cNvSpPr txBox="1"/>
          <p:nvPr/>
        </p:nvSpPr>
        <p:spPr>
          <a:xfrm>
            <a:off x="330528" y="181034"/>
            <a:ext cx="10232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1.2</a:t>
            </a:r>
            <a:endParaRPr lang="de-CH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99EBDD-E7A5-4D3E-9452-A4720B141717}"/>
              </a:ext>
            </a:extLst>
          </p:cNvPr>
          <p:cNvSpPr txBox="1"/>
          <p:nvPr/>
        </p:nvSpPr>
        <p:spPr>
          <a:xfrm>
            <a:off x="6680241" y="386021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AA8FCA-E093-4A12-806F-137C96626E1E}"/>
              </a:ext>
            </a:extLst>
          </p:cNvPr>
          <p:cNvSpPr txBox="1"/>
          <p:nvPr/>
        </p:nvSpPr>
        <p:spPr>
          <a:xfrm>
            <a:off x="6844337" y="382130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DA1941-AE1C-440D-BDB8-AD72E20032F5}"/>
              </a:ext>
            </a:extLst>
          </p:cNvPr>
          <p:cNvSpPr txBox="1"/>
          <p:nvPr/>
        </p:nvSpPr>
        <p:spPr>
          <a:xfrm>
            <a:off x="10704978" y="733104"/>
            <a:ext cx="147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</a:rPr>
              <a:t>S – reinforcement spacing of plate</a:t>
            </a:r>
            <a:endParaRPr lang="de-CH" sz="1050" dirty="0">
              <a:solidFill>
                <a:schemeClr val="accent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D0B784-484C-410A-B613-430DF0ACA5BF}"/>
              </a:ext>
            </a:extLst>
          </p:cNvPr>
          <p:cNvSpPr txBox="1"/>
          <p:nvPr/>
        </p:nvSpPr>
        <p:spPr>
          <a:xfrm>
            <a:off x="10157831" y="2104143"/>
            <a:ext cx="147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00B050"/>
                </a:solidFill>
              </a:rPr>
              <a:t>S – reinforcement spacing of walls (1,2)</a:t>
            </a:r>
            <a:endParaRPr lang="de-CH" sz="1050" dirty="0">
              <a:solidFill>
                <a:srgbClr val="00B05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2F118D8-1568-4A99-971E-0CFB4D5B8F3F}"/>
              </a:ext>
            </a:extLst>
          </p:cNvPr>
          <p:cNvSpPr/>
          <p:nvPr/>
        </p:nvSpPr>
        <p:spPr>
          <a:xfrm>
            <a:off x="6480038" y="2319587"/>
            <a:ext cx="2471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</a:rPr>
              <a:t>S</a:t>
            </a:r>
            <a:endParaRPr lang="de-CH" sz="105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FDB2F8-0D64-4315-B7E2-8629AAF16CED}"/>
              </a:ext>
            </a:extLst>
          </p:cNvPr>
          <p:cNvSpPr/>
          <p:nvPr/>
        </p:nvSpPr>
        <p:spPr>
          <a:xfrm>
            <a:off x="6874373" y="4038400"/>
            <a:ext cx="2471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rgbClr val="00B050"/>
                </a:solidFill>
              </a:rPr>
              <a:t>S</a:t>
            </a:r>
            <a:endParaRPr lang="de-CH" sz="1050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CC1A24-9DB5-4C28-8367-31C8A901E05A}"/>
              </a:ext>
            </a:extLst>
          </p:cNvPr>
          <p:cNvSpPr txBox="1"/>
          <p:nvPr/>
        </p:nvSpPr>
        <p:spPr>
          <a:xfrm>
            <a:off x="10223368" y="94237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44CFA"/>
                </a:solidFill>
              </a:rPr>
              <a:t>d2</a:t>
            </a:r>
            <a:endParaRPr lang="de-CH" sz="1100" dirty="0">
              <a:solidFill>
                <a:srgbClr val="C44C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287990-40E6-4CF8-8CF7-40DF75730AD6}"/>
              </a:ext>
            </a:extLst>
          </p:cNvPr>
          <p:cNvSpPr txBox="1"/>
          <p:nvPr/>
        </p:nvSpPr>
        <p:spPr>
          <a:xfrm>
            <a:off x="9404986" y="474158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D4AE76"/>
                </a:solidFill>
              </a:rPr>
              <a:t>d2</a:t>
            </a:r>
            <a:endParaRPr lang="de-CH" sz="1100" dirty="0">
              <a:solidFill>
                <a:srgbClr val="D4AE7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2CBBDB-0AAE-4249-BBD6-D802FE56E098}"/>
              </a:ext>
            </a:extLst>
          </p:cNvPr>
          <p:cNvSpPr txBox="1"/>
          <p:nvPr/>
        </p:nvSpPr>
        <p:spPr>
          <a:xfrm>
            <a:off x="9594991" y="474158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6A2E"/>
                </a:solidFill>
              </a:rPr>
              <a:t>d3</a:t>
            </a:r>
            <a:endParaRPr lang="de-CH" sz="1100" dirty="0">
              <a:solidFill>
                <a:srgbClr val="926A2E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B47D0F-87FA-4EA5-86BD-4174E419F37C}"/>
              </a:ext>
            </a:extLst>
          </p:cNvPr>
          <p:cNvCxnSpPr/>
          <p:nvPr/>
        </p:nvCxnSpPr>
        <p:spPr>
          <a:xfrm flipV="1">
            <a:off x="5423257" y="2292993"/>
            <a:ext cx="1728718" cy="7568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418369-7518-4FB0-A74E-C4E997BDE439}"/>
              </a:ext>
            </a:extLst>
          </p:cNvPr>
          <p:cNvCxnSpPr/>
          <p:nvPr/>
        </p:nvCxnSpPr>
        <p:spPr>
          <a:xfrm flipV="1">
            <a:off x="5381101" y="2368472"/>
            <a:ext cx="1728718" cy="756838"/>
          </a:xfrm>
          <a:prstGeom prst="line">
            <a:avLst/>
          </a:prstGeom>
          <a:ln w="12700">
            <a:solidFill>
              <a:srgbClr val="C44C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FAB6F9-05FD-406B-A471-06D128C8493E}"/>
              </a:ext>
            </a:extLst>
          </p:cNvPr>
          <p:cNvSpPr txBox="1"/>
          <p:nvPr/>
        </p:nvSpPr>
        <p:spPr>
          <a:xfrm>
            <a:off x="5515954" y="2688882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d3</a:t>
            </a:r>
            <a:endParaRPr lang="de-CH" sz="1100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844A93-F26F-4762-9DCE-D1C4FAA9CFDD}"/>
              </a:ext>
            </a:extLst>
          </p:cNvPr>
          <p:cNvSpPr txBox="1"/>
          <p:nvPr/>
        </p:nvSpPr>
        <p:spPr>
          <a:xfrm>
            <a:off x="10223367" y="72356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d3</a:t>
            </a:r>
            <a:endParaRPr lang="de-CH" sz="1100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B842E6-A580-4B68-BC64-06108E3F03E2}"/>
              </a:ext>
            </a:extLst>
          </p:cNvPr>
          <p:cNvSpPr txBox="1"/>
          <p:nvPr/>
        </p:nvSpPr>
        <p:spPr>
          <a:xfrm>
            <a:off x="5538509" y="295949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44CFA"/>
                </a:solidFill>
              </a:rPr>
              <a:t>d2</a:t>
            </a:r>
            <a:endParaRPr lang="de-CH" sz="1100" dirty="0">
              <a:solidFill>
                <a:srgbClr val="C44CFA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45AE81-747D-4BF0-99E9-2C3106D9EEE4}"/>
              </a:ext>
            </a:extLst>
          </p:cNvPr>
          <p:cNvCxnSpPr>
            <a:cxnSpLocks/>
          </p:cNvCxnSpPr>
          <p:nvPr/>
        </p:nvCxnSpPr>
        <p:spPr>
          <a:xfrm flipV="1">
            <a:off x="6027574" y="2807657"/>
            <a:ext cx="2072834" cy="1178674"/>
          </a:xfrm>
          <a:prstGeom prst="line">
            <a:avLst/>
          </a:prstGeom>
          <a:ln w="12700">
            <a:solidFill>
              <a:srgbClr val="926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12F149-E08F-4ACA-8A9F-4428DAD38B79}"/>
              </a:ext>
            </a:extLst>
          </p:cNvPr>
          <p:cNvCxnSpPr>
            <a:cxnSpLocks/>
          </p:cNvCxnSpPr>
          <p:nvPr/>
        </p:nvCxnSpPr>
        <p:spPr>
          <a:xfrm flipV="1">
            <a:off x="5973034" y="2826495"/>
            <a:ext cx="1986836" cy="1111342"/>
          </a:xfrm>
          <a:prstGeom prst="line">
            <a:avLst/>
          </a:prstGeom>
          <a:ln w="12700">
            <a:solidFill>
              <a:srgbClr val="D4AE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5443CF9-B964-4208-9A7A-970423B29746}"/>
              </a:ext>
            </a:extLst>
          </p:cNvPr>
          <p:cNvSpPr txBox="1"/>
          <p:nvPr/>
        </p:nvSpPr>
        <p:spPr>
          <a:xfrm>
            <a:off x="6392284" y="3679422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6A2E"/>
                </a:solidFill>
              </a:rPr>
              <a:t>d3</a:t>
            </a:r>
            <a:endParaRPr lang="de-CH" sz="1100" dirty="0">
              <a:solidFill>
                <a:srgbClr val="926A2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1A722C-98C8-4188-B314-D54FD38D584C}"/>
              </a:ext>
            </a:extLst>
          </p:cNvPr>
          <p:cNvSpPr txBox="1"/>
          <p:nvPr/>
        </p:nvSpPr>
        <p:spPr>
          <a:xfrm>
            <a:off x="6335873" y="340973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D4AE76"/>
                </a:solidFill>
              </a:rPr>
              <a:t>d2</a:t>
            </a:r>
            <a:endParaRPr lang="de-CH" sz="1100" dirty="0">
              <a:solidFill>
                <a:srgbClr val="D4AE76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E8A738-B909-439B-87E6-36E77ED71482}"/>
              </a:ext>
            </a:extLst>
          </p:cNvPr>
          <p:cNvSpPr/>
          <p:nvPr/>
        </p:nvSpPr>
        <p:spPr>
          <a:xfrm>
            <a:off x="9183703" y="1080950"/>
            <a:ext cx="80409" cy="73366"/>
          </a:xfrm>
          <a:prstGeom prst="ellipse">
            <a:avLst/>
          </a:prstGeom>
          <a:noFill/>
          <a:ln>
            <a:solidFill>
              <a:srgbClr val="C44C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FF8DDB-108D-4EA2-85FF-84B0D93675BD}"/>
              </a:ext>
            </a:extLst>
          </p:cNvPr>
          <p:cNvSpPr txBox="1"/>
          <p:nvPr/>
        </p:nvSpPr>
        <p:spPr>
          <a:xfrm>
            <a:off x="10704978" y="1266763"/>
            <a:ext cx="147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7030A0"/>
                </a:solidFill>
              </a:rPr>
              <a:t>S – reinforcement spacing of plate (2,3)</a:t>
            </a:r>
            <a:endParaRPr lang="de-CH" sz="1050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736761-BC8F-4478-ACA9-8B5B8CE58840}"/>
              </a:ext>
            </a:extLst>
          </p:cNvPr>
          <p:cNvSpPr txBox="1"/>
          <p:nvPr/>
        </p:nvSpPr>
        <p:spPr>
          <a:xfrm>
            <a:off x="10157831" y="2632696"/>
            <a:ext cx="147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rgbClr val="926A2E"/>
                </a:solidFill>
              </a:rPr>
              <a:t>S – reinforcement spacing of walls (2,3)</a:t>
            </a:r>
            <a:endParaRPr lang="de-CH" sz="1050" dirty="0">
              <a:solidFill>
                <a:srgbClr val="926A2E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F68C03-EC63-43AE-9C7D-D07864C57C32}"/>
              </a:ext>
            </a:extLst>
          </p:cNvPr>
          <p:cNvSpPr txBox="1"/>
          <p:nvPr/>
        </p:nvSpPr>
        <p:spPr>
          <a:xfrm>
            <a:off x="5822516" y="235234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</a:rPr>
              <a:t>d1</a:t>
            </a:r>
            <a:endParaRPr lang="de-CH" sz="1100" dirty="0">
              <a:solidFill>
                <a:srgbClr val="00B0F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F2FFCC8-3B90-41AA-9FF7-53013B5E631B}"/>
              </a:ext>
            </a:extLst>
          </p:cNvPr>
          <p:cNvSpPr/>
          <p:nvPr/>
        </p:nvSpPr>
        <p:spPr>
          <a:xfrm>
            <a:off x="9189370" y="817686"/>
            <a:ext cx="80409" cy="733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80BCAD7-D8F0-4EA9-9304-255175F8640E}"/>
              </a:ext>
            </a:extLst>
          </p:cNvPr>
          <p:cNvSpPr/>
          <p:nvPr/>
        </p:nvSpPr>
        <p:spPr>
          <a:xfrm>
            <a:off x="9773038" y="4204560"/>
            <a:ext cx="80409" cy="73366"/>
          </a:xfrm>
          <a:prstGeom prst="ellipse">
            <a:avLst/>
          </a:prstGeom>
          <a:noFill/>
          <a:ln>
            <a:solidFill>
              <a:srgbClr val="926A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59CED80-998C-44BB-BFA4-F5E46ABCAD71}"/>
              </a:ext>
            </a:extLst>
          </p:cNvPr>
          <p:cNvSpPr/>
          <p:nvPr/>
        </p:nvSpPr>
        <p:spPr>
          <a:xfrm>
            <a:off x="9510716" y="4204560"/>
            <a:ext cx="80409" cy="73366"/>
          </a:xfrm>
          <a:prstGeom prst="ellipse">
            <a:avLst/>
          </a:prstGeom>
          <a:noFill/>
          <a:ln>
            <a:solidFill>
              <a:srgbClr val="D4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A7B2CA-4336-4BA5-B6B8-654F5E4B5E0D}"/>
              </a:ext>
            </a:extLst>
          </p:cNvPr>
          <p:cNvSpPr txBox="1"/>
          <p:nvPr/>
        </p:nvSpPr>
        <p:spPr>
          <a:xfrm>
            <a:off x="883710" y="5236390"/>
            <a:ext cx="221872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Plate: </a:t>
            </a:r>
          </a:p>
          <a:p>
            <a:r>
              <a:rPr lang="en-GB" sz="1100" dirty="0"/>
              <a:t>b2=b1</a:t>
            </a:r>
          </a:p>
          <a:p>
            <a:r>
              <a:rPr lang="en-GB" sz="1100" strike="sngStrike" dirty="0"/>
              <a:t>d2 = 14mm (von hero)</a:t>
            </a:r>
          </a:p>
          <a:p>
            <a:r>
              <a:rPr lang="en-GB" sz="1100" strike="sngStrike" dirty="0"/>
              <a:t>d3 = 12mm (von hero)</a:t>
            </a:r>
          </a:p>
          <a:p>
            <a:r>
              <a:rPr lang="en-GB" sz="1100" strike="sngStrike" dirty="0"/>
              <a:t>S2,3 =200 (von hero)</a:t>
            </a:r>
          </a:p>
          <a:p>
            <a:r>
              <a:rPr lang="en-GB" sz="1100" dirty="0"/>
              <a:t>b of all sections = 0.33 (1/3)</a:t>
            </a:r>
          </a:p>
          <a:p>
            <a:r>
              <a:rPr lang="en-GB" sz="1100" dirty="0" err="1"/>
              <a:t>Keine</a:t>
            </a:r>
            <a:r>
              <a:rPr lang="en-GB" sz="1100" dirty="0"/>
              <a:t> </a:t>
            </a:r>
            <a:r>
              <a:rPr lang="en-GB" sz="1100" dirty="0" err="1"/>
              <a:t>Voute</a:t>
            </a:r>
            <a:r>
              <a:rPr lang="en-GB" sz="1100" dirty="0"/>
              <a:t>: </a:t>
            </a:r>
            <a:r>
              <a:rPr lang="en-GB" sz="1100" dirty="0" err="1"/>
              <a:t>h_v</a:t>
            </a:r>
            <a:r>
              <a:rPr lang="en-GB" sz="1100" dirty="0"/>
              <a:t>=0, lv=0</a:t>
            </a:r>
          </a:p>
          <a:p>
            <a:r>
              <a:rPr lang="en-GB" sz="1100" dirty="0" err="1"/>
              <a:t>L_sec</a:t>
            </a:r>
            <a:r>
              <a:rPr lang="en-GB" sz="1100" dirty="0"/>
              <a:t> = 0.375 (von hero)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D032AD-61A8-4981-A045-D71ACD432551}"/>
              </a:ext>
            </a:extLst>
          </p:cNvPr>
          <p:cNvSpPr txBox="1"/>
          <p:nvPr/>
        </p:nvSpPr>
        <p:spPr>
          <a:xfrm>
            <a:off x="2909999" y="5233898"/>
            <a:ext cx="22187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Walls (1 and 2): </a:t>
            </a:r>
          </a:p>
          <a:p>
            <a:r>
              <a:rPr lang="en-GB" sz="1100" strike="sngStrike" dirty="0"/>
              <a:t>D2, d3 = 12 mm (from hero)</a:t>
            </a:r>
          </a:p>
          <a:p>
            <a:r>
              <a:rPr lang="en-GB" sz="1100" dirty="0" err="1"/>
              <a:t>Sall</a:t>
            </a:r>
            <a:r>
              <a:rPr lang="en-GB" sz="1100" dirty="0"/>
              <a:t> = 200 mm (von hero)</a:t>
            </a:r>
          </a:p>
          <a:p>
            <a:r>
              <a:rPr lang="en-GB" sz="1100" dirty="0" err="1"/>
              <a:t>Hsec</a:t>
            </a:r>
            <a:r>
              <a:rPr lang="en-GB" sz="1100" dirty="0"/>
              <a:t> =0.33 (1/3)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4BD04D-37BC-44DD-8077-A3D61ADAE254}"/>
              </a:ext>
            </a:extLst>
          </p:cNvPr>
          <p:cNvSpPr txBox="1"/>
          <p:nvPr/>
        </p:nvSpPr>
        <p:spPr>
          <a:xfrm>
            <a:off x="938151" y="1538658"/>
            <a:ext cx="19273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New variable parameter: </a:t>
            </a:r>
          </a:p>
          <a:p>
            <a:r>
              <a:rPr lang="en-GB" sz="1100" dirty="0"/>
              <a:t>+ 6 dim</a:t>
            </a:r>
          </a:p>
          <a:p>
            <a:endParaRPr lang="en-GB" sz="1100" dirty="0"/>
          </a:p>
          <a:p>
            <a:r>
              <a:rPr lang="en-GB" sz="1100" dirty="0">
                <a:solidFill>
                  <a:srgbClr val="7030A0"/>
                </a:solidFill>
              </a:rPr>
              <a:t>D2, </a:t>
            </a:r>
            <a:r>
              <a:rPr lang="en-GB" sz="1100" dirty="0">
                <a:solidFill>
                  <a:srgbClr val="C44CFA"/>
                </a:solidFill>
              </a:rPr>
              <a:t>D3</a:t>
            </a:r>
          </a:p>
          <a:p>
            <a:r>
              <a:rPr lang="en-GB" sz="1100" dirty="0">
                <a:solidFill>
                  <a:srgbClr val="C44CFA"/>
                </a:solidFill>
              </a:rPr>
              <a:t>S2,3 plate</a:t>
            </a:r>
          </a:p>
          <a:p>
            <a:r>
              <a:rPr lang="en-GB" sz="1100" dirty="0">
                <a:solidFill>
                  <a:srgbClr val="D4AE76"/>
                </a:solidFill>
              </a:rPr>
              <a:t>D2,</a:t>
            </a:r>
            <a:r>
              <a:rPr lang="en-GB" sz="1100" dirty="0">
                <a:solidFill>
                  <a:srgbClr val="926A2E"/>
                </a:solidFill>
              </a:rPr>
              <a:t> D3</a:t>
            </a:r>
          </a:p>
          <a:p>
            <a:r>
              <a:rPr lang="en-GB" sz="1100" dirty="0">
                <a:solidFill>
                  <a:srgbClr val="926A2E"/>
                </a:solidFill>
              </a:rPr>
              <a:t>S2,3 walls</a:t>
            </a:r>
            <a:endParaRPr lang="de-CH" sz="1100" dirty="0">
              <a:solidFill>
                <a:srgbClr val="926A2E"/>
              </a:solidFill>
            </a:endParaRPr>
          </a:p>
          <a:p>
            <a:endParaRPr lang="de-CH" sz="1100" dirty="0">
              <a:solidFill>
                <a:srgbClr val="D4AE76"/>
              </a:solidFill>
            </a:endParaRPr>
          </a:p>
          <a:p>
            <a:endParaRPr lang="de-CH" sz="1100" dirty="0">
              <a:solidFill>
                <a:srgbClr val="C44CFA"/>
              </a:solidFill>
            </a:endParaRPr>
          </a:p>
          <a:p>
            <a:endParaRPr lang="de-CH" sz="1100" dirty="0">
              <a:solidFill>
                <a:srgbClr val="7030A0"/>
              </a:solidFill>
            </a:endParaRPr>
          </a:p>
          <a:p>
            <a:endParaRPr lang="en-GB" sz="1100" dirty="0"/>
          </a:p>
          <a:p>
            <a:endParaRPr lang="de-CH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1E4591-D6A9-479C-9525-7C82B554F6BA}"/>
              </a:ext>
            </a:extLst>
          </p:cNvPr>
          <p:cNvSpPr/>
          <p:nvPr/>
        </p:nvSpPr>
        <p:spPr>
          <a:xfrm>
            <a:off x="1366779" y="259624"/>
            <a:ext cx="5018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err="1"/>
              <a:t>Homogene</a:t>
            </a:r>
            <a:r>
              <a:rPr lang="en-GB" sz="1400" i="1" dirty="0"/>
              <a:t> </a:t>
            </a:r>
            <a:r>
              <a:rPr lang="en-GB" sz="1400" i="1" dirty="0" err="1"/>
              <a:t>Bewehrung</a:t>
            </a:r>
            <a:r>
              <a:rPr lang="en-GB" sz="1400" i="1" dirty="0"/>
              <a:t>, </a:t>
            </a:r>
            <a:r>
              <a:rPr lang="en-GB" sz="1400" i="1" dirty="0" err="1"/>
              <a:t>mit</a:t>
            </a:r>
            <a:r>
              <a:rPr lang="en-GB" sz="1400" i="1" dirty="0"/>
              <a:t> </a:t>
            </a:r>
            <a:r>
              <a:rPr lang="en-GB" sz="1400" i="1" dirty="0" err="1"/>
              <a:t>variabler</a:t>
            </a:r>
            <a:r>
              <a:rPr lang="en-GB" sz="1400" i="1" dirty="0"/>
              <a:t> Haupt- und </a:t>
            </a:r>
            <a:r>
              <a:rPr lang="en-GB" sz="1400" i="1" dirty="0" err="1"/>
              <a:t>Längsbewehrung</a:t>
            </a:r>
            <a:endParaRPr lang="de-CH" sz="1400" i="1" dirty="0"/>
          </a:p>
        </p:txBody>
      </p:sp>
    </p:spTree>
    <p:extLst>
      <p:ext uri="{BB962C8B-B14F-4D97-AF65-F5344CB8AC3E}">
        <p14:creationId xmlns:p14="http://schemas.microsoft.com/office/powerpoint/2010/main" val="239855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81C36-82D5-4BAF-9DB3-779D7C13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53" y="1723931"/>
            <a:ext cx="4454991" cy="2919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37720-ADFA-4733-9A07-19F98A7A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58" y="604502"/>
            <a:ext cx="2850787" cy="934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25644-B1FD-44C1-8785-1F12374A5780}"/>
              </a:ext>
            </a:extLst>
          </p:cNvPr>
          <p:cNvSpPr txBox="1"/>
          <p:nvPr/>
        </p:nvSpPr>
        <p:spPr>
          <a:xfrm>
            <a:off x="9877578" y="104102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5"/>
                </a:solidFill>
              </a:rPr>
              <a:t>d1</a:t>
            </a:r>
            <a:endParaRPr lang="de-CH" sz="11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D2C4B-180B-489B-827E-444D3F4C854A}"/>
              </a:ext>
            </a:extLst>
          </p:cNvPr>
          <p:cNvSpPr txBox="1"/>
          <p:nvPr/>
        </p:nvSpPr>
        <p:spPr>
          <a:xfrm>
            <a:off x="9851051" y="66771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6BFA3-43D2-4AC7-AC7E-F6716B27EE7A}"/>
              </a:ext>
            </a:extLst>
          </p:cNvPr>
          <p:cNvSpPr txBox="1"/>
          <p:nvPr/>
        </p:nvSpPr>
        <p:spPr>
          <a:xfrm>
            <a:off x="10223368" y="94237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44CFA"/>
                </a:solidFill>
              </a:rPr>
              <a:t>d2</a:t>
            </a:r>
            <a:endParaRPr lang="de-CH" sz="1100" dirty="0">
              <a:solidFill>
                <a:srgbClr val="C44C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B4966-9D72-4D78-A2EA-0DE28791E519}"/>
              </a:ext>
            </a:extLst>
          </p:cNvPr>
          <p:cNvSpPr txBox="1"/>
          <p:nvPr/>
        </p:nvSpPr>
        <p:spPr>
          <a:xfrm>
            <a:off x="5296394" y="225604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8EB29-AFE7-497C-9CA8-97EC4645E5D5}"/>
              </a:ext>
            </a:extLst>
          </p:cNvPr>
          <p:cNvSpPr txBox="1"/>
          <p:nvPr/>
        </p:nvSpPr>
        <p:spPr>
          <a:xfrm>
            <a:off x="880731" y="1071580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Variable parameter</a:t>
            </a:r>
            <a:endParaRPr lang="de-CH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38371-520A-4FDA-A47C-56D2CA87E3DF}"/>
              </a:ext>
            </a:extLst>
          </p:cNvPr>
          <p:cNvSpPr txBox="1"/>
          <p:nvPr/>
        </p:nvSpPr>
        <p:spPr>
          <a:xfrm>
            <a:off x="739237" y="4780465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Fixed parameter</a:t>
            </a:r>
            <a:endParaRPr lang="de-CH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5952A-3E90-453C-AE26-5A986BED784D}"/>
              </a:ext>
            </a:extLst>
          </p:cNvPr>
          <p:cNvSpPr txBox="1"/>
          <p:nvPr/>
        </p:nvSpPr>
        <p:spPr>
          <a:xfrm>
            <a:off x="257414" y="5224840"/>
            <a:ext cx="221872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Plate: </a:t>
            </a:r>
          </a:p>
          <a:p>
            <a:r>
              <a:rPr lang="en-GB" sz="1100" dirty="0"/>
              <a:t>b2=b1</a:t>
            </a:r>
          </a:p>
          <a:p>
            <a:r>
              <a:rPr lang="en-GB" sz="1100" strike="sngStrike" dirty="0"/>
              <a:t>d2 = 14mm (von hero)</a:t>
            </a:r>
          </a:p>
          <a:p>
            <a:r>
              <a:rPr lang="en-GB" sz="1100" strike="sngStrike" dirty="0"/>
              <a:t>d3 = 12mm (von hero)</a:t>
            </a:r>
          </a:p>
          <a:p>
            <a:r>
              <a:rPr lang="en-GB" sz="1100" dirty="0" err="1"/>
              <a:t>Sall</a:t>
            </a:r>
            <a:r>
              <a:rPr lang="en-GB" sz="1100" dirty="0"/>
              <a:t> = 200 mm (von hero)</a:t>
            </a:r>
          </a:p>
          <a:p>
            <a:r>
              <a:rPr lang="en-GB" sz="1100" dirty="0"/>
              <a:t>b of all sections = 0.33 (1/3)</a:t>
            </a:r>
          </a:p>
          <a:p>
            <a:r>
              <a:rPr lang="en-GB" sz="1100" dirty="0" err="1"/>
              <a:t>Keine</a:t>
            </a:r>
            <a:r>
              <a:rPr lang="en-GB" sz="1100" dirty="0"/>
              <a:t> </a:t>
            </a:r>
            <a:r>
              <a:rPr lang="en-GB" sz="1100" dirty="0" err="1"/>
              <a:t>Voute</a:t>
            </a:r>
            <a:r>
              <a:rPr lang="en-GB" sz="1100" dirty="0"/>
              <a:t>: </a:t>
            </a:r>
            <a:r>
              <a:rPr lang="en-GB" sz="1100" dirty="0" err="1"/>
              <a:t>h_v</a:t>
            </a:r>
            <a:r>
              <a:rPr lang="en-GB" sz="1100" dirty="0"/>
              <a:t>=0, lv=0</a:t>
            </a:r>
          </a:p>
          <a:p>
            <a:r>
              <a:rPr lang="en-GB" sz="1100" strike="sngStrike" dirty="0" err="1"/>
              <a:t>L_sec</a:t>
            </a:r>
            <a:r>
              <a:rPr lang="en-GB" sz="1100" strike="sngStrike" dirty="0"/>
              <a:t> = 0.375 (von hero)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B7AF58-F71F-41FF-9032-0BDFAC650371}"/>
              </a:ext>
            </a:extLst>
          </p:cNvPr>
          <p:cNvCxnSpPr>
            <a:cxnSpLocks/>
          </p:cNvCxnSpPr>
          <p:nvPr/>
        </p:nvCxnSpPr>
        <p:spPr>
          <a:xfrm>
            <a:off x="5157514" y="2391066"/>
            <a:ext cx="412013" cy="1437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A686C8-6280-4170-9EA1-A493496C8890}"/>
              </a:ext>
            </a:extLst>
          </p:cNvPr>
          <p:cNvCxnSpPr>
            <a:cxnSpLocks/>
          </p:cNvCxnSpPr>
          <p:nvPr/>
        </p:nvCxnSpPr>
        <p:spPr>
          <a:xfrm>
            <a:off x="5121885" y="2429471"/>
            <a:ext cx="469077" cy="16824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AC3EC5-B393-45EB-A3BC-B2EE03AC5854}"/>
              </a:ext>
            </a:extLst>
          </p:cNvPr>
          <p:cNvCxnSpPr>
            <a:cxnSpLocks/>
          </p:cNvCxnSpPr>
          <p:nvPr/>
        </p:nvCxnSpPr>
        <p:spPr>
          <a:xfrm>
            <a:off x="5702553" y="2585662"/>
            <a:ext cx="412013" cy="1437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4F8CA7-3857-40F5-B1E5-A7799DDC6777}"/>
              </a:ext>
            </a:extLst>
          </p:cNvPr>
          <p:cNvCxnSpPr>
            <a:cxnSpLocks/>
          </p:cNvCxnSpPr>
          <p:nvPr/>
        </p:nvCxnSpPr>
        <p:spPr>
          <a:xfrm>
            <a:off x="5708490" y="2635943"/>
            <a:ext cx="469077" cy="16824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F8DBBC-D251-4882-A3B8-A2FB82DFFE45}"/>
              </a:ext>
            </a:extLst>
          </p:cNvPr>
          <p:cNvCxnSpPr>
            <a:cxnSpLocks/>
          </p:cNvCxnSpPr>
          <p:nvPr/>
        </p:nvCxnSpPr>
        <p:spPr>
          <a:xfrm flipV="1">
            <a:off x="4079921" y="1832271"/>
            <a:ext cx="2097614" cy="6900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648F9F1-2F1F-4D8E-9729-1452C7B1DEA0}"/>
              </a:ext>
            </a:extLst>
          </p:cNvPr>
          <p:cNvSpPr txBox="1"/>
          <p:nvPr/>
        </p:nvSpPr>
        <p:spPr>
          <a:xfrm>
            <a:off x="5081648" y="1916219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2"/>
                </a:solidFill>
              </a:rPr>
              <a:t>b</a:t>
            </a:r>
            <a:endParaRPr lang="de-CH" sz="11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120636-8A4D-46EB-8FE5-7F10F97E712F}"/>
              </a:ext>
            </a:extLst>
          </p:cNvPr>
          <p:cNvCxnSpPr>
            <a:cxnSpLocks/>
          </p:cNvCxnSpPr>
          <p:nvPr/>
        </p:nvCxnSpPr>
        <p:spPr>
          <a:xfrm>
            <a:off x="6452106" y="1867939"/>
            <a:ext cx="1793867" cy="33060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8424E80-6BEA-482A-A117-7D9318F53271}"/>
              </a:ext>
            </a:extLst>
          </p:cNvPr>
          <p:cNvSpPr txBox="1"/>
          <p:nvPr/>
        </p:nvSpPr>
        <p:spPr>
          <a:xfrm>
            <a:off x="7248098" y="178663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L</a:t>
            </a:r>
            <a:endParaRPr lang="de-CH" sz="1100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A5AA7F-FCB4-4A18-8F58-67218F27A144}"/>
              </a:ext>
            </a:extLst>
          </p:cNvPr>
          <p:cNvCxnSpPr>
            <a:cxnSpLocks/>
          </p:cNvCxnSpPr>
          <p:nvPr/>
        </p:nvCxnSpPr>
        <p:spPr>
          <a:xfrm>
            <a:off x="7535974" y="820133"/>
            <a:ext cx="23150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E50CDA-08E8-4C44-81E6-504B0EA0FE22}"/>
              </a:ext>
            </a:extLst>
          </p:cNvPr>
          <p:cNvCxnSpPr>
            <a:cxnSpLocks/>
          </p:cNvCxnSpPr>
          <p:nvPr/>
        </p:nvCxnSpPr>
        <p:spPr>
          <a:xfrm>
            <a:off x="7535974" y="1162784"/>
            <a:ext cx="2315078" cy="432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9CE398-BDCE-4D82-8B9F-6C34AEDD021B}"/>
              </a:ext>
            </a:extLst>
          </p:cNvPr>
          <p:cNvCxnSpPr>
            <a:cxnSpLocks/>
          </p:cNvCxnSpPr>
          <p:nvPr/>
        </p:nvCxnSpPr>
        <p:spPr>
          <a:xfrm>
            <a:off x="5653898" y="3581987"/>
            <a:ext cx="18965" cy="1001848"/>
          </a:xfrm>
          <a:prstGeom prst="straightConnector1">
            <a:avLst/>
          </a:prstGeom>
          <a:ln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48888DB-F6EC-458F-8C26-D21E6644B998}"/>
              </a:ext>
            </a:extLst>
          </p:cNvPr>
          <p:cNvSpPr txBox="1"/>
          <p:nvPr/>
        </p:nvSpPr>
        <p:spPr>
          <a:xfrm>
            <a:off x="5397989" y="399233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4"/>
                </a:solidFill>
              </a:rPr>
              <a:t>h</a:t>
            </a:r>
            <a:endParaRPr lang="de-CH" sz="1100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2BC015-06DD-4795-B31B-C7896DDBED11}"/>
              </a:ext>
            </a:extLst>
          </p:cNvPr>
          <p:cNvSpPr txBox="1"/>
          <p:nvPr/>
        </p:nvSpPr>
        <p:spPr>
          <a:xfrm>
            <a:off x="2186884" y="5330109"/>
            <a:ext cx="22187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Walls (1 and 2): </a:t>
            </a:r>
          </a:p>
          <a:p>
            <a:r>
              <a:rPr lang="en-GB" sz="1100" strike="sngStrike" dirty="0"/>
              <a:t>D2, d3 = 12 mm (from hero)</a:t>
            </a:r>
          </a:p>
          <a:p>
            <a:r>
              <a:rPr lang="en-GB" sz="1100" dirty="0" err="1"/>
              <a:t>Sall</a:t>
            </a:r>
            <a:r>
              <a:rPr lang="en-GB" sz="1100" dirty="0"/>
              <a:t> = 200 mm (von hero)</a:t>
            </a:r>
          </a:p>
          <a:p>
            <a:r>
              <a:rPr lang="en-GB" sz="1100" dirty="0" err="1"/>
              <a:t>Hsec</a:t>
            </a:r>
            <a:r>
              <a:rPr lang="en-GB" sz="1100" dirty="0"/>
              <a:t> =0.33 (1/3)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EE8C59F-B775-4444-98CE-10535CD7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69599" y="2750467"/>
            <a:ext cx="2850787" cy="93415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26703D5-273C-4D46-AFA3-2EB12B5B802D}"/>
              </a:ext>
            </a:extLst>
          </p:cNvPr>
          <p:cNvSpPr txBox="1"/>
          <p:nvPr/>
        </p:nvSpPr>
        <p:spPr>
          <a:xfrm>
            <a:off x="9338432" y="450734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B1B893-1933-41AB-8D47-0F865023A716}"/>
              </a:ext>
            </a:extLst>
          </p:cNvPr>
          <p:cNvSpPr txBox="1"/>
          <p:nvPr/>
        </p:nvSpPr>
        <p:spPr>
          <a:xfrm>
            <a:off x="9706566" y="449907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304680-2B0A-4B33-90D5-CB37A2ED553F}"/>
              </a:ext>
            </a:extLst>
          </p:cNvPr>
          <p:cNvSpPr txBox="1"/>
          <p:nvPr/>
        </p:nvSpPr>
        <p:spPr>
          <a:xfrm>
            <a:off x="9404986" y="474158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D4AE76"/>
                </a:solidFill>
              </a:rPr>
              <a:t>d2</a:t>
            </a:r>
            <a:endParaRPr lang="de-CH" sz="1100" dirty="0">
              <a:solidFill>
                <a:srgbClr val="D4AE7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519955-D9BB-4071-8AE7-96A63CEC1F94}"/>
              </a:ext>
            </a:extLst>
          </p:cNvPr>
          <p:cNvSpPr txBox="1"/>
          <p:nvPr/>
        </p:nvSpPr>
        <p:spPr>
          <a:xfrm>
            <a:off x="9594991" y="474158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6A2E"/>
                </a:solidFill>
              </a:rPr>
              <a:t>d3</a:t>
            </a:r>
            <a:endParaRPr lang="de-CH" sz="1100" dirty="0">
              <a:solidFill>
                <a:srgbClr val="926A2E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675FFC-E948-4E3E-968D-6A65FF2B86AF}"/>
              </a:ext>
            </a:extLst>
          </p:cNvPr>
          <p:cNvCxnSpPr>
            <a:cxnSpLocks/>
          </p:cNvCxnSpPr>
          <p:nvPr/>
        </p:nvCxnSpPr>
        <p:spPr>
          <a:xfrm rot="5400000">
            <a:off x="8345772" y="3361332"/>
            <a:ext cx="2315078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892AB1-2F3F-48AD-9631-BC3AD73997FB}"/>
              </a:ext>
            </a:extLst>
          </p:cNvPr>
          <p:cNvCxnSpPr>
            <a:cxnSpLocks/>
          </p:cNvCxnSpPr>
          <p:nvPr/>
        </p:nvCxnSpPr>
        <p:spPr>
          <a:xfrm rot="5400000">
            <a:off x="8695673" y="3300068"/>
            <a:ext cx="2315078" cy="432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397E85-CA87-4BB0-83E5-B10B228CFFCE}"/>
              </a:ext>
            </a:extLst>
          </p:cNvPr>
          <p:cNvCxnSpPr>
            <a:cxnSpLocks/>
          </p:cNvCxnSpPr>
          <p:nvPr/>
        </p:nvCxnSpPr>
        <p:spPr>
          <a:xfrm flipH="1">
            <a:off x="6747929" y="3122288"/>
            <a:ext cx="6675" cy="2525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8AD484C-6C5B-4550-B411-4009D7B7CF41}"/>
              </a:ext>
            </a:extLst>
          </p:cNvPr>
          <p:cNvCxnSpPr>
            <a:cxnSpLocks/>
          </p:cNvCxnSpPr>
          <p:nvPr/>
        </p:nvCxnSpPr>
        <p:spPr>
          <a:xfrm flipH="1">
            <a:off x="6790218" y="3105594"/>
            <a:ext cx="5827" cy="2691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A1906D0-5A81-4BD5-9C17-EE963E04AB34}"/>
              </a:ext>
            </a:extLst>
          </p:cNvPr>
          <p:cNvSpPr txBox="1"/>
          <p:nvPr/>
        </p:nvSpPr>
        <p:spPr>
          <a:xfrm>
            <a:off x="279071" y="231569"/>
            <a:ext cx="9856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1.3</a:t>
            </a:r>
            <a:endParaRPr lang="de-CH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CCD0DD-5312-4BF6-9112-86F796D58EB4}"/>
              </a:ext>
            </a:extLst>
          </p:cNvPr>
          <p:cNvSpPr/>
          <p:nvPr/>
        </p:nvSpPr>
        <p:spPr>
          <a:xfrm>
            <a:off x="1366779" y="259624"/>
            <a:ext cx="7171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err="1"/>
              <a:t>Homogene</a:t>
            </a:r>
            <a:r>
              <a:rPr lang="en-GB" sz="1400" i="1" dirty="0"/>
              <a:t> </a:t>
            </a:r>
            <a:r>
              <a:rPr lang="en-GB" sz="1400" i="1" dirty="0" err="1"/>
              <a:t>Bewehrung</a:t>
            </a:r>
            <a:r>
              <a:rPr lang="en-GB" sz="1400" i="1" dirty="0"/>
              <a:t>, </a:t>
            </a:r>
            <a:r>
              <a:rPr lang="en-GB" sz="1400" i="1" dirty="0" err="1"/>
              <a:t>mit</a:t>
            </a:r>
            <a:r>
              <a:rPr lang="en-GB" sz="1400" i="1" dirty="0"/>
              <a:t> </a:t>
            </a:r>
            <a:r>
              <a:rPr lang="en-GB" sz="1400" i="1" dirty="0" err="1"/>
              <a:t>variabler</a:t>
            </a:r>
            <a:r>
              <a:rPr lang="en-GB" sz="1400" i="1" dirty="0"/>
              <a:t> Haupt- und </a:t>
            </a:r>
            <a:r>
              <a:rPr lang="en-GB" sz="1400" i="1" dirty="0" err="1"/>
              <a:t>Längsbewehrung</a:t>
            </a:r>
            <a:r>
              <a:rPr lang="en-GB" sz="1400" i="1" dirty="0"/>
              <a:t> in </a:t>
            </a:r>
            <a:r>
              <a:rPr lang="en-GB" sz="1400" i="1" dirty="0" err="1"/>
              <a:t>jew</a:t>
            </a:r>
            <a:r>
              <a:rPr lang="en-GB" sz="1400" i="1" dirty="0"/>
              <a:t>. </a:t>
            </a:r>
            <a:r>
              <a:rPr lang="en-GB" sz="1400" i="1" dirty="0" err="1"/>
              <a:t>Querrichtungs</a:t>
            </a:r>
            <a:r>
              <a:rPr lang="en-GB" sz="1400" i="1" dirty="0"/>
              <a:t> Section</a:t>
            </a:r>
            <a:endParaRPr lang="de-CH" sz="1400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BC3142-A22D-4F99-ADC5-F03C2448EFE8}"/>
              </a:ext>
            </a:extLst>
          </p:cNvPr>
          <p:cNvCxnSpPr/>
          <p:nvPr/>
        </p:nvCxnSpPr>
        <p:spPr>
          <a:xfrm flipV="1">
            <a:off x="5423257" y="2292993"/>
            <a:ext cx="1728718" cy="7568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CACDFC-69DB-4701-86D2-68864B1AF665}"/>
              </a:ext>
            </a:extLst>
          </p:cNvPr>
          <p:cNvCxnSpPr>
            <a:cxnSpLocks/>
          </p:cNvCxnSpPr>
          <p:nvPr/>
        </p:nvCxnSpPr>
        <p:spPr>
          <a:xfrm flipV="1">
            <a:off x="5381101" y="2313503"/>
            <a:ext cx="1839625" cy="811807"/>
          </a:xfrm>
          <a:prstGeom prst="line">
            <a:avLst/>
          </a:prstGeom>
          <a:ln w="12700">
            <a:solidFill>
              <a:srgbClr val="C44C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C8C10EC-FCA3-49AE-B237-1BD27BCF05E9}"/>
              </a:ext>
            </a:extLst>
          </p:cNvPr>
          <p:cNvSpPr txBox="1"/>
          <p:nvPr/>
        </p:nvSpPr>
        <p:spPr>
          <a:xfrm>
            <a:off x="5446915" y="274218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d3</a:t>
            </a:r>
            <a:endParaRPr lang="de-CH" sz="1100" dirty="0">
              <a:solidFill>
                <a:srgbClr val="7030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B38807-451A-48CD-A947-3D6F1287DDF1}"/>
              </a:ext>
            </a:extLst>
          </p:cNvPr>
          <p:cNvSpPr txBox="1"/>
          <p:nvPr/>
        </p:nvSpPr>
        <p:spPr>
          <a:xfrm>
            <a:off x="10223367" y="72356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d3</a:t>
            </a:r>
            <a:endParaRPr lang="de-CH" sz="1100" dirty="0">
              <a:solidFill>
                <a:srgbClr val="7030A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402BE2-C095-4289-BBED-DCB7099777DE}"/>
              </a:ext>
            </a:extLst>
          </p:cNvPr>
          <p:cNvSpPr txBox="1"/>
          <p:nvPr/>
        </p:nvSpPr>
        <p:spPr>
          <a:xfrm>
            <a:off x="5567899" y="291782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44CFA"/>
                </a:solidFill>
              </a:rPr>
              <a:t>d2</a:t>
            </a:r>
            <a:endParaRPr lang="de-CH" sz="1100" dirty="0">
              <a:solidFill>
                <a:srgbClr val="C44CF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718B4-C227-4D87-BB74-2B79F05F7E0A}"/>
              </a:ext>
            </a:extLst>
          </p:cNvPr>
          <p:cNvSpPr txBox="1"/>
          <p:nvPr/>
        </p:nvSpPr>
        <p:spPr>
          <a:xfrm>
            <a:off x="877965" y="1538658"/>
            <a:ext cx="19273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New variable parameter: </a:t>
            </a:r>
          </a:p>
          <a:p>
            <a:r>
              <a:rPr lang="en-GB" sz="1100" dirty="0"/>
              <a:t>+12 dim</a:t>
            </a:r>
          </a:p>
          <a:p>
            <a:endParaRPr lang="en-GB" sz="1100" dirty="0"/>
          </a:p>
          <a:p>
            <a:r>
              <a:rPr lang="en-GB" sz="1100" dirty="0" err="1">
                <a:solidFill>
                  <a:srgbClr val="7030A0"/>
                </a:solidFill>
              </a:rPr>
              <a:t>L_sec</a:t>
            </a:r>
            <a:endParaRPr lang="en-GB" sz="1100" dirty="0">
              <a:solidFill>
                <a:srgbClr val="7030A0"/>
              </a:solidFill>
            </a:endParaRPr>
          </a:p>
          <a:p>
            <a:r>
              <a:rPr lang="en-GB" sz="1100" dirty="0">
                <a:solidFill>
                  <a:srgbClr val="7030A0"/>
                </a:solidFill>
              </a:rPr>
              <a:t>D4 </a:t>
            </a:r>
            <a:r>
              <a:rPr lang="en-GB" sz="1100" dirty="0" err="1">
                <a:solidFill>
                  <a:srgbClr val="7030A0"/>
                </a:solidFill>
              </a:rPr>
              <a:t>innen</a:t>
            </a:r>
            <a:r>
              <a:rPr lang="en-GB" sz="1100" dirty="0">
                <a:solidFill>
                  <a:srgbClr val="7030A0"/>
                </a:solidFill>
              </a:rPr>
              <a:t> </a:t>
            </a:r>
            <a:r>
              <a:rPr lang="en-GB" sz="1100" dirty="0" err="1">
                <a:solidFill>
                  <a:srgbClr val="7030A0"/>
                </a:solidFill>
              </a:rPr>
              <a:t>platte</a:t>
            </a:r>
            <a:endParaRPr lang="en-GB" sz="1100" dirty="0">
              <a:solidFill>
                <a:srgbClr val="7030A0"/>
              </a:solidFill>
            </a:endParaRPr>
          </a:p>
          <a:p>
            <a:r>
              <a:rPr lang="en-GB" sz="1100" dirty="0">
                <a:solidFill>
                  <a:srgbClr val="7030A0"/>
                </a:solidFill>
              </a:rPr>
              <a:t>D1 </a:t>
            </a:r>
            <a:r>
              <a:rPr lang="en-GB" sz="1100" dirty="0" err="1">
                <a:solidFill>
                  <a:srgbClr val="7030A0"/>
                </a:solidFill>
              </a:rPr>
              <a:t>aussen</a:t>
            </a:r>
            <a:r>
              <a:rPr lang="en-GB" sz="1100" dirty="0">
                <a:solidFill>
                  <a:srgbClr val="7030A0"/>
                </a:solidFill>
              </a:rPr>
              <a:t> </a:t>
            </a:r>
            <a:r>
              <a:rPr lang="en-GB" sz="1100" dirty="0" err="1">
                <a:solidFill>
                  <a:srgbClr val="7030A0"/>
                </a:solidFill>
              </a:rPr>
              <a:t>platte</a:t>
            </a:r>
            <a:endParaRPr lang="en-GB" sz="1100" dirty="0">
              <a:solidFill>
                <a:srgbClr val="7030A0"/>
              </a:solidFill>
            </a:endParaRPr>
          </a:p>
          <a:p>
            <a:r>
              <a:rPr lang="en-GB" sz="1100" dirty="0" err="1">
                <a:solidFill>
                  <a:srgbClr val="7030A0"/>
                </a:solidFill>
              </a:rPr>
              <a:t>s_plate_innen</a:t>
            </a:r>
            <a:endParaRPr lang="en-GB" sz="1100" dirty="0">
              <a:solidFill>
                <a:srgbClr val="7030A0"/>
              </a:solidFill>
            </a:endParaRPr>
          </a:p>
          <a:p>
            <a:endParaRPr lang="en-GB" sz="900" dirty="0">
              <a:solidFill>
                <a:srgbClr val="7030A0"/>
              </a:solidFill>
            </a:endParaRPr>
          </a:p>
          <a:p>
            <a:r>
              <a:rPr lang="en-GB" sz="1100" dirty="0" err="1">
                <a:solidFill>
                  <a:srgbClr val="7030A0"/>
                </a:solidFill>
              </a:rPr>
              <a:t>Hsec</a:t>
            </a:r>
            <a:r>
              <a:rPr lang="en-GB" sz="1100" dirty="0">
                <a:solidFill>
                  <a:srgbClr val="7030A0"/>
                </a:solidFill>
              </a:rPr>
              <a:t> s1</a:t>
            </a:r>
          </a:p>
          <a:p>
            <a:r>
              <a:rPr lang="en-GB" sz="1100" dirty="0" err="1">
                <a:solidFill>
                  <a:srgbClr val="7030A0"/>
                </a:solidFill>
              </a:rPr>
              <a:t>Hsec</a:t>
            </a:r>
            <a:r>
              <a:rPr lang="en-GB" sz="1100" dirty="0">
                <a:solidFill>
                  <a:srgbClr val="7030A0"/>
                </a:solidFill>
              </a:rPr>
              <a:t> s7</a:t>
            </a:r>
          </a:p>
          <a:p>
            <a:r>
              <a:rPr lang="en-GB" sz="1100" dirty="0">
                <a:solidFill>
                  <a:srgbClr val="7030A0"/>
                </a:solidFill>
              </a:rPr>
              <a:t>S4-5: D1,d4,, s</a:t>
            </a:r>
          </a:p>
          <a:p>
            <a:r>
              <a:rPr lang="en-GB" sz="1100" dirty="0">
                <a:solidFill>
                  <a:srgbClr val="7030A0"/>
                </a:solidFill>
              </a:rPr>
              <a:t>S.7-9: D1,d4, s</a:t>
            </a:r>
          </a:p>
          <a:p>
            <a:endParaRPr lang="en-GB" sz="1100" dirty="0">
              <a:solidFill>
                <a:srgbClr val="7030A0"/>
              </a:solidFill>
            </a:endParaRPr>
          </a:p>
          <a:p>
            <a:endParaRPr lang="de-CH" sz="1100" dirty="0">
              <a:solidFill>
                <a:srgbClr val="D4AE76"/>
              </a:solidFill>
            </a:endParaRPr>
          </a:p>
          <a:p>
            <a:endParaRPr lang="de-CH" sz="1100" dirty="0">
              <a:solidFill>
                <a:srgbClr val="C44CFA"/>
              </a:solidFill>
            </a:endParaRPr>
          </a:p>
          <a:p>
            <a:endParaRPr lang="de-CH" sz="1100" dirty="0">
              <a:solidFill>
                <a:srgbClr val="7030A0"/>
              </a:solidFill>
            </a:endParaRPr>
          </a:p>
          <a:p>
            <a:endParaRPr lang="en-GB" sz="1100" dirty="0"/>
          </a:p>
          <a:p>
            <a:endParaRPr lang="de-CH" sz="11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197AA9-26C3-4AC6-A842-6DF0045CE7A3}"/>
              </a:ext>
            </a:extLst>
          </p:cNvPr>
          <p:cNvCxnSpPr>
            <a:cxnSpLocks/>
          </p:cNvCxnSpPr>
          <p:nvPr/>
        </p:nvCxnSpPr>
        <p:spPr>
          <a:xfrm flipV="1">
            <a:off x="6027574" y="2807657"/>
            <a:ext cx="2072834" cy="1178674"/>
          </a:xfrm>
          <a:prstGeom prst="line">
            <a:avLst/>
          </a:prstGeom>
          <a:ln w="12700">
            <a:solidFill>
              <a:srgbClr val="926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C6EC66-CE52-471D-AE75-F8FAE1CD71F4}"/>
              </a:ext>
            </a:extLst>
          </p:cNvPr>
          <p:cNvCxnSpPr>
            <a:cxnSpLocks/>
          </p:cNvCxnSpPr>
          <p:nvPr/>
        </p:nvCxnSpPr>
        <p:spPr>
          <a:xfrm flipV="1">
            <a:off x="5973034" y="2826495"/>
            <a:ext cx="1986836" cy="1111342"/>
          </a:xfrm>
          <a:prstGeom prst="line">
            <a:avLst/>
          </a:prstGeom>
          <a:ln w="12700">
            <a:solidFill>
              <a:srgbClr val="D4AE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508428C-E189-4505-8775-E8970DCDB7D0}"/>
              </a:ext>
            </a:extLst>
          </p:cNvPr>
          <p:cNvSpPr txBox="1"/>
          <p:nvPr/>
        </p:nvSpPr>
        <p:spPr>
          <a:xfrm>
            <a:off x="7106090" y="322113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6A2E"/>
                </a:solidFill>
              </a:rPr>
              <a:t>d3</a:t>
            </a:r>
            <a:endParaRPr lang="de-CH" sz="1100" dirty="0">
              <a:solidFill>
                <a:srgbClr val="926A2E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782CA5-5DE0-491F-BBDC-DEF7E35887B8}"/>
              </a:ext>
            </a:extLst>
          </p:cNvPr>
          <p:cNvSpPr txBox="1"/>
          <p:nvPr/>
        </p:nvSpPr>
        <p:spPr>
          <a:xfrm>
            <a:off x="7084554" y="299245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D4AE76"/>
                </a:solidFill>
              </a:rPr>
              <a:t>d2</a:t>
            </a:r>
            <a:endParaRPr lang="de-CH" sz="1100" dirty="0">
              <a:solidFill>
                <a:srgbClr val="D4AE7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F163B4-5A47-422F-B674-8D34DD9B654A}"/>
              </a:ext>
            </a:extLst>
          </p:cNvPr>
          <p:cNvSpPr txBox="1"/>
          <p:nvPr/>
        </p:nvSpPr>
        <p:spPr>
          <a:xfrm>
            <a:off x="6463526" y="314638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AEF6D9-198C-43EE-84B0-A4E709D89595}"/>
              </a:ext>
            </a:extLst>
          </p:cNvPr>
          <p:cNvSpPr txBox="1"/>
          <p:nvPr/>
        </p:nvSpPr>
        <p:spPr>
          <a:xfrm>
            <a:off x="6736518" y="344635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DE1C89-79D1-4337-AAD8-0DE8B2B685E3}"/>
              </a:ext>
            </a:extLst>
          </p:cNvPr>
          <p:cNvSpPr/>
          <p:nvPr/>
        </p:nvSpPr>
        <p:spPr>
          <a:xfrm>
            <a:off x="9183703" y="1080950"/>
            <a:ext cx="80409" cy="73366"/>
          </a:xfrm>
          <a:prstGeom prst="ellipse">
            <a:avLst/>
          </a:prstGeom>
          <a:noFill/>
          <a:ln>
            <a:solidFill>
              <a:srgbClr val="C44C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86D879-FD2E-4349-9523-6EE8AAD8E51E}"/>
              </a:ext>
            </a:extLst>
          </p:cNvPr>
          <p:cNvSpPr/>
          <p:nvPr/>
        </p:nvSpPr>
        <p:spPr>
          <a:xfrm>
            <a:off x="9189370" y="817686"/>
            <a:ext cx="80409" cy="733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524616-1BCD-41CB-8956-34D9FB568504}"/>
              </a:ext>
            </a:extLst>
          </p:cNvPr>
          <p:cNvSpPr txBox="1"/>
          <p:nvPr/>
        </p:nvSpPr>
        <p:spPr>
          <a:xfrm>
            <a:off x="1384459" y="525174"/>
            <a:ext cx="393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Idee</a:t>
            </a:r>
            <a:r>
              <a:rPr lang="en-GB" dirty="0"/>
              <a:t> die </a:t>
            </a:r>
            <a:r>
              <a:rPr lang="en-GB" dirty="0" err="1"/>
              <a:t>meisten</a:t>
            </a:r>
            <a:r>
              <a:rPr lang="en-GB" dirty="0"/>
              <a:t> </a:t>
            </a:r>
            <a:r>
              <a:rPr lang="en-GB" dirty="0" err="1"/>
              <a:t>fallbesipiele</a:t>
            </a:r>
            <a:r>
              <a:rPr lang="en-GB" dirty="0"/>
              <a:t> </a:t>
            </a:r>
            <a:r>
              <a:rPr lang="en-GB" dirty="0" err="1"/>
              <a:t>abdecken</a:t>
            </a:r>
            <a:r>
              <a:rPr lang="en-GB" dirty="0"/>
              <a:t>, </a:t>
            </a:r>
            <a:r>
              <a:rPr lang="en-GB" dirty="0" err="1"/>
              <a:t>laut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report. </a:t>
            </a:r>
            <a:endParaRPr lang="de-CH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F8B055A-3837-493F-BF0F-39E09BE04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661" y="4571974"/>
            <a:ext cx="4305292" cy="2258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6E1116-2031-480D-B0D7-3CABA0000D61}"/>
              </a:ext>
            </a:extLst>
          </p:cNvPr>
          <p:cNvSpPr txBox="1"/>
          <p:nvPr/>
        </p:nvSpPr>
        <p:spPr>
          <a:xfrm>
            <a:off x="7427424" y="4991470"/>
            <a:ext cx="43350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Plate: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000" dirty="0">
                <a:sym typeface="Wingdings" panose="05000000000000000000" pitchFamily="2" charset="2"/>
              </a:rPr>
              <a:t>1. und 4 </a:t>
            </a:r>
            <a:r>
              <a:rPr lang="en-GB" sz="1000" dirty="0" err="1">
                <a:sym typeface="Wingdings" panose="05000000000000000000" pitchFamily="2" charset="2"/>
              </a:rPr>
              <a:t>werden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wie</a:t>
            </a:r>
            <a:r>
              <a:rPr lang="en-GB" sz="1000" dirty="0">
                <a:sym typeface="Wingdings" panose="05000000000000000000" pitchFamily="2" charset="2"/>
              </a:rPr>
              <a:t> in </a:t>
            </a:r>
            <a:r>
              <a:rPr lang="en-GB" sz="1000" dirty="0" err="1">
                <a:sym typeface="Wingdings" panose="05000000000000000000" pitchFamily="2" charset="2"/>
              </a:rPr>
              <a:t>Klasse</a:t>
            </a:r>
            <a:r>
              <a:rPr lang="en-GB" sz="1000" dirty="0">
                <a:sym typeface="Wingdings" panose="05000000000000000000" pitchFamily="2" charset="2"/>
              </a:rPr>
              <a:t> 2 </a:t>
            </a:r>
            <a:r>
              <a:rPr lang="en-GB" sz="1000" dirty="0" err="1">
                <a:sym typeface="Wingdings" panose="05000000000000000000" pitchFamily="2" charset="2"/>
              </a:rPr>
              <a:t>variirt</a:t>
            </a:r>
            <a:r>
              <a:rPr lang="en-GB" sz="1000" dirty="0">
                <a:sym typeface="Wingdings" panose="05000000000000000000" pitchFamily="2" charset="2"/>
              </a:rPr>
              <a:t> (</a:t>
            </a:r>
            <a:r>
              <a:rPr lang="en-GB" sz="1000" dirty="0" err="1">
                <a:sym typeface="Wingdings" panose="05000000000000000000" pitchFamily="2" charset="2"/>
              </a:rPr>
              <a:t>aussen</a:t>
            </a:r>
            <a:r>
              <a:rPr lang="en-GB" sz="1000" dirty="0">
                <a:sym typeface="Wingdings" panose="05000000000000000000" pitchFamily="2" charset="2"/>
              </a:rPr>
              <a:t> und </a:t>
            </a:r>
            <a:r>
              <a:rPr lang="en-GB" sz="1000" dirty="0" err="1">
                <a:sym typeface="Wingdings" panose="05000000000000000000" pitchFamily="2" charset="2"/>
              </a:rPr>
              <a:t>innen</a:t>
            </a:r>
            <a:r>
              <a:rPr lang="en-GB" sz="10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000" dirty="0">
                <a:sym typeface="Wingdings" panose="05000000000000000000" pitchFamily="2" charset="2"/>
              </a:rPr>
              <a:t>2. und 3 warden </a:t>
            </a:r>
            <a:r>
              <a:rPr lang="en-GB" sz="1000" dirty="0" err="1">
                <a:sym typeface="Wingdings" panose="05000000000000000000" pitchFamily="2" charset="2"/>
              </a:rPr>
              <a:t>wie</a:t>
            </a:r>
            <a:r>
              <a:rPr lang="en-GB" sz="1000" dirty="0">
                <a:sym typeface="Wingdings" panose="05000000000000000000" pitchFamily="2" charset="2"/>
              </a:rPr>
              <a:t> in </a:t>
            </a:r>
            <a:r>
              <a:rPr lang="en-GB" sz="1000" dirty="0" err="1">
                <a:sym typeface="Wingdings" panose="05000000000000000000" pitchFamily="2" charset="2"/>
              </a:rPr>
              <a:t>Klasse</a:t>
            </a:r>
            <a:r>
              <a:rPr lang="en-GB" sz="1000" dirty="0">
                <a:sym typeface="Wingdings" panose="05000000000000000000" pitchFamily="2" charset="2"/>
              </a:rPr>
              <a:t> 1 </a:t>
            </a:r>
            <a:r>
              <a:rPr lang="en-GB" sz="1000" dirty="0" err="1">
                <a:sym typeface="Wingdings" panose="05000000000000000000" pitchFamily="2" charset="2"/>
              </a:rPr>
              <a:t>variiert</a:t>
            </a:r>
            <a:r>
              <a:rPr lang="en-GB" sz="1000" dirty="0">
                <a:sym typeface="Wingdings" panose="05000000000000000000" pitchFamily="2" charset="2"/>
              </a:rPr>
              <a:t> (</a:t>
            </a:r>
            <a:r>
              <a:rPr lang="en-GB" sz="1000" dirty="0" err="1">
                <a:sym typeface="Wingdings" panose="05000000000000000000" pitchFamily="2" charset="2"/>
              </a:rPr>
              <a:t>homogen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für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gesamte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platte</a:t>
            </a:r>
            <a:r>
              <a:rPr lang="en-GB" sz="1000" dirty="0">
                <a:sym typeface="Wingdings" panose="05000000000000000000" pitchFamily="2" charset="2"/>
              </a:rPr>
              <a:t>)</a:t>
            </a:r>
          </a:p>
          <a:p>
            <a:endParaRPr lang="en-GB" sz="1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BF0AC-39F5-4734-BE80-DA3EA87B2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345" y="5615743"/>
            <a:ext cx="3217020" cy="114757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A3575002-498A-410E-8C4E-F5921E1EF549}"/>
              </a:ext>
            </a:extLst>
          </p:cNvPr>
          <p:cNvSpPr txBox="1"/>
          <p:nvPr/>
        </p:nvSpPr>
        <p:spPr>
          <a:xfrm>
            <a:off x="10281339" y="5615743"/>
            <a:ext cx="19656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Plate: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000" dirty="0">
                <a:sym typeface="Wingdings" panose="05000000000000000000" pitchFamily="2" charset="2"/>
              </a:rPr>
              <a:t>2. und 3 </a:t>
            </a:r>
            <a:r>
              <a:rPr lang="en-GB" sz="1000" dirty="0" err="1">
                <a:sym typeface="Wingdings" panose="05000000000000000000" pitchFamily="2" charset="2"/>
              </a:rPr>
              <a:t>werden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wie</a:t>
            </a:r>
            <a:r>
              <a:rPr lang="en-GB" sz="1000" dirty="0">
                <a:sym typeface="Wingdings" panose="05000000000000000000" pitchFamily="2" charset="2"/>
              </a:rPr>
              <a:t> in </a:t>
            </a:r>
            <a:r>
              <a:rPr lang="en-GB" sz="1000" dirty="0" err="1">
                <a:sym typeface="Wingdings" panose="05000000000000000000" pitchFamily="2" charset="2"/>
              </a:rPr>
              <a:t>Klasse</a:t>
            </a:r>
            <a:r>
              <a:rPr lang="en-GB" sz="1000" dirty="0">
                <a:sym typeface="Wingdings" panose="05000000000000000000" pitchFamily="2" charset="2"/>
              </a:rPr>
              <a:t> 1 </a:t>
            </a:r>
            <a:r>
              <a:rPr lang="en-GB" sz="1000" dirty="0" err="1">
                <a:sym typeface="Wingdings" panose="05000000000000000000" pitchFamily="2" charset="2"/>
              </a:rPr>
              <a:t>variiert</a:t>
            </a:r>
            <a:r>
              <a:rPr lang="en-GB" sz="1000" dirty="0">
                <a:sym typeface="Wingdings" panose="05000000000000000000" pitchFamily="2" charset="2"/>
              </a:rPr>
              <a:t> (</a:t>
            </a:r>
            <a:r>
              <a:rPr lang="en-GB" sz="1000" dirty="0" err="1">
                <a:sym typeface="Wingdings" panose="05000000000000000000" pitchFamily="2" charset="2"/>
              </a:rPr>
              <a:t>homogen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für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gesamte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platte</a:t>
            </a:r>
            <a:r>
              <a:rPr lang="en-GB" sz="10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000" dirty="0">
                <a:sym typeface="Wingdings" panose="05000000000000000000" pitchFamily="2" charset="2"/>
              </a:rPr>
              <a:t>1,4 </a:t>
            </a:r>
            <a:r>
              <a:rPr lang="en-GB" sz="1000" dirty="0" err="1">
                <a:sym typeface="Wingdings" panose="05000000000000000000" pitchFamily="2" charset="2"/>
              </a:rPr>
              <a:t>nach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klasse</a:t>
            </a:r>
            <a:r>
              <a:rPr lang="en-GB" sz="1000" dirty="0">
                <a:sym typeface="Wingdings" panose="05000000000000000000" pitchFamily="2" charset="2"/>
              </a:rPr>
              <a:t> 3, </a:t>
            </a:r>
            <a:r>
              <a:rPr lang="en-GB" sz="1000" dirty="0" err="1">
                <a:sym typeface="Wingdings" panose="05000000000000000000" pitchFamily="2" charset="2"/>
              </a:rPr>
              <a:t>für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alle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längssektionen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gleich</a:t>
            </a:r>
            <a:endParaRPr lang="en-GB" sz="1000" dirty="0">
              <a:sym typeface="Wingdings" panose="05000000000000000000" pitchFamily="2" charset="2"/>
            </a:endParaRPr>
          </a:p>
          <a:p>
            <a:endParaRPr lang="en-GB" sz="1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CH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EFEBA53-6CBF-4296-8756-68CE376222C9}"/>
              </a:ext>
            </a:extLst>
          </p:cNvPr>
          <p:cNvSpPr txBox="1"/>
          <p:nvPr/>
        </p:nvSpPr>
        <p:spPr>
          <a:xfrm>
            <a:off x="5807587" y="245692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4E94190-9937-4AB1-BB86-03D6F8C8EA82}"/>
              </a:ext>
            </a:extLst>
          </p:cNvPr>
          <p:cNvCxnSpPr>
            <a:cxnSpLocks/>
          </p:cNvCxnSpPr>
          <p:nvPr/>
        </p:nvCxnSpPr>
        <p:spPr>
          <a:xfrm flipH="1">
            <a:off x="6737729" y="3417493"/>
            <a:ext cx="6675" cy="2525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9554BE2-7625-4654-9EF2-D43D13772E8D}"/>
              </a:ext>
            </a:extLst>
          </p:cNvPr>
          <p:cNvCxnSpPr>
            <a:cxnSpLocks/>
          </p:cNvCxnSpPr>
          <p:nvPr/>
        </p:nvCxnSpPr>
        <p:spPr>
          <a:xfrm flipH="1">
            <a:off x="6780018" y="3400799"/>
            <a:ext cx="5827" cy="2691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77774F-FF60-4ECF-86A6-A7513FB19700}"/>
              </a:ext>
            </a:extLst>
          </p:cNvPr>
          <p:cNvCxnSpPr>
            <a:cxnSpLocks/>
          </p:cNvCxnSpPr>
          <p:nvPr/>
        </p:nvCxnSpPr>
        <p:spPr>
          <a:xfrm flipH="1">
            <a:off x="6729843" y="3712698"/>
            <a:ext cx="6675" cy="2525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EAC54C1-5DC6-4D85-B031-6E4CF3405ED5}"/>
              </a:ext>
            </a:extLst>
          </p:cNvPr>
          <p:cNvCxnSpPr>
            <a:cxnSpLocks/>
          </p:cNvCxnSpPr>
          <p:nvPr/>
        </p:nvCxnSpPr>
        <p:spPr>
          <a:xfrm flipH="1">
            <a:off x="6772132" y="3696004"/>
            <a:ext cx="5827" cy="2691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CF7A3BB-E155-4F0E-B73E-F97C93892CD7}"/>
              </a:ext>
            </a:extLst>
          </p:cNvPr>
          <p:cNvSpPr txBox="1"/>
          <p:nvPr/>
        </p:nvSpPr>
        <p:spPr>
          <a:xfrm>
            <a:off x="5060406" y="2416882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5"/>
                </a:solidFill>
              </a:rPr>
              <a:t>d1</a:t>
            </a:r>
            <a:endParaRPr lang="de-CH" sz="1100" dirty="0">
              <a:solidFill>
                <a:schemeClr val="accent5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5E1E67-90CF-4D67-A69C-7CD428934467}"/>
              </a:ext>
            </a:extLst>
          </p:cNvPr>
          <p:cNvSpPr txBox="1"/>
          <p:nvPr/>
        </p:nvSpPr>
        <p:spPr>
          <a:xfrm>
            <a:off x="5523267" y="258069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5"/>
                </a:solidFill>
              </a:rPr>
              <a:t>d1</a:t>
            </a:r>
            <a:endParaRPr lang="de-CH" sz="1100" dirty="0">
              <a:solidFill>
                <a:schemeClr val="accent5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B87700-E072-4530-A14C-B3782B12C8F0}"/>
              </a:ext>
            </a:extLst>
          </p:cNvPr>
          <p:cNvSpPr txBox="1"/>
          <p:nvPr/>
        </p:nvSpPr>
        <p:spPr>
          <a:xfrm>
            <a:off x="6483629" y="3555950"/>
            <a:ext cx="33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98DD99D-CD47-42A8-A9C7-B0A66B2D6A24}"/>
              </a:ext>
            </a:extLst>
          </p:cNvPr>
          <p:cNvSpPr txBox="1"/>
          <p:nvPr/>
        </p:nvSpPr>
        <p:spPr>
          <a:xfrm>
            <a:off x="6461780" y="376348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E4F54CE-30FF-4C12-9A9E-712DCE80DC23}"/>
              </a:ext>
            </a:extLst>
          </p:cNvPr>
          <p:cNvSpPr txBox="1"/>
          <p:nvPr/>
        </p:nvSpPr>
        <p:spPr>
          <a:xfrm>
            <a:off x="6729843" y="310013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20D258-CEF5-40C3-ACD7-CBDEC53B798F}"/>
              </a:ext>
            </a:extLst>
          </p:cNvPr>
          <p:cNvSpPr txBox="1"/>
          <p:nvPr/>
        </p:nvSpPr>
        <p:spPr>
          <a:xfrm>
            <a:off x="6708507" y="367219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6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81C36-82D5-4BAF-9DB3-779D7C13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53" y="1723931"/>
            <a:ext cx="4454991" cy="291900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D1EDA1-4D80-40F0-B94B-255E5E3A6F49}"/>
              </a:ext>
            </a:extLst>
          </p:cNvPr>
          <p:cNvCxnSpPr>
            <a:cxnSpLocks/>
          </p:cNvCxnSpPr>
          <p:nvPr/>
        </p:nvCxnSpPr>
        <p:spPr>
          <a:xfrm>
            <a:off x="4316680" y="2718826"/>
            <a:ext cx="433450" cy="1900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29D3A1-0594-48CB-A85B-0285ABD030C8}"/>
              </a:ext>
            </a:extLst>
          </p:cNvPr>
          <p:cNvCxnSpPr>
            <a:cxnSpLocks/>
          </p:cNvCxnSpPr>
          <p:nvPr/>
        </p:nvCxnSpPr>
        <p:spPr>
          <a:xfrm>
            <a:off x="4866903" y="3007790"/>
            <a:ext cx="429491" cy="1815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1537720-ADFA-4733-9A07-19F98A7A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58" y="604502"/>
            <a:ext cx="2850787" cy="9341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25644-B1FD-44C1-8785-1F12374A5780}"/>
              </a:ext>
            </a:extLst>
          </p:cNvPr>
          <p:cNvSpPr txBox="1"/>
          <p:nvPr/>
        </p:nvSpPr>
        <p:spPr>
          <a:xfrm>
            <a:off x="9877578" y="104102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5"/>
                </a:solidFill>
              </a:rPr>
              <a:t>d1</a:t>
            </a:r>
            <a:endParaRPr lang="de-CH" sz="11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D2C4B-180B-489B-827E-444D3F4C854A}"/>
              </a:ext>
            </a:extLst>
          </p:cNvPr>
          <p:cNvSpPr txBox="1"/>
          <p:nvPr/>
        </p:nvSpPr>
        <p:spPr>
          <a:xfrm>
            <a:off x="9851051" y="66771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6BFA3-43D2-4AC7-AC7E-F6716B27EE7A}"/>
              </a:ext>
            </a:extLst>
          </p:cNvPr>
          <p:cNvSpPr txBox="1"/>
          <p:nvPr/>
        </p:nvSpPr>
        <p:spPr>
          <a:xfrm>
            <a:off x="10223368" y="94237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44CFA"/>
                </a:solidFill>
              </a:rPr>
              <a:t>d2</a:t>
            </a:r>
            <a:endParaRPr lang="de-CH" sz="1100" dirty="0">
              <a:solidFill>
                <a:srgbClr val="C44CF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9E952-C7E1-4D26-93B7-C8629CA482AB}"/>
              </a:ext>
            </a:extLst>
          </p:cNvPr>
          <p:cNvSpPr txBox="1"/>
          <p:nvPr/>
        </p:nvSpPr>
        <p:spPr>
          <a:xfrm>
            <a:off x="4892633" y="309858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F0"/>
                </a:solidFill>
              </a:rPr>
              <a:t>d1</a:t>
            </a:r>
            <a:endParaRPr lang="de-CH" sz="1100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B4966-9D72-4D78-A2EA-0DE28791E519}"/>
              </a:ext>
            </a:extLst>
          </p:cNvPr>
          <p:cNvSpPr txBox="1"/>
          <p:nvPr/>
        </p:nvSpPr>
        <p:spPr>
          <a:xfrm>
            <a:off x="4441370" y="258802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</a:rPr>
              <a:t>d4</a:t>
            </a:r>
            <a:endParaRPr lang="de-CH" sz="1100" dirty="0">
              <a:solidFill>
                <a:schemeClr val="accent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327472-9623-4043-A79D-F697A1010899}"/>
              </a:ext>
            </a:extLst>
          </p:cNvPr>
          <p:cNvCxnSpPr>
            <a:cxnSpLocks/>
          </p:cNvCxnSpPr>
          <p:nvPr/>
        </p:nvCxnSpPr>
        <p:spPr>
          <a:xfrm>
            <a:off x="4316680" y="2764688"/>
            <a:ext cx="429491" cy="18158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E0E967-2D41-465E-895D-70A404B2BCD2}"/>
              </a:ext>
            </a:extLst>
          </p:cNvPr>
          <p:cNvCxnSpPr>
            <a:cxnSpLocks/>
          </p:cNvCxnSpPr>
          <p:nvPr/>
        </p:nvCxnSpPr>
        <p:spPr>
          <a:xfrm>
            <a:off x="4866903" y="2958183"/>
            <a:ext cx="433450" cy="1900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E8EB29-AFE7-497C-9CA8-97EC4645E5D5}"/>
              </a:ext>
            </a:extLst>
          </p:cNvPr>
          <p:cNvSpPr txBox="1"/>
          <p:nvPr/>
        </p:nvSpPr>
        <p:spPr>
          <a:xfrm>
            <a:off x="880731" y="1071580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Variable parameter</a:t>
            </a:r>
            <a:endParaRPr lang="de-CH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38371-520A-4FDA-A47C-56D2CA87E3DF}"/>
              </a:ext>
            </a:extLst>
          </p:cNvPr>
          <p:cNvSpPr txBox="1"/>
          <p:nvPr/>
        </p:nvSpPr>
        <p:spPr>
          <a:xfrm>
            <a:off x="739237" y="4780465"/>
            <a:ext cx="20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Fixed parameter</a:t>
            </a:r>
            <a:endParaRPr lang="de-CH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5952A-3E90-453C-AE26-5A986BED784D}"/>
              </a:ext>
            </a:extLst>
          </p:cNvPr>
          <p:cNvSpPr txBox="1"/>
          <p:nvPr/>
        </p:nvSpPr>
        <p:spPr>
          <a:xfrm>
            <a:off x="257414" y="5224840"/>
            <a:ext cx="221872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Plate: </a:t>
            </a:r>
          </a:p>
          <a:p>
            <a:r>
              <a:rPr lang="en-GB" sz="1100" dirty="0"/>
              <a:t>b2=b1</a:t>
            </a:r>
          </a:p>
          <a:p>
            <a:r>
              <a:rPr lang="en-GB" sz="1100" strike="sngStrike" dirty="0"/>
              <a:t>d2 = 14mm (von hero)</a:t>
            </a:r>
          </a:p>
          <a:p>
            <a:r>
              <a:rPr lang="en-GB" sz="1100" strike="sngStrike" dirty="0"/>
              <a:t>d3 = 12mm (von hero)</a:t>
            </a:r>
          </a:p>
          <a:p>
            <a:r>
              <a:rPr lang="en-GB" sz="1100" strike="sngStrike" dirty="0" err="1"/>
              <a:t>Sall</a:t>
            </a:r>
            <a:r>
              <a:rPr lang="en-GB" sz="1100" strike="sngStrike" dirty="0"/>
              <a:t> = 200 mm (von hero)</a:t>
            </a:r>
          </a:p>
          <a:p>
            <a:r>
              <a:rPr lang="en-GB" sz="1100" dirty="0"/>
              <a:t>b of all sections = 0.33 (1/3)</a:t>
            </a:r>
          </a:p>
          <a:p>
            <a:r>
              <a:rPr lang="en-GB" sz="1100" dirty="0" err="1"/>
              <a:t>Keine</a:t>
            </a:r>
            <a:r>
              <a:rPr lang="en-GB" sz="1100" dirty="0"/>
              <a:t> </a:t>
            </a:r>
            <a:r>
              <a:rPr lang="en-GB" sz="1100" dirty="0" err="1"/>
              <a:t>Voute</a:t>
            </a:r>
            <a:r>
              <a:rPr lang="en-GB" sz="1100" dirty="0"/>
              <a:t>: </a:t>
            </a:r>
            <a:r>
              <a:rPr lang="en-GB" sz="1100" dirty="0" err="1"/>
              <a:t>h_v</a:t>
            </a:r>
            <a:r>
              <a:rPr lang="en-GB" sz="1100" dirty="0"/>
              <a:t>=0, lv=0</a:t>
            </a:r>
          </a:p>
          <a:p>
            <a:r>
              <a:rPr lang="en-GB" sz="1100" strike="sngStrike" dirty="0" err="1"/>
              <a:t>L_sec</a:t>
            </a:r>
            <a:r>
              <a:rPr lang="en-GB" sz="1100" strike="sngStrike" dirty="0"/>
              <a:t> = 0.375 (von hero)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B7AF58-F71F-41FF-9032-0BDFAC650371}"/>
              </a:ext>
            </a:extLst>
          </p:cNvPr>
          <p:cNvCxnSpPr>
            <a:cxnSpLocks/>
          </p:cNvCxnSpPr>
          <p:nvPr/>
        </p:nvCxnSpPr>
        <p:spPr>
          <a:xfrm>
            <a:off x="5157514" y="2391066"/>
            <a:ext cx="412013" cy="1437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A686C8-6280-4170-9EA1-A493496C8890}"/>
              </a:ext>
            </a:extLst>
          </p:cNvPr>
          <p:cNvCxnSpPr>
            <a:cxnSpLocks/>
          </p:cNvCxnSpPr>
          <p:nvPr/>
        </p:nvCxnSpPr>
        <p:spPr>
          <a:xfrm>
            <a:off x="5163451" y="2441347"/>
            <a:ext cx="469077" cy="16824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AC3EC5-B393-45EB-A3BC-B2EE03AC5854}"/>
              </a:ext>
            </a:extLst>
          </p:cNvPr>
          <p:cNvCxnSpPr>
            <a:cxnSpLocks/>
          </p:cNvCxnSpPr>
          <p:nvPr/>
        </p:nvCxnSpPr>
        <p:spPr>
          <a:xfrm>
            <a:off x="5702553" y="2585662"/>
            <a:ext cx="412013" cy="1437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4F8CA7-3857-40F5-B1E5-A7799DDC6777}"/>
              </a:ext>
            </a:extLst>
          </p:cNvPr>
          <p:cNvCxnSpPr>
            <a:cxnSpLocks/>
          </p:cNvCxnSpPr>
          <p:nvPr/>
        </p:nvCxnSpPr>
        <p:spPr>
          <a:xfrm>
            <a:off x="5708490" y="2635943"/>
            <a:ext cx="469077" cy="16824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5E284A-0D3C-49D3-A9B0-51F3EFB212EA}"/>
              </a:ext>
            </a:extLst>
          </p:cNvPr>
          <p:cNvCxnSpPr>
            <a:cxnSpLocks/>
          </p:cNvCxnSpPr>
          <p:nvPr/>
        </p:nvCxnSpPr>
        <p:spPr>
          <a:xfrm>
            <a:off x="5840088" y="2157854"/>
            <a:ext cx="422123" cy="930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F50AD7-4AB7-4ADB-B7E6-65ACC5AD01F1}"/>
              </a:ext>
            </a:extLst>
          </p:cNvPr>
          <p:cNvCxnSpPr>
            <a:cxnSpLocks/>
          </p:cNvCxnSpPr>
          <p:nvPr/>
        </p:nvCxnSpPr>
        <p:spPr>
          <a:xfrm>
            <a:off x="5837689" y="2198544"/>
            <a:ext cx="466678" cy="11131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219A064-6942-4DE4-A1BF-8F243F01A443}"/>
              </a:ext>
            </a:extLst>
          </p:cNvPr>
          <p:cNvCxnSpPr>
            <a:cxnSpLocks/>
          </p:cNvCxnSpPr>
          <p:nvPr/>
        </p:nvCxnSpPr>
        <p:spPr>
          <a:xfrm>
            <a:off x="6381813" y="2294717"/>
            <a:ext cx="422123" cy="930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11603C-54AB-42E7-A8C1-CD3899CF23AD}"/>
              </a:ext>
            </a:extLst>
          </p:cNvPr>
          <p:cNvCxnSpPr>
            <a:cxnSpLocks/>
          </p:cNvCxnSpPr>
          <p:nvPr/>
        </p:nvCxnSpPr>
        <p:spPr>
          <a:xfrm>
            <a:off x="6379414" y="2335407"/>
            <a:ext cx="466678" cy="11131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F8DBBC-D251-4882-A3B8-A2FB82DFFE45}"/>
              </a:ext>
            </a:extLst>
          </p:cNvPr>
          <p:cNvCxnSpPr>
            <a:cxnSpLocks/>
          </p:cNvCxnSpPr>
          <p:nvPr/>
        </p:nvCxnSpPr>
        <p:spPr>
          <a:xfrm flipV="1">
            <a:off x="4079921" y="1832271"/>
            <a:ext cx="2097614" cy="6900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648F9F1-2F1F-4D8E-9729-1452C7B1DEA0}"/>
              </a:ext>
            </a:extLst>
          </p:cNvPr>
          <p:cNvSpPr txBox="1"/>
          <p:nvPr/>
        </p:nvSpPr>
        <p:spPr>
          <a:xfrm>
            <a:off x="5081648" y="1916219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2"/>
                </a:solidFill>
              </a:rPr>
              <a:t>b</a:t>
            </a:r>
            <a:endParaRPr lang="de-CH" sz="11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120636-8A4D-46EB-8FE5-7F10F97E712F}"/>
              </a:ext>
            </a:extLst>
          </p:cNvPr>
          <p:cNvCxnSpPr>
            <a:cxnSpLocks/>
          </p:cNvCxnSpPr>
          <p:nvPr/>
        </p:nvCxnSpPr>
        <p:spPr>
          <a:xfrm>
            <a:off x="6452106" y="1867939"/>
            <a:ext cx="1793867" cy="33060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8424E80-6BEA-482A-A117-7D9318F53271}"/>
              </a:ext>
            </a:extLst>
          </p:cNvPr>
          <p:cNvSpPr txBox="1"/>
          <p:nvPr/>
        </p:nvSpPr>
        <p:spPr>
          <a:xfrm>
            <a:off x="7248098" y="178663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L</a:t>
            </a:r>
            <a:endParaRPr lang="de-CH" sz="1100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A5AA7F-FCB4-4A18-8F58-67218F27A144}"/>
              </a:ext>
            </a:extLst>
          </p:cNvPr>
          <p:cNvCxnSpPr>
            <a:cxnSpLocks/>
          </p:cNvCxnSpPr>
          <p:nvPr/>
        </p:nvCxnSpPr>
        <p:spPr>
          <a:xfrm>
            <a:off x="7535974" y="820133"/>
            <a:ext cx="23150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E50CDA-08E8-4C44-81E6-504B0EA0FE22}"/>
              </a:ext>
            </a:extLst>
          </p:cNvPr>
          <p:cNvCxnSpPr>
            <a:cxnSpLocks/>
          </p:cNvCxnSpPr>
          <p:nvPr/>
        </p:nvCxnSpPr>
        <p:spPr>
          <a:xfrm>
            <a:off x="7535974" y="1162784"/>
            <a:ext cx="2315078" cy="432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9CE398-BDCE-4D82-8B9F-6C34AEDD021B}"/>
              </a:ext>
            </a:extLst>
          </p:cNvPr>
          <p:cNvCxnSpPr>
            <a:cxnSpLocks/>
          </p:cNvCxnSpPr>
          <p:nvPr/>
        </p:nvCxnSpPr>
        <p:spPr>
          <a:xfrm>
            <a:off x="5653898" y="3581987"/>
            <a:ext cx="18965" cy="1001848"/>
          </a:xfrm>
          <a:prstGeom prst="straightConnector1">
            <a:avLst/>
          </a:prstGeom>
          <a:ln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48888DB-F6EC-458F-8C26-D21E6644B998}"/>
              </a:ext>
            </a:extLst>
          </p:cNvPr>
          <p:cNvSpPr txBox="1"/>
          <p:nvPr/>
        </p:nvSpPr>
        <p:spPr>
          <a:xfrm>
            <a:off x="5397989" y="399233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4"/>
                </a:solidFill>
              </a:rPr>
              <a:t>h</a:t>
            </a:r>
            <a:endParaRPr lang="de-CH" sz="1100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2BC015-06DD-4795-B31B-C7896DDBED11}"/>
              </a:ext>
            </a:extLst>
          </p:cNvPr>
          <p:cNvSpPr txBox="1"/>
          <p:nvPr/>
        </p:nvSpPr>
        <p:spPr>
          <a:xfrm>
            <a:off x="2186884" y="5330109"/>
            <a:ext cx="22187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u="sng" dirty="0"/>
              <a:t>Walls (1 and 2): </a:t>
            </a:r>
          </a:p>
          <a:p>
            <a:r>
              <a:rPr lang="en-GB" sz="1100" strike="sngStrike" dirty="0"/>
              <a:t>D2, d3 = 12 mm (from hero)</a:t>
            </a:r>
          </a:p>
          <a:p>
            <a:r>
              <a:rPr lang="en-GB" sz="1100" dirty="0" err="1"/>
              <a:t>Sall</a:t>
            </a:r>
            <a:r>
              <a:rPr lang="en-GB" sz="1100" dirty="0"/>
              <a:t> = 200 mm (von hero)</a:t>
            </a:r>
          </a:p>
          <a:p>
            <a:r>
              <a:rPr lang="en-GB" sz="1100" dirty="0" err="1"/>
              <a:t>Hsec</a:t>
            </a:r>
            <a:r>
              <a:rPr lang="en-GB" sz="1100" dirty="0"/>
              <a:t> =0.33 (1/3)</a:t>
            </a:r>
          </a:p>
          <a:p>
            <a:r>
              <a:rPr lang="en-GB" sz="1100" dirty="0"/>
              <a:t> </a:t>
            </a:r>
            <a:endParaRPr lang="de-CH" sz="11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EE8C59F-B775-4444-98CE-10535CD7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69599" y="2750467"/>
            <a:ext cx="2850787" cy="93415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26703D5-273C-4D46-AFA3-2EB12B5B802D}"/>
              </a:ext>
            </a:extLst>
          </p:cNvPr>
          <p:cNvSpPr txBox="1"/>
          <p:nvPr/>
        </p:nvSpPr>
        <p:spPr>
          <a:xfrm>
            <a:off x="9338432" y="4507341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B1B893-1933-41AB-8D47-0F865023A716}"/>
              </a:ext>
            </a:extLst>
          </p:cNvPr>
          <p:cNvSpPr txBox="1"/>
          <p:nvPr/>
        </p:nvSpPr>
        <p:spPr>
          <a:xfrm>
            <a:off x="9706566" y="449907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304680-2B0A-4B33-90D5-CB37A2ED553F}"/>
              </a:ext>
            </a:extLst>
          </p:cNvPr>
          <p:cNvSpPr txBox="1"/>
          <p:nvPr/>
        </p:nvSpPr>
        <p:spPr>
          <a:xfrm>
            <a:off x="9404986" y="474158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D4AE76"/>
                </a:solidFill>
              </a:rPr>
              <a:t>d2</a:t>
            </a:r>
            <a:endParaRPr lang="de-CH" sz="1100" dirty="0">
              <a:solidFill>
                <a:srgbClr val="D4AE7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519955-D9BB-4071-8AE7-96A63CEC1F94}"/>
              </a:ext>
            </a:extLst>
          </p:cNvPr>
          <p:cNvSpPr txBox="1"/>
          <p:nvPr/>
        </p:nvSpPr>
        <p:spPr>
          <a:xfrm>
            <a:off x="9594991" y="4741588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6A2E"/>
                </a:solidFill>
              </a:rPr>
              <a:t>d3</a:t>
            </a:r>
            <a:endParaRPr lang="de-CH" sz="1100" dirty="0">
              <a:solidFill>
                <a:srgbClr val="926A2E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675FFC-E948-4E3E-968D-6A65FF2B86AF}"/>
              </a:ext>
            </a:extLst>
          </p:cNvPr>
          <p:cNvCxnSpPr>
            <a:cxnSpLocks/>
          </p:cNvCxnSpPr>
          <p:nvPr/>
        </p:nvCxnSpPr>
        <p:spPr>
          <a:xfrm rot="5400000">
            <a:off x="8345772" y="3361332"/>
            <a:ext cx="2315078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892AB1-2F3F-48AD-9631-BC3AD73997FB}"/>
              </a:ext>
            </a:extLst>
          </p:cNvPr>
          <p:cNvCxnSpPr>
            <a:cxnSpLocks/>
          </p:cNvCxnSpPr>
          <p:nvPr/>
        </p:nvCxnSpPr>
        <p:spPr>
          <a:xfrm rot="5400000">
            <a:off x="8695673" y="3300068"/>
            <a:ext cx="2315078" cy="432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A1906D0-5A81-4BD5-9C17-EE963E04AB34}"/>
              </a:ext>
            </a:extLst>
          </p:cNvPr>
          <p:cNvSpPr txBox="1"/>
          <p:nvPr/>
        </p:nvSpPr>
        <p:spPr>
          <a:xfrm>
            <a:off x="279071" y="231569"/>
            <a:ext cx="9856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1.4</a:t>
            </a:r>
            <a:endParaRPr lang="de-CH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CCD0DD-5312-4BF6-9112-86F796D58EB4}"/>
              </a:ext>
            </a:extLst>
          </p:cNvPr>
          <p:cNvSpPr/>
          <p:nvPr/>
        </p:nvSpPr>
        <p:spPr>
          <a:xfrm>
            <a:off x="1366779" y="259624"/>
            <a:ext cx="7938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err="1"/>
              <a:t>Homogene</a:t>
            </a:r>
            <a:r>
              <a:rPr lang="en-GB" sz="1400" i="1" dirty="0"/>
              <a:t> </a:t>
            </a:r>
            <a:r>
              <a:rPr lang="en-GB" sz="1400" i="1" dirty="0" err="1"/>
              <a:t>Bewehrung</a:t>
            </a:r>
            <a:r>
              <a:rPr lang="en-GB" sz="1400" i="1" dirty="0"/>
              <a:t>, </a:t>
            </a:r>
            <a:r>
              <a:rPr lang="en-GB" sz="1400" i="1" dirty="0" err="1"/>
              <a:t>mit</a:t>
            </a:r>
            <a:r>
              <a:rPr lang="en-GB" sz="1400" i="1" dirty="0"/>
              <a:t> </a:t>
            </a:r>
            <a:r>
              <a:rPr lang="en-GB" sz="1400" i="1" dirty="0" err="1"/>
              <a:t>variabler</a:t>
            </a:r>
            <a:r>
              <a:rPr lang="en-GB" sz="1400" i="1" dirty="0"/>
              <a:t> Haupt- und </a:t>
            </a:r>
            <a:r>
              <a:rPr lang="en-GB" sz="1400" i="1" dirty="0" err="1"/>
              <a:t>Längsbewehrung</a:t>
            </a:r>
            <a:r>
              <a:rPr lang="en-GB" sz="1400" i="1" dirty="0"/>
              <a:t> in </a:t>
            </a:r>
            <a:r>
              <a:rPr lang="en-GB" sz="1400" i="1" dirty="0" err="1"/>
              <a:t>jew</a:t>
            </a:r>
            <a:r>
              <a:rPr lang="en-GB" sz="1400" i="1" dirty="0"/>
              <a:t>. </a:t>
            </a:r>
            <a:r>
              <a:rPr lang="en-GB" sz="1400" i="1" dirty="0" err="1"/>
              <a:t>Quer</a:t>
            </a:r>
            <a:r>
              <a:rPr lang="en-GB" sz="1400" i="1" dirty="0"/>
              <a:t>- und </a:t>
            </a:r>
            <a:r>
              <a:rPr lang="en-GB" sz="1400" i="1" dirty="0" err="1"/>
              <a:t>Längsrichtungs</a:t>
            </a:r>
            <a:r>
              <a:rPr lang="en-GB" sz="1400" i="1" dirty="0"/>
              <a:t> Section</a:t>
            </a:r>
            <a:endParaRPr lang="de-CH" sz="1400" i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BC3142-A22D-4F99-ADC5-F03C2448EFE8}"/>
              </a:ext>
            </a:extLst>
          </p:cNvPr>
          <p:cNvCxnSpPr/>
          <p:nvPr/>
        </p:nvCxnSpPr>
        <p:spPr>
          <a:xfrm flipV="1">
            <a:off x="5423257" y="2292993"/>
            <a:ext cx="1728718" cy="75683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CACDFC-69DB-4701-86D2-68864B1AF665}"/>
              </a:ext>
            </a:extLst>
          </p:cNvPr>
          <p:cNvCxnSpPr/>
          <p:nvPr/>
        </p:nvCxnSpPr>
        <p:spPr>
          <a:xfrm flipV="1">
            <a:off x="5381101" y="2368472"/>
            <a:ext cx="1728718" cy="756838"/>
          </a:xfrm>
          <a:prstGeom prst="line">
            <a:avLst/>
          </a:prstGeom>
          <a:ln w="12700">
            <a:solidFill>
              <a:srgbClr val="C44C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C8C10EC-FCA3-49AE-B237-1BD27BCF05E9}"/>
              </a:ext>
            </a:extLst>
          </p:cNvPr>
          <p:cNvSpPr txBox="1"/>
          <p:nvPr/>
        </p:nvSpPr>
        <p:spPr>
          <a:xfrm>
            <a:off x="5515954" y="2688882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d3</a:t>
            </a:r>
            <a:endParaRPr lang="de-CH" sz="1100" dirty="0">
              <a:solidFill>
                <a:srgbClr val="7030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B38807-451A-48CD-A947-3D6F1287DDF1}"/>
              </a:ext>
            </a:extLst>
          </p:cNvPr>
          <p:cNvSpPr txBox="1"/>
          <p:nvPr/>
        </p:nvSpPr>
        <p:spPr>
          <a:xfrm>
            <a:off x="10223367" y="72356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7030A0"/>
                </a:solidFill>
              </a:rPr>
              <a:t>d3</a:t>
            </a:r>
            <a:endParaRPr lang="de-CH" sz="1100" dirty="0">
              <a:solidFill>
                <a:srgbClr val="7030A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402BE2-C095-4289-BBED-DCB7099777DE}"/>
              </a:ext>
            </a:extLst>
          </p:cNvPr>
          <p:cNvSpPr txBox="1"/>
          <p:nvPr/>
        </p:nvSpPr>
        <p:spPr>
          <a:xfrm>
            <a:off x="5538509" y="2959497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44CFA"/>
                </a:solidFill>
              </a:rPr>
              <a:t>d2</a:t>
            </a:r>
            <a:endParaRPr lang="de-CH" sz="1100" dirty="0">
              <a:solidFill>
                <a:srgbClr val="C44CF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718B4-C227-4D87-BB74-2B79F05F7E0A}"/>
              </a:ext>
            </a:extLst>
          </p:cNvPr>
          <p:cNvSpPr txBox="1"/>
          <p:nvPr/>
        </p:nvSpPr>
        <p:spPr>
          <a:xfrm>
            <a:off x="877965" y="1538658"/>
            <a:ext cx="192732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New variable parameter: </a:t>
            </a:r>
          </a:p>
          <a:p>
            <a:r>
              <a:rPr lang="en-GB" sz="1100" dirty="0"/>
              <a:t>+14 dim</a:t>
            </a:r>
          </a:p>
          <a:p>
            <a:endParaRPr lang="en-GB" sz="1100" dirty="0">
              <a:solidFill>
                <a:srgbClr val="7030A0"/>
              </a:solidFill>
            </a:endParaRPr>
          </a:p>
          <a:p>
            <a:r>
              <a:rPr lang="en-GB" sz="1100" dirty="0" err="1">
                <a:solidFill>
                  <a:srgbClr val="D4AE76"/>
                </a:solidFill>
              </a:rPr>
              <a:t>Bsec</a:t>
            </a:r>
            <a:r>
              <a:rPr lang="en-GB" sz="1100" dirty="0">
                <a:solidFill>
                  <a:srgbClr val="D4AE76"/>
                </a:solidFill>
              </a:rPr>
              <a:t> 1 +2</a:t>
            </a:r>
          </a:p>
          <a:p>
            <a:r>
              <a:rPr lang="en-GB" sz="1100" dirty="0">
                <a:solidFill>
                  <a:srgbClr val="D4AE76"/>
                </a:solidFill>
              </a:rPr>
              <a:t>d1,s4,s (sec 2,5)</a:t>
            </a:r>
          </a:p>
          <a:p>
            <a:r>
              <a:rPr lang="en-GB" sz="1100" dirty="0">
                <a:solidFill>
                  <a:srgbClr val="D4AE76"/>
                </a:solidFill>
              </a:rPr>
              <a:t>S1,s4,s (sec 8)</a:t>
            </a:r>
          </a:p>
          <a:p>
            <a:r>
              <a:rPr lang="en-GB" sz="1100" dirty="0">
                <a:solidFill>
                  <a:srgbClr val="D4AE76"/>
                </a:solidFill>
              </a:rPr>
              <a:t>S1,s4,s (sec 3,6)</a:t>
            </a:r>
          </a:p>
          <a:p>
            <a:r>
              <a:rPr lang="en-GB" sz="1100" dirty="0">
                <a:solidFill>
                  <a:srgbClr val="D4AE76"/>
                </a:solidFill>
              </a:rPr>
              <a:t>S1,s4,s (sec 9)</a:t>
            </a:r>
          </a:p>
          <a:p>
            <a:r>
              <a:rPr lang="en-GB" sz="1100" dirty="0">
                <a:solidFill>
                  <a:srgbClr val="D4AE76"/>
                </a:solidFill>
              </a:rPr>
              <a:t>(</a:t>
            </a:r>
            <a:r>
              <a:rPr lang="en-GB" sz="1100" dirty="0" err="1">
                <a:solidFill>
                  <a:srgbClr val="D4AE76"/>
                </a:solidFill>
              </a:rPr>
              <a:t>nur</a:t>
            </a:r>
            <a:r>
              <a:rPr lang="en-GB" sz="1100" dirty="0">
                <a:solidFill>
                  <a:srgbClr val="D4AE76"/>
                </a:solidFill>
              </a:rPr>
              <a:t> plate, walls </a:t>
            </a:r>
            <a:r>
              <a:rPr lang="en-GB" sz="1100" dirty="0" err="1">
                <a:solidFill>
                  <a:srgbClr val="D4AE76"/>
                </a:solidFill>
              </a:rPr>
              <a:t>würd</a:t>
            </a:r>
            <a:r>
              <a:rPr lang="en-GB" sz="1100" dirty="0">
                <a:solidFill>
                  <a:srgbClr val="D4AE76"/>
                </a:solidFill>
              </a:rPr>
              <a:t> </a:t>
            </a:r>
            <a:r>
              <a:rPr lang="en-GB" sz="1100" dirty="0" err="1">
                <a:solidFill>
                  <a:srgbClr val="D4AE76"/>
                </a:solidFill>
              </a:rPr>
              <a:t>nochmal</a:t>
            </a:r>
            <a:r>
              <a:rPr lang="en-GB" sz="1100" dirty="0">
                <a:solidFill>
                  <a:srgbClr val="D4AE76"/>
                </a:solidFill>
              </a:rPr>
              <a:t> 12 sein)</a:t>
            </a:r>
          </a:p>
          <a:p>
            <a:endParaRPr lang="en-GB" sz="1100" dirty="0">
              <a:solidFill>
                <a:srgbClr val="D4AE76"/>
              </a:solidFill>
            </a:endParaRPr>
          </a:p>
          <a:p>
            <a:endParaRPr lang="en-GB" sz="1100" dirty="0">
              <a:solidFill>
                <a:srgbClr val="D4AE76"/>
              </a:solidFill>
            </a:endParaRPr>
          </a:p>
          <a:p>
            <a:endParaRPr lang="en-GB" sz="1100" dirty="0">
              <a:solidFill>
                <a:srgbClr val="D4AE76"/>
              </a:solidFill>
            </a:endParaRPr>
          </a:p>
          <a:p>
            <a:endParaRPr lang="en-GB" sz="1100" dirty="0">
              <a:solidFill>
                <a:srgbClr val="D4AE76"/>
              </a:solidFill>
            </a:endParaRPr>
          </a:p>
          <a:p>
            <a:endParaRPr lang="de-CH" sz="1100" dirty="0">
              <a:solidFill>
                <a:srgbClr val="D4AE76"/>
              </a:solidFill>
            </a:endParaRPr>
          </a:p>
          <a:p>
            <a:endParaRPr lang="de-CH" sz="1100" dirty="0">
              <a:solidFill>
                <a:srgbClr val="C44CFA"/>
              </a:solidFill>
            </a:endParaRPr>
          </a:p>
          <a:p>
            <a:endParaRPr lang="de-CH" sz="1100" dirty="0">
              <a:solidFill>
                <a:srgbClr val="7030A0"/>
              </a:solidFill>
            </a:endParaRPr>
          </a:p>
          <a:p>
            <a:endParaRPr lang="en-GB" sz="1100" dirty="0"/>
          </a:p>
          <a:p>
            <a:endParaRPr lang="de-CH" sz="11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197AA9-26C3-4AC6-A842-6DF0045CE7A3}"/>
              </a:ext>
            </a:extLst>
          </p:cNvPr>
          <p:cNvCxnSpPr>
            <a:cxnSpLocks/>
          </p:cNvCxnSpPr>
          <p:nvPr/>
        </p:nvCxnSpPr>
        <p:spPr>
          <a:xfrm flipV="1">
            <a:off x="6027574" y="2807657"/>
            <a:ext cx="2072834" cy="1178674"/>
          </a:xfrm>
          <a:prstGeom prst="line">
            <a:avLst/>
          </a:prstGeom>
          <a:ln w="12700">
            <a:solidFill>
              <a:srgbClr val="926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C6EC66-CE52-471D-AE75-F8FAE1CD71F4}"/>
              </a:ext>
            </a:extLst>
          </p:cNvPr>
          <p:cNvCxnSpPr>
            <a:cxnSpLocks/>
          </p:cNvCxnSpPr>
          <p:nvPr/>
        </p:nvCxnSpPr>
        <p:spPr>
          <a:xfrm flipV="1">
            <a:off x="5973034" y="2826495"/>
            <a:ext cx="1986836" cy="1111342"/>
          </a:xfrm>
          <a:prstGeom prst="line">
            <a:avLst/>
          </a:prstGeom>
          <a:ln w="12700">
            <a:solidFill>
              <a:srgbClr val="D4AE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508428C-E189-4505-8775-E8970DCDB7D0}"/>
              </a:ext>
            </a:extLst>
          </p:cNvPr>
          <p:cNvSpPr txBox="1"/>
          <p:nvPr/>
        </p:nvSpPr>
        <p:spPr>
          <a:xfrm>
            <a:off x="6392284" y="3679422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6A2E"/>
                </a:solidFill>
              </a:rPr>
              <a:t>d3</a:t>
            </a:r>
            <a:endParaRPr lang="de-CH" sz="1100" dirty="0">
              <a:solidFill>
                <a:srgbClr val="926A2E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782CA5-5DE0-491F-BBDC-DEF7E35887B8}"/>
              </a:ext>
            </a:extLst>
          </p:cNvPr>
          <p:cNvSpPr txBox="1"/>
          <p:nvPr/>
        </p:nvSpPr>
        <p:spPr>
          <a:xfrm>
            <a:off x="6335873" y="340973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D4AE76"/>
                </a:solidFill>
              </a:rPr>
              <a:t>d2</a:t>
            </a:r>
            <a:endParaRPr lang="de-CH" sz="1100" dirty="0">
              <a:solidFill>
                <a:srgbClr val="D4AE7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F163B4-5A47-422F-B674-8D34DD9B654A}"/>
              </a:ext>
            </a:extLst>
          </p:cNvPr>
          <p:cNvSpPr txBox="1"/>
          <p:nvPr/>
        </p:nvSpPr>
        <p:spPr>
          <a:xfrm>
            <a:off x="5680211" y="4612832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AEF6D9-198C-43EE-84B0-A4E709D89595}"/>
              </a:ext>
            </a:extLst>
          </p:cNvPr>
          <p:cNvSpPr txBox="1"/>
          <p:nvPr/>
        </p:nvSpPr>
        <p:spPr>
          <a:xfrm>
            <a:off x="6048345" y="4604569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DE1C89-79D1-4337-AAD8-0DE8B2B685E3}"/>
              </a:ext>
            </a:extLst>
          </p:cNvPr>
          <p:cNvSpPr/>
          <p:nvPr/>
        </p:nvSpPr>
        <p:spPr>
          <a:xfrm>
            <a:off x="9183703" y="1080950"/>
            <a:ext cx="80409" cy="73366"/>
          </a:xfrm>
          <a:prstGeom prst="ellipse">
            <a:avLst/>
          </a:prstGeom>
          <a:noFill/>
          <a:ln>
            <a:solidFill>
              <a:srgbClr val="C44C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386D879-FD2E-4349-9523-6EE8AAD8E51E}"/>
              </a:ext>
            </a:extLst>
          </p:cNvPr>
          <p:cNvSpPr/>
          <p:nvPr/>
        </p:nvSpPr>
        <p:spPr>
          <a:xfrm>
            <a:off x="9189370" y="817686"/>
            <a:ext cx="80409" cy="733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F8B055A-3837-493F-BF0F-39E09BE04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856" y="4910410"/>
            <a:ext cx="3239489" cy="1699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6E1116-2031-480D-B0D7-3CABA0000D61}"/>
              </a:ext>
            </a:extLst>
          </p:cNvPr>
          <p:cNvSpPr txBox="1"/>
          <p:nvPr/>
        </p:nvSpPr>
        <p:spPr>
          <a:xfrm>
            <a:off x="7372769" y="4991117"/>
            <a:ext cx="433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highlight>
                  <a:srgbClr val="FFFF00"/>
                </a:highlight>
                <a:sym typeface="Wingdings" panose="05000000000000000000" pitchFamily="2" charset="2"/>
              </a:rPr>
              <a:t>Plate: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1000" dirty="0">
                <a:highlight>
                  <a:srgbClr val="FFFF00"/>
                </a:highlight>
                <a:sym typeface="Wingdings" panose="05000000000000000000" pitchFamily="2" charset="2"/>
              </a:rPr>
              <a:t>1 und 4 </a:t>
            </a:r>
            <a:r>
              <a:rPr lang="en-GB" sz="1000" dirty="0" err="1">
                <a:highlight>
                  <a:srgbClr val="FFFF00"/>
                </a:highlight>
                <a:sym typeface="Wingdings" panose="05000000000000000000" pitchFamily="2" charset="2"/>
              </a:rPr>
              <a:t>nach</a:t>
            </a:r>
            <a:r>
              <a:rPr lang="en-GB" sz="1000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GB" sz="1000" dirty="0" err="1">
                <a:highlight>
                  <a:srgbClr val="FFFF00"/>
                </a:highlight>
                <a:sym typeface="Wingdings" panose="05000000000000000000" pitchFamily="2" charset="2"/>
              </a:rPr>
              <a:t>Klasse</a:t>
            </a:r>
            <a:r>
              <a:rPr lang="en-GB" sz="1000" dirty="0">
                <a:highlight>
                  <a:srgbClr val="FFFF00"/>
                </a:highlight>
                <a:sym typeface="Wingdings" panose="05000000000000000000" pitchFamily="2" charset="2"/>
              </a:rPr>
              <a:t> 3</a:t>
            </a:r>
          </a:p>
          <a:p>
            <a:endParaRPr lang="en-GB" sz="1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BF0AC-39F5-4734-BE80-DA3EA87B2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345" y="5615743"/>
            <a:ext cx="3217020" cy="11475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B84C9A-554E-4CAD-981F-469E8865F78D}"/>
              </a:ext>
            </a:extLst>
          </p:cNvPr>
          <p:cNvSpPr txBox="1"/>
          <p:nvPr/>
        </p:nvSpPr>
        <p:spPr>
          <a:xfrm>
            <a:off x="180640" y="238411"/>
            <a:ext cx="9372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/>
              <a:t>Oder </a:t>
            </a:r>
            <a:r>
              <a:rPr lang="en-GB" sz="8000" dirty="0" err="1"/>
              <a:t>raus</a:t>
            </a:r>
            <a:r>
              <a:rPr lang="en-GB" sz="8000" dirty="0"/>
              <a:t> </a:t>
            </a:r>
            <a:r>
              <a:rPr lang="en-GB" sz="8000" dirty="0" err="1"/>
              <a:t>lassen</a:t>
            </a:r>
            <a:r>
              <a:rPr lang="en-GB" sz="8000" dirty="0"/>
              <a:t>?</a:t>
            </a:r>
            <a:endParaRPr lang="de-CH" sz="80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48B2D5-3A97-4A71-8EBC-BD3BD939E0FD}"/>
              </a:ext>
            </a:extLst>
          </p:cNvPr>
          <p:cNvCxnSpPr>
            <a:cxnSpLocks/>
          </p:cNvCxnSpPr>
          <p:nvPr/>
        </p:nvCxnSpPr>
        <p:spPr>
          <a:xfrm flipH="1">
            <a:off x="6747929" y="3122288"/>
            <a:ext cx="6675" cy="2525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57AD9F-B04E-4B3F-8D7C-C118BC59DA75}"/>
              </a:ext>
            </a:extLst>
          </p:cNvPr>
          <p:cNvCxnSpPr>
            <a:cxnSpLocks/>
          </p:cNvCxnSpPr>
          <p:nvPr/>
        </p:nvCxnSpPr>
        <p:spPr>
          <a:xfrm flipH="1">
            <a:off x="6790218" y="3105594"/>
            <a:ext cx="5827" cy="2691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1FD4238-B1C6-4AB1-8D95-2C75936BFA48}"/>
              </a:ext>
            </a:extLst>
          </p:cNvPr>
          <p:cNvSpPr txBox="1"/>
          <p:nvPr/>
        </p:nvSpPr>
        <p:spPr>
          <a:xfrm>
            <a:off x="6463526" y="3146385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53893B-5209-43BE-A4E8-E5B5510BEF32}"/>
              </a:ext>
            </a:extLst>
          </p:cNvPr>
          <p:cNvSpPr txBox="1"/>
          <p:nvPr/>
        </p:nvSpPr>
        <p:spPr>
          <a:xfrm>
            <a:off x="6736518" y="344635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827E97C-0BF1-4FFB-895C-6430D0C78D1B}"/>
              </a:ext>
            </a:extLst>
          </p:cNvPr>
          <p:cNvCxnSpPr>
            <a:cxnSpLocks/>
          </p:cNvCxnSpPr>
          <p:nvPr/>
        </p:nvCxnSpPr>
        <p:spPr>
          <a:xfrm flipH="1">
            <a:off x="6737729" y="3417493"/>
            <a:ext cx="6675" cy="2525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0898B4A-5E8A-436F-95A0-E91203606423}"/>
              </a:ext>
            </a:extLst>
          </p:cNvPr>
          <p:cNvCxnSpPr>
            <a:cxnSpLocks/>
          </p:cNvCxnSpPr>
          <p:nvPr/>
        </p:nvCxnSpPr>
        <p:spPr>
          <a:xfrm flipH="1">
            <a:off x="6780018" y="3400799"/>
            <a:ext cx="5827" cy="2691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77A0C66-11D6-41A3-88A3-F3BEC2817662}"/>
              </a:ext>
            </a:extLst>
          </p:cNvPr>
          <p:cNvCxnSpPr>
            <a:cxnSpLocks/>
          </p:cNvCxnSpPr>
          <p:nvPr/>
        </p:nvCxnSpPr>
        <p:spPr>
          <a:xfrm flipH="1">
            <a:off x="6729843" y="3712698"/>
            <a:ext cx="6675" cy="25257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3145BD1-BC81-4478-9D51-107C9E6A547D}"/>
              </a:ext>
            </a:extLst>
          </p:cNvPr>
          <p:cNvCxnSpPr>
            <a:cxnSpLocks/>
          </p:cNvCxnSpPr>
          <p:nvPr/>
        </p:nvCxnSpPr>
        <p:spPr>
          <a:xfrm flipH="1">
            <a:off x="6772132" y="3696004"/>
            <a:ext cx="5827" cy="2691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C99FF5A-BC86-4FAE-92CB-110AA80F58D2}"/>
              </a:ext>
            </a:extLst>
          </p:cNvPr>
          <p:cNvSpPr txBox="1"/>
          <p:nvPr/>
        </p:nvSpPr>
        <p:spPr>
          <a:xfrm>
            <a:off x="6483629" y="3555950"/>
            <a:ext cx="33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8D20D4-2236-4017-A58F-59E62E401FF0}"/>
              </a:ext>
            </a:extLst>
          </p:cNvPr>
          <p:cNvSpPr txBox="1"/>
          <p:nvPr/>
        </p:nvSpPr>
        <p:spPr>
          <a:xfrm>
            <a:off x="6461780" y="3763480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92D050"/>
                </a:solidFill>
              </a:rPr>
              <a:t>d1</a:t>
            </a:r>
            <a:endParaRPr lang="de-CH" sz="1100" dirty="0">
              <a:solidFill>
                <a:srgbClr val="92D05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BBE586-A818-41AC-BBE1-550EAC5D4506}"/>
              </a:ext>
            </a:extLst>
          </p:cNvPr>
          <p:cNvSpPr txBox="1"/>
          <p:nvPr/>
        </p:nvSpPr>
        <p:spPr>
          <a:xfrm>
            <a:off x="6729843" y="3100136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F2A7EC-51AA-477A-9EF6-33629FC048C9}"/>
              </a:ext>
            </a:extLst>
          </p:cNvPr>
          <p:cNvSpPr txBox="1"/>
          <p:nvPr/>
        </p:nvSpPr>
        <p:spPr>
          <a:xfrm>
            <a:off x="6708507" y="3672194"/>
            <a:ext cx="40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d4</a:t>
            </a:r>
            <a:endParaRPr lang="de-CH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4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6BE2-7D09-4D36-A6A1-8B25444FB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Step2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741B-D04F-4732-9F8B-C53F0C3F7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Vouten</a:t>
            </a:r>
            <a:r>
              <a:rPr lang="en-GB" dirty="0">
                <a:solidFill>
                  <a:srgbClr val="FF0000"/>
                </a:solidFill>
              </a:rPr>
              <a:t>, und </a:t>
            </a:r>
            <a:r>
              <a:rPr lang="en-GB" dirty="0" err="1">
                <a:solidFill>
                  <a:srgbClr val="FF0000"/>
                </a:solidFill>
              </a:rPr>
              <a:t>gewinkelte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Tragwerke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373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74FB-34C7-4984-B044-FCAFFDCA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Überprüfung</a:t>
            </a:r>
            <a:r>
              <a:rPr lang="en-GB" dirty="0"/>
              <a:t> </a:t>
            </a:r>
            <a:r>
              <a:rPr lang="en-GB" dirty="0" err="1"/>
              <a:t>Berechnungspipeline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30BD-6E8E-4711-ADF1-E0D6ACFE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Sampling </a:t>
            </a:r>
            <a:r>
              <a:rPr lang="en-GB" dirty="0" err="1"/>
              <a:t>korrekt</a:t>
            </a:r>
            <a:endParaRPr lang="en-GB" dirty="0"/>
          </a:p>
          <a:p>
            <a:r>
              <a:rPr lang="en-GB" dirty="0" err="1"/>
              <a:t>Geometrie</a:t>
            </a:r>
            <a:r>
              <a:rPr lang="en-GB" dirty="0"/>
              <a:t> </a:t>
            </a:r>
            <a:r>
              <a:rPr lang="en-GB" dirty="0" err="1"/>
              <a:t>stimmt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sampled parameters </a:t>
            </a:r>
            <a:r>
              <a:rPr lang="en-GB" dirty="0" err="1"/>
              <a:t>überein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Geometrie</a:t>
            </a:r>
            <a:r>
              <a:rPr lang="en-GB" dirty="0"/>
              <a:t> in rhino </a:t>
            </a:r>
            <a:r>
              <a:rPr lang="en-GB" dirty="0" err="1"/>
              <a:t>abmessen</a:t>
            </a:r>
            <a:r>
              <a:rPr lang="en-GB" dirty="0"/>
              <a:t> und </a:t>
            </a:r>
            <a:r>
              <a:rPr lang="en-GB" dirty="0" err="1"/>
              <a:t>DocUserTxt</a:t>
            </a:r>
            <a:r>
              <a:rPr lang="en-GB" dirty="0"/>
              <a:t> </a:t>
            </a:r>
            <a:r>
              <a:rPr lang="en-GB" dirty="0" err="1"/>
              <a:t>vgl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In python Rhino script: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stimmen</a:t>
            </a:r>
            <a:r>
              <a:rPr lang="en-GB" dirty="0"/>
              <a:t> die </a:t>
            </a:r>
            <a:r>
              <a:rPr lang="en-GB" dirty="0" err="1"/>
              <a:t>eingelesenen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sample und der </a:t>
            </a:r>
            <a:r>
              <a:rPr lang="en-GB" dirty="0" err="1"/>
              <a:t>geomtrie</a:t>
            </a:r>
            <a:r>
              <a:rPr lang="en-GB" dirty="0"/>
              <a:t> </a:t>
            </a:r>
            <a:r>
              <a:rPr lang="en-GB" dirty="0" err="1"/>
              <a:t>überein</a:t>
            </a:r>
            <a:endParaRPr lang="en-GB" dirty="0"/>
          </a:p>
          <a:p>
            <a:pPr lvl="1"/>
            <a:r>
              <a:rPr lang="en-GB" dirty="0" err="1"/>
              <a:t>Berechneten</a:t>
            </a:r>
            <a:r>
              <a:rPr lang="en-GB" dirty="0"/>
              <a:t> </a:t>
            </a:r>
            <a:r>
              <a:rPr lang="en-GB" dirty="0" err="1"/>
              <a:t>lasten</a:t>
            </a:r>
            <a:r>
              <a:rPr lang="en-GB" dirty="0"/>
              <a:t> </a:t>
            </a:r>
            <a:r>
              <a:rPr lang="en-GB" dirty="0" err="1"/>
              <a:t>korrekt</a:t>
            </a:r>
            <a:r>
              <a:rPr lang="en-GB" dirty="0"/>
              <a:t> (</a:t>
            </a:r>
            <a:r>
              <a:rPr lang="en-GB" dirty="0" err="1"/>
              <a:t>für</a:t>
            </a:r>
            <a:r>
              <a:rPr lang="en-GB" dirty="0"/>
              <a:t> Hero </a:t>
            </a:r>
            <a:r>
              <a:rPr lang="en-GB" dirty="0" err="1"/>
              <a:t>beispiel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Ansys file </a:t>
            </a:r>
            <a:r>
              <a:rPr lang="en-GB" dirty="0" err="1"/>
              <a:t>anschauen</a:t>
            </a:r>
            <a:endParaRPr lang="en-GB" dirty="0"/>
          </a:p>
          <a:p>
            <a:pPr lvl="1"/>
            <a:r>
              <a:rPr lang="en-GB" dirty="0" err="1"/>
              <a:t>Geometrie</a:t>
            </a:r>
            <a:r>
              <a:rPr lang="en-GB" dirty="0"/>
              <a:t> </a:t>
            </a:r>
            <a:r>
              <a:rPr lang="en-GB" dirty="0" err="1"/>
              <a:t>richtig</a:t>
            </a:r>
            <a:r>
              <a:rPr lang="en-GB" dirty="0"/>
              <a:t> in </a:t>
            </a:r>
            <a:r>
              <a:rPr lang="en-GB" dirty="0" err="1"/>
              <a:t>ansys</a:t>
            </a:r>
            <a:r>
              <a:rPr lang="en-GB" dirty="0"/>
              <a:t> model </a:t>
            </a:r>
            <a:r>
              <a:rPr lang="en-GB" dirty="0" err="1"/>
              <a:t>übersetzt</a:t>
            </a:r>
            <a:endParaRPr lang="en-GB" dirty="0"/>
          </a:p>
          <a:p>
            <a:pPr lvl="1"/>
            <a:r>
              <a:rPr lang="en-GB" dirty="0"/>
              <a:t>Loading </a:t>
            </a:r>
            <a:r>
              <a:rPr lang="en-GB" dirty="0" err="1"/>
              <a:t>richtig</a:t>
            </a:r>
            <a:r>
              <a:rPr lang="en-GB" dirty="0"/>
              <a:t> </a:t>
            </a:r>
            <a:r>
              <a:rPr lang="en-GB" dirty="0" err="1"/>
              <a:t>aufgebracht</a:t>
            </a:r>
            <a:r>
              <a:rPr lang="en-GB" dirty="0"/>
              <a:t> (auf </a:t>
            </a:r>
            <a:r>
              <a:rPr lang="en-GB" dirty="0" err="1"/>
              <a:t>richtige</a:t>
            </a:r>
            <a:r>
              <a:rPr lang="en-GB" dirty="0"/>
              <a:t> </a:t>
            </a:r>
            <a:r>
              <a:rPr lang="en-GB" dirty="0" err="1"/>
              <a:t>elemente</a:t>
            </a:r>
            <a:r>
              <a:rPr lang="en-GB" dirty="0"/>
              <a:t>, </a:t>
            </a:r>
            <a:r>
              <a:rPr lang="en-GB" dirty="0" err="1"/>
              <a:t>richtung</a:t>
            </a:r>
            <a:r>
              <a:rPr lang="en-GB" dirty="0"/>
              <a:t>, und magnitudes)</a:t>
            </a:r>
          </a:p>
          <a:p>
            <a:pPr lvl="1"/>
            <a:r>
              <a:rPr lang="en-GB" dirty="0"/>
              <a:t>Analysis result past </a:t>
            </a:r>
            <a:r>
              <a:rPr lang="en-GB" dirty="0" err="1"/>
              <a:t>zu</a:t>
            </a:r>
            <a:r>
              <a:rPr lang="en-GB" dirty="0"/>
              <a:t> Hero </a:t>
            </a:r>
            <a:r>
              <a:rPr lang="en-GB" dirty="0" err="1"/>
              <a:t>Berechnungen</a:t>
            </a:r>
            <a:endParaRPr lang="en-GB" dirty="0"/>
          </a:p>
          <a:p>
            <a:r>
              <a:rPr lang="en-GB" dirty="0" err="1"/>
              <a:t>Nachweise</a:t>
            </a:r>
            <a:endParaRPr lang="en-GB" dirty="0"/>
          </a:p>
          <a:p>
            <a:pPr lvl="1"/>
            <a:r>
              <a:rPr lang="en-GB" dirty="0" err="1"/>
              <a:t>Erhalte</a:t>
            </a:r>
            <a:r>
              <a:rPr lang="en-GB" dirty="0"/>
              <a:t> ich </a:t>
            </a:r>
            <a:r>
              <a:rPr lang="en-GB" dirty="0" err="1"/>
              <a:t>gleiche</a:t>
            </a:r>
            <a:r>
              <a:rPr lang="en-GB" dirty="0"/>
              <a:t> etas? (</a:t>
            </a:r>
            <a:r>
              <a:rPr lang="en-GB" dirty="0" err="1"/>
              <a:t>wie</a:t>
            </a:r>
            <a:r>
              <a:rPr lang="en-GB" dirty="0"/>
              <a:t> in der hero </a:t>
            </a:r>
            <a:r>
              <a:rPr lang="en-GB" dirty="0" err="1"/>
              <a:t>berechnung</a:t>
            </a:r>
            <a:r>
              <a:rPr lang="en-GB" dirty="0"/>
              <a:t>?)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833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CE62-43DA-4F05-856B-BCC07F47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Überprüfung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Hero </a:t>
            </a:r>
            <a:r>
              <a:rPr lang="en-GB" dirty="0" err="1"/>
              <a:t>Fallbesipiel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046E-7EEE-43EA-8E42-52D0D0CA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Sample </a:t>
            </a:r>
            <a:r>
              <a:rPr lang="en-GB" dirty="0" err="1"/>
              <a:t>mit</a:t>
            </a:r>
            <a:r>
              <a:rPr lang="en-GB" dirty="0"/>
              <a:t> Hero parameter </a:t>
            </a:r>
            <a:r>
              <a:rPr lang="en-GB" dirty="0" err="1"/>
              <a:t>erzeugen</a:t>
            </a:r>
            <a:endParaRPr lang="en-GB" dirty="0"/>
          </a:p>
          <a:p>
            <a:r>
              <a:rPr lang="en-GB" dirty="0"/>
              <a:t>Dann step for step </a:t>
            </a:r>
            <a:r>
              <a:rPr lang="en-GB" dirty="0" err="1"/>
              <a:t>überprüfen</a:t>
            </a:r>
            <a:r>
              <a:rPr lang="en-GB" dirty="0"/>
              <a:t>,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die </a:t>
            </a:r>
            <a:r>
              <a:rPr lang="en-GB" dirty="0" err="1"/>
              <a:t>Berechnungswerte</a:t>
            </a:r>
            <a:r>
              <a:rPr lang="en-GB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871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Microsoft Office PowerPoint</Application>
  <PresentationFormat>Widescreen</PresentationFormat>
  <Paragraphs>292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Step 1</vt:lpstr>
      <vt:lpstr>Insg. 22 analysierten Tragwerke (in Phase 1)</vt:lpstr>
      <vt:lpstr>PowerPoint Presentation</vt:lpstr>
      <vt:lpstr>PowerPoint Presentation</vt:lpstr>
      <vt:lpstr>PowerPoint Presentation</vt:lpstr>
      <vt:lpstr>PowerPoint Presentation</vt:lpstr>
      <vt:lpstr>Step2</vt:lpstr>
      <vt:lpstr>Überprüfung Berechnungspipeline</vt:lpstr>
      <vt:lpstr>Überprüfung mit Hero Fallbesipiel</vt:lpstr>
      <vt:lpstr>Ansys Überprüfung</vt:lpstr>
      <vt:lpstr>Understanding Normalspurbahnverkehr_load_generator() </vt:lpstr>
      <vt:lpstr>Step 1</vt:lpstr>
      <vt:lpstr>To check</vt:lpstr>
      <vt:lpstr>Hero Sample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Kuhn  Sophia</dc:creator>
  <cp:lastModifiedBy>Kuhn  Sophia</cp:lastModifiedBy>
  <cp:revision>62</cp:revision>
  <dcterms:created xsi:type="dcterms:W3CDTF">2023-10-23T07:45:28Z</dcterms:created>
  <dcterms:modified xsi:type="dcterms:W3CDTF">2023-11-21T08:05:56Z</dcterms:modified>
</cp:coreProperties>
</file>