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334" r:id="rId4"/>
    <p:sldId id="360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06D4-AD28-4CC4-BEBE-693568995A64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5966A-EC38-4FD0-8D32-A80B48F6CED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9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Basierend auf der Analyse bestehender Tragwerke konnten wir dann eine Pipeline für die parametrische Berechnung entwickeln.</a:t>
            </a:r>
          </a:p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Welche für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mögliiichst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viele typische Rahmentragwerke der SBB die LOA 5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analyse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automatisiert durchführen kann.</a:t>
            </a:r>
          </a:p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Die Pipeline ist so aufgebaut, dass für definierte Brückenparameter X, wie ZB die Spannweite oder die Plattendicke etc. die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geometrie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generiert wird und  die Lasten aufgebracht werden, und die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materialien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definiert werden.</a:t>
            </a:r>
          </a:p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Das in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rhino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generierte statische Modell der Brücke wird dann an das rechen Backend weiter gegeben, welches in diesem fall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Ansys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ist.</a:t>
            </a:r>
          </a:p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ansys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werden dann die nicht-linearen Schnittgrössen ermittelt, und schliesslich die Nachweise geführt, welche uns die Erfüllungsgrade und den Versagensmechanismus ergeben.</a:t>
            </a:r>
          </a:p>
          <a:p>
            <a:pPr lvl="0"/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Um diese Automatisierung zu ermöglichen wurden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funktionen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entwickelt, die zusammengefasst im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StrucEngLib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Plug in für Rhino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verwenbar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sind.</a:t>
            </a:r>
          </a:p>
          <a:p>
            <a:pPr marL="0" indent="0"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1C0C35-A9A2-4EFD-9BAF-1E52E29E03D1}" type="slidenum">
              <a:rPr kumimoji="0" lang="de-CH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93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57AB-B6FB-47E0-88E9-1548F72E9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13C3D-099E-45B2-85D4-1F9F1C933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2BE2-305F-4570-8E5A-9408585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1C8F-522B-4998-B0EF-A12FA4DE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60DC-C426-44B5-9A05-D65D57F3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229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B73A-0D13-423D-94EC-29A4A89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0A7A-28F8-486C-9249-FE3923C5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EEBB-31F2-4631-94BE-7A24A8EE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5FAB-E098-46F0-9AD8-D18E01D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44CD-3375-447C-B256-F066EC31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52D01-AA5C-46F5-B360-EB300213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EBFE-3E34-4A4C-BB00-E591FCCB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C610-44AD-4C9B-9D95-E705E3B4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D0D9-3CB8-4DCD-BF0F-B7C13958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D45F-BEE7-4A31-8AA0-627DE71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15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3195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/>
          <a:lstStyle/>
          <a:p>
            <a:fld id="{EEDBE8E9-9EC1-4DB0-9B6A-5BC1A84AFD73}" type="datetime1">
              <a:rPr lang="en-GB" smtClean="0"/>
              <a:t>22/02/2024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Duc Thong TRAN; </a:t>
            </a:r>
            <a:r>
              <a:rPr lang="en-GB" dirty="0" err="1"/>
              <a:t>Dr.</a:t>
            </a:r>
            <a:r>
              <a:rPr lang="en-GB" dirty="0"/>
              <a:t> Jaime MATA FALCÓN; </a:t>
            </a: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Walter KAUFMANN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224130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/>
          <a:lstStyle/>
          <a:p>
            <a:fld id="{5C299875-6E3F-44F3-B6D0-303ED5FA3B2E}" type="datetime1">
              <a:rPr lang="en-GB" smtClean="0"/>
              <a:t>22/02/2024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Duc Thong TRAN; </a:t>
            </a:r>
            <a:r>
              <a:rPr lang="en-GB" dirty="0" err="1"/>
              <a:t>Dr.</a:t>
            </a:r>
            <a:r>
              <a:rPr lang="en-GB" dirty="0"/>
              <a:t> Jaime MATA FALCÓN; </a:t>
            </a: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Walter KAUFMANN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18004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/>
          <a:lstStyle/>
          <a:p>
            <a:fld id="{5A05615A-DE03-49EE-8A49-8EA604BB650B}" type="datetime1">
              <a:rPr lang="en-GB" smtClean="0"/>
              <a:t>22/02/2024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Duc Thong TRAN; </a:t>
            </a:r>
            <a:r>
              <a:rPr lang="en-GB" dirty="0" err="1"/>
              <a:t>Dr.</a:t>
            </a:r>
            <a:r>
              <a:rPr lang="en-GB" dirty="0"/>
              <a:t> Jaime MATA FALCÓN; </a:t>
            </a: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Walter KAUFMANN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378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0B79-4091-4A3B-88E3-A1B62AC4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F364-FCE6-45F5-9401-8800270B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A68D-2193-42C1-ABD0-73BD7B8A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3A9E-0826-4DEE-9190-0C067D9688F8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A29F-0019-4CFE-84D3-AD70561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6EC2-50F8-4B78-B75F-5C2514B0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197C-7B01-49AC-AFE3-735603B2D1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0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99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idx="1"/>
          </p:nvPr>
        </p:nvSpPr>
        <p:spPr bwMode="auto">
          <a:xfrm>
            <a:off x="715438" y="1620000"/>
            <a:ext cx="107484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Mastertextformat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0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321C-145E-46BD-91D1-099430CB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F440-99DF-4451-826C-0DBE8EC7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4C37-6485-485E-873F-DB418364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378-83F7-4DD1-A346-2D435900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B23E-D9B8-4232-A392-69D7E83A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27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2BB1-6883-48BE-805D-CDBD92DC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57D5-991F-4DAB-9B41-26FDB0CF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B81E-0660-44D2-9C1C-20417C8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72E6-0644-4CB4-82DC-B7A8101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FA-C868-4043-8AE9-37A9D996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9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964-A310-45BB-BA3C-FC4117E0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0EE7-4BC8-4780-BBFA-A5192568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A6B1-CF8E-40C4-B05B-6C6C12E5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C548-DC43-4273-80B3-519A82D5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2AD32-CACE-4D42-99D4-837FED6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3C2E-1C7A-4330-BE04-355939C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2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22D6-EF00-468A-A11C-DE0A6726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EA36-2655-48B4-AB0B-7A80A32A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49C4-3FDD-4715-9233-A252F86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B28EC-53A9-464F-8612-7CC6D68BB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8E55D-3F67-4F1A-97CA-02BF6093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CE5D5-BA36-4869-9948-7A28D32C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598C-CCC4-4B55-93B4-A548852E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821D5-3F65-4F59-87F2-2FC02565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46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CD1-EC2F-42A5-BE50-837399E1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C237E-A21F-47FA-80AF-0DA55EF1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12F38-9EE0-49AC-A525-1D611677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7C5A3-DDFF-4C2E-A09A-D505AEE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1CE11-A023-44F3-837E-B6FCB374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7AB4E-DBA2-4DBD-A147-E8157C40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0083-D855-4D80-B8CB-D207FFB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3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520D-8C12-472B-BBFE-E6B7F786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DAD9-1206-4EA1-BB45-38905A51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E8A08-31B5-446F-A0F1-B9556B8A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083A2-F4F0-4085-B98F-FA8B1A61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AACD8-30C1-4052-A3E8-DD7B0C6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259D-3A94-4B7A-B4EB-2A3581F4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84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2FFA-042A-4BEB-8B90-689A4BC3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7D6C9-A4F9-4742-B41A-EC0B6AB77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056A0-1C7B-469D-BAE9-1E182CF87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64DD-4080-4426-BB14-A0D45888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D8BC-567D-405B-B0E5-3B83587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88B6-B80D-4D56-AFDD-2D0252B6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0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E7CF-DD41-45CC-A76D-9EEF6BEF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F211-E208-4C05-A952-162D9862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1B5F-B869-49BE-8555-60B3CCFB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7E60-59F8-4428-A951-AB4485468497}" type="datetimeFigureOut">
              <a:rPr lang="de-CH" smtClean="0"/>
              <a:t>22.02.2024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333B-B32B-4DB3-B4B1-57D1CD0E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0E2E-FDA4-454C-8AA9-96E1E8F9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A72D-F6B0-48EA-BF5C-84A166A5C4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071-52E0-4F7D-9495-6867310B4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A9538-53A5-4192-ABA9-D4785A28F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753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18B231-0CB8-4177-A554-C576F4D59B3B}"/>
              </a:ext>
            </a:extLst>
          </p:cNvPr>
          <p:cNvSpPr/>
          <p:nvPr/>
        </p:nvSpPr>
        <p:spPr>
          <a:xfrm>
            <a:off x="891136" y="3836954"/>
            <a:ext cx="1996157" cy="694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Sampled x vectors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.CSV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5F0A-F13A-46C3-8DF8-7976CA9B11D5}"/>
              </a:ext>
            </a:extLst>
          </p:cNvPr>
          <p:cNvSpPr/>
          <p:nvPr/>
        </p:nvSpPr>
        <p:spPr>
          <a:xfrm>
            <a:off x="2974942" y="3839736"/>
            <a:ext cx="1983177" cy="943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.3dm files with geometry, layers, DocUserText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BF652-73EB-4FDB-B2EC-0844C478DFA1}"/>
              </a:ext>
            </a:extLst>
          </p:cNvPr>
          <p:cNvSpPr/>
          <p:nvPr/>
        </p:nvSpPr>
        <p:spPr>
          <a:xfrm>
            <a:off x="891136" y="1302514"/>
            <a:ext cx="1996157" cy="517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09E28-FD71-4100-B1E2-2E5D0481D2C7}"/>
              </a:ext>
            </a:extLst>
          </p:cNvPr>
          <p:cNvSpPr/>
          <p:nvPr/>
        </p:nvSpPr>
        <p:spPr>
          <a:xfrm>
            <a:off x="2974942" y="1314867"/>
            <a:ext cx="1972616" cy="517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Grasshopper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F139B8-D62A-448B-A83A-912D2342801C}"/>
              </a:ext>
            </a:extLst>
          </p:cNvPr>
          <p:cNvSpPr/>
          <p:nvPr/>
        </p:nvSpPr>
        <p:spPr>
          <a:xfrm>
            <a:off x="2961959" y="1894392"/>
            <a:ext cx="1996161" cy="1902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Reads 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Iterates through X: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 Delete all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Gen. Geom.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Create Layers and place Geom.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Write DocUserText (e.g. 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4.Save .3dm file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0AA3B-F3E4-4F2F-ACE6-80D9ADF04BC0}"/>
              </a:ext>
            </a:extLst>
          </p:cNvPr>
          <p:cNvSpPr/>
          <p:nvPr/>
        </p:nvSpPr>
        <p:spPr>
          <a:xfrm>
            <a:off x="5035206" y="1314867"/>
            <a:ext cx="3728587" cy="517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Rhino Python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C2E49E-6D56-4EB1-818F-808254C93BF4}"/>
              </a:ext>
            </a:extLst>
          </p:cNvPr>
          <p:cNvSpPr/>
          <p:nvPr/>
        </p:nvSpPr>
        <p:spPr>
          <a:xfrm>
            <a:off x="5024618" y="1892553"/>
            <a:ext cx="3739176" cy="1902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Reads 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Iterates through structure IDs: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Imports 3dm file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relevant parameter from X and UserText (local vs global)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structure with strucEngLib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Run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Save structure to .pkl and results dict to JSON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A9D95-0380-44C4-8E45-7576C23E3FBD}"/>
              </a:ext>
            </a:extLst>
          </p:cNvPr>
          <p:cNvSpPr/>
          <p:nvPr/>
        </p:nvSpPr>
        <p:spPr>
          <a:xfrm>
            <a:off x="5024618" y="3871733"/>
            <a:ext cx="3739173" cy="659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Structure.pkl &amp; results.JSON files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D94DB5-8F1D-49F8-8DBB-D70A83B1EF21}"/>
              </a:ext>
            </a:extLst>
          </p:cNvPr>
          <p:cNvSpPr/>
          <p:nvPr/>
        </p:nvSpPr>
        <p:spPr>
          <a:xfrm>
            <a:off x="8833110" y="1320561"/>
            <a:ext cx="2910594" cy="517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127F9-D859-4C4D-92C9-020B6A67738E}"/>
              </a:ext>
            </a:extLst>
          </p:cNvPr>
          <p:cNvSpPr/>
          <p:nvPr/>
        </p:nvSpPr>
        <p:spPr>
          <a:xfrm>
            <a:off x="8830289" y="1892553"/>
            <a:ext cx="2913415" cy="1902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Iterate through structure.pkl/ results dicts files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out strains and stresses (analysis results)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verification (Bending+ Shear)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as csv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055813-AE1C-4E37-862E-88442CC25711}"/>
              </a:ext>
            </a:extLst>
          </p:cNvPr>
          <p:cNvSpPr/>
          <p:nvPr/>
        </p:nvSpPr>
        <p:spPr>
          <a:xfrm>
            <a:off x="8830289" y="3886315"/>
            <a:ext cx="2913415" cy="644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vectors saved in .csv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599F9-DB91-48E9-B22D-7B21A459ACE7}"/>
              </a:ext>
            </a:extLst>
          </p:cNvPr>
          <p:cNvSpPr/>
          <p:nvPr/>
        </p:nvSpPr>
        <p:spPr>
          <a:xfrm>
            <a:off x="891136" y="1893776"/>
            <a:ext cx="1996161" cy="19026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Define variables and their ranges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Chose sampling 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Sampling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Save X in csv file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984CF5E-6DC0-4173-AD3A-3F5C57914F00}"/>
              </a:ext>
            </a:extLst>
          </p:cNvPr>
          <p:cNvSpPr/>
          <p:nvPr/>
        </p:nvSpPr>
        <p:spPr>
          <a:xfrm>
            <a:off x="1722664" y="3649438"/>
            <a:ext cx="292629" cy="2939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D2A645D-2889-4B43-9FB3-AAFCF6474CF3}"/>
              </a:ext>
            </a:extLst>
          </p:cNvPr>
          <p:cNvSpPr/>
          <p:nvPr/>
        </p:nvSpPr>
        <p:spPr>
          <a:xfrm>
            <a:off x="3812719" y="3649438"/>
            <a:ext cx="292629" cy="2939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277669E-F3FE-4841-AB6D-05C097B28940}"/>
              </a:ext>
            </a:extLst>
          </p:cNvPr>
          <p:cNvSpPr/>
          <p:nvPr/>
        </p:nvSpPr>
        <p:spPr>
          <a:xfrm>
            <a:off x="6879771" y="3654883"/>
            <a:ext cx="292629" cy="2939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A1F9B17-858B-4C55-A88C-09B44CF95B05}"/>
              </a:ext>
            </a:extLst>
          </p:cNvPr>
          <p:cNvSpPr/>
          <p:nvPr/>
        </p:nvSpPr>
        <p:spPr>
          <a:xfrm>
            <a:off x="10140681" y="3690260"/>
            <a:ext cx="292629" cy="2939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70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E994A-5DFB-453F-90BA-5201F1C1EA09}"/>
              </a:ext>
            </a:extLst>
          </p:cNvPr>
          <p:cNvSpPr txBox="1"/>
          <p:nvPr/>
        </p:nvSpPr>
        <p:spPr>
          <a:xfrm>
            <a:off x="325049" y="1472529"/>
            <a:ext cx="544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  <a:latin typeface="Arial"/>
              </a:rPr>
              <a:t>Pipeline </a:t>
            </a:r>
            <a:r>
              <a:rPr lang="en-GB" b="1" dirty="0" err="1">
                <a:solidFill>
                  <a:prstClr val="black"/>
                </a:solidFill>
                <a:latin typeface="Arial"/>
              </a:rPr>
              <a:t>für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 die </a:t>
            </a:r>
            <a:r>
              <a:rPr lang="en-GB" b="1" dirty="0" err="1">
                <a:solidFill>
                  <a:prstClr val="black"/>
                </a:solidFill>
                <a:latin typeface="Arial"/>
              </a:rPr>
              <a:t>parametrisierte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Arial"/>
              </a:rPr>
              <a:t>Berechnung</a:t>
            </a:r>
            <a:endParaRPr lang="de-CH" b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3" name="Picture 2" descr="Python Logo, history, meaning, symbol, PNG">
            <a:extLst>
              <a:ext uri="{FF2B5EF4-FFF2-40B4-BE49-F238E27FC236}">
                <a16:creationId xmlns:a16="http://schemas.microsoft.com/office/drawing/2014/main" id="{EEEB30E4-21B9-4E52-9FA2-44E129065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r="17962"/>
          <a:stretch/>
        </p:blipFill>
        <p:spPr bwMode="auto">
          <a:xfrm>
            <a:off x="570794" y="2201499"/>
            <a:ext cx="461136" cy="4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7567B24-9859-47BF-AE12-C4A7CF78E280}"/>
              </a:ext>
            </a:extLst>
          </p:cNvPr>
          <p:cNvSpPr/>
          <p:nvPr/>
        </p:nvSpPr>
        <p:spPr>
          <a:xfrm>
            <a:off x="10379367" y="2780989"/>
            <a:ext cx="1267216" cy="976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799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CD2AC0-415B-40C6-9156-3293B21D5A77}"/>
              </a:ext>
            </a:extLst>
          </p:cNvPr>
          <p:cNvSpPr/>
          <p:nvPr/>
        </p:nvSpPr>
        <p:spPr>
          <a:xfrm>
            <a:off x="579548" y="2771198"/>
            <a:ext cx="985140" cy="920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799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D70C0B-4D5C-462B-AFC0-C850F3BC932F}"/>
              </a:ext>
            </a:extLst>
          </p:cNvPr>
          <p:cNvSpPr/>
          <p:nvPr/>
        </p:nvSpPr>
        <p:spPr>
          <a:xfrm>
            <a:off x="1745359" y="2187009"/>
            <a:ext cx="4078514" cy="23797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799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E4B0A4-BD2B-4445-8B5D-8D8462AAE30A}"/>
              </a:ext>
            </a:extLst>
          </p:cNvPr>
          <p:cNvSpPr/>
          <p:nvPr/>
        </p:nvSpPr>
        <p:spPr>
          <a:xfrm>
            <a:off x="5980165" y="2201499"/>
            <a:ext cx="4209772" cy="23797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799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F48876-4457-431B-B874-EC7957DFBB6C}"/>
              </a:ext>
            </a:extLst>
          </p:cNvPr>
          <p:cNvCxnSpPr>
            <a:cxnSpLocks/>
          </p:cNvCxnSpPr>
          <p:nvPr/>
        </p:nvCxnSpPr>
        <p:spPr>
          <a:xfrm>
            <a:off x="1564688" y="3298546"/>
            <a:ext cx="392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0D6FB9-F83B-4D0C-BD18-2D7C6526D8BA}"/>
                  </a:ext>
                </a:extLst>
              </p:cNvPr>
              <p:cNvSpPr txBox="1"/>
              <p:nvPr/>
            </p:nvSpPr>
            <p:spPr>
              <a:xfrm>
                <a:off x="832722" y="3238359"/>
                <a:ext cx="431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CH" sz="2000" b="1" i="1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0D6FB9-F83B-4D0C-BD18-2D7C6526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2" y="3238359"/>
                <a:ext cx="4310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49553E-3BCB-40CD-B280-24E220AA4E46}"/>
              </a:ext>
            </a:extLst>
          </p:cNvPr>
          <p:cNvCxnSpPr/>
          <p:nvPr/>
        </p:nvCxnSpPr>
        <p:spPr>
          <a:xfrm>
            <a:off x="5731507" y="3298546"/>
            <a:ext cx="3906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54EAF9-19E3-411E-951E-91BD70BC1603}"/>
              </a:ext>
            </a:extLst>
          </p:cNvPr>
          <p:cNvCxnSpPr/>
          <p:nvPr/>
        </p:nvCxnSpPr>
        <p:spPr>
          <a:xfrm>
            <a:off x="10054399" y="3238359"/>
            <a:ext cx="3906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6014C1-95B6-4185-92B0-3FE23D052988}"/>
              </a:ext>
            </a:extLst>
          </p:cNvPr>
          <p:cNvSpPr txBox="1"/>
          <p:nvPr/>
        </p:nvSpPr>
        <p:spPr>
          <a:xfrm>
            <a:off x="1463788" y="3384810"/>
            <a:ext cx="53467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1F407A"/>
                </a:solidFill>
                <a:latin typeface="Arial"/>
              </a:rPr>
              <a:t>.csv</a:t>
            </a:r>
            <a:endParaRPr lang="de-CH" sz="1100" b="1" dirty="0">
              <a:solidFill>
                <a:srgbClr val="1F407A"/>
              </a:solidFill>
              <a:latin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58C524-D1AA-44B3-9911-C5CABC0714F7}"/>
              </a:ext>
            </a:extLst>
          </p:cNvPr>
          <p:cNvSpPr/>
          <p:nvPr/>
        </p:nvSpPr>
        <p:spPr>
          <a:xfrm>
            <a:off x="570794" y="2814720"/>
            <a:ext cx="1051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prstClr val="black"/>
                </a:solidFill>
                <a:latin typeface="Arial"/>
              </a:rPr>
              <a:t>Brücken-</a:t>
            </a:r>
          </a:p>
          <a:p>
            <a:r>
              <a:rPr lang="en-GB" sz="1400" b="1" dirty="0">
                <a:solidFill>
                  <a:prstClr val="black"/>
                </a:solidFill>
                <a:latin typeface="Arial"/>
              </a:rPr>
              <a:t>parameter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21AF3C4-65C6-4188-8D90-1EE70C85C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18"/>
          <a:stretch/>
        </p:blipFill>
        <p:spPr>
          <a:xfrm>
            <a:off x="2139229" y="2621996"/>
            <a:ext cx="1380588" cy="177124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E9E2E41-5A9F-490B-B8E8-F8988B97C4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233" b="70347"/>
          <a:stretch/>
        </p:blipFill>
        <p:spPr>
          <a:xfrm>
            <a:off x="6481366" y="3307609"/>
            <a:ext cx="1475110" cy="101757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A2F6956-13BC-40F5-8677-E49F1F6700F0}"/>
              </a:ext>
            </a:extLst>
          </p:cNvPr>
          <p:cNvSpPr/>
          <p:nvPr/>
        </p:nvSpPr>
        <p:spPr>
          <a:xfrm>
            <a:off x="1754119" y="2266430"/>
            <a:ext cx="3854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Parametrisches Geometrie </a:t>
            </a:r>
            <a:r>
              <a:rPr lang="de-CH" sz="1400" dirty="0">
                <a:solidFill>
                  <a:prstClr val="black"/>
                </a:solidFill>
                <a:latin typeface="Arial"/>
              </a:rPr>
              <a:t>&amp;</a:t>
            </a:r>
            <a:r>
              <a:rPr lang="en-GB" sz="14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Statik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46563C-BA39-4AC2-8DE6-79442337E823}"/>
                  </a:ext>
                </a:extLst>
              </p:cNvPr>
              <p:cNvSpPr/>
              <p:nvPr/>
            </p:nvSpPr>
            <p:spPr>
              <a:xfrm>
                <a:off x="10322156" y="2895481"/>
                <a:ext cx="145950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de-DE" sz="1400" dirty="0">
                    <a:solidFill>
                      <a:prstClr val="black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GB" sz="1400" dirty="0">
                  <a:solidFill>
                    <a:srgbClr val="00B050"/>
                  </a:solidFill>
                  <a:latin typeface="Arial"/>
                  <a:ea typeface="Cambria Math" panose="02040503050406030204" pitchFamily="18" charset="0"/>
                </a:endParaRPr>
              </a:p>
              <a:p>
                <a:pPr algn="ctr"/>
                <a:r>
                  <a:rPr lang="de-DE" sz="1400" dirty="0">
                    <a:solidFill>
                      <a:prstClr val="black"/>
                    </a:solidFill>
                    <a:latin typeface="Arial"/>
                  </a:rPr>
                  <a:t>+ </a:t>
                </a:r>
                <a14:m>
                  <m:oMath xmlns:m="http://schemas.openxmlformats.org/officeDocument/2006/math">
                    <m:r>
                      <a:rPr lang="de-DE" sz="1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𝑒𝑟𝑠𝑎𝑔𝑒𝑛𝑠</m:t>
                    </m:r>
                    <m:r>
                      <a:rPr lang="de-DE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de-DE" sz="1400" dirty="0">
                  <a:solidFill>
                    <a:prstClr val="black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𝑚𝑒𝑐h𝑎𝑛𝑖𝑠𝑚𝑢𝑠</m:t>
                      </m:r>
                      <m:r>
                        <a:rPr lang="de-DE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46563C-BA39-4AC2-8DE6-79442337E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156" y="2895481"/>
                <a:ext cx="1459502" cy="738664"/>
              </a:xfrm>
              <a:prstGeom prst="rect">
                <a:avLst/>
              </a:prstGeom>
              <a:blipFill>
                <a:blip r:embed="rId7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3F3A3165-EAD8-4561-B1F2-8B51793EA1A1}"/>
              </a:ext>
            </a:extLst>
          </p:cNvPr>
          <p:cNvSpPr txBox="1"/>
          <p:nvPr/>
        </p:nvSpPr>
        <p:spPr>
          <a:xfrm>
            <a:off x="9881589" y="3307609"/>
            <a:ext cx="51294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1F407A"/>
                </a:solidFill>
                <a:latin typeface="Arial"/>
              </a:rPr>
              <a:t>.csv</a:t>
            </a:r>
            <a:endParaRPr lang="de-CH" sz="1100" b="1" dirty="0">
              <a:solidFill>
                <a:srgbClr val="1F407A"/>
              </a:solidFill>
              <a:latin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067823-D263-45B5-9EFF-71498E4E4096}"/>
              </a:ext>
            </a:extLst>
          </p:cNvPr>
          <p:cNvSpPr/>
          <p:nvPr/>
        </p:nvSpPr>
        <p:spPr>
          <a:xfrm>
            <a:off x="8922692" y="2329347"/>
            <a:ext cx="184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Nachweis-</a:t>
            </a:r>
          </a:p>
          <a:p>
            <a:r>
              <a:rPr lang="en-GB" sz="14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führung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ACAEA84-7F4B-45D6-9BDA-EB3733E58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8798" y="2642176"/>
            <a:ext cx="1275644" cy="8793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4F3FF2F-3B7B-4F5B-9D28-D0F49D066F5E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4194619" y="4050777"/>
            <a:ext cx="1178109" cy="3844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8E056A9-B5B4-4175-BEEC-43A2EE22D6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61" y="3965369"/>
            <a:ext cx="507028" cy="50702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83557F9-568B-4BCB-A084-F9ADF1ED626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5" b="3485"/>
          <a:stretch/>
        </p:blipFill>
        <p:spPr>
          <a:xfrm>
            <a:off x="1910354" y="3993497"/>
            <a:ext cx="481086" cy="44171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3120BBD-3BAF-471E-97A2-74964B1D0C0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74221" y="3343357"/>
            <a:ext cx="1325616" cy="101085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47950A7-E275-4EE8-9870-1606762D5DA1}"/>
              </a:ext>
            </a:extLst>
          </p:cNvPr>
          <p:cNvSpPr/>
          <p:nvPr/>
        </p:nvSpPr>
        <p:spPr>
          <a:xfrm>
            <a:off x="6032606" y="2330223"/>
            <a:ext cx="2789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Nicht-lineare Finite Elemente Analyse (NLFE_Analyse)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812C44F-A98B-4B28-95D9-E528B6F993D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32" y="2980299"/>
            <a:ext cx="580175" cy="183239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EEE3E94-4C3C-43BC-81D9-CC46310F4A57}"/>
              </a:ext>
            </a:extLst>
          </p:cNvPr>
          <p:cNvSpPr/>
          <p:nvPr/>
        </p:nvSpPr>
        <p:spPr>
          <a:xfrm>
            <a:off x="6115048" y="2877462"/>
            <a:ext cx="1635384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99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CMM-Usermat, 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C05B307-37B1-42DF-B166-C2FD751BE4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882" b="68700"/>
          <a:stretch/>
        </p:blipFill>
        <p:spPr>
          <a:xfrm>
            <a:off x="4641652" y="3269181"/>
            <a:ext cx="1085956" cy="69618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31F7FC3-A4B9-4F8F-9DF2-6B3F774DF6DF}"/>
              </a:ext>
            </a:extLst>
          </p:cNvPr>
          <p:cNvSpPr txBox="1"/>
          <p:nvPr/>
        </p:nvSpPr>
        <p:spPr>
          <a:xfrm>
            <a:off x="5646132" y="3390748"/>
            <a:ext cx="483940" cy="261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1F407A"/>
                </a:solidFill>
                <a:latin typeface="Arial"/>
              </a:rPr>
              <a:t>.inp</a:t>
            </a:r>
            <a:endParaRPr lang="de-CH" sz="1100" b="1" dirty="0">
              <a:solidFill>
                <a:srgbClr val="1F407A"/>
              </a:solidFill>
              <a:latin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C98911-51DB-4534-B28A-93FEACDE136D}"/>
              </a:ext>
            </a:extLst>
          </p:cNvPr>
          <p:cNvSpPr/>
          <p:nvPr/>
        </p:nvSpPr>
        <p:spPr>
          <a:xfrm>
            <a:off x="504350" y="3773779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i="1" dirty="0">
                <a:solidFill>
                  <a:prstClr val="black"/>
                </a:solidFill>
                <a:latin typeface="Arial"/>
              </a:rPr>
              <a:t>z.B.:</a:t>
            </a:r>
            <a:r>
              <a:rPr lang="de-CH" sz="1200" i="1" dirty="0">
                <a:solidFill>
                  <a:prstClr val="black"/>
                </a:solidFill>
                <a:latin typeface="Arial"/>
              </a:rPr>
              <a:t> h, l, t, f</a:t>
            </a:r>
            <a:r>
              <a:rPr lang="de-CH" sz="1200" i="1" baseline="-25000" dirty="0">
                <a:solidFill>
                  <a:prstClr val="black"/>
                </a:solidFill>
                <a:latin typeface="Arial"/>
              </a:rPr>
              <a:t>ck</a:t>
            </a:r>
            <a:r>
              <a:rPr lang="de-CH" sz="1200" i="1" dirty="0">
                <a:solidFill>
                  <a:prstClr val="black"/>
                </a:solidFill>
                <a:latin typeface="Arial"/>
              </a:rPr>
              <a:t>,..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1BA4CC-1F0C-4880-8A65-700072C0BCA4}"/>
              </a:ext>
            </a:extLst>
          </p:cNvPr>
          <p:cNvSpPr/>
          <p:nvPr/>
        </p:nvSpPr>
        <p:spPr>
          <a:xfrm>
            <a:off x="8557533" y="2462359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prstClr val="black"/>
                </a:solidFill>
                <a:latin typeface="Arial"/>
              </a:rPr>
              <a:t>&amp;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C62CD37-CC06-4757-851F-DE909F1D5826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8821642" y="2886247"/>
            <a:ext cx="967588" cy="3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04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eth_praesentation_16zu9_ETH1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Kuhn  Sophia</dc:creator>
  <cp:lastModifiedBy>Kuhn  Sophia</cp:lastModifiedBy>
  <cp:revision>3</cp:revision>
  <dcterms:created xsi:type="dcterms:W3CDTF">2024-02-22T14:19:10Z</dcterms:created>
  <dcterms:modified xsi:type="dcterms:W3CDTF">2024-02-22T14:37:10Z</dcterms:modified>
</cp:coreProperties>
</file>