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3" r:id="rId5"/>
    <p:sldId id="259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ADE"/>
    <a:srgbClr val="C44CFA"/>
    <a:srgbClr val="D4AE76"/>
    <a:srgbClr val="926A2E"/>
    <a:srgbClr val="36B4D2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>
        <p:scale>
          <a:sx n="80" d="100"/>
          <a:sy n="80" d="100"/>
        </p:scale>
        <p:origin x="-9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502E1-59B7-4ABA-A96A-799E7A637A28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336A5-24D2-48F5-85FC-A5983B718A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Vouten</a:t>
            </a:r>
            <a:r>
              <a:rPr lang="en-GB" dirty="0">
                <a:solidFill>
                  <a:srgbClr val="FF0000"/>
                </a:solidFill>
              </a:rPr>
              <a:t>, und </a:t>
            </a:r>
            <a:r>
              <a:rPr lang="en-GB" dirty="0" err="1">
                <a:solidFill>
                  <a:srgbClr val="FF0000"/>
                </a:solidFill>
              </a:rPr>
              <a:t>gewinkelte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Tragwerke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nur</a:t>
            </a:r>
            <a:r>
              <a:rPr lang="en-GB" dirty="0">
                <a:solidFill>
                  <a:srgbClr val="FF0000"/>
                </a:solidFill>
              </a:rPr>
              <a:t> 3 </a:t>
            </a:r>
            <a:r>
              <a:rPr lang="en-GB" dirty="0" err="1">
                <a:solidFill>
                  <a:srgbClr val="FF0000"/>
                </a:solidFill>
              </a:rPr>
              <a:t>neue</a:t>
            </a:r>
            <a:r>
              <a:rPr lang="en-GB" dirty="0">
                <a:solidFill>
                  <a:srgbClr val="FF0000"/>
                </a:solidFill>
              </a:rPr>
              <a:t> parameter, </a:t>
            </a:r>
            <a:r>
              <a:rPr lang="en-GB" dirty="0" err="1">
                <a:solidFill>
                  <a:srgbClr val="FF0000"/>
                </a:solidFill>
              </a:rPr>
              <a:t>aber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komplexere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generierung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weil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voute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aber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schon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gemacht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(von </a:t>
            </a:r>
            <a:r>
              <a:rPr lang="en-GB" dirty="0" err="1">
                <a:solidFill>
                  <a:srgbClr val="FF0000"/>
                </a:solidFill>
              </a:rPr>
              <a:t>derparameter</a:t>
            </a:r>
            <a:r>
              <a:rPr lang="en-GB" dirty="0">
                <a:solidFill>
                  <a:srgbClr val="FF0000"/>
                </a:solidFill>
              </a:rPr>
              <a:t> space </a:t>
            </a:r>
            <a:r>
              <a:rPr lang="en-GB" dirty="0" err="1">
                <a:solidFill>
                  <a:srgbClr val="FF0000"/>
                </a:solidFill>
              </a:rPr>
              <a:t>nicht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wirklich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</a:t>
            </a:r>
            <a:r>
              <a:rPr lang="en-GB" dirty="0">
                <a:solidFill>
                  <a:srgbClr val="FF0000"/>
                </a:solidFill>
              </a:rPr>
              <a:t> problem)</a:t>
            </a:r>
          </a:p>
          <a:p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eher</a:t>
            </a:r>
            <a:r>
              <a:rPr lang="en-GB" dirty="0">
                <a:solidFill>
                  <a:srgbClr val="FF0000"/>
                </a:solidFill>
              </a:rPr>
              <a:t> die </a:t>
            </a:r>
            <a:r>
              <a:rPr lang="en-GB" dirty="0" err="1">
                <a:solidFill>
                  <a:srgbClr val="FF0000"/>
                </a:solidFill>
              </a:rPr>
              <a:t>Bewehrung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variabilität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</a:t>
            </a:r>
            <a:r>
              <a:rPr lang="en-GB" dirty="0">
                <a:solidFill>
                  <a:srgbClr val="FF0000"/>
                </a:solidFill>
              </a:rPr>
              <a:t> problem -&gt; </a:t>
            </a:r>
            <a:r>
              <a:rPr lang="en-GB" dirty="0" err="1">
                <a:solidFill>
                  <a:srgbClr val="FF0000"/>
                </a:solidFill>
              </a:rPr>
              <a:t>dort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einschränken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Schauen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dass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es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für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die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häufigsten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fälle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genau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ist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, man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kann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aber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alles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eingeben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für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nicht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so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häufige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fälle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ist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es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einfach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ungenauer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GB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336A5-24D2-48F5-85FC-A5983B718A6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715-A448-4072-B5C0-587DE8EF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F37F8-2448-41D3-9032-ACD10ED78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2E62-2BBA-44B0-BA3E-A49FA8E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9205-BC37-46C0-B512-0D1A08C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5814-8CCF-4778-AB1A-1802AFFA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B72-D824-4FA3-B270-E878B469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CC2CB-80FC-47CE-ADB0-104DCC37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628A-C42E-4534-B600-6699D9D1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604A-3833-4A39-BC51-5D0AF28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0C43-F631-4DED-BD81-C510C19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1236-D738-4216-B26D-AEBF27B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E3F4A-A617-42A3-9B01-9FA3425B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A84F-473B-4945-B7DD-265C506E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D7C04-F847-4C7B-BC61-6D31FFBF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FC9B-532B-4A02-B8DD-30A3E5A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449F-4ABF-44DB-820A-04BB8845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A4F-FD0B-42FC-BF94-19F90294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D1A-20D6-4559-9D42-A31F3CF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DFD9-89DC-4C73-B592-ED77C88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986D-DE89-4C84-96B2-2E13C53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5DD-56A9-4E1E-AE37-CD7917AF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9A25-BBEC-4770-92B4-0CE04935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E5ED-73E9-4E08-83B6-79E3901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6C2D-1D24-43A5-B126-D0BCCFC7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C603-0C42-4503-B47B-ED56345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0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C3CD-E4B1-40B2-8A27-89F1057D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3EE-A698-4FCF-A999-C3051348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B4555-4FCA-47D5-83B1-6BF50805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EF79-F058-47F5-A28E-7B6E4DE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98422-8144-4DE5-A04E-953243EB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D3F5-1B66-4566-B1C1-EB6252A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0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E04-E710-42BA-BDD7-CCA7807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A967F-4FF0-477A-A215-372A28E4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FF0B3-CE7C-4160-8AA4-C82B5291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5C9A7-7349-409A-93B7-CA5B17CC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6E2F1-0E92-4E72-9D89-BA213AEC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530F8-E48F-45CF-8DBB-A5AEBB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F2F17-51BE-4525-8F15-C0794305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27CDC-E82E-497B-83E1-30D8AC1C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D594-5BAB-461C-8D7D-C875DED6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8BAD-57E4-455D-91E9-8D96E214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9062-D7E9-4379-94A9-93BFF589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FCA5B-31E4-4C70-B002-92CEE3D7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36B36-2F74-4A53-B9EE-B5809523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B3D2B-9CCB-45BE-9A10-4B1F7B0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AE05-D1CC-410F-B1D5-581D7B76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3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F8F-F28B-4235-97E7-39BA680A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E291-C4F9-4564-B34C-4A5E5431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F717-62C8-4AE3-843B-C2D1A3CC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529E-4067-4258-91F8-070FE281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ECD7-4D51-4DD2-823F-245BC555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B003-8F2A-4575-AE34-C159283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36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9F2-65CB-4C67-8D86-369BBDC0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D864D-E5C5-47CC-85E5-F446A888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19FC-617D-48EC-9AF6-59CF8A97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606D2-9BA4-4FED-B8BF-E06A46E5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2A95-1D85-4C41-BC8B-0020F7AA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4B1E-702F-48C5-8DEE-7E8DC53C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2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2A47-FCBD-466D-80F5-F7B8092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DA2D-3D9E-4931-9CB9-FD1BAA5B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3443-973A-43DC-9691-133A574C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B91B-16B7-420D-92EE-189A5973844B}" type="datetimeFigureOut">
              <a:rPr lang="de-CH" smtClean="0"/>
              <a:t>17.12.2023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29FC-3E2D-4C3D-AC92-BD953577D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8ADB-BC06-4C4A-8173-A91E39B6B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17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 1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638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9C8-6EF4-4116-B460-BC8B8B9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Ansys </a:t>
            </a:r>
            <a:r>
              <a:rPr lang="en-GB" dirty="0" err="1"/>
              <a:t>Überprüfung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6D3C-083E-448D-A1E0-6C950105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Man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Struktur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mit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dicke</a:t>
            </a:r>
            <a:r>
              <a:rPr lang="en-GB" dirty="0">
                <a:sym typeface="Wingdings" panose="05000000000000000000" pitchFamily="2" charset="2"/>
              </a:rPr>
              <a:t>) auf </a:t>
            </a:r>
            <a:r>
              <a:rPr lang="en-GB" dirty="0" err="1">
                <a:sym typeface="Wingdings" panose="05000000000000000000" pitchFamily="2" charset="2"/>
              </a:rPr>
              <a:t>ansys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anschauen</a:t>
            </a:r>
            <a:r>
              <a:rPr lang="en-GB" dirty="0">
                <a:sym typeface="Wingdings" panose="05000000000000000000" pitchFamily="2" charset="2"/>
              </a:rPr>
              <a:t> -&gt; “Launcher” </a:t>
            </a:r>
            <a:r>
              <a:rPr lang="en-GB" dirty="0" err="1">
                <a:sym typeface="Wingdings" panose="05000000000000000000" pitchFamily="2" charset="2"/>
              </a:rPr>
              <a:t>suchen</a:t>
            </a:r>
            <a:r>
              <a:rPr lang="en-GB" dirty="0">
                <a:sym typeface="Wingdings" panose="05000000000000000000" pitchFamily="2" charset="2"/>
              </a:rPr>
              <a:t>  “Mechanical APDL Product Launcher </a:t>
            </a:r>
            <a:r>
              <a:rPr lang="en-GB" dirty="0" err="1">
                <a:sym typeface="Wingdings" panose="05000000000000000000" pitchFamily="2" charset="2"/>
              </a:rPr>
              <a:t>öffnen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Dann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 man </a:t>
            </a:r>
            <a:r>
              <a:rPr lang="en-GB" dirty="0" err="1">
                <a:sym typeface="Wingdings" panose="05000000000000000000" pitchFamily="2" charset="2"/>
              </a:rPr>
              <a:t>oben</a:t>
            </a:r>
            <a:r>
              <a:rPr lang="en-GB" dirty="0">
                <a:sym typeface="Wingdings" panose="05000000000000000000" pitchFamily="2" charset="2"/>
              </a:rPr>
              <a:t> in die command </a:t>
            </a:r>
            <a:r>
              <a:rPr lang="en-GB" dirty="0" err="1">
                <a:sym typeface="Wingdings" panose="05000000000000000000" pitchFamily="2" charset="2"/>
              </a:rPr>
              <a:t>Zeile</a:t>
            </a:r>
            <a:r>
              <a:rPr lang="en-GB" dirty="0">
                <a:sym typeface="Wingdings" panose="05000000000000000000" pitchFamily="2" charset="2"/>
              </a:rPr>
              <a:t> den text </a:t>
            </a:r>
            <a:r>
              <a:rPr lang="en-GB" dirty="0" err="1">
                <a:sym typeface="Wingdings" panose="05000000000000000000" pitchFamily="2" charset="2"/>
              </a:rPr>
              <a:t>aus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generierten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inp</a:t>
            </a:r>
            <a:r>
              <a:rPr lang="en-GB" dirty="0">
                <a:sym typeface="Wingdings" panose="05000000000000000000" pitchFamily="2" charset="2"/>
              </a:rPr>
              <a:t>. File rein </a:t>
            </a:r>
            <a:r>
              <a:rPr lang="en-GB" dirty="0" err="1">
                <a:sym typeface="Wingdings" panose="05000000000000000000" pitchFamily="2" charset="2"/>
              </a:rPr>
              <a:t>kopieren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Anzeigen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dicken</a:t>
            </a:r>
            <a:r>
              <a:rPr lang="en-GB" dirty="0">
                <a:sym typeface="Wingdings" panose="05000000000000000000" pitchFamily="2" charset="2"/>
              </a:rPr>
              <a:t>: |eshape,1,1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Ansys commends: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https://www.mm.bme.hu/~gyebro/files/ans_help_v182/ans_cmd/Hlp_C_CmdTOC.html</a:t>
            </a:r>
            <a:endParaRPr lang="en-GB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458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FE9-BB27-47B2-89DF-28B2996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</a:t>
            </a:r>
            <a:r>
              <a:rPr lang="de-CH" dirty="0" err="1"/>
              <a:t>Normalspurbahnverkehr_load_generator</a:t>
            </a:r>
            <a:r>
              <a:rPr lang="de-CH" dirty="0"/>
              <a:t>()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177F-3722-4DE5-AEBD-B1B41C88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Neue layer </a:t>
            </a:r>
            <a:r>
              <a:rPr lang="en-GB" dirty="0" err="1"/>
              <a:t>erzeugt</a:t>
            </a:r>
            <a:r>
              <a:rPr lang="en-GB" dirty="0"/>
              <a:t> und active </a:t>
            </a:r>
            <a:r>
              <a:rPr lang="en-GB" dirty="0" err="1"/>
              <a:t>gesetzt</a:t>
            </a:r>
            <a:r>
              <a:rPr lang="en-GB" dirty="0"/>
              <a:t> (</a:t>
            </a:r>
            <a:r>
              <a:rPr lang="en-GB" dirty="0" err="1"/>
              <a:t>gleis</a:t>
            </a:r>
            <a:r>
              <a:rPr lang="en-GB" dirty="0"/>
              <a:t> </a:t>
            </a:r>
            <a:r>
              <a:rPr lang="en-GB" dirty="0" err="1"/>
              <a:t>Mittelachse</a:t>
            </a:r>
            <a:r>
              <a:rPr lang="en-GB" dirty="0"/>
              <a:t>)</a:t>
            </a:r>
          </a:p>
          <a:p>
            <a:r>
              <a:rPr lang="en-GB" dirty="0" err="1"/>
              <a:t>Coordinaten</a:t>
            </a:r>
            <a:r>
              <a:rPr lang="en-GB" dirty="0"/>
              <a:t> der </a:t>
            </a:r>
            <a:r>
              <a:rPr lang="en-GB" dirty="0" err="1"/>
              <a:t>Gleis</a:t>
            </a:r>
            <a:r>
              <a:rPr lang="en-GB" dirty="0"/>
              <a:t> </a:t>
            </a:r>
            <a:r>
              <a:rPr lang="en-GB" dirty="0" err="1"/>
              <a:t>mittelachse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und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kurce</a:t>
            </a:r>
            <a:r>
              <a:rPr lang="en-GB" dirty="0"/>
              <a:t> in die layer </a:t>
            </a:r>
            <a:r>
              <a:rPr lang="en-GB" dirty="0" err="1"/>
              <a:t>eingefügt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6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 1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CHECKING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23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451F-603F-4828-B63D-D44C225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check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3BF-C07A-4B16-802B-184F14B1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Fcc</a:t>
            </a:r>
            <a:r>
              <a:rPr lang="en-GB" dirty="0"/>
              <a:t>, </a:t>
            </a:r>
            <a:r>
              <a:rPr lang="en-GB" dirty="0" err="1"/>
              <a:t>fsy</a:t>
            </a:r>
            <a:r>
              <a:rPr lang="en-GB" dirty="0"/>
              <a:t>, </a:t>
            </a:r>
            <a:r>
              <a:rPr lang="en-GB" dirty="0" err="1"/>
              <a:t>sdu</a:t>
            </a:r>
            <a:r>
              <a:rPr lang="en-GB" dirty="0"/>
              <a:t> int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float (</a:t>
            </a:r>
            <a:r>
              <a:rPr lang="en-GB" dirty="0" err="1"/>
              <a:t>req</a:t>
            </a:r>
            <a:r>
              <a:rPr lang="en-GB" dirty="0"/>
              <a:t> von backend?) if not remove int in python rhino script</a:t>
            </a:r>
          </a:p>
          <a:p>
            <a:r>
              <a:rPr lang="en-GB" dirty="0"/>
              <a:t>Doc user text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ID </a:t>
            </a:r>
            <a:r>
              <a:rPr lang="en-GB" dirty="0" err="1"/>
              <a:t>abgleich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, </a:t>
            </a:r>
            <a:r>
              <a:rPr lang="en-GB" dirty="0" err="1"/>
              <a:t>sonst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raus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!?</a:t>
            </a:r>
          </a:p>
          <a:p>
            <a:r>
              <a:rPr lang="en-GB" dirty="0"/>
              <a:t>Ds von plate still to check</a:t>
            </a:r>
          </a:p>
          <a:p>
            <a:r>
              <a:rPr lang="en-GB" dirty="0"/>
              <a:t>Calculate load values for hero sample</a:t>
            </a:r>
          </a:p>
          <a:p>
            <a:r>
              <a:rPr lang="en-GB" dirty="0"/>
              <a:t>Add: Uniform dead load on plate (gravel layer etc)</a:t>
            </a:r>
          </a:p>
          <a:p>
            <a:r>
              <a:rPr lang="en-GB" dirty="0"/>
              <a:t>Problem: With earth pressure live load area… </a:t>
            </a:r>
            <a:r>
              <a:rPr lang="en-GB" dirty="0" err="1"/>
              <a:t>vgl</a:t>
            </a:r>
            <a:r>
              <a:rPr lang="en-GB" dirty="0"/>
              <a:t> </a:t>
            </a:r>
            <a:r>
              <a:rPr lang="en-GB" dirty="0" err="1"/>
              <a:t>normalspur</a:t>
            </a:r>
            <a:r>
              <a:rPr lang="en-GB" dirty="0"/>
              <a:t>, etc</a:t>
            </a:r>
          </a:p>
          <a:p>
            <a:r>
              <a:rPr lang="en-GB" dirty="0"/>
              <a:t>Problem: </a:t>
            </a:r>
            <a:r>
              <a:rPr lang="en-GB" dirty="0" err="1"/>
              <a:t>mit</a:t>
            </a:r>
            <a:r>
              <a:rPr lang="en-GB" dirty="0"/>
              <a:t> plotting der principal stresses (</a:t>
            </a:r>
            <a:r>
              <a:rPr lang="en-GB" dirty="0" err="1"/>
              <a:t>könnte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was </a:t>
            </a:r>
            <a:r>
              <a:rPr lang="en-GB" dirty="0" err="1"/>
              <a:t>im</a:t>
            </a:r>
            <a:r>
              <a:rPr lang="en-GB" dirty="0"/>
              <a:t> backend sein </a:t>
            </a:r>
            <a:r>
              <a:rPr lang="en-GB" dirty="0" err="1"/>
              <a:t>alte</a:t>
            </a:r>
            <a:r>
              <a:rPr lang="en-GB" dirty="0"/>
              <a:t> version?)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587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87D3-F4BE-4DF4-B543-2EAF118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Hero Sample results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8F30-F29B-4895-876A-1AF3CDE4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('ID: ', 0)</a:t>
            </a:r>
          </a:p>
          <a:p>
            <a:r>
              <a:rPr lang="en-US" dirty="0"/>
              <a:t>('The earth pressure resulting from the backfill is calculated to be: ', 0.045925071626331228, ' N/mm2 ;', 45.925071626331231, ' </a:t>
            </a:r>
            <a:r>
              <a:rPr lang="en-US" dirty="0" err="1"/>
              <a:t>kN</a:t>
            </a:r>
            <a:r>
              <a:rPr lang="en-US" dirty="0"/>
              <a:t>/m2')</a:t>
            </a:r>
          </a:p>
          <a:p>
            <a:r>
              <a:rPr lang="en-US" dirty="0"/>
              <a:t>('The earth pressure resulting from the live load is calculated to be: ', 103.3776444528288, ' N/mm2 ;', 103377.6444528288, ' </a:t>
            </a:r>
            <a:r>
              <a:rPr lang="en-US" dirty="0" err="1"/>
              <a:t>kN</a:t>
            </a:r>
            <a:r>
              <a:rPr lang="en-US" dirty="0"/>
              <a:t>/m2')</a:t>
            </a:r>
          </a:p>
          <a:p>
            <a:r>
              <a:rPr lang="de-CH" dirty="0"/>
              <a:t>['nset_pinned_set_disp_1', 'nset_pinned_set_disp_2', '</a:t>
            </a:r>
            <a:r>
              <a:rPr lang="de-CH" dirty="0" err="1"/>
              <a:t>load_gravity</a:t>
            </a:r>
            <a:r>
              <a:rPr lang="de-CH" dirty="0"/>
              <a:t>', '</a:t>
            </a:r>
            <a:r>
              <a:rPr lang="de-CH" dirty="0" err="1"/>
              <a:t>earthPressure_backfill</a:t>
            </a:r>
            <a:r>
              <a:rPr lang="de-CH" dirty="0"/>
              <a:t>', '</a:t>
            </a:r>
            <a:r>
              <a:rPr lang="de-CH" dirty="0" err="1"/>
              <a:t>EarthPressure_lifeLoad_area</a:t>
            </a:r>
            <a:r>
              <a:rPr lang="de-CH" dirty="0"/>
              <a:t>', 'Gleis1_EIGENGEWICHTE_SCHIENE_Lasteinzugsflache', 'Gleis1_BAHNLASTEN_Lasteinzugsflache_Lastblock_1', 'Gleis1_BAHNLASTEN_Lasteinzugsflache_Lastblock_2', 'Gleis1_BAHNLASTEN_Lasteinzugsflache_Lastblock_-1']</a:t>
            </a:r>
          </a:p>
          <a:p>
            <a:r>
              <a:rPr lang="de-CH" dirty="0"/>
              <a:t>Files </a:t>
            </a:r>
            <a:r>
              <a:rPr lang="de-CH" dirty="0" err="1"/>
              <a:t>saved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83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7BC9-0B43-4029-859C-1769FB62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Insg</a:t>
            </a:r>
            <a:r>
              <a:rPr lang="en-GB" dirty="0"/>
              <a:t>. </a:t>
            </a:r>
            <a:r>
              <a:rPr lang="en-GB" dirty="0">
                <a:highlight>
                  <a:srgbClr val="FFFF00"/>
                </a:highlight>
              </a:rPr>
              <a:t>22</a:t>
            </a:r>
            <a:r>
              <a:rPr lang="en-GB" dirty="0"/>
              <a:t> </a:t>
            </a:r>
            <a:r>
              <a:rPr lang="en-GB" dirty="0" err="1"/>
              <a:t>analysierten</a:t>
            </a:r>
            <a:r>
              <a:rPr lang="en-GB" dirty="0"/>
              <a:t> </a:t>
            </a:r>
            <a:r>
              <a:rPr lang="en-GB" dirty="0" err="1"/>
              <a:t>Tragwerke</a:t>
            </a:r>
            <a:r>
              <a:rPr lang="en-GB" dirty="0"/>
              <a:t> (in Phase 1)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0753-B125-48DE-A7E6-4AD0E923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Orthogonal </a:t>
            </a:r>
            <a:r>
              <a:rPr lang="en-GB" dirty="0" err="1"/>
              <a:t>Bewehrte</a:t>
            </a:r>
            <a:r>
              <a:rPr lang="en-GB" dirty="0"/>
              <a:t> (&gt;85%,19)</a:t>
            </a:r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Brüstung</a:t>
            </a:r>
            <a:r>
              <a:rPr lang="en-GB" dirty="0"/>
              <a:t> (&gt;70 %,16)</a:t>
            </a:r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Vouten</a:t>
            </a:r>
            <a:r>
              <a:rPr lang="en-GB" dirty="0"/>
              <a:t> (&gt;50%,12)</a:t>
            </a:r>
          </a:p>
          <a:p>
            <a:r>
              <a:rPr lang="en-GB" dirty="0" err="1"/>
              <a:t>Rechtwinklige</a:t>
            </a:r>
            <a:r>
              <a:rPr lang="en-GB" dirty="0"/>
              <a:t> </a:t>
            </a:r>
            <a:r>
              <a:rPr lang="en-GB" dirty="0" err="1"/>
              <a:t>tragwerke</a:t>
            </a:r>
            <a:r>
              <a:rPr lang="en-GB" dirty="0"/>
              <a:t> (&gt;65%,15)</a:t>
            </a:r>
          </a:p>
          <a:p>
            <a:endParaRPr lang="en-GB" dirty="0"/>
          </a:p>
          <a:p>
            <a:r>
              <a:rPr lang="en-GB" dirty="0"/>
              <a:t> 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B4854-A90F-4AD0-B479-81CB9C3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1273700"/>
            <a:ext cx="5783344" cy="197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49077-5D2B-4DCA-A624-1DE6C547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61" y="3429000"/>
            <a:ext cx="2282103" cy="1420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ACE0-D10D-4DEC-B58A-B6D84CE0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95" y="3493968"/>
            <a:ext cx="1941802" cy="129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0E5B-43A9-4AD8-B73A-29A29C753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316" y="5095516"/>
            <a:ext cx="4826578" cy="139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A036-1DBE-46E5-93DB-BB61994F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770" y="5095516"/>
            <a:ext cx="2241952" cy="1543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5BC3F-81EE-4744-9405-9A63878719DA}"/>
              </a:ext>
            </a:extLst>
          </p:cNvPr>
          <p:cNvSpPr txBox="1"/>
          <p:nvPr/>
        </p:nvSpPr>
        <p:spPr>
          <a:xfrm>
            <a:off x="9909897" y="6596390"/>
            <a:ext cx="2282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Aber </a:t>
            </a:r>
            <a:r>
              <a:rPr lang="en-GB" sz="1100" dirty="0" err="1"/>
              <a:t>anderer</a:t>
            </a:r>
            <a:r>
              <a:rPr lang="en-GB" sz="1100" dirty="0"/>
              <a:t> Winkel…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2790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955952" y="10701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955951" y="66442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9E952-C7E1-4D26-93B7-C8629CA482AB}"/>
              </a:ext>
            </a:extLst>
          </p:cNvPr>
          <p:cNvSpPr txBox="1"/>
          <p:nvPr/>
        </p:nvSpPr>
        <p:spPr>
          <a:xfrm>
            <a:off x="5822516" y="23523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6198266" y="223438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73792" y="103248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883710" y="5236390"/>
            <a:ext cx="22187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dirty="0"/>
              <a:t>b_sec1_b2= b_sec1_b1</a:t>
            </a:r>
          </a:p>
          <a:p>
            <a:r>
              <a:rPr lang="en-GB" sz="1100" dirty="0"/>
              <a:t>b_sec2_b2= b_sec2_b1</a:t>
            </a:r>
          </a:p>
          <a:p>
            <a:r>
              <a:rPr lang="en-GB" sz="1100" dirty="0"/>
              <a:t>d2 = 14mm (von hero)</a:t>
            </a:r>
          </a:p>
          <a:p>
            <a:r>
              <a:rPr lang="en-GB" sz="1100" dirty="0"/>
              <a:t>d3 = 12mm (von hero)</a:t>
            </a:r>
          </a:p>
          <a:p>
            <a:r>
              <a:rPr lang="en-GB" sz="1100" dirty="0"/>
              <a:t>S2,3 =200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dirty="0" err="1"/>
              <a:t>L_sec</a:t>
            </a:r>
            <a:r>
              <a:rPr lang="en-GB" sz="1100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623270" y="2246429"/>
            <a:ext cx="1672798" cy="460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539910" y="2279400"/>
            <a:ext cx="1708188" cy="46104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775857" y="5237846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877464" y="3016070"/>
            <a:ext cx="9313" cy="8441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955088" y="2990100"/>
            <a:ext cx="17052" cy="8612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330528" y="181034"/>
            <a:ext cx="1023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1.1</a:t>
            </a:r>
            <a:endParaRPr lang="de-CH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E6F8F-BE04-4DDE-B1C0-551CF084187B}"/>
              </a:ext>
            </a:extLst>
          </p:cNvPr>
          <p:cNvSpPr/>
          <p:nvPr/>
        </p:nvSpPr>
        <p:spPr>
          <a:xfrm>
            <a:off x="1473634" y="181034"/>
            <a:ext cx="408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variable </a:t>
            </a:r>
            <a:r>
              <a:rPr lang="en-GB" sz="1400" i="1" dirty="0" err="1"/>
              <a:t>Hauptbewehrung</a:t>
            </a:r>
            <a:endParaRPr lang="de-CH" sz="1400" i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99EBDD-E7A5-4D3E-9452-A4720B141717}"/>
              </a:ext>
            </a:extLst>
          </p:cNvPr>
          <p:cNvSpPr txBox="1"/>
          <p:nvPr/>
        </p:nvSpPr>
        <p:spPr>
          <a:xfrm>
            <a:off x="6680241" y="38602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AA8FCA-E093-4A12-806F-137C96626E1E}"/>
              </a:ext>
            </a:extLst>
          </p:cNvPr>
          <p:cNvSpPr txBox="1"/>
          <p:nvPr/>
        </p:nvSpPr>
        <p:spPr>
          <a:xfrm>
            <a:off x="6844337" y="382130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5A93B0-4C84-4FFC-BAF5-E41EDA544C94}"/>
              </a:ext>
            </a:extLst>
          </p:cNvPr>
          <p:cNvSpPr txBox="1"/>
          <p:nvPr/>
        </p:nvSpPr>
        <p:spPr>
          <a:xfrm>
            <a:off x="944088" y="1585356"/>
            <a:ext cx="14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11 dim</a:t>
            </a:r>
            <a:endParaRPr lang="de-CH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DA1941-AE1C-440D-BDB8-AD72E20032F5}"/>
              </a:ext>
            </a:extLst>
          </p:cNvPr>
          <p:cNvSpPr txBox="1"/>
          <p:nvPr/>
        </p:nvSpPr>
        <p:spPr>
          <a:xfrm>
            <a:off x="10386761" y="693695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 – reinforcement spacing of plate</a:t>
            </a:r>
            <a:endParaRPr lang="de-CH" sz="1050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D0B784-484C-410A-B613-430DF0ACA5BF}"/>
              </a:ext>
            </a:extLst>
          </p:cNvPr>
          <p:cNvSpPr txBox="1"/>
          <p:nvPr/>
        </p:nvSpPr>
        <p:spPr>
          <a:xfrm>
            <a:off x="10157831" y="210414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 – reinforcement spacing of walls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2F118D8-1568-4A99-971E-0CFB4D5B8F3F}"/>
              </a:ext>
            </a:extLst>
          </p:cNvPr>
          <p:cNvSpPr/>
          <p:nvPr/>
        </p:nvSpPr>
        <p:spPr>
          <a:xfrm>
            <a:off x="6480038" y="2319587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</a:t>
            </a:r>
            <a:endParaRPr lang="de-CH" sz="105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FDB2F8-0D64-4315-B7E2-8629AAF16CED}"/>
              </a:ext>
            </a:extLst>
          </p:cNvPr>
          <p:cNvSpPr/>
          <p:nvPr/>
        </p:nvSpPr>
        <p:spPr>
          <a:xfrm>
            <a:off x="6874373" y="4038400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B46733-22BD-47C5-BAFA-AE467D41BCFA}"/>
              </a:ext>
            </a:extLst>
          </p:cNvPr>
          <p:cNvSpPr txBox="1"/>
          <p:nvPr/>
        </p:nvSpPr>
        <p:spPr>
          <a:xfrm>
            <a:off x="4981699" y="283881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C4ADE"/>
                </a:solidFill>
              </a:rPr>
              <a:t>t</a:t>
            </a:r>
            <a:r>
              <a:rPr lang="en-GB" sz="900" dirty="0" err="1">
                <a:solidFill>
                  <a:srgbClr val="FC4ADE"/>
                </a:solidFill>
              </a:rPr>
              <a:t>p</a:t>
            </a:r>
            <a:endParaRPr lang="de-CH" sz="1100" dirty="0">
              <a:solidFill>
                <a:srgbClr val="FC4ADE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96598C-E262-49C5-AB60-E2DF7770F49A}"/>
              </a:ext>
            </a:extLst>
          </p:cNvPr>
          <p:cNvSpPr txBox="1"/>
          <p:nvPr/>
        </p:nvSpPr>
        <p:spPr>
          <a:xfrm>
            <a:off x="4017297" y="311720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C4ADE"/>
                </a:solidFill>
              </a:rPr>
              <a:t>t</a:t>
            </a:r>
            <a:r>
              <a:rPr lang="en-GB" sz="900" dirty="0" err="1">
                <a:solidFill>
                  <a:srgbClr val="FC4ADE"/>
                </a:solidFill>
              </a:rPr>
              <a:t>w</a:t>
            </a:r>
            <a:endParaRPr lang="de-CH" sz="1100" dirty="0">
              <a:solidFill>
                <a:srgbClr val="FC4AD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8D40DD-AE59-4CD6-9322-E6281EA919C4}"/>
              </a:ext>
            </a:extLst>
          </p:cNvPr>
          <p:cNvSpPr txBox="1"/>
          <p:nvPr/>
        </p:nvSpPr>
        <p:spPr>
          <a:xfrm>
            <a:off x="5088901" y="5199374"/>
            <a:ext cx="2218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- With </a:t>
            </a:r>
            <a:r>
              <a:rPr lang="en-GB" sz="1100" dirty="0" err="1"/>
              <a:t>offsetmodelling</a:t>
            </a:r>
            <a:r>
              <a:rPr lang="en-GB" sz="1100" dirty="0"/>
              <a:t> in plate not in walls</a:t>
            </a:r>
          </a:p>
          <a:p>
            <a:r>
              <a:rPr lang="en-GB" sz="1100" dirty="0"/>
              <a:t>- With MPCs</a:t>
            </a:r>
          </a:p>
          <a:p>
            <a:endParaRPr lang="en-GB" sz="1100" dirty="0"/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38986-EF89-43D1-BCF8-0CBE7803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480" y="4896433"/>
            <a:ext cx="3187184" cy="19052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024CFC-65E2-45E2-8BCE-EA281B2D03D0}"/>
              </a:ext>
            </a:extLst>
          </p:cNvPr>
          <p:cNvSpPr/>
          <p:nvPr/>
        </p:nvSpPr>
        <p:spPr>
          <a:xfrm>
            <a:off x="8410575" y="5343525"/>
            <a:ext cx="109969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CA0EA7-3EE4-44C5-879D-F512C1BDAEA9}"/>
              </a:ext>
            </a:extLst>
          </p:cNvPr>
          <p:cNvSpPr txBox="1"/>
          <p:nvPr/>
        </p:nvSpPr>
        <p:spPr>
          <a:xfrm>
            <a:off x="7847067" y="5277895"/>
            <a:ext cx="6184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origin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2E321-7F52-4537-89BA-31E6141FDC0B}"/>
              </a:ext>
            </a:extLst>
          </p:cNvPr>
          <p:cNvSpPr txBox="1"/>
          <p:nvPr/>
        </p:nvSpPr>
        <p:spPr>
          <a:xfrm>
            <a:off x="10157831" y="4780296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H_w_el</a:t>
            </a:r>
            <a:r>
              <a:rPr lang="en-GB" dirty="0"/>
              <a:t>= hf/2 +</a:t>
            </a:r>
            <a:r>
              <a:rPr lang="en-GB" dirty="0" err="1"/>
              <a:t>hw</a:t>
            </a:r>
            <a:endParaRPr lang="de-C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6B0DB9-225B-4765-9B6A-F3DEE90F450A}"/>
              </a:ext>
            </a:extLst>
          </p:cNvPr>
          <p:cNvSpPr txBox="1"/>
          <p:nvPr/>
        </p:nvSpPr>
        <p:spPr>
          <a:xfrm>
            <a:off x="944088" y="2365192"/>
            <a:ext cx="1314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Material parameters: </a:t>
            </a:r>
          </a:p>
          <a:p>
            <a:r>
              <a:rPr lang="en-GB" sz="1100" dirty="0" err="1">
                <a:solidFill>
                  <a:schemeClr val="accent1"/>
                </a:solidFill>
              </a:rPr>
              <a:t>Fsy</a:t>
            </a:r>
            <a:r>
              <a:rPr lang="en-GB" sz="1100" dirty="0">
                <a:solidFill>
                  <a:schemeClr val="accent1"/>
                </a:solidFill>
              </a:rPr>
              <a:t>, </a:t>
            </a:r>
            <a:r>
              <a:rPr lang="en-GB" sz="1100" dirty="0" err="1">
                <a:solidFill>
                  <a:schemeClr val="accent1"/>
                </a:solidFill>
              </a:rPr>
              <a:t>fcd</a:t>
            </a:r>
            <a:r>
              <a:rPr lang="en-GB" sz="1100" dirty="0">
                <a:solidFill>
                  <a:schemeClr val="accent1"/>
                </a:solidFill>
              </a:rPr>
              <a:t>, </a:t>
            </a:r>
            <a:r>
              <a:rPr lang="en-GB" sz="1100" dirty="0" err="1">
                <a:solidFill>
                  <a:schemeClr val="accent1"/>
                </a:solidFill>
              </a:rPr>
              <a:t>fsu_fac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DB2697-B773-42D2-A3CF-E3DA5EC25589}"/>
              </a:ext>
            </a:extLst>
          </p:cNvPr>
          <p:cNvSpPr txBox="1"/>
          <p:nvPr/>
        </p:nvSpPr>
        <p:spPr>
          <a:xfrm>
            <a:off x="4017297" y="1142891"/>
            <a:ext cx="1470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Loading  variables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S, beta</a:t>
            </a:r>
            <a:endParaRPr lang="de-CH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6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955952" y="10701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955951" y="66442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6198266" y="223438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73792" y="103248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623270" y="2246429"/>
            <a:ext cx="1672798" cy="460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539910" y="2279400"/>
            <a:ext cx="1708188" cy="46104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877464" y="3016070"/>
            <a:ext cx="9313" cy="8441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955088" y="2990100"/>
            <a:ext cx="17052" cy="8612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330528" y="181034"/>
            <a:ext cx="1023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1.2</a:t>
            </a:r>
            <a:endParaRPr lang="de-CH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99EBDD-E7A5-4D3E-9452-A4720B141717}"/>
              </a:ext>
            </a:extLst>
          </p:cNvPr>
          <p:cNvSpPr txBox="1"/>
          <p:nvPr/>
        </p:nvSpPr>
        <p:spPr>
          <a:xfrm>
            <a:off x="6680241" y="38602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AA8FCA-E093-4A12-806F-137C96626E1E}"/>
              </a:ext>
            </a:extLst>
          </p:cNvPr>
          <p:cNvSpPr txBox="1"/>
          <p:nvPr/>
        </p:nvSpPr>
        <p:spPr>
          <a:xfrm>
            <a:off x="6844337" y="382130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DA1941-AE1C-440D-BDB8-AD72E20032F5}"/>
              </a:ext>
            </a:extLst>
          </p:cNvPr>
          <p:cNvSpPr txBox="1"/>
          <p:nvPr/>
        </p:nvSpPr>
        <p:spPr>
          <a:xfrm>
            <a:off x="10704978" y="733104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 – reinforcement spacing of plate</a:t>
            </a:r>
            <a:endParaRPr lang="de-CH" sz="1050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D0B784-484C-410A-B613-430DF0ACA5BF}"/>
              </a:ext>
            </a:extLst>
          </p:cNvPr>
          <p:cNvSpPr txBox="1"/>
          <p:nvPr/>
        </p:nvSpPr>
        <p:spPr>
          <a:xfrm>
            <a:off x="10157831" y="210414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 – reinforcement spacing of walls (1,2)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2F118D8-1568-4A99-971E-0CFB4D5B8F3F}"/>
              </a:ext>
            </a:extLst>
          </p:cNvPr>
          <p:cNvSpPr/>
          <p:nvPr/>
        </p:nvSpPr>
        <p:spPr>
          <a:xfrm>
            <a:off x="6480038" y="2319587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</a:t>
            </a:r>
            <a:endParaRPr lang="de-CH" sz="105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FDB2F8-0D64-4315-B7E2-8629AAF16CED}"/>
              </a:ext>
            </a:extLst>
          </p:cNvPr>
          <p:cNvSpPr/>
          <p:nvPr/>
        </p:nvSpPr>
        <p:spPr>
          <a:xfrm>
            <a:off x="6874373" y="4038400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CC1A24-9DB5-4C28-8367-31C8A901E05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287990-40E6-4CF8-8CF7-40DF75730AD6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CBBDB-0AAE-4249-BBD6-D802FE56E098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47D0F-87FA-4EA5-86BD-4174E419F37C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418369-7518-4FB0-A74E-C4E997BDE439}"/>
              </a:ext>
            </a:extLst>
          </p:cNvPr>
          <p:cNvCxnSpPr/>
          <p:nvPr/>
        </p:nvCxnSpPr>
        <p:spPr>
          <a:xfrm flipV="1">
            <a:off x="5381101" y="2368472"/>
            <a:ext cx="1728718" cy="756838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FAB6F9-05FD-406B-A471-06D128C8493E}"/>
              </a:ext>
            </a:extLst>
          </p:cNvPr>
          <p:cNvSpPr txBox="1"/>
          <p:nvPr/>
        </p:nvSpPr>
        <p:spPr>
          <a:xfrm>
            <a:off x="5515954" y="2688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844A93-F26F-4762-9DCE-D1C4FAA9CFDD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842E6-A580-4B68-BC64-06108E3F03E2}"/>
              </a:ext>
            </a:extLst>
          </p:cNvPr>
          <p:cNvSpPr txBox="1"/>
          <p:nvPr/>
        </p:nvSpPr>
        <p:spPr>
          <a:xfrm>
            <a:off x="5538509" y="295949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5AE81-747D-4BF0-99E9-2C3106D9EEE4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12F149-E08F-4ACA-8A9F-4428DAD38B79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443CF9-B964-4208-9A7A-970423B29746}"/>
              </a:ext>
            </a:extLst>
          </p:cNvPr>
          <p:cNvSpPr txBox="1"/>
          <p:nvPr/>
        </p:nvSpPr>
        <p:spPr>
          <a:xfrm>
            <a:off x="6392284" y="367942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1A722C-98C8-4188-B314-D54FD38D584C}"/>
              </a:ext>
            </a:extLst>
          </p:cNvPr>
          <p:cNvSpPr txBox="1"/>
          <p:nvPr/>
        </p:nvSpPr>
        <p:spPr>
          <a:xfrm>
            <a:off x="6335873" y="34097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E8A738-B909-439B-87E6-36E77ED71482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F8DDB-108D-4EA2-85FF-84B0D93675BD}"/>
              </a:ext>
            </a:extLst>
          </p:cNvPr>
          <p:cNvSpPr txBox="1"/>
          <p:nvPr/>
        </p:nvSpPr>
        <p:spPr>
          <a:xfrm>
            <a:off x="10704978" y="126676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7030A0"/>
                </a:solidFill>
              </a:rPr>
              <a:t>S – reinforcement spacing of plate (2,3)</a:t>
            </a:r>
            <a:endParaRPr lang="de-CH" sz="105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736761-BC8F-4478-ACA9-8B5B8CE58840}"/>
              </a:ext>
            </a:extLst>
          </p:cNvPr>
          <p:cNvSpPr txBox="1"/>
          <p:nvPr/>
        </p:nvSpPr>
        <p:spPr>
          <a:xfrm>
            <a:off x="10157831" y="2632696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926A2E"/>
                </a:solidFill>
              </a:rPr>
              <a:t>S – reinforcement spacing of walls (2,3)</a:t>
            </a:r>
            <a:endParaRPr lang="de-CH" sz="1050" dirty="0">
              <a:solidFill>
                <a:srgbClr val="926A2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68C03-EC63-43AE-9C7D-D07864C57C32}"/>
              </a:ext>
            </a:extLst>
          </p:cNvPr>
          <p:cNvSpPr txBox="1"/>
          <p:nvPr/>
        </p:nvSpPr>
        <p:spPr>
          <a:xfrm>
            <a:off x="5822516" y="23523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F2FFCC8-3B90-41AA-9FF7-53013B5E631B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80BCAD7-D8F0-4EA9-9304-255175F8640E}"/>
              </a:ext>
            </a:extLst>
          </p:cNvPr>
          <p:cNvSpPr/>
          <p:nvPr/>
        </p:nvSpPr>
        <p:spPr>
          <a:xfrm>
            <a:off x="9773038" y="4204560"/>
            <a:ext cx="80409" cy="73366"/>
          </a:xfrm>
          <a:prstGeom prst="ellipse">
            <a:avLst/>
          </a:prstGeom>
          <a:noFill/>
          <a:ln>
            <a:solidFill>
              <a:srgbClr val="926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59CED80-998C-44BB-BFA4-F5E46ABCAD71}"/>
              </a:ext>
            </a:extLst>
          </p:cNvPr>
          <p:cNvSpPr/>
          <p:nvPr/>
        </p:nvSpPr>
        <p:spPr>
          <a:xfrm>
            <a:off x="9510716" y="4204560"/>
            <a:ext cx="80409" cy="73366"/>
          </a:xfrm>
          <a:prstGeom prst="ellipse">
            <a:avLst/>
          </a:prstGeom>
          <a:noFill/>
          <a:ln>
            <a:solidFill>
              <a:srgbClr val="D4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A7B2CA-4336-4BA5-B6B8-654F5E4B5E0D}"/>
              </a:ext>
            </a:extLst>
          </p:cNvPr>
          <p:cNvSpPr txBox="1"/>
          <p:nvPr/>
        </p:nvSpPr>
        <p:spPr>
          <a:xfrm>
            <a:off x="883710" y="523639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strike="sngStrike" dirty="0"/>
              <a:t>S2,3 =200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dirty="0" err="1"/>
              <a:t>L_sec</a:t>
            </a:r>
            <a:r>
              <a:rPr lang="en-GB" sz="1100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D032AD-61A8-4981-A045-D71ACD432551}"/>
              </a:ext>
            </a:extLst>
          </p:cNvPr>
          <p:cNvSpPr txBox="1"/>
          <p:nvPr/>
        </p:nvSpPr>
        <p:spPr>
          <a:xfrm>
            <a:off x="2909999" y="5233898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4BD04D-37BC-44DD-8077-A3D61ADAE254}"/>
              </a:ext>
            </a:extLst>
          </p:cNvPr>
          <p:cNvSpPr txBox="1"/>
          <p:nvPr/>
        </p:nvSpPr>
        <p:spPr>
          <a:xfrm>
            <a:off x="938151" y="1538658"/>
            <a:ext cx="1927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+ 6 dim</a:t>
            </a:r>
          </a:p>
          <a:p>
            <a:endParaRPr lang="en-GB" sz="1100" dirty="0"/>
          </a:p>
          <a:p>
            <a:r>
              <a:rPr lang="en-GB" sz="1100" dirty="0">
                <a:solidFill>
                  <a:srgbClr val="7030A0"/>
                </a:solidFill>
              </a:rPr>
              <a:t>D2, </a:t>
            </a:r>
            <a:r>
              <a:rPr lang="en-GB" sz="1100" dirty="0">
                <a:solidFill>
                  <a:srgbClr val="C44CFA"/>
                </a:solidFill>
              </a:rPr>
              <a:t>D3</a:t>
            </a:r>
          </a:p>
          <a:p>
            <a:r>
              <a:rPr lang="en-GB" sz="1100" dirty="0">
                <a:solidFill>
                  <a:srgbClr val="C44CFA"/>
                </a:solidFill>
              </a:rPr>
              <a:t>S2,3 plate</a:t>
            </a:r>
          </a:p>
          <a:p>
            <a:r>
              <a:rPr lang="en-GB" sz="1100" dirty="0">
                <a:solidFill>
                  <a:srgbClr val="D4AE76"/>
                </a:solidFill>
              </a:rPr>
              <a:t>D2,</a:t>
            </a:r>
            <a:r>
              <a:rPr lang="en-GB" sz="1100" dirty="0">
                <a:solidFill>
                  <a:srgbClr val="926A2E"/>
                </a:solidFill>
              </a:rPr>
              <a:t> D3</a:t>
            </a:r>
          </a:p>
          <a:p>
            <a:r>
              <a:rPr lang="en-GB" sz="1100" dirty="0">
                <a:solidFill>
                  <a:srgbClr val="926A2E"/>
                </a:solidFill>
              </a:rPr>
              <a:t>S2,3 walls</a:t>
            </a:r>
            <a:endParaRPr lang="de-CH" sz="1100" dirty="0">
              <a:solidFill>
                <a:srgbClr val="926A2E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1E4591-D6A9-479C-9525-7C82B554F6BA}"/>
              </a:ext>
            </a:extLst>
          </p:cNvPr>
          <p:cNvSpPr/>
          <p:nvPr/>
        </p:nvSpPr>
        <p:spPr>
          <a:xfrm>
            <a:off x="1366779" y="259624"/>
            <a:ext cx="5018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23985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877578" y="104102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851051" y="6677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6BFA3-43D2-4AC7-AC7E-F6716B27EE7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5296394" y="22560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80731" y="1071580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257414" y="522484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strike="sngStrike" dirty="0" err="1"/>
              <a:t>L_sec</a:t>
            </a:r>
            <a:r>
              <a:rPr lang="en-GB" sz="1100" strike="sngStrike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157514" y="2391066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121885" y="2429471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AC3EC5-B393-45EB-A3BC-B2EE03AC5854}"/>
              </a:ext>
            </a:extLst>
          </p:cNvPr>
          <p:cNvCxnSpPr>
            <a:cxnSpLocks/>
          </p:cNvCxnSpPr>
          <p:nvPr/>
        </p:nvCxnSpPr>
        <p:spPr>
          <a:xfrm>
            <a:off x="5702553" y="2585662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4F8CA7-3857-40F5-B1E5-A7799DDC6777}"/>
              </a:ext>
            </a:extLst>
          </p:cNvPr>
          <p:cNvCxnSpPr>
            <a:cxnSpLocks/>
          </p:cNvCxnSpPr>
          <p:nvPr/>
        </p:nvCxnSpPr>
        <p:spPr>
          <a:xfrm>
            <a:off x="5708490" y="2635943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186884" y="5330109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304680-2B0A-4B33-90D5-CB37A2ED553F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19955-D9BB-4071-8AE7-96A63CEC1F94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747929" y="312228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790218" y="310559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279071" y="231569"/>
            <a:ext cx="9856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1.3</a:t>
            </a:r>
            <a:endParaRPr lang="de-CH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CCD0DD-5312-4BF6-9112-86F796D58EB4}"/>
              </a:ext>
            </a:extLst>
          </p:cNvPr>
          <p:cNvSpPr/>
          <p:nvPr/>
        </p:nvSpPr>
        <p:spPr>
          <a:xfrm>
            <a:off x="1366779" y="259624"/>
            <a:ext cx="7171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r>
              <a:rPr lang="en-GB" sz="1400" i="1" dirty="0"/>
              <a:t> in </a:t>
            </a:r>
            <a:r>
              <a:rPr lang="en-GB" sz="1400" i="1" dirty="0" err="1"/>
              <a:t>jew</a:t>
            </a:r>
            <a:r>
              <a:rPr lang="en-GB" sz="1400" i="1" dirty="0"/>
              <a:t>. </a:t>
            </a:r>
            <a:r>
              <a:rPr lang="en-GB" sz="1400" i="1" dirty="0" err="1"/>
              <a:t>Querrichtungs</a:t>
            </a:r>
            <a:r>
              <a:rPr lang="en-GB" sz="1400" i="1" dirty="0"/>
              <a:t> Section</a:t>
            </a:r>
            <a:endParaRPr lang="de-CH" sz="1400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C3142-A22D-4F99-ADC5-F03C2448EFE8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CACDFC-69DB-4701-86D2-68864B1AF665}"/>
              </a:ext>
            </a:extLst>
          </p:cNvPr>
          <p:cNvCxnSpPr>
            <a:cxnSpLocks/>
          </p:cNvCxnSpPr>
          <p:nvPr/>
        </p:nvCxnSpPr>
        <p:spPr>
          <a:xfrm flipV="1">
            <a:off x="5381101" y="2313503"/>
            <a:ext cx="1839625" cy="811807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8C10EC-FCA3-49AE-B237-1BD27BCF05E9}"/>
              </a:ext>
            </a:extLst>
          </p:cNvPr>
          <p:cNvSpPr txBox="1"/>
          <p:nvPr/>
        </p:nvSpPr>
        <p:spPr>
          <a:xfrm>
            <a:off x="5446915" y="274218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B38807-451A-48CD-A947-3D6F1287DDF1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02BE2-C095-4289-BBED-DCB7099777DE}"/>
              </a:ext>
            </a:extLst>
          </p:cNvPr>
          <p:cNvSpPr txBox="1"/>
          <p:nvPr/>
        </p:nvSpPr>
        <p:spPr>
          <a:xfrm>
            <a:off x="5567899" y="291782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18B4-C227-4D87-BB74-2B79F05F7E0A}"/>
              </a:ext>
            </a:extLst>
          </p:cNvPr>
          <p:cNvSpPr txBox="1"/>
          <p:nvPr/>
        </p:nvSpPr>
        <p:spPr>
          <a:xfrm>
            <a:off x="877965" y="1538658"/>
            <a:ext cx="1927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+12 dim</a:t>
            </a:r>
          </a:p>
          <a:p>
            <a:endParaRPr lang="en-GB" sz="1100" dirty="0"/>
          </a:p>
          <a:p>
            <a:r>
              <a:rPr lang="en-GB" sz="1100" dirty="0" err="1">
                <a:solidFill>
                  <a:srgbClr val="7030A0"/>
                </a:solidFill>
              </a:rPr>
              <a:t>L_sec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>
                <a:solidFill>
                  <a:srgbClr val="7030A0"/>
                </a:solidFill>
              </a:rPr>
              <a:t>D4 </a:t>
            </a:r>
            <a:r>
              <a:rPr lang="en-GB" sz="1100" dirty="0" err="1">
                <a:solidFill>
                  <a:srgbClr val="7030A0"/>
                </a:solidFill>
              </a:rPr>
              <a:t>innen</a:t>
            </a:r>
            <a:r>
              <a:rPr lang="en-GB" sz="1100" dirty="0">
                <a:solidFill>
                  <a:srgbClr val="7030A0"/>
                </a:solidFill>
              </a:rPr>
              <a:t> </a:t>
            </a:r>
            <a:r>
              <a:rPr lang="en-GB" sz="1100" dirty="0" err="1">
                <a:solidFill>
                  <a:srgbClr val="7030A0"/>
                </a:solidFill>
              </a:rPr>
              <a:t>platte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>
                <a:solidFill>
                  <a:srgbClr val="7030A0"/>
                </a:solidFill>
              </a:rPr>
              <a:t>D1 </a:t>
            </a:r>
            <a:r>
              <a:rPr lang="en-GB" sz="1100" dirty="0" err="1">
                <a:solidFill>
                  <a:srgbClr val="7030A0"/>
                </a:solidFill>
              </a:rPr>
              <a:t>aussen</a:t>
            </a:r>
            <a:r>
              <a:rPr lang="en-GB" sz="1100" dirty="0">
                <a:solidFill>
                  <a:srgbClr val="7030A0"/>
                </a:solidFill>
              </a:rPr>
              <a:t> </a:t>
            </a:r>
            <a:r>
              <a:rPr lang="en-GB" sz="1100" dirty="0" err="1">
                <a:solidFill>
                  <a:srgbClr val="7030A0"/>
                </a:solidFill>
              </a:rPr>
              <a:t>platte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7030A0"/>
                </a:solidFill>
              </a:rPr>
              <a:t>s_plate_innen</a:t>
            </a:r>
            <a:endParaRPr lang="en-GB" sz="1100" dirty="0">
              <a:solidFill>
                <a:srgbClr val="7030A0"/>
              </a:solidFill>
            </a:endParaRPr>
          </a:p>
          <a:p>
            <a:endParaRPr lang="en-GB" sz="9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7030A0"/>
                </a:solidFill>
              </a:rPr>
              <a:t>Hsec</a:t>
            </a:r>
            <a:r>
              <a:rPr lang="en-GB" sz="1100" dirty="0">
                <a:solidFill>
                  <a:srgbClr val="7030A0"/>
                </a:solidFill>
              </a:rPr>
              <a:t> s1</a:t>
            </a:r>
          </a:p>
          <a:p>
            <a:r>
              <a:rPr lang="en-GB" sz="1100" dirty="0" err="1">
                <a:solidFill>
                  <a:srgbClr val="7030A0"/>
                </a:solidFill>
              </a:rPr>
              <a:t>Hsec</a:t>
            </a:r>
            <a:r>
              <a:rPr lang="en-GB" sz="1100" dirty="0">
                <a:solidFill>
                  <a:srgbClr val="7030A0"/>
                </a:solidFill>
              </a:rPr>
              <a:t> s7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S4-5: D1,d4,, s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S.7-9: D1,d4, s</a:t>
            </a:r>
          </a:p>
          <a:p>
            <a:endParaRPr lang="en-GB" sz="1100" dirty="0">
              <a:solidFill>
                <a:srgbClr val="7030A0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197AA9-26C3-4AC6-A842-6DF0045CE7A3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C6EC66-CE52-471D-AE75-F8FAE1CD71F4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08428C-E189-4505-8775-E8970DCDB7D0}"/>
              </a:ext>
            </a:extLst>
          </p:cNvPr>
          <p:cNvSpPr txBox="1"/>
          <p:nvPr/>
        </p:nvSpPr>
        <p:spPr>
          <a:xfrm>
            <a:off x="7106090" y="32211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782CA5-5DE0-491F-BBDC-DEF7E35887B8}"/>
              </a:ext>
            </a:extLst>
          </p:cNvPr>
          <p:cNvSpPr txBox="1"/>
          <p:nvPr/>
        </p:nvSpPr>
        <p:spPr>
          <a:xfrm>
            <a:off x="7084554" y="299245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F163B4-5A47-422F-B674-8D34DD9B654A}"/>
              </a:ext>
            </a:extLst>
          </p:cNvPr>
          <p:cNvSpPr txBox="1"/>
          <p:nvPr/>
        </p:nvSpPr>
        <p:spPr>
          <a:xfrm>
            <a:off x="6463526" y="314638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AEF6D9-198C-43EE-84B0-A4E709D89595}"/>
              </a:ext>
            </a:extLst>
          </p:cNvPr>
          <p:cNvSpPr txBox="1"/>
          <p:nvPr/>
        </p:nvSpPr>
        <p:spPr>
          <a:xfrm>
            <a:off x="6736518" y="344635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DE1C89-79D1-4337-AAD8-0DE8B2B685E3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86D879-FD2E-4349-9523-6EE8AAD8E51E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524616-1BCD-41CB-8956-34D9FB568504}"/>
              </a:ext>
            </a:extLst>
          </p:cNvPr>
          <p:cNvSpPr txBox="1"/>
          <p:nvPr/>
        </p:nvSpPr>
        <p:spPr>
          <a:xfrm>
            <a:off x="1384459" y="525174"/>
            <a:ext cx="393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Idee</a:t>
            </a:r>
            <a:r>
              <a:rPr lang="en-GB" dirty="0"/>
              <a:t> die </a:t>
            </a:r>
            <a:r>
              <a:rPr lang="en-GB" dirty="0" err="1"/>
              <a:t>meisten</a:t>
            </a:r>
            <a:r>
              <a:rPr lang="en-GB" dirty="0"/>
              <a:t> </a:t>
            </a:r>
            <a:r>
              <a:rPr lang="en-GB" dirty="0" err="1"/>
              <a:t>fallbesipiele</a:t>
            </a:r>
            <a:r>
              <a:rPr lang="en-GB" dirty="0"/>
              <a:t> </a:t>
            </a:r>
            <a:r>
              <a:rPr lang="en-GB" dirty="0" err="1"/>
              <a:t>abdecken</a:t>
            </a:r>
            <a:r>
              <a:rPr lang="en-GB" dirty="0"/>
              <a:t>, </a:t>
            </a:r>
            <a:r>
              <a:rPr lang="en-GB" dirty="0" err="1"/>
              <a:t>laut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report. </a:t>
            </a:r>
            <a:endParaRPr lang="de-CH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F8B055A-3837-493F-BF0F-39E09BE0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61" y="4571974"/>
            <a:ext cx="4305292" cy="2258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E1116-2031-480D-B0D7-3CABA0000D61}"/>
              </a:ext>
            </a:extLst>
          </p:cNvPr>
          <p:cNvSpPr txBox="1"/>
          <p:nvPr/>
        </p:nvSpPr>
        <p:spPr>
          <a:xfrm>
            <a:off x="7427424" y="4991470"/>
            <a:ext cx="4335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1. und 4 </a:t>
            </a:r>
            <a:r>
              <a:rPr lang="en-GB" sz="1000" dirty="0" err="1">
                <a:sym typeface="Wingdings" panose="05000000000000000000" pitchFamily="2" charset="2"/>
              </a:rPr>
              <a:t>werden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2 </a:t>
            </a:r>
            <a:r>
              <a:rPr lang="en-GB" sz="1000" dirty="0" err="1">
                <a:sym typeface="Wingdings" panose="05000000000000000000" pitchFamily="2" charset="2"/>
              </a:rPr>
              <a:t>variirt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aussen</a:t>
            </a:r>
            <a:r>
              <a:rPr lang="en-GB" sz="1000" dirty="0">
                <a:sym typeface="Wingdings" panose="05000000000000000000" pitchFamily="2" charset="2"/>
              </a:rPr>
              <a:t> und </a:t>
            </a:r>
            <a:r>
              <a:rPr lang="en-GB" sz="1000" dirty="0" err="1">
                <a:sym typeface="Wingdings" panose="05000000000000000000" pitchFamily="2" charset="2"/>
              </a:rPr>
              <a:t>innen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2. und 3 warden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1 </a:t>
            </a:r>
            <a:r>
              <a:rPr lang="en-GB" sz="1000" dirty="0" err="1">
                <a:sym typeface="Wingdings" panose="05000000000000000000" pitchFamily="2" charset="2"/>
              </a:rPr>
              <a:t>variiert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homogen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gesamte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platte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F0AC-39F5-4734-BE80-DA3EA87B2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345" y="5615743"/>
            <a:ext cx="3217020" cy="114757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3575002-498A-410E-8C4E-F5921E1EF549}"/>
              </a:ext>
            </a:extLst>
          </p:cNvPr>
          <p:cNvSpPr txBox="1"/>
          <p:nvPr/>
        </p:nvSpPr>
        <p:spPr>
          <a:xfrm>
            <a:off x="10281339" y="5615743"/>
            <a:ext cx="1965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2. und 3 </a:t>
            </a:r>
            <a:r>
              <a:rPr lang="en-GB" sz="1000" dirty="0" err="1">
                <a:sym typeface="Wingdings" panose="05000000000000000000" pitchFamily="2" charset="2"/>
              </a:rPr>
              <a:t>werden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1 </a:t>
            </a:r>
            <a:r>
              <a:rPr lang="en-GB" sz="1000" dirty="0" err="1">
                <a:sym typeface="Wingdings" panose="05000000000000000000" pitchFamily="2" charset="2"/>
              </a:rPr>
              <a:t>variiert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homogen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gesamte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platte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1,4 </a:t>
            </a:r>
            <a:r>
              <a:rPr lang="en-GB" sz="1000" dirty="0" err="1">
                <a:sym typeface="Wingdings" panose="05000000000000000000" pitchFamily="2" charset="2"/>
              </a:rPr>
              <a:t>nach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3,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alle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längssektionen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gleich</a:t>
            </a:r>
            <a:endParaRPr lang="en-GB" sz="1000" dirty="0">
              <a:sym typeface="Wingdings" panose="05000000000000000000" pitchFamily="2" charset="2"/>
            </a:endParaRP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FEBA53-6CBF-4296-8756-68CE376222C9}"/>
              </a:ext>
            </a:extLst>
          </p:cNvPr>
          <p:cNvSpPr txBox="1"/>
          <p:nvPr/>
        </p:nvSpPr>
        <p:spPr>
          <a:xfrm>
            <a:off x="5807587" y="245692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E94190-9937-4AB1-BB86-03D6F8C8EA82}"/>
              </a:ext>
            </a:extLst>
          </p:cNvPr>
          <p:cNvCxnSpPr>
            <a:cxnSpLocks/>
          </p:cNvCxnSpPr>
          <p:nvPr/>
        </p:nvCxnSpPr>
        <p:spPr>
          <a:xfrm flipH="1">
            <a:off x="6737729" y="3417493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554BE2-7625-4654-9EF2-D43D13772E8D}"/>
              </a:ext>
            </a:extLst>
          </p:cNvPr>
          <p:cNvCxnSpPr>
            <a:cxnSpLocks/>
          </p:cNvCxnSpPr>
          <p:nvPr/>
        </p:nvCxnSpPr>
        <p:spPr>
          <a:xfrm flipH="1">
            <a:off x="6780018" y="3400799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77774F-FF60-4ECF-86A6-A7513FB19700}"/>
              </a:ext>
            </a:extLst>
          </p:cNvPr>
          <p:cNvCxnSpPr>
            <a:cxnSpLocks/>
          </p:cNvCxnSpPr>
          <p:nvPr/>
        </p:nvCxnSpPr>
        <p:spPr>
          <a:xfrm flipH="1">
            <a:off x="6729843" y="371269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AC54C1-5DC6-4D85-B031-6E4CF3405ED5}"/>
              </a:ext>
            </a:extLst>
          </p:cNvPr>
          <p:cNvCxnSpPr>
            <a:cxnSpLocks/>
          </p:cNvCxnSpPr>
          <p:nvPr/>
        </p:nvCxnSpPr>
        <p:spPr>
          <a:xfrm flipH="1">
            <a:off x="6772132" y="369600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F7A3BB-E155-4F0E-B73E-F97C93892CD7}"/>
              </a:ext>
            </a:extLst>
          </p:cNvPr>
          <p:cNvSpPr txBox="1"/>
          <p:nvPr/>
        </p:nvSpPr>
        <p:spPr>
          <a:xfrm>
            <a:off x="5060406" y="2416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5E1E67-90CF-4D67-A69C-7CD428934467}"/>
              </a:ext>
            </a:extLst>
          </p:cNvPr>
          <p:cNvSpPr txBox="1"/>
          <p:nvPr/>
        </p:nvSpPr>
        <p:spPr>
          <a:xfrm>
            <a:off x="5523267" y="258069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B87700-E072-4530-A14C-B3782B12C8F0}"/>
              </a:ext>
            </a:extLst>
          </p:cNvPr>
          <p:cNvSpPr txBox="1"/>
          <p:nvPr/>
        </p:nvSpPr>
        <p:spPr>
          <a:xfrm>
            <a:off x="6483629" y="3555950"/>
            <a:ext cx="33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DD99D-CD47-42A8-A9C7-B0A66B2D6A24}"/>
              </a:ext>
            </a:extLst>
          </p:cNvPr>
          <p:cNvSpPr txBox="1"/>
          <p:nvPr/>
        </p:nvSpPr>
        <p:spPr>
          <a:xfrm>
            <a:off x="6461780" y="376348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E4F54CE-30FF-4C12-9A9E-712DCE80DC23}"/>
              </a:ext>
            </a:extLst>
          </p:cNvPr>
          <p:cNvSpPr txBox="1"/>
          <p:nvPr/>
        </p:nvSpPr>
        <p:spPr>
          <a:xfrm>
            <a:off x="6729843" y="310013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20D258-CEF5-40C3-ACD7-CBDEC53B798F}"/>
              </a:ext>
            </a:extLst>
          </p:cNvPr>
          <p:cNvSpPr txBox="1"/>
          <p:nvPr/>
        </p:nvSpPr>
        <p:spPr>
          <a:xfrm>
            <a:off x="6708507" y="367219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D1EDA1-4D80-40F0-B94B-255E5E3A6F49}"/>
              </a:ext>
            </a:extLst>
          </p:cNvPr>
          <p:cNvCxnSpPr>
            <a:cxnSpLocks/>
          </p:cNvCxnSpPr>
          <p:nvPr/>
        </p:nvCxnSpPr>
        <p:spPr>
          <a:xfrm>
            <a:off x="4316680" y="2718826"/>
            <a:ext cx="433450" cy="1900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29D3A1-0594-48CB-A85B-0285ABD030C8}"/>
              </a:ext>
            </a:extLst>
          </p:cNvPr>
          <p:cNvCxnSpPr>
            <a:cxnSpLocks/>
          </p:cNvCxnSpPr>
          <p:nvPr/>
        </p:nvCxnSpPr>
        <p:spPr>
          <a:xfrm>
            <a:off x="4866903" y="3007790"/>
            <a:ext cx="429491" cy="1815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877578" y="104102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851051" y="6677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6BFA3-43D2-4AC7-AC7E-F6716B27EE7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9E952-C7E1-4D26-93B7-C8629CA482AB}"/>
              </a:ext>
            </a:extLst>
          </p:cNvPr>
          <p:cNvSpPr txBox="1"/>
          <p:nvPr/>
        </p:nvSpPr>
        <p:spPr>
          <a:xfrm>
            <a:off x="4892633" y="309858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4441370" y="258802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327472-9623-4043-A79D-F697A1010899}"/>
              </a:ext>
            </a:extLst>
          </p:cNvPr>
          <p:cNvCxnSpPr>
            <a:cxnSpLocks/>
          </p:cNvCxnSpPr>
          <p:nvPr/>
        </p:nvCxnSpPr>
        <p:spPr>
          <a:xfrm>
            <a:off x="4316680" y="2764688"/>
            <a:ext cx="429491" cy="1815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0E967-2D41-465E-895D-70A404B2BCD2}"/>
              </a:ext>
            </a:extLst>
          </p:cNvPr>
          <p:cNvCxnSpPr>
            <a:cxnSpLocks/>
          </p:cNvCxnSpPr>
          <p:nvPr/>
        </p:nvCxnSpPr>
        <p:spPr>
          <a:xfrm>
            <a:off x="4866903" y="2958183"/>
            <a:ext cx="433450" cy="1900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80731" y="1071580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257414" y="522484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strike="sngStrike" dirty="0" err="1"/>
              <a:t>Sall</a:t>
            </a:r>
            <a:r>
              <a:rPr lang="en-GB" sz="1100" strike="sngStrike" dirty="0"/>
              <a:t> = 200 mm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strike="sngStrike" dirty="0" err="1"/>
              <a:t>L_sec</a:t>
            </a:r>
            <a:r>
              <a:rPr lang="en-GB" sz="1100" strike="sngStrike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157514" y="2391066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163451" y="2441347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AC3EC5-B393-45EB-A3BC-B2EE03AC5854}"/>
              </a:ext>
            </a:extLst>
          </p:cNvPr>
          <p:cNvCxnSpPr>
            <a:cxnSpLocks/>
          </p:cNvCxnSpPr>
          <p:nvPr/>
        </p:nvCxnSpPr>
        <p:spPr>
          <a:xfrm>
            <a:off x="5702553" y="2585662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4F8CA7-3857-40F5-B1E5-A7799DDC6777}"/>
              </a:ext>
            </a:extLst>
          </p:cNvPr>
          <p:cNvCxnSpPr>
            <a:cxnSpLocks/>
          </p:cNvCxnSpPr>
          <p:nvPr/>
        </p:nvCxnSpPr>
        <p:spPr>
          <a:xfrm>
            <a:off x="5708490" y="2635943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5E284A-0D3C-49D3-A9B0-51F3EFB212EA}"/>
              </a:ext>
            </a:extLst>
          </p:cNvPr>
          <p:cNvCxnSpPr>
            <a:cxnSpLocks/>
          </p:cNvCxnSpPr>
          <p:nvPr/>
        </p:nvCxnSpPr>
        <p:spPr>
          <a:xfrm>
            <a:off x="5840088" y="2157854"/>
            <a:ext cx="422123" cy="93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F50AD7-4AB7-4ADB-B7E6-65ACC5AD01F1}"/>
              </a:ext>
            </a:extLst>
          </p:cNvPr>
          <p:cNvCxnSpPr>
            <a:cxnSpLocks/>
          </p:cNvCxnSpPr>
          <p:nvPr/>
        </p:nvCxnSpPr>
        <p:spPr>
          <a:xfrm>
            <a:off x="5837689" y="2198544"/>
            <a:ext cx="466678" cy="1113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19A064-6942-4DE4-A1BF-8F243F01A443}"/>
              </a:ext>
            </a:extLst>
          </p:cNvPr>
          <p:cNvCxnSpPr>
            <a:cxnSpLocks/>
          </p:cNvCxnSpPr>
          <p:nvPr/>
        </p:nvCxnSpPr>
        <p:spPr>
          <a:xfrm>
            <a:off x="6381813" y="2294717"/>
            <a:ext cx="422123" cy="93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11603C-54AB-42E7-A8C1-CD3899CF23AD}"/>
              </a:ext>
            </a:extLst>
          </p:cNvPr>
          <p:cNvCxnSpPr>
            <a:cxnSpLocks/>
          </p:cNvCxnSpPr>
          <p:nvPr/>
        </p:nvCxnSpPr>
        <p:spPr>
          <a:xfrm>
            <a:off x="6379414" y="2335407"/>
            <a:ext cx="466678" cy="1113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186884" y="5330109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304680-2B0A-4B33-90D5-CB37A2ED553F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19955-D9BB-4071-8AE7-96A63CEC1F94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279071" y="231569"/>
            <a:ext cx="9856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1.4</a:t>
            </a:r>
            <a:endParaRPr lang="de-CH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CCD0DD-5312-4BF6-9112-86F796D58EB4}"/>
              </a:ext>
            </a:extLst>
          </p:cNvPr>
          <p:cNvSpPr/>
          <p:nvPr/>
        </p:nvSpPr>
        <p:spPr>
          <a:xfrm>
            <a:off x="1366779" y="259624"/>
            <a:ext cx="7938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r>
              <a:rPr lang="en-GB" sz="1400" i="1" dirty="0"/>
              <a:t> in </a:t>
            </a:r>
            <a:r>
              <a:rPr lang="en-GB" sz="1400" i="1" dirty="0" err="1"/>
              <a:t>jew</a:t>
            </a:r>
            <a:r>
              <a:rPr lang="en-GB" sz="1400" i="1" dirty="0"/>
              <a:t>. </a:t>
            </a:r>
            <a:r>
              <a:rPr lang="en-GB" sz="1400" i="1" dirty="0" err="1"/>
              <a:t>Quer</a:t>
            </a:r>
            <a:r>
              <a:rPr lang="en-GB" sz="1400" i="1" dirty="0"/>
              <a:t>- und </a:t>
            </a:r>
            <a:r>
              <a:rPr lang="en-GB" sz="1400" i="1" dirty="0" err="1"/>
              <a:t>Längsrichtungs</a:t>
            </a:r>
            <a:r>
              <a:rPr lang="en-GB" sz="1400" i="1" dirty="0"/>
              <a:t> Section</a:t>
            </a:r>
            <a:endParaRPr lang="de-CH" sz="1400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C3142-A22D-4F99-ADC5-F03C2448EFE8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CACDFC-69DB-4701-86D2-68864B1AF665}"/>
              </a:ext>
            </a:extLst>
          </p:cNvPr>
          <p:cNvCxnSpPr/>
          <p:nvPr/>
        </p:nvCxnSpPr>
        <p:spPr>
          <a:xfrm flipV="1">
            <a:off x="5381101" y="2368472"/>
            <a:ext cx="1728718" cy="756838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8C10EC-FCA3-49AE-B237-1BD27BCF05E9}"/>
              </a:ext>
            </a:extLst>
          </p:cNvPr>
          <p:cNvSpPr txBox="1"/>
          <p:nvPr/>
        </p:nvSpPr>
        <p:spPr>
          <a:xfrm>
            <a:off x="5515954" y="2688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B38807-451A-48CD-A947-3D6F1287DDF1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02BE2-C095-4289-BBED-DCB7099777DE}"/>
              </a:ext>
            </a:extLst>
          </p:cNvPr>
          <p:cNvSpPr txBox="1"/>
          <p:nvPr/>
        </p:nvSpPr>
        <p:spPr>
          <a:xfrm>
            <a:off x="5538509" y="295949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18B4-C227-4D87-BB74-2B79F05F7E0A}"/>
              </a:ext>
            </a:extLst>
          </p:cNvPr>
          <p:cNvSpPr txBox="1"/>
          <p:nvPr/>
        </p:nvSpPr>
        <p:spPr>
          <a:xfrm>
            <a:off x="877965" y="1538658"/>
            <a:ext cx="19273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+14 dim</a:t>
            </a:r>
          </a:p>
          <a:p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D4AE76"/>
                </a:solidFill>
              </a:rPr>
              <a:t>Bsec</a:t>
            </a:r>
            <a:r>
              <a:rPr lang="en-GB" sz="1100" dirty="0">
                <a:solidFill>
                  <a:srgbClr val="D4AE76"/>
                </a:solidFill>
              </a:rPr>
              <a:t> 1 +2</a:t>
            </a:r>
          </a:p>
          <a:p>
            <a:r>
              <a:rPr lang="en-GB" sz="1100" dirty="0">
                <a:solidFill>
                  <a:srgbClr val="D4AE76"/>
                </a:solidFill>
              </a:rPr>
              <a:t>d1,s4,s (sec 2,5)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8)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3,6)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9)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(</a:t>
            </a:r>
            <a:r>
              <a:rPr lang="en-GB" sz="1100" dirty="0" err="1">
                <a:solidFill>
                  <a:srgbClr val="D4AE76"/>
                </a:solidFill>
              </a:rPr>
              <a:t>nur</a:t>
            </a:r>
            <a:r>
              <a:rPr lang="en-GB" sz="1100" dirty="0">
                <a:solidFill>
                  <a:srgbClr val="D4AE76"/>
                </a:solidFill>
              </a:rPr>
              <a:t> plate, walls </a:t>
            </a:r>
            <a:r>
              <a:rPr lang="en-GB" sz="1100" dirty="0" err="1">
                <a:solidFill>
                  <a:srgbClr val="D4AE76"/>
                </a:solidFill>
              </a:rPr>
              <a:t>würd</a:t>
            </a:r>
            <a:r>
              <a:rPr lang="en-GB" sz="1100" dirty="0">
                <a:solidFill>
                  <a:srgbClr val="D4AE76"/>
                </a:solidFill>
              </a:rPr>
              <a:t> </a:t>
            </a:r>
            <a:r>
              <a:rPr lang="en-GB" sz="1100" dirty="0" err="1">
                <a:solidFill>
                  <a:srgbClr val="D4AE76"/>
                </a:solidFill>
              </a:rPr>
              <a:t>nochmal</a:t>
            </a:r>
            <a:r>
              <a:rPr lang="en-GB" sz="1100" dirty="0">
                <a:solidFill>
                  <a:srgbClr val="D4AE76"/>
                </a:solidFill>
              </a:rPr>
              <a:t> 12 sein)</a:t>
            </a: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197AA9-26C3-4AC6-A842-6DF0045CE7A3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C6EC66-CE52-471D-AE75-F8FAE1CD71F4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08428C-E189-4505-8775-E8970DCDB7D0}"/>
              </a:ext>
            </a:extLst>
          </p:cNvPr>
          <p:cNvSpPr txBox="1"/>
          <p:nvPr/>
        </p:nvSpPr>
        <p:spPr>
          <a:xfrm>
            <a:off x="6392284" y="367942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782CA5-5DE0-491F-BBDC-DEF7E35887B8}"/>
              </a:ext>
            </a:extLst>
          </p:cNvPr>
          <p:cNvSpPr txBox="1"/>
          <p:nvPr/>
        </p:nvSpPr>
        <p:spPr>
          <a:xfrm>
            <a:off x="6335873" y="34097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F163B4-5A47-422F-B674-8D34DD9B654A}"/>
              </a:ext>
            </a:extLst>
          </p:cNvPr>
          <p:cNvSpPr txBox="1"/>
          <p:nvPr/>
        </p:nvSpPr>
        <p:spPr>
          <a:xfrm>
            <a:off x="5680211" y="461283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AEF6D9-198C-43EE-84B0-A4E709D89595}"/>
              </a:ext>
            </a:extLst>
          </p:cNvPr>
          <p:cNvSpPr txBox="1"/>
          <p:nvPr/>
        </p:nvSpPr>
        <p:spPr>
          <a:xfrm>
            <a:off x="6048345" y="460456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DE1C89-79D1-4337-AAD8-0DE8B2B685E3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86D879-FD2E-4349-9523-6EE8AAD8E51E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F8B055A-3837-493F-BF0F-39E09BE0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56" y="4910410"/>
            <a:ext cx="3239489" cy="1699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E1116-2031-480D-B0D7-3CABA0000D61}"/>
              </a:ext>
            </a:extLst>
          </p:cNvPr>
          <p:cNvSpPr txBox="1"/>
          <p:nvPr/>
        </p:nvSpPr>
        <p:spPr>
          <a:xfrm>
            <a:off x="7372769" y="4991117"/>
            <a:ext cx="433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1 und 4 </a:t>
            </a:r>
            <a:r>
              <a:rPr lang="en-GB" sz="1000" dirty="0" err="1">
                <a:highlight>
                  <a:srgbClr val="FFFF00"/>
                </a:highlight>
                <a:sym typeface="Wingdings" panose="05000000000000000000" pitchFamily="2" charset="2"/>
              </a:rPr>
              <a:t>nach</a:t>
            </a: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GB" sz="1000" dirty="0" err="1">
                <a:highlight>
                  <a:srgbClr val="FFFF00"/>
                </a:highlight>
                <a:sym typeface="Wingdings" panose="05000000000000000000" pitchFamily="2" charset="2"/>
              </a:rPr>
              <a:t>Klasse</a:t>
            </a: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 3</a:t>
            </a: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F0AC-39F5-4734-BE80-DA3EA87B2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345" y="5615743"/>
            <a:ext cx="3217020" cy="1147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B84C9A-554E-4CAD-981F-469E8865F78D}"/>
              </a:ext>
            </a:extLst>
          </p:cNvPr>
          <p:cNvSpPr txBox="1"/>
          <p:nvPr/>
        </p:nvSpPr>
        <p:spPr>
          <a:xfrm>
            <a:off x="180640" y="238411"/>
            <a:ext cx="9372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Oder </a:t>
            </a:r>
            <a:r>
              <a:rPr lang="en-GB" sz="8000" dirty="0" err="1"/>
              <a:t>raus</a:t>
            </a:r>
            <a:r>
              <a:rPr lang="en-GB" sz="8000" dirty="0"/>
              <a:t> </a:t>
            </a:r>
            <a:r>
              <a:rPr lang="en-GB" sz="8000" dirty="0" err="1"/>
              <a:t>lassen</a:t>
            </a:r>
            <a:r>
              <a:rPr lang="en-GB" sz="8000" dirty="0"/>
              <a:t>?</a:t>
            </a:r>
            <a:endParaRPr lang="de-CH" sz="8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48B2D5-3A97-4A71-8EBC-BD3BD939E0FD}"/>
              </a:ext>
            </a:extLst>
          </p:cNvPr>
          <p:cNvCxnSpPr>
            <a:cxnSpLocks/>
          </p:cNvCxnSpPr>
          <p:nvPr/>
        </p:nvCxnSpPr>
        <p:spPr>
          <a:xfrm flipH="1">
            <a:off x="6747929" y="312228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57AD9F-B04E-4B3F-8D7C-C118BC59DA75}"/>
              </a:ext>
            </a:extLst>
          </p:cNvPr>
          <p:cNvCxnSpPr>
            <a:cxnSpLocks/>
          </p:cNvCxnSpPr>
          <p:nvPr/>
        </p:nvCxnSpPr>
        <p:spPr>
          <a:xfrm flipH="1">
            <a:off x="6790218" y="310559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1FD4238-B1C6-4AB1-8D95-2C75936BFA48}"/>
              </a:ext>
            </a:extLst>
          </p:cNvPr>
          <p:cNvSpPr txBox="1"/>
          <p:nvPr/>
        </p:nvSpPr>
        <p:spPr>
          <a:xfrm>
            <a:off x="6463526" y="314638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3893B-5209-43BE-A4E8-E5B5510BEF32}"/>
              </a:ext>
            </a:extLst>
          </p:cNvPr>
          <p:cNvSpPr txBox="1"/>
          <p:nvPr/>
        </p:nvSpPr>
        <p:spPr>
          <a:xfrm>
            <a:off x="6736518" y="344635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27E97C-0BF1-4FFB-895C-6430D0C78D1B}"/>
              </a:ext>
            </a:extLst>
          </p:cNvPr>
          <p:cNvCxnSpPr>
            <a:cxnSpLocks/>
          </p:cNvCxnSpPr>
          <p:nvPr/>
        </p:nvCxnSpPr>
        <p:spPr>
          <a:xfrm flipH="1">
            <a:off x="6737729" y="3417493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0898B4A-5E8A-436F-95A0-E91203606423}"/>
              </a:ext>
            </a:extLst>
          </p:cNvPr>
          <p:cNvCxnSpPr>
            <a:cxnSpLocks/>
          </p:cNvCxnSpPr>
          <p:nvPr/>
        </p:nvCxnSpPr>
        <p:spPr>
          <a:xfrm flipH="1">
            <a:off x="6780018" y="3400799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77A0C66-11D6-41A3-88A3-F3BEC2817662}"/>
              </a:ext>
            </a:extLst>
          </p:cNvPr>
          <p:cNvCxnSpPr>
            <a:cxnSpLocks/>
          </p:cNvCxnSpPr>
          <p:nvPr/>
        </p:nvCxnSpPr>
        <p:spPr>
          <a:xfrm flipH="1">
            <a:off x="6729843" y="371269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145BD1-BC81-4478-9D51-107C9E6A547D}"/>
              </a:ext>
            </a:extLst>
          </p:cNvPr>
          <p:cNvCxnSpPr>
            <a:cxnSpLocks/>
          </p:cNvCxnSpPr>
          <p:nvPr/>
        </p:nvCxnSpPr>
        <p:spPr>
          <a:xfrm flipH="1">
            <a:off x="6772132" y="369600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C99FF5A-BC86-4FAE-92CB-110AA80F58D2}"/>
              </a:ext>
            </a:extLst>
          </p:cNvPr>
          <p:cNvSpPr txBox="1"/>
          <p:nvPr/>
        </p:nvSpPr>
        <p:spPr>
          <a:xfrm>
            <a:off x="6483629" y="3555950"/>
            <a:ext cx="33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8D20D4-2236-4017-A58F-59E62E401FF0}"/>
              </a:ext>
            </a:extLst>
          </p:cNvPr>
          <p:cNvSpPr txBox="1"/>
          <p:nvPr/>
        </p:nvSpPr>
        <p:spPr>
          <a:xfrm>
            <a:off x="6461780" y="376348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BBE586-A818-41AC-BBE1-550EAC5D4506}"/>
              </a:ext>
            </a:extLst>
          </p:cNvPr>
          <p:cNvSpPr txBox="1"/>
          <p:nvPr/>
        </p:nvSpPr>
        <p:spPr>
          <a:xfrm>
            <a:off x="6729843" y="310013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2A7EC-51AA-477A-9EF6-33629FC048C9}"/>
              </a:ext>
            </a:extLst>
          </p:cNvPr>
          <p:cNvSpPr txBox="1"/>
          <p:nvPr/>
        </p:nvSpPr>
        <p:spPr>
          <a:xfrm>
            <a:off x="6708507" y="367219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Step2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Vouten</a:t>
            </a:r>
            <a:r>
              <a:rPr lang="en-GB" dirty="0">
                <a:solidFill>
                  <a:srgbClr val="FF0000"/>
                </a:solidFill>
              </a:rPr>
              <a:t>, und </a:t>
            </a:r>
            <a:r>
              <a:rPr lang="en-GB" dirty="0" err="1">
                <a:solidFill>
                  <a:srgbClr val="FF0000"/>
                </a:solidFill>
              </a:rPr>
              <a:t>gewinkelte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Tragwerke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7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4FB-34C7-4984-B044-FCAFFDCA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Überprüfung</a:t>
            </a:r>
            <a:r>
              <a:rPr lang="en-GB" dirty="0"/>
              <a:t> </a:t>
            </a:r>
            <a:r>
              <a:rPr lang="en-GB" dirty="0" err="1"/>
              <a:t>Berechnungspipeline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0BD-6E8E-4711-ADF1-E0D6ACFE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Sampling </a:t>
            </a:r>
            <a:r>
              <a:rPr lang="en-GB" dirty="0" err="1"/>
              <a:t>korrekt</a:t>
            </a:r>
            <a:endParaRPr lang="en-GB" dirty="0"/>
          </a:p>
          <a:p>
            <a:r>
              <a:rPr lang="en-GB" dirty="0" err="1"/>
              <a:t>Geometrie</a:t>
            </a:r>
            <a:r>
              <a:rPr lang="en-GB" dirty="0"/>
              <a:t> </a:t>
            </a:r>
            <a:r>
              <a:rPr lang="en-GB" dirty="0" err="1"/>
              <a:t>stimmt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sampled parameters </a:t>
            </a:r>
            <a:r>
              <a:rPr lang="en-GB" dirty="0" err="1"/>
              <a:t>überein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Geometrie</a:t>
            </a:r>
            <a:r>
              <a:rPr lang="en-GB" dirty="0"/>
              <a:t> in rhino </a:t>
            </a:r>
            <a:r>
              <a:rPr lang="en-GB" dirty="0" err="1"/>
              <a:t>abmessen</a:t>
            </a:r>
            <a:r>
              <a:rPr lang="en-GB" dirty="0"/>
              <a:t> und </a:t>
            </a:r>
            <a:r>
              <a:rPr lang="en-GB" dirty="0" err="1"/>
              <a:t>DocUserTxt</a:t>
            </a:r>
            <a:r>
              <a:rPr lang="en-GB" dirty="0"/>
              <a:t> </a:t>
            </a:r>
            <a:r>
              <a:rPr lang="en-GB" dirty="0" err="1"/>
              <a:t>vgl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python Rhino script: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stimmen</a:t>
            </a:r>
            <a:r>
              <a:rPr lang="en-GB" dirty="0"/>
              <a:t> die </a:t>
            </a:r>
            <a:r>
              <a:rPr lang="en-GB" dirty="0" err="1"/>
              <a:t>eingelesenen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sample und der </a:t>
            </a:r>
            <a:r>
              <a:rPr lang="en-GB" dirty="0" err="1"/>
              <a:t>geomtrie</a:t>
            </a:r>
            <a:r>
              <a:rPr lang="en-GB" dirty="0"/>
              <a:t> </a:t>
            </a:r>
            <a:r>
              <a:rPr lang="en-GB" dirty="0" err="1"/>
              <a:t>überein</a:t>
            </a:r>
            <a:endParaRPr lang="en-GB" dirty="0"/>
          </a:p>
          <a:p>
            <a:pPr lvl="1"/>
            <a:r>
              <a:rPr lang="en-GB" dirty="0" err="1"/>
              <a:t>Berechneten</a:t>
            </a:r>
            <a:r>
              <a:rPr lang="en-GB" dirty="0"/>
              <a:t> </a:t>
            </a:r>
            <a:r>
              <a:rPr lang="en-GB" dirty="0" err="1"/>
              <a:t>lasten</a:t>
            </a:r>
            <a:r>
              <a:rPr lang="en-GB" dirty="0"/>
              <a:t> </a:t>
            </a:r>
            <a:r>
              <a:rPr lang="en-GB" dirty="0" err="1"/>
              <a:t>korrekt</a:t>
            </a:r>
            <a:r>
              <a:rPr lang="en-GB" dirty="0"/>
              <a:t> (</a:t>
            </a:r>
            <a:r>
              <a:rPr lang="en-GB" dirty="0" err="1"/>
              <a:t>für</a:t>
            </a:r>
            <a:r>
              <a:rPr lang="en-GB" dirty="0"/>
              <a:t> Hero </a:t>
            </a:r>
            <a:r>
              <a:rPr lang="en-GB" dirty="0" err="1"/>
              <a:t>beispiel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Ansys file </a:t>
            </a:r>
            <a:r>
              <a:rPr lang="en-GB" dirty="0" err="1"/>
              <a:t>anschauen</a:t>
            </a:r>
            <a:endParaRPr lang="en-GB" dirty="0"/>
          </a:p>
          <a:p>
            <a:pPr lvl="1"/>
            <a:r>
              <a:rPr lang="en-GB" dirty="0" err="1"/>
              <a:t>Geometrie</a:t>
            </a:r>
            <a:r>
              <a:rPr lang="en-GB" dirty="0"/>
              <a:t> </a:t>
            </a:r>
            <a:r>
              <a:rPr lang="en-GB" dirty="0" err="1"/>
              <a:t>richtig</a:t>
            </a:r>
            <a:r>
              <a:rPr lang="en-GB" dirty="0"/>
              <a:t> in </a:t>
            </a:r>
            <a:r>
              <a:rPr lang="en-GB" dirty="0" err="1"/>
              <a:t>ansys</a:t>
            </a:r>
            <a:r>
              <a:rPr lang="en-GB" dirty="0"/>
              <a:t> model </a:t>
            </a:r>
            <a:r>
              <a:rPr lang="en-GB" dirty="0" err="1"/>
              <a:t>übersetzt</a:t>
            </a:r>
            <a:endParaRPr lang="en-GB" dirty="0"/>
          </a:p>
          <a:p>
            <a:pPr lvl="1"/>
            <a:r>
              <a:rPr lang="en-GB" dirty="0"/>
              <a:t>Loading </a:t>
            </a:r>
            <a:r>
              <a:rPr lang="en-GB" dirty="0" err="1"/>
              <a:t>richtig</a:t>
            </a:r>
            <a:r>
              <a:rPr lang="en-GB" dirty="0"/>
              <a:t> </a:t>
            </a:r>
            <a:r>
              <a:rPr lang="en-GB" dirty="0" err="1"/>
              <a:t>aufgebracht</a:t>
            </a:r>
            <a:r>
              <a:rPr lang="en-GB" dirty="0"/>
              <a:t> (auf </a:t>
            </a:r>
            <a:r>
              <a:rPr lang="en-GB" dirty="0" err="1"/>
              <a:t>richtige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, </a:t>
            </a:r>
            <a:r>
              <a:rPr lang="en-GB" dirty="0" err="1"/>
              <a:t>richtung</a:t>
            </a:r>
            <a:r>
              <a:rPr lang="en-GB" dirty="0"/>
              <a:t>, und magnitudes)</a:t>
            </a:r>
          </a:p>
          <a:p>
            <a:pPr lvl="1"/>
            <a:r>
              <a:rPr lang="en-GB" dirty="0"/>
              <a:t>Analysis result past </a:t>
            </a:r>
            <a:r>
              <a:rPr lang="en-GB" dirty="0" err="1"/>
              <a:t>zu</a:t>
            </a:r>
            <a:r>
              <a:rPr lang="en-GB" dirty="0"/>
              <a:t> Hero </a:t>
            </a:r>
            <a:r>
              <a:rPr lang="en-GB" dirty="0" err="1"/>
              <a:t>Berechnungen</a:t>
            </a:r>
            <a:endParaRPr lang="en-GB" dirty="0"/>
          </a:p>
          <a:p>
            <a:r>
              <a:rPr lang="en-GB" dirty="0" err="1"/>
              <a:t>Nachweise</a:t>
            </a:r>
            <a:endParaRPr lang="en-GB" dirty="0"/>
          </a:p>
          <a:p>
            <a:pPr lvl="1"/>
            <a:r>
              <a:rPr lang="en-GB" dirty="0" err="1"/>
              <a:t>Erhalte</a:t>
            </a:r>
            <a:r>
              <a:rPr lang="en-GB" dirty="0"/>
              <a:t> ich </a:t>
            </a:r>
            <a:r>
              <a:rPr lang="en-GB" dirty="0" err="1"/>
              <a:t>gleiche</a:t>
            </a:r>
            <a:r>
              <a:rPr lang="en-GB" dirty="0"/>
              <a:t> etas? (</a:t>
            </a:r>
            <a:r>
              <a:rPr lang="en-GB" dirty="0" err="1"/>
              <a:t>wie</a:t>
            </a:r>
            <a:r>
              <a:rPr lang="en-GB" dirty="0"/>
              <a:t> in der hero </a:t>
            </a:r>
            <a:r>
              <a:rPr lang="en-GB" dirty="0" err="1"/>
              <a:t>berechnung</a:t>
            </a:r>
            <a:r>
              <a:rPr lang="en-GB" dirty="0"/>
              <a:t>?)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833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CE62-43DA-4F05-856B-BCC07F47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Überprüfung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Hero </a:t>
            </a:r>
            <a:r>
              <a:rPr lang="en-GB" dirty="0" err="1"/>
              <a:t>Fallbesipiel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046E-7EEE-43EA-8E42-52D0D0CA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Sample </a:t>
            </a:r>
            <a:r>
              <a:rPr lang="en-GB" dirty="0" err="1"/>
              <a:t>mit</a:t>
            </a:r>
            <a:r>
              <a:rPr lang="en-GB" dirty="0"/>
              <a:t> Hero parameter </a:t>
            </a:r>
            <a:r>
              <a:rPr lang="en-GB" dirty="0" err="1"/>
              <a:t>erzeugen</a:t>
            </a:r>
            <a:endParaRPr lang="en-GB" dirty="0"/>
          </a:p>
          <a:p>
            <a:r>
              <a:rPr lang="en-GB" dirty="0"/>
              <a:t>Dann step for step </a:t>
            </a:r>
            <a:r>
              <a:rPr lang="en-GB" dirty="0" err="1"/>
              <a:t>überprüfen</a:t>
            </a:r>
            <a:r>
              <a:rPr lang="en-GB" dirty="0"/>
              <a:t>,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die </a:t>
            </a:r>
            <a:r>
              <a:rPr lang="en-GB" dirty="0" err="1"/>
              <a:t>Berechnungswerte</a:t>
            </a:r>
            <a:r>
              <a:rPr lang="en-GB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71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Widescreen</PresentationFormat>
  <Paragraphs>292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Step 1</vt:lpstr>
      <vt:lpstr>Insg. 22 analysierten Tragwerke (in Phase 1)</vt:lpstr>
      <vt:lpstr>PowerPoint Presentation</vt:lpstr>
      <vt:lpstr>PowerPoint Presentation</vt:lpstr>
      <vt:lpstr>PowerPoint Presentation</vt:lpstr>
      <vt:lpstr>PowerPoint Presentation</vt:lpstr>
      <vt:lpstr>Step2</vt:lpstr>
      <vt:lpstr>Überprüfung Berechnungspipeline</vt:lpstr>
      <vt:lpstr>Überprüfung mit Hero Fallbesipiel</vt:lpstr>
      <vt:lpstr>Ansys Überprüfung</vt:lpstr>
      <vt:lpstr>Understanding Normalspurbahnverkehr_load_generator() </vt:lpstr>
      <vt:lpstr>Step 1</vt:lpstr>
      <vt:lpstr>To check</vt:lpstr>
      <vt:lpstr>Hero Sample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Kuhn  Sophia</dc:creator>
  <cp:lastModifiedBy>Kuhn  Sophia</cp:lastModifiedBy>
  <cp:revision>62</cp:revision>
  <dcterms:created xsi:type="dcterms:W3CDTF">2023-10-23T07:45:28Z</dcterms:created>
  <dcterms:modified xsi:type="dcterms:W3CDTF">2023-12-17T21:19:50Z</dcterms:modified>
</cp:coreProperties>
</file>