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40" roundtripDataSignature="AMtx7miXWKnbn286xpu9RvVWF39XEsOJ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Today I will be talking about whether there is a correlation between government spending on education and national well being and whether there is a correlation between income, education, and fatalities from COVID-19 in the United States.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a continuation of the last slide of countries with high correlation between high GDP and education expendature.</a:t>
            </a:r>
            <a:endParaRPr/>
          </a:p>
          <a:p>
            <a:pPr indent="0" lvl="0" marL="0" rtl="0" algn="l">
              <a:lnSpc>
                <a:spcPct val="100000"/>
              </a:lnSpc>
              <a:spcBef>
                <a:spcPts val="0"/>
              </a:spcBef>
              <a:spcAft>
                <a:spcPts val="0"/>
              </a:spcAft>
              <a:buSzPts val="1100"/>
              <a:buNone/>
            </a:pPr>
            <a:r>
              <a:rPr lang="en"/>
              <a:t> Some things to note are</a:t>
            </a:r>
            <a:endParaRPr/>
          </a:p>
          <a:p>
            <a:pPr indent="-298450" lvl="1" marL="914400" rtl="0" algn="l">
              <a:lnSpc>
                <a:spcPct val="150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Most correlated appears to be Israel and Switzerland with 0.9806 correlation</a:t>
            </a:r>
            <a:endParaRPr>
              <a:solidFill>
                <a:srgbClr val="424242"/>
              </a:solidFill>
              <a:latin typeface="Nunito"/>
              <a:ea typeface="Nunito"/>
              <a:cs typeface="Nunito"/>
              <a:sym typeface="Nunito"/>
            </a:endParaRPr>
          </a:p>
          <a:p>
            <a:pPr indent="-298450" lvl="1" marL="914400" rtl="0" algn="l">
              <a:lnSpc>
                <a:spcPct val="150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All appearing countries have p-Value &lt;0.001</a:t>
            </a:r>
            <a:endParaRPr>
              <a:solidFill>
                <a:srgbClr val="424242"/>
              </a:solidFill>
              <a:latin typeface="Nunito"/>
              <a:ea typeface="Nunito"/>
              <a:cs typeface="Nunito"/>
              <a:sym typeface="Nunito"/>
            </a:endParaRPr>
          </a:p>
          <a:p>
            <a:pPr indent="-298450" lvl="1" marL="914400" rtl="0" algn="l">
              <a:lnSpc>
                <a:spcPct val="150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Supports hypothesis</a:t>
            </a:r>
            <a:endParaRPr>
              <a:solidFill>
                <a:srgbClr val="424242"/>
              </a:solidFill>
              <a:latin typeface="Nunito"/>
              <a:ea typeface="Nunito"/>
              <a:cs typeface="Nunito"/>
              <a:sym typeface="Nunito"/>
            </a:endParaRPr>
          </a:p>
          <a:p>
            <a:pPr indent="-298450" lvl="1" marL="914400" rtl="0" algn="l">
              <a:lnSpc>
                <a:spcPct val="150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Non-appearing countries weren’t necessarily not correlated– just not as strong of a correlation</a:t>
            </a:r>
            <a:endParaRPr>
              <a:solidFill>
                <a:srgbClr val="424242"/>
              </a:solidFill>
              <a:latin typeface="Nunito"/>
              <a:ea typeface="Nunito"/>
              <a:cs typeface="Nunito"/>
              <a:sym typeface="Nuni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300">
                <a:solidFill>
                  <a:srgbClr val="424242"/>
                </a:solidFill>
                <a:latin typeface="Nunito"/>
                <a:ea typeface="Nunito"/>
                <a:cs typeface="Nunito"/>
                <a:sym typeface="Nunito"/>
              </a:rPr>
              <a:t>Notable– these countries notoriously offer a lot of social programs and public support</a:t>
            </a:r>
            <a:endParaRPr sz="1300">
              <a:solidFill>
                <a:srgbClr val="424242"/>
              </a:solidFill>
              <a:latin typeface="Nunito"/>
              <a:ea typeface="Nunito"/>
              <a:cs typeface="Nunito"/>
              <a:sym typeface="Nunito"/>
            </a:endParaRPr>
          </a:p>
          <a:p>
            <a:pPr indent="-298450" lvl="1" marL="914400" rtl="0" algn="l">
              <a:lnSpc>
                <a:spcPct val="150000"/>
              </a:lnSpc>
              <a:spcBef>
                <a:spcPts val="1200"/>
              </a:spcBef>
              <a:spcAft>
                <a:spcPts val="0"/>
              </a:spcAft>
              <a:buClr>
                <a:srgbClr val="424242"/>
              </a:buClr>
              <a:buSzPts val="1100"/>
              <a:buFont typeface="Nunito"/>
              <a:buChar char="○"/>
            </a:pPr>
            <a:r>
              <a:rPr lang="en">
                <a:solidFill>
                  <a:srgbClr val="424242"/>
                </a:solidFill>
                <a:latin typeface="Nunito"/>
                <a:ea typeface="Nunito"/>
                <a:cs typeface="Nunito"/>
                <a:sym typeface="Nunito"/>
              </a:rPr>
              <a:t>High taxes but lots of social welfare</a:t>
            </a:r>
            <a:endParaRPr>
              <a:solidFill>
                <a:srgbClr val="424242"/>
              </a:solidFill>
              <a:latin typeface="Nunito"/>
              <a:ea typeface="Nunito"/>
              <a:cs typeface="Nunito"/>
              <a:sym typeface="Nunito"/>
            </a:endParaRPr>
          </a:p>
          <a:p>
            <a:pPr indent="-298450" lvl="1" marL="914400" rtl="0" algn="l">
              <a:lnSpc>
                <a:spcPct val="150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Particularly in Sweden and Norway</a:t>
            </a:r>
            <a:endParaRPr>
              <a:solidFill>
                <a:srgbClr val="424242"/>
              </a:solidFill>
              <a:latin typeface="Nunito"/>
              <a:ea typeface="Nunito"/>
              <a:cs typeface="Nunito"/>
              <a:sym typeface="Nunito"/>
            </a:endParaRPr>
          </a:p>
          <a:p>
            <a:pPr indent="-311150" lvl="0" marL="457200" rtl="0" algn="l">
              <a:lnSpc>
                <a:spcPct val="150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Negative correlation values for Sweden and Norway– could indicate opposite relationship (as GDP goes up, education expense goes down)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Highest education spending occurred in 2019.2020.2021</a:t>
            </a:r>
            <a:endParaRPr/>
          </a:p>
          <a:p>
            <a:pPr indent="0" lvl="0" marL="0" rtl="0" algn="l">
              <a:lnSpc>
                <a:spcPct val="100000"/>
              </a:lnSpc>
              <a:spcBef>
                <a:spcPts val="0"/>
              </a:spcBef>
              <a:spcAft>
                <a:spcPts val="0"/>
              </a:spcAft>
              <a:buSzPts val="1100"/>
              <a:buNone/>
            </a:pPr>
            <a:r>
              <a:rPr lang="en"/>
              <a:t>China spends the most on education but has the lowest GDP per capita</a:t>
            </a:r>
            <a:endParaRPr/>
          </a:p>
          <a:p>
            <a:pPr indent="0" lvl="0" marL="0" rtl="0" algn="l">
              <a:lnSpc>
                <a:spcPct val="100000"/>
              </a:lnSpc>
              <a:spcBef>
                <a:spcPts val="0"/>
              </a:spcBef>
              <a:spcAft>
                <a:spcPts val="0"/>
              </a:spcAft>
              <a:buSzPts val="1100"/>
              <a:buNone/>
            </a:pPr>
            <a:r>
              <a:rPr lang="en"/>
              <a:t>Luxembourg spends the least on education but has the highest GDP per capita. </a:t>
            </a:r>
            <a:endParaRPr/>
          </a:p>
          <a:p>
            <a:pPr indent="0" lvl="0" marL="0" rtl="0" algn="l">
              <a:lnSpc>
                <a:spcPct val="100000"/>
              </a:lnSpc>
              <a:spcBef>
                <a:spcPts val="0"/>
              </a:spcBef>
              <a:spcAft>
                <a:spcPts val="0"/>
              </a:spcAft>
              <a:buSzPts val="1100"/>
              <a:buNone/>
            </a:pPr>
            <a:r>
              <a:rPr lang="en"/>
              <a:t>Well developed countries appear to spend the most on education</a:t>
            </a:r>
            <a:endParaRPr/>
          </a:p>
          <a:p>
            <a:pPr indent="0" lvl="0" marL="0" rtl="0" algn="l">
              <a:lnSpc>
                <a:spcPct val="100000"/>
              </a:lnSpc>
              <a:spcBef>
                <a:spcPts val="0"/>
              </a:spcBef>
              <a:spcAft>
                <a:spcPts val="0"/>
              </a:spcAft>
              <a:buSzPts val="1100"/>
              <a:buNone/>
            </a:pPr>
            <a:r>
              <a:rPr lang="en"/>
              <a:t>Small nations with low populations tend to spend the least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Many European nations have a higher life expectancy</a:t>
            </a:r>
            <a:endParaRPr/>
          </a:p>
          <a:p>
            <a:pPr indent="0" lvl="0" marL="0" rtl="0" algn="l">
              <a:lnSpc>
                <a:spcPct val="100000"/>
              </a:lnSpc>
              <a:spcBef>
                <a:spcPts val="0"/>
              </a:spcBef>
              <a:spcAft>
                <a:spcPts val="0"/>
              </a:spcAft>
              <a:buSzPts val="1100"/>
              <a:buNone/>
            </a:pPr>
            <a:r>
              <a:rPr lang="en"/>
              <a:t>One nation doesn’t consistently appear at the top of list of having highest life expectancy</a:t>
            </a:r>
            <a:endParaRPr/>
          </a:p>
          <a:p>
            <a:pPr indent="0" lvl="0" marL="0" rtl="0" algn="l">
              <a:lnSpc>
                <a:spcPct val="100000"/>
              </a:lnSpc>
              <a:spcBef>
                <a:spcPts val="0"/>
              </a:spcBef>
              <a:spcAft>
                <a:spcPts val="0"/>
              </a:spcAft>
              <a:buSzPts val="1100"/>
              <a:buNone/>
            </a:pPr>
            <a:r>
              <a:rPr lang="en"/>
              <a:t>Nation such as Norway and Sweden with heavy social programs have higher life expectancy</a:t>
            </a:r>
            <a:endParaRPr/>
          </a:p>
          <a:p>
            <a:pPr indent="0" lvl="0" marL="0" rtl="0" algn="l">
              <a:lnSpc>
                <a:spcPct val="100000"/>
              </a:lnSpc>
              <a:spcBef>
                <a:spcPts val="0"/>
              </a:spcBef>
              <a:spcAft>
                <a:spcPts val="0"/>
              </a:spcAft>
              <a:buSzPts val="1100"/>
              <a:buNone/>
            </a:pPr>
            <a:r>
              <a:rPr lang="en"/>
              <a:t>Switzerland, Singapore, and Australia also appear to have a higher life expectancy</a:t>
            </a:r>
            <a:endParaRPr/>
          </a:p>
          <a:p>
            <a:pPr indent="0" lvl="0" marL="0" rtl="0" algn="l">
              <a:lnSpc>
                <a:spcPct val="100000"/>
              </a:lnSpc>
              <a:spcBef>
                <a:spcPts val="0"/>
              </a:spcBef>
              <a:spcAft>
                <a:spcPts val="0"/>
              </a:spcAft>
              <a:buSzPts val="1100"/>
              <a:buNone/>
            </a:pPr>
            <a:r>
              <a:rPr lang="en"/>
              <a:t>High education expenditure nations such as the united states and China have lower life expectancy.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914">
                <a:solidFill>
                  <a:srgbClr val="424242"/>
                </a:solidFill>
                <a:latin typeface="Nunito"/>
                <a:ea typeface="Nunito"/>
                <a:cs typeface="Nunito"/>
                <a:sym typeface="Nunito"/>
              </a:rPr>
              <a:t>Based on the gathered evidence and analysis, we have found that there is lack of a strong correlation between nation well being (GDP and life expectancy) and government support and expenditure on education. While a lot of the middle-ground countries had data that supports the idea, the lower and higher ends of education spending and GDP were opposites. They would look the same if a strong correlation exists. This is because in the data there is the interesting idea that large nations with low GDP will spend more on education because of high populations, and small nations with high GDP will have low education spending because of lack of population. Basically, since GDP/per capita and government spending on education are determined by population, but in opposite directions, the far ends of the spectrum do not follow a pattern of correlation. To rectify this, further research could be done about the percentage of government spending being dedicated to education. This would provide a better idea of the importance a nation’s government places on education. </a:t>
            </a:r>
            <a:endParaRPr sz="914">
              <a:solidFill>
                <a:srgbClr val="424242"/>
              </a:solidFill>
              <a:latin typeface="Nunito"/>
              <a:ea typeface="Nunito"/>
              <a:cs typeface="Nunito"/>
              <a:sym typeface="Nunito"/>
            </a:endParaRPr>
          </a:p>
          <a:p>
            <a:pPr indent="0" lvl="0" marL="0" rtl="0" algn="l">
              <a:lnSpc>
                <a:spcPct val="150000"/>
              </a:lnSpc>
              <a:spcBef>
                <a:spcPts val="1200"/>
              </a:spcBef>
              <a:spcAft>
                <a:spcPts val="1200"/>
              </a:spcAft>
              <a:buClr>
                <a:schemeClr val="dk1"/>
              </a:buClr>
              <a:buSzPts val="605"/>
              <a:buFont typeface="Arial"/>
              <a:buNone/>
            </a:pPr>
            <a:r>
              <a:rPr lang="en" sz="914">
                <a:solidFill>
                  <a:srgbClr val="424242"/>
                </a:solidFill>
                <a:latin typeface="Nunito"/>
                <a:ea typeface="Nunito"/>
                <a:cs typeface="Nunito"/>
                <a:sym typeface="Nunito"/>
              </a:rPr>
              <a:t>Nordic countries (Sweden, Norway) do not have a positive correlation between GDP and education expenditure. In fact, they tend to have negative correlation. These countries have notable differences in the structure of social programs from other countries in this study– they have high taxes but widespread access to public support, services, and programs, like for example, quality education. This may be because the governments act in a response measure– as their GDP increases, governments may tax more, and therefore have more money to be funded into education to encourage development and innovation. </a:t>
            </a:r>
            <a:endParaRPr sz="914">
              <a:solidFill>
                <a:srgbClr val="424242"/>
              </a:solidFill>
              <a:latin typeface="Nunito"/>
              <a:ea typeface="Nunito"/>
              <a:cs typeface="Nunito"/>
              <a:sym typeface="Nuni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recap, </a:t>
            </a:r>
            <a:r>
              <a:rPr lang="en">
                <a:solidFill>
                  <a:schemeClr val="dk1"/>
                </a:solidFill>
              </a:rPr>
              <a:t>we hypothesize that there will be no significant correlation between income, education levels, and COVID-19 fatalities in the United States.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As income or education levels increase and decrease, the rate or number of COVID-19 fatalities will not respond in any particular way.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1" marL="914400" rtl="0" algn="l">
              <a:lnSpc>
                <a:spcPct val="150000"/>
              </a:lnSpc>
              <a:spcBef>
                <a:spcPts val="0"/>
              </a:spcBef>
              <a:spcAft>
                <a:spcPts val="0"/>
              </a:spcAft>
              <a:buClr>
                <a:srgbClr val="424242"/>
              </a:buClr>
              <a:buSzPts val="1100"/>
              <a:buFont typeface="Nunito"/>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During this presentation I will begin by providing an introduction and describing our overall process. Then, I will discuss the findings for government expenditure on education vs nation well-being. Followed by the effect of covid-19 on the US, additional findings, and the conclusion of our findings.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Based on the gathered information, it can be concluded that there is some degree of correlation present between COVID-19 fatalities and age, and COVID-19 fatalities and education. This makes sense, as higher age groups are more likely to succumb to the symptoms of COVID-19 due to increased immunocompromisation and the present of other health concerns.. The education level may tie into the correlation with age– older generations are less likely to be as educated due to lack of access or lack of need for further education. Additionally, a lack of education may make an individual less likely to seek treatment for COVID-19, and less likely to consider vaccination or other preventive measures like mask wearing.</a:t>
            </a:r>
            <a:endParaRPr sz="1300">
              <a:solidFill>
                <a:srgbClr val="424242"/>
              </a:solidFill>
              <a:latin typeface="Nunito"/>
              <a:ea typeface="Nunito"/>
              <a:cs typeface="Nunito"/>
              <a:sym typeface="Nunito"/>
            </a:endParaRPr>
          </a:p>
          <a:p>
            <a:pPr indent="0" lvl="0" marL="0" rtl="0" algn="l">
              <a:lnSpc>
                <a:spcPct val="150000"/>
              </a:lnSpc>
              <a:spcBef>
                <a:spcPts val="1200"/>
              </a:spcBef>
              <a:spcAft>
                <a:spcPts val="1200"/>
              </a:spcAft>
              <a:buClr>
                <a:schemeClr val="dk1"/>
              </a:buClr>
              <a:buSzPts val="1100"/>
              <a:buFont typeface="Arial"/>
              <a:buNone/>
            </a:pPr>
            <a:r>
              <a:rPr lang="en" sz="1300">
                <a:solidFill>
                  <a:srgbClr val="424242"/>
                </a:solidFill>
                <a:latin typeface="Nunito"/>
                <a:ea typeface="Nunito"/>
                <a:cs typeface="Nunito"/>
                <a:sym typeface="Nunito"/>
              </a:rPr>
              <a:t>Income appeared to have no discernable impact on the quantity of fatalities.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project, we seek to answer the following questions:</a:t>
            </a:r>
            <a:endParaRPr/>
          </a:p>
          <a:p>
            <a:pPr indent="0" lvl="0" marL="0" rtl="0" algn="l">
              <a:lnSpc>
                <a:spcPct val="100000"/>
              </a:lnSpc>
              <a:spcBef>
                <a:spcPts val="0"/>
              </a:spcBef>
              <a:spcAft>
                <a:spcPts val="0"/>
              </a:spcAft>
              <a:buSzPts val="1100"/>
              <a:buNone/>
            </a:pPr>
            <a:r>
              <a:rPr lang="en"/>
              <a:t> Is there a strong connection between nation well being and government expenditure on education?</a:t>
            </a:r>
            <a:endParaRPr/>
          </a:p>
          <a:p>
            <a:pPr indent="0" lvl="0" marL="0" rtl="0" algn="l">
              <a:lnSpc>
                <a:spcPct val="100000"/>
              </a:lnSpc>
              <a:spcBef>
                <a:spcPts val="0"/>
              </a:spcBef>
              <a:spcAft>
                <a:spcPts val="0"/>
              </a:spcAft>
              <a:buSzPts val="1100"/>
              <a:buNone/>
            </a:pPr>
            <a:r>
              <a:rPr lang="en"/>
              <a:t> Is there a correlation between income, education level, and fatalities from COVID-19 in the U.S?</a:t>
            </a:r>
            <a:endParaRPr/>
          </a:p>
          <a:p>
            <a:pPr indent="0" lvl="0" marL="0" rtl="0" algn="l">
              <a:lnSpc>
                <a:spcPct val="100000"/>
              </a:lnSpc>
              <a:spcBef>
                <a:spcPts val="0"/>
              </a:spcBef>
              <a:spcAft>
                <a:spcPts val="0"/>
              </a:spcAft>
              <a:buSzPts val="1100"/>
              <a:buNone/>
            </a:pPr>
            <a:r>
              <a:rPr lang="en"/>
              <a:t>We formulated hypotheses to each of these questions. We hypothesize that there will be a positive correlation between government expenditure on education and nation wellbeing. </a:t>
            </a:r>
            <a:endParaRPr/>
          </a:p>
          <a:p>
            <a:pPr indent="0" lvl="0" marL="0" rtl="0" algn="l">
              <a:lnSpc>
                <a:spcPct val="100000"/>
              </a:lnSpc>
              <a:spcBef>
                <a:spcPts val="0"/>
              </a:spcBef>
              <a:spcAft>
                <a:spcPts val="0"/>
              </a:spcAft>
              <a:buSzPts val="1100"/>
              <a:buNone/>
            </a:pPr>
            <a:r>
              <a:rPr lang="en"/>
              <a:t>As government expenditure on education increases, as will nation well being.</a:t>
            </a:r>
            <a:endParaRPr/>
          </a:p>
          <a:p>
            <a:pPr indent="0" lvl="0" marL="0" rtl="0" algn="l">
              <a:lnSpc>
                <a:spcPct val="100000"/>
              </a:lnSpc>
              <a:spcBef>
                <a:spcPts val="0"/>
              </a:spcBef>
              <a:spcAft>
                <a:spcPts val="0"/>
              </a:spcAft>
              <a:buSzPts val="1100"/>
              <a:buNone/>
            </a:pPr>
            <a:r>
              <a:rPr lang="en"/>
              <a:t>For our second research question, we hypothesize that there will be no significant correlation between income, education levels, and COVID-19 fatalities. </a:t>
            </a:r>
            <a:endParaRPr/>
          </a:p>
          <a:p>
            <a:pPr indent="0" lvl="0" marL="0" rtl="0" algn="l">
              <a:lnSpc>
                <a:spcPct val="100000"/>
              </a:lnSpc>
              <a:spcBef>
                <a:spcPts val="0"/>
              </a:spcBef>
              <a:spcAft>
                <a:spcPts val="0"/>
              </a:spcAft>
              <a:buSzPts val="1100"/>
              <a:buNone/>
            </a:pPr>
            <a:r>
              <a:rPr lang="en"/>
              <a:t>As income or education levels increase and decrease, the rate or number of COVID-19 fatalities will not respond in any particular way.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began by collecting data on 20 countries from the last 15 years. The data collected included population, GDP, life expectancy, government budget, and government spending on education. The hypotheses were formed and then the data was uploaded to SAS to begin generating tests and reports. Next, we analyzed the tests and reports from SAS to draw conclusions to see if our hypotheses were correct.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China and The United States had top gdp for the most years. Altough the United States consistently had the highest GDP out of all of the nations that we collected data for. </a:t>
            </a:r>
            <a:endParaRPr/>
          </a:p>
          <a:p>
            <a:pPr indent="0" lvl="0" marL="0" rtl="0" algn="l">
              <a:lnSpc>
                <a:spcPct val="100000"/>
              </a:lnSpc>
              <a:spcBef>
                <a:spcPts val="0"/>
              </a:spcBef>
              <a:spcAft>
                <a:spcPts val="0"/>
              </a:spcAft>
              <a:buSzPts val="1100"/>
              <a:buNone/>
            </a:pPr>
            <a:r>
              <a:rPr lang="en"/>
              <a:t>China had an unually high GDP in 2021</a:t>
            </a:r>
            <a:endParaRPr/>
          </a:p>
          <a:p>
            <a:pPr indent="0" lvl="0" marL="0" rtl="0" algn="l">
              <a:lnSpc>
                <a:spcPct val="100000"/>
              </a:lnSpc>
              <a:spcBef>
                <a:spcPts val="0"/>
              </a:spcBef>
              <a:spcAft>
                <a:spcPts val="0"/>
              </a:spcAft>
              <a:buSzPts val="1100"/>
              <a:buNone/>
            </a:pPr>
            <a:r>
              <a:rPr lang="en"/>
              <a:t>The highest GDPs are also notably from 2019 and 2021. One such reason could be that this data does not account for inflation. </a:t>
            </a:r>
            <a:endParaRPr/>
          </a:p>
          <a:p>
            <a:pPr indent="0" lvl="0" marL="0" rtl="0" algn="l">
              <a:lnSpc>
                <a:spcPct val="100000"/>
              </a:lnSpc>
              <a:spcBef>
                <a:spcPts val="0"/>
              </a:spcBef>
              <a:spcAft>
                <a:spcPts val="0"/>
              </a:spcAft>
              <a:buSzPts val="1100"/>
              <a:buNone/>
            </a:pPr>
            <a:r>
              <a:rPr lang="en"/>
              <a:t>Luxembourg &amp; Iceland has the lowest GDPs of that nations that we collected data for.</a:t>
            </a:r>
            <a:endParaRPr/>
          </a:p>
          <a:p>
            <a:pPr indent="0" lvl="0" marL="0" rtl="0" algn="l">
              <a:lnSpc>
                <a:spcPct val="100000"/>
              </a:lnSpc>
              <a:spcBef>
                <a:spcPts val="0"/>
              </a:spcBef>
              <a:spcAft>
                <a:spcPts val="0"/>
              </a:spcAft>
              <a:buSzPts val="1100"/>
              <a:buNone/>
            </a:pPr>
            <a:r>
              <a:rPr lang="en"/>
              <a:t>Education spending is notably higher in large GDP nations.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n">
                <a:solidFill>
                  <a:srgbClr val="424242"/>
                </a:solidFill>
                <a:latin typeface="Nunito"/>
                <a:ea typeface="Nunito"/>
                <a:cs typeface="Nunito"/>
                <a:sym typeface="Nunito"/>
              </a:rPr>
              <a:t>The generated linear regression report indicates a lack of a strong correlation between the two variables. The data is skewed due to there being so many countries with low GDP and the countries with high GDP, vary in the amount that is spent on education. The r-square value sits at 50.86% and 50.68% for the adjusted R-Square. Both indicate a lack of a statistically strong correlation between the two variables.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1" marL="914400" rtl="0" algn="l">
              <a:lnSpc>
                <a:spcPct val="150000"/>
              </a:lnSpc>
              <a:spcBef>
                <a:spcPts val="0"/>
              </a:spcBef>
              <a:spcAft>
                <a:spcPts val="0"/>
              </a:spcAft>
              <a:buClr>
                <a:srgbClr val="424242"/>
              </a:buClr>
              <a:buSzPts val="1100"/>
              <a:buFont typeface="Nunito"/>
              <a:buNone/>
            </a:pPr>
            <a:r>
              <a:t/>
            </a:r>
            <a:endParaRPr>
              <a:solidFill>
                <a:srgbClr val="424242"/>
              </a:solidFill>
              <a:latin typeface="Nunito"/>
              <a:ea typeface="Nunito"/>
              <a:cs typeface="Nunito"/>
              <a:sym typeface="Nunito"/>
            </a:endParaRPr>
          </a:p>
          <a:p>
            <a:pPr indent="0" lvl="0" marL="914400" rtl="0" algn="l">
              <a:lnSpc>
                <a:spcPct val="150000"/>
              </a:lnSpc>
              <a:spcBef>
                <a:spcPts val="1200"/>
              </a:spcBef>
              <a:spcAft>
                <a:spcPts val="0"/>
              </a:spcAft>
              <a:buSzPts val="1100"/>
              <a:buNone/>
            </a:pPr>
            <a:r>
              <a:t/>
            </a:r>
            <a:endParaRPr>
              <a:solidFill>
                <a:srgbClr val="424242"/>
              </a:solidFill>
              <a:latin typeface="Nunito"/>
              <a:ea typeface="Nunito"/>
              <a:cs typeface="Nunito"/>
              <a:sym typeface="Nunito"/>
            </a:endParaRPr>
          </a:p>
          <a:p>
            <a:pPr indent="-298450" lvl="1" marL="914400" marR="0" rtl="0" algn="l">
              <a:lnSpc>
                <a:spcPct val="150000"/>
              </a:lnSpc>
              <a:spcBef>
                <a:spcPts val="1200"/>
              </a:spcBef>
              <a:spcAft>
                <a:spcPts val="0"/>
              </a:spcAft>
              <a:buClr>
                <a:srgbClr val="424242"/>
              </a:buClr>
              <a:buSzPts val="1100"/>
              <a:buFont typeface="Nunito"/>
              <a:buChar char="○"/>
            </a:pPr>
            <a:r>
              <a:rPr lang="en"/>
              <a:t>The images shown on this slide and the next slide showcase all countries with heavily correlated GDP and Education expenses</a:t>
            </a:r>
            <a:endParaRPr/>
          </a:p>
          <a:p>
            <a:pPr indent="-298450" lvl="1" marL="914400" rtl="0" algn="l">
              <a:lnSpc>
                <a:spcPct val="150000"/>
              </a:lnSpc>
              <a:spcBef>
                <a:spcPts val="1200"/>
              </a:spcBef>
              <a:spcAft>
                <a:spcPts val="0"/>
              </a:spcAft>
              <a:buClr>
                <a:srgbClr val="424242"/>
              </a:buClr>
              <a:buSzPts val="1100"/>
              <a:buFont typeface="Nunito"/>
              <a:buChar char="○"/>
            </a:pPr>
            <a:r>
              <a:rPr lang="en">
                <a:solidFill>
                  <a:srgbClr val="424242"/>
                </a:solidFill>
                <a:latin typeface="Nunito"/>
                <a:ea typeface="Nunito"/>
                <a:cs typeface="Nunito"/>
                <a:sym typeface="Nunito"/>
              </a:rPr>
              <a:t>When looking at high GDP countries, it supports the hypothesis that as education expenditure increases as does the nation well-being measure of GDP</a:t>
            </a:r>
            <a:endParaRPr>
              <a:solidFill>
                <a:srgbClr val="424242"/>
              </a:solidFill>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30"/>
          <p:cNvGrpSpPr/>
          <p:nvPr/>
        </p:nvGrpSpPr>
        <p:grpSpPr>
          <a:xfrm>
            <a:off x="7343003" y="3409675"/>
            <a:ext cx="1691422" cy="1732548"/>
            <a:chOff x="7343003" y="3409675"/>
            <a:chExt cx="1691422" cy="1732548"/>
          </a:xfrm>
        </p:grpSpPr>
        <p:grpSp>
          <p:nvGrpSpPr>
            <p:cNvPr id="11" name="Google Shape;11;p30"/>
            <p:cNvGrpSpPr/>
            <p:nvPr/>
          </p:nvGrpSpPr>
          <p:grpSpPr>
            <a:xfrm>
              <a:off x="7343003" y="4453711"/>
              <a:ext cx="316800" cy="688512"/>
              <a:chOff x="7343003" y="4453711"/>
              <a:chExt cx="316800" cy="688512"/>
            </a:xfrm>
          </p:grpSpPr>
          <p:sp>
            <p:nvSpPr>
              <p:cNvPr id="12" name="Google Shape;12;p30"/>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30"/>
            <p:cNvGrpSpPr/>
            <p:nvPr/>
          </p:nvGrpSpPr>
          <p:grpSpPr>
            <a:xfrm>
              <a:off x="7801210" y="4105700"/>
              <a:ext cx="316800" cy="1036523"/>
              <a:chOff x="7801210" y="4105700"/>
              <a:chExt cx="316800" cy="1036523"/>
            </a:xfrm>
          </p:grpSpPr>
          <p:sp>
            <p:nvSpPr>
              <p:cNvPr id="15" name="Google Shape;15;p30"/>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0"/>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0"/>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30"/>
            <p:cNvGrpSpPr/>
            <p:nvPr/>
          </p:nvGrpSpPr>
          <p:grpSpPr>
            <a:xfrm>
              <a:off x="8259418" y="3757688"/>
              <a:ext cx="316800" cy="1384535"/>
              <a:chOff x="8259418" y="3757688"/>
              <a:chExt cx="316800" cy="1384535"/>
            </a:xfrm>
          </p:grpSpPr>
          <p:sp>
            <p:nvSpPr>
              <p:cNvPr id="19" name="Google Shape;19;p30"/>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0"/>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0"/>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30"/>
            <p:cNvGrpSpPr/>
            <p:nvPr/>
          </p:nvGrpSpPr>
          <p:grpSpPr>
            <a:xfrm>
              <a:off x="8717625" y="3409675"/>
              <a:ext cx="316800" cy="1732548"/>
              <a:chOff x="8717625" y="3409675"/>
              <a:chExt cx="316800" cy="1732548"/>
            </a:xfrm>
          </p:grpSpPr>
          <p:sp>
            <p:nvSpPr>
              <p:cNvPr id="24" name="Google Shape;24;p30"/>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0"/>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0"/>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0"/>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0"/>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30"/>
          <p:cNvGrpSpPr/>
          <p:nvPr/>
        </p:nvGrpSpPr>
        <p:grpSpPr>
          <a:xfrm>
            <a:off x="5043503" y="0"/>
            <a:ext cx="3814072" cy="3839102"/>
            <a:chOff x="5043503" y="0"/>
            <a:chExt cx="3814072" cy="3839102"/>
          </a:xfrm>
        </p:grpSpPr>
        <p:sp>
          <p:nvSpPr>
            <p:cNvPr id="30" name="Google Shape;30;p30"/>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0"/>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30"/>
            <p:cNvGrpSpPr/>
            <p:nvPr/>
          </p:nvGrpSpPr>
          <p:grpSpPr>
            <a:xfrm>
              <a:off x="7647812" y="2704283"/>
              <a:ext cx="635219" cy="635219"/>
              <a:chOff x="6725724" y="2701260"/>
              <a:chExt cx="1208101" cy="1208100"/>
            </a:xfrm>
          </p:grpSpPr>
          <p:sp>
            <p:nvSpPr>
              <p:cNvPr id="33" name="Google Shape;33;p30"/>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0"/>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0"/>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0"/>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30"/>
            <p:cNvGrpSpPr/>
            <p:nvPr/>
          </p:nvGrpSpPr>
          <p:grpSpPr>
            <a:xfrm>
              <a:off x="7952720" y="179238"/>
              <a:ext cx="873165" cy="873003"/>
              <a:chOff x="7754428" y="208725"/>
              <a:chExt cx="541800" cy="541800"/>
            </a:xfrm>
          </p:grpSpPr>
          <p:sp>
            <p:nvSpPr>
              <p:cNvPr id="38" name="Google Shape;38;p30"/>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0"/>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30"/>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0"/>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0"/>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0"/>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0"/>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0"/>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30"/>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30"/>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5" name="Shape 265"/>
        <p:cNvGrpSpPr/>
        <p:nvPr/>
      </p:nvGrpSpPr>
      <p:grpSpPr>
        <a:xfrm>
          <a:off x="0" y="0"/>
          <a:ext cx="0" cy="0"/>
          <a:chOff x="0" y="0"/>
          <a:chExt cx="0" cy="0"/>
        </a:xfrm>
      </p:grpSpPr>
      <p:grpSp>
        <p:nvGrpSpPr>
          <p:cNvPr id="266" name="Google Shape;266;p39"/>
          <p:cNvGrpSpPr/>
          <p:nvPr/>
        </p:nvGrpSpPr>
        <p:grpSpPr>
          <a:xfrm>
            <a:off x="713373" y="3847119"/>
            <a:ext cx="825392" cy="825392"/>
            <a:chOff x="348199" y="179450"/>
            <a:chExt cx="1116300" cy="1116300"/>
          </a:xfrm>
        </p:grpSpPr>
        <p:sp>
          <p:nvSpPr>
            <p:cNvPr id="267" name="Google Shape;267;p3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39"/>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70" name="Google Shape;270;p3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4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1"/>
          <p:cNvGrpSpPr/>
          <p:nvPr/>
        </p:nvGrpSpPr>
        <p:grpSpPr>
          <a:xfrm>
            <a:off x="625966" y="299376"/>
            <a:ext cx="999312" cy="999312"/>
            <a:chOff x="348199" y="179450"/>
            <a:chExt cx="1116300" cy="1116300"/>
          </a:xfrm>
        </p:grpSpPr>
        <p:sp>
          <p:nvSpPr>
            <p:cNvPr id="51" name="Google Shape;51;p3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32"/>
          <p:cNvGrpSpPr/>
          <p:nvPr/>
        </p:nvGrpSpPr>
        <p:grpSpPr>
          <a:xfrm>
            <a:off x="146769" y="3406"/>
            <a:ext cx="1233214" cy="1384535"/>
            <a:chOff x="146769" y="3406"/>
            <a:chExt cx="1233214" cy="1384535"/>
          </a:xfrm>
        </p:grpSpPr>
        <p:grpSp>
          <p:nvGrpSpPr>
            <p:cNvPr id="58" name="Google Shape;58;p32"/>
            <p:cNvGrpSpPr/>
            <p:nvPr/>
          </p:nvGrpSpPr>
          <p:grpSpPr>
            <a:xfrm>
              <a:off x="1063183" y="3406"/>
              <a:ext cx="316800" cy="688513"/>
              <a:chOff x="1063183" y="3406"/>
              <a:chExt cx="316800" cy="688513"/>
            </a:xfrm>
          </p:grpSpPr>
          <p:sp>
            <p:nvSpPr>
              <p:cNvPr id="59" name="Google Shape;59;p32"/>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2"/>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32"/>
            <p:cNvGrpSpPr/>
            <p:nvPr/>
          </p:nvGrpSpPr>
          <p:grpSpPr>
            <a:xfrm>
              <a:off x="604976" y="3406"/>
              <a:ext cx="316800" cy="1036524"/>
              <a:chOff x="604976" y="3406"/>
              <a:chExt cx="316800" cy="1036524"/>
            </a:xfrm>
          </p:grpSpPr>
          <p:sp>
            <p:nvSpPr>
              <p:cNvPr id="62" name="Google Shape;62;p32"/>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2"/>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2"/>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32"/>
            <p:cNvGrpSpPr/>
            <p:nvPr/>
          </p:nvGrpSpPr>
          <p:grpSpPr>
            <a:xfrm>
              <a:off x="146769" y="3406"/>
              <a:ext cx="316800" cy="1384535"/>
              <a:chOff x="146769" y="3406"/>
              <a:chExt cx="316800" cy="1384535"/>
            </a:xfrm>
          </p:grpSpPr>
          <p:sp>
            <p:nvSpPr>
              <p:cNvPr id="66" name="Google Shape;66;p32"/>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2"/>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2"/>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2"/>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32"/>
          <p:cNvGrpSpPr/>
          <p:nvPr/>
        </p:nvGrpSpPr>
        <p:grpSpPr>
          <a:xfrm>
            <a:off x="6775084" y="2904008"/>
            <a:ext cx="2186147" cy="2239500"/>
            <a:chOff x="6775084" y="2904008"/>
            <a:chExt cx="2186147" cy="2239500"/>
          </a:xfrm>
        </p:grpSpPr>
        <p:grpSp>
          <p:nvGrpSpPr>
            <p:cNvPr id="71" name="Google Shape;71;p32"/>
            <p:cNvGrpSpPr/>
            <p:nvPr/>
          </p:nvGrpSpPr>
          <p:grpSpPr>
            <a:xfrm>
              <a:off x="6775084" y="4253708"/>
              <a:ext cx="409500" cy="889800"/>
              <a:chOff x="6775084" y="4253708"/>
              <a:chExt cx="409500" cy="889800"/>
            </a:xfrm>
          </p:grpSpPr>
          <p:sp>
            <p:nvSpPr>
              <p:cNvPr id="72" name="Google Shape;72;p32"/>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2"/>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32"/>
            <p:cNvGrpSpPr/>
            <p:nvPr/>
          </p:nvGrpSpPr>
          <p:grpSpPr>
            <a:xfrm>
              <a:off x="7367299" y="3804008"/>
              <a:ext cx="409500" cy="1339500"/>
              <a:chOff x="7367299" y="3804008"/>
              <a:chExt cx="409500" cy="1339500"/>
            </a:xfrm>
          </p:grpSpPr>
          <p:sp>
            <p:nvSpPr>
              <p:cNvPr id="75" name="Google Shape;75;p32"/>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2"/>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2"/>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32"/>
            <p:cNvGrpSpPr/>
            <p:nvPr/>
          </p:nvGrpSpPr>
          <p:grpSpPr>
            <a:xfrm>
              <a:off x="7959516" y="3354008"/>
              <a:ext cx="409500" cy="1789500"/>
              <a:chOff x="7959516" y="3354008"/>
              <a:chExt cx="409500" cy="1789500"/>
            </a:xfrm>
          </p:grpSpPr>
          <p:sp>
            <p:nvSpPr>
              <p:cNvPr id="79" name="Google Shape;79;p32"/>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2"/>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2"/>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2"/>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32"/>
            <p:cNvGrpSpPr/>
            <p:nvPr/>
          </p:nvGrpSpPr>
          <p:grpSpPr>
            <a:xfrm>
              <a:off x="8551731" y="2904008"/>
              <a:ext cx="409500" cy="2239500"/>
              <a:chOff x="8551731" y="2904008"/>
              <a:chExt cx="409500" cy="2239500"/>
            </a:xfrm>
          </p:grpSpPr>
          <p:sp>
            <p:nvSpPr>
              <p:cNvPr id="84" name="Google Shape;84;p32"/>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2"/>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2"/>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2"/>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2"/>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32"/>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91" name="Shape 91"/>
        <p:cNvGrpSpPr/>
        <p:nvPr/>
      </p:nvGrpSpPr>
      <p:grpSpPr>
        <a:xfrm>
          <a:off x="0" y="0"/>
          <a:ext cx="0" cy="0"/>
          <a:chOff x="0" y="0"/>
          <a:chExt cx="0" cy="0"/>
        </a:xfrm>
      </p:grpSpPr>
      <p:grpSp>
        <p:nvGrpSpPr>
          <p:cNvPr id="92" name="Google Shape;92;p33"/>
          <p:cNvGrpSpPr/>
          <p:nvPr/>
        </p:nvGrpSpPr>
        <p:grpSpPr>
          <a:xfrm>
            <a:off x="52" y="4099200"/>
            <a:ext cx="9144036" cy="1044300"/>
            <a:chOff x="52" y="4099200"/>
            <a:chExt cx="9144036" cy="1044300"/>
          </a:xfrm>
        </p:grpSpPr>
        <p:grpSp>
          <p:nvGrpSpPr>
            <p:cNvPr id="93" name="Google Shape;93;p33"/>
            <p:cNvGrpSpPr/>
            <p:nvPr/>
          </p:nvGrpSpPr>
          <p:grpSpPr>
            <a:xfrm>
              <a:off x="52" y="4309200"/>
              <a:ext cx="231622" cy="834300"/>
              <a:chOff x="2688737" y="4301380"/>
              <a:chExt cx="231900" cy="834300"/>
            </a:xfrm>
          </p:grpSpPr>
          <p:sp>
            <p:nvSpPr>
              <p:cNvPr id="94" name="Google Shape;94;p3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33"/>
            <p:cNvGrpSpPr/>
            <p:nvPr/>
          </p:nvGrpSpPr>
          <p:grpSpPr>
            <a:xfrm>
              <a:off x="371406" y="4099200"/>
              <a:ext cx="231622" cy="1044300"/>
              <a:chOff x="2688737" y="4091380"/>
              <a:chExt cx="231900" cy="1044300"/>
            </a:xfrm>
          </p:grpSpPr>
          <p:sp>
            <p:nvSpPr>
              <p:cNvPr id="99" name="Google Shape;99;p3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3"/>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33"/>
            <p:cNvGrpSpPr/>
            <p:nvPr/>
          </p:nvGrpSpPr>
          <p:grpSpPr>
            <a:xfrm>
              <a:off x="742761" y="4309200"/>
              <a:ext cx="231622" cy="834300"/>
              <a:chOff x="2688737" y="4301380"/>
              <a:chExt cx="231900" cy="834300"/>
            </a:xfrm>
          </p:grpSpPr>
          <p:sp>
            <p:nvSpPr>
              <p:cNvPr id="105" name="Google Shape;105;p3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33"/>
            <p:cNvGrpSpPr/>
            <p:nvPr/>
          </p:nvGrpSpPr>
          <p:grpSpPr>
            <a:xfrm>
              <a:off x="1114115" y="4518900"/>
              <a:ext cx="231622" cy="624600"/>
              <a:chOff x="2688737" y="4511080"/>
              <a:chExt cx="231900" cy="624600"/>
            </a:xfrm>
          </p:grpSpPr>
          <p:sp>
            <p:nvSpPr>
              <p:cNvPr id="110" name="Google Shape;110;p3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33"/>
            <p:cNvGrpSpPr/>
            <p:nvPr/>
          </p:nvGrpSpPr>
          <p:grpSpPr>
            <a:xfrm>
              <a:off x="1856753" y="4099200"/>
              <a:ext cx="231600" cy="1044300"/>
              <a:chOff x="1856753" y="4099200"/>
              <a:chExt cx="231600" cy="1044300"/>
            </a:xfrm>
          </p:grpSpPr>
          <p:sp>
            <p:nvSpPr>
              <p:cNvPr id="114" name="Google Shape;114;p33"/>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3"/>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3"/>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3"/>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33"/>
            <p:cNvGrpSpPr/>
            <p:nvPr/>
          </p:nvGrpSpPr>
          <p:grpSpPr>
            <a:xfrm>
              <a:off x="2228107" y="4309200"/>
              <a:ext cx="231600" cy="834300"/>
              <a:chOff x="2228107" y="4309200"/>
              <a:chExt cx="231600" cy="834300"/>
            </a:xfrm>
          </p:grpSpPr>
          <p:sp>
            <p:nvSpPr>
              <p:cNvPr id="120" name="Google Shape;120;p33"/>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3"/>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3"/>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33"/>
            <p:cNvGrpSpPr/>
            <p:nvPr/>
          </p:nvGrpSpPr>
          <p:grpSpPr>
            <a:xfrm>
              <a:off x="2599462" y="4518900"/>
              <a:ext cx="231600" cy="624600"/>
              <a:chOff x="2599462" y="4518900"/>
              <a:chExt cx="231600" cy="624600"/>
            </a:xfrm>
          </p:grpSpPr>
          <p:sp>
            <p:nvSpPr>
              <p:cNvPr id="125" name="Google Shape;125;p33"/>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3"/>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3"/>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33"/>
            <p:cNvGrpSpPr/>
            <p:nvPr/>
          </p:nvGrpSpPr>
          <p:grpSpPr>
            <a:xfrm>
              <a:off x="3342171" y="4099200"/>
              <a:ext cx="231600" cy="1044300"/>
              <a:chOff x="3342171" y="4099200"/>
              <a:chExt cx="231600" cy="1044300"/>
            </a:xfrm>
          </p:grpSpPr>
          <p:sp>
            <p:nvSpPr>
              <p:cNvPr id="129" name="Google Shape;129;p33"/>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3"/>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3"/>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3"/>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33"/>
            <p:cNvGrpSpPr/>
            <p:nvPr/>
          </p:nvGrpSpPr>
          <p:grpSpPr>
            <a:xfrm>
              <a:off x="3713525" y="4309200"/>
              <a:ext cx="231600" cy="834300"/>
              <a:chOff x="3713525" y="4309200"/>
              <a:chExt cx="231600" cy="834300"/>
            </a:xfrm>
          </p:grpSpPr>
          <p:sp>
            <p:nvSpPr>
              <p:cNvPr id="135" name="Google Shape;135;p33"/>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3"/>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3"/>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33"/>
            <p:cNvGrpSpPr/>
            <p:nvPr/>
          </p:nvGrpSpPr>
          <p:grpSpPr>
            <a:xfrm>
              <a:off x="1485398" y="4309200"/>
              <a:ext cx="231600" cy="834300"/>
              <a:chOff x="1485398" y="4309200"/>
              <a:chExt cx="231600" cy="834300"/>
            </a:xfrm>
          </p:grpSpPr>
          <p:sp>
            <p:nvSpPr>
              <p:cNvPr id="140" name="Google Shape;140;p33"/>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3"/>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3"/>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33"/>
            <p:cNvGrpSpPr/>
            <p:nvPr/>
          </p:nvGrpSpPr>
          <p:grpSpPr>
            <a:xfrm>
              <a:off x="4084879" y="4518900"/>
              <a:ext cx="231600" cy="624600"/>
              <a:chOff x="4084879" y="4518900"/>
              <a:chExt cx="231600" cy="624600"/>
            </a:xfrm>
          </p:grpSpPr>
          <p:sp>
            <p:nvSpPr>
              <p:cNvPr id="145" name="Google Shape;145;p33"/>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3"/>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3"/>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3"/>
            <p:cNvGrpSpPr/>
            <p:nvPr/>
          </p:nvGrpSpPr>
          <p:grpSpPr>
            <a:xfrm>
              <a:off x="2970816" y="4309200"/>
              <a:ext cx="231600" cy="834300"/>
              <a:chOff x="2970816" y="4309200"/>
              <a:chExt cx="231600" cy="834300"/>
            </a:xfrm>
          </p:grpSpPr>
          <p:sp>
            <p:nvSpPr>
              <p:cNvPr id="149" name="Google Shape;149;p33"/>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3"/>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3"/>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3"/>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33"/>
            <p:cNvGrpSpPr/>
            <p:nvPr/>
          </p:nvGrpSpPr>
          <p:grpSpPr>
            <a:xfrm>
              <a:off x="4456234" y="4309200"/>
              <a:ext cx="231600" cy="834300"/>
              <a:chOff x="4456234" y="4309200"/>
              <a:chExt cx="231600" cy="834300"/>
            </a:xfrm>
          </p:grpSpPr>
          <p:sp>
            <p:nvSpPr>
              <p:cNvPr id="154" name="Google Shape;154;p33"/>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3"/>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3"/>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3"/>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33"/>
            <p:cNvGrpSpPr/>
            <p:nvPr/>
          </p:nvGrpSpPr>
          <p:grpSpPr>
            <a:xfrm>
              <a:off x="4827588" y="4099200"/>
              <a:ext cx="231600" cy="1044300"/>
              <a:chOff x="4827588" y="4099200"/>
              <a:chExt cx="231600" cy="1044300"/>
            </a:xfrm>
          </p:grpSpPr>
          <p:sp>
            <p:nvSpPr>
              <p:cNvPr id="159" name="Google Shape;159;p33"/>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3"/>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3"/>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3"/>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33"/>
            <p:cNvGrpSpPr/>
            <p:nvPr/>
          </p:nvGrpSpPr>
          <p:grpSpPr>
            <a:xfrm>
              <a:off x="5198943" y="4309200"/>
              <a:ext cx="231600" cy="834300"/>
              <a:chOff x="5198943" y="4309200"/>
              <a:chExt cx="231600" cy="834300"/>
            </a:xfrm>
          </p:grpSpPr>
          <p:sp>
            <p:nvSpPr>
              <p:cNvPr id="165" name="Google Shape;165;p33"/>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3"/>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3"/>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33"/>
            <p:cNvGrpSpPr/>
            <p:nvPr/>
          </p:nvGrpSpPr>
          <p:grpSpPr>
            <a:xfrm>
              <a:off x="5570297" y="4518900"/>
              <a:ext cx="231600" cy="624600"/>
              <a:chOff x="5570297" y="4518900"/>
              <a:chExt cx="231600" cy="624600"/>
            </a:xfrm>
          </p:grpSpPr>
          <p:sp>
            <p:nvSpPr>
              <p:cNvPr id="170" name="Google Shape;170;p33"/>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3"/>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3"/>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33"/>
            <p:cNvGrpSpPr/>
            <p:nvPr/>
          </p:nvGrpSpPr>
          <p:grpSpPr>
            <a:xfrm>
              <a:off x="5941652" y="4309200"/>
              <a:ext cx="231600" cy="834300"/>
              <a:chOff x="5941652" y="4309200"/>
              <a:chExt cx="231600" cy="834300"/>
            </a:xfrm>
          </p:grpSpPr>
          <p:sp>
            <p:nvSpPr>
              <p:cNvPr id="174" name="Google Shape;174;p33"/>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3"/>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3"/>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3"/>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33"/>
            <p:cNvGrpSpPr/>
            <p:nvPr/>
          </p:nvGrpSpPr>
          <p:grpSpPr>
            <a:xfrm>
              <a:off x="6313006" y="4099200"/>
              <a:ext cx="231600" cy="1044300"/>
              <a:chOff x="6313006" y="4099200"/>
              <a:chExt cx="231600" cy="1044300"/>
            </a:xfrm>
          </p:grpSpPr>
          <p:sp>
            <p:nvSpPr>
              <p:cNvPr id="179" name="Google Shape;179;p33"/>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3"/>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3"/>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3"/>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3"/>
            <p:cNvGrpSpPr/>
            <p:nvPr/>
          </p:nvGrpSpPr>
          <p:grpSpPr>
            <a:xfrm>
              <a:off x="6684361" y="4309200"/>
              <a:ext cx="231600" cy="834300"/>
              <a:chOff x="6684361" y="4309200"/>
              <a:chExt cx="231600" cy="834300"/>
            </a:xfrm>
          </p:grpSpPr>
          <p:sp>
            <p:nvSpPr>
              <p:cNvPr id="185" name="Google Shape;185;p33"/>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3"/>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3"/>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33"/>
            <p:cNvGrpSpPr/>
            <p:nvPr/>
          </p:nvGrpSpPr>
          <p:grpSpPr>
            <a:xfrm>
              <a:off x="7055715" y="4518900"/>
              <a:ext cx="231600" cy="624600"/>
              <a:chOff x="7055715" y="4518900"/>
              <a:chExt cx="231600" cy="624600"/>
            </a:xfrm>
          </p:grpSpPr>
          <p:sp>
            <p:nvSpPr>
              <p:cNvPr id="190" name="Google Shape;190;p33"/>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3"/>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3"/>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33"/>
            <p:cNvGrpSpPr/>
            <p:nvPr/>
          </p:nvGrpSpPr>
          <p:grpSpPr>
            <a:xfrm>
              <a:off x="7798424" y="4099200"/>
              <a:ext cx="231600" cy="1044300"/>
              <a:chOff x="7798424" y="4099200"/>
              <a:chExt cx="231600" cy="1044300"/>
            </a:xfrm>
          </p:grpSpPr>
          <p:sp>
            <p:nvSpPr>
              <p:cNvPr id="194" name="Google Shape;194;p33"/>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3"/>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3"/>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3"/>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33"/>
            <p:cNvGrpSpPr/>
            <p:nvPr/>
          </p:nvGrpSpPr>
          <p:grpSpPr>
            <a:xfrm>
              <a:off x="8169779" y="4309200"/>
              <a:ext cx="231600" cy="834300"/>
              <a:chOff x="8169779" y="4309200"/>
              <a:chExt cx="231600" cy="834300"/>
            </a:xfrm>
          </p:grpSpPr>
          <p:sp>
            <p:nvSpPr>
              <p:cNvPr id="200" name="Google Shape;200;p33"/>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33"/>
            <p:cNvGrpSpPr/>
            <p:nvPr/>
          </p:nvGrpSpPr>
          <p:grpSpPr>
            <a:xfrm>
              <a:off x="7427070" y="4309200"/>
              <a:ext cx="231600" cy="834300"/>
              <a:chOff x="7427070" y="4309200"/>
              <a:chExt cx="231600" cy="834300"/>
            </a:xfrm>
          </p:grpSpPr>
          <p:sp>
            <p:nvSpPr>
              <p:cNvPr id="205" name="Google Shape;205;p33"/>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3"/>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3"/>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33"/>
            <p:cNvGrpSpPr/>
            <p:nvPr/>
          </p:nvGrpSpPr>
          <p:grpSpPr>
            <a:xfrm>
              <a:off x="8541133" y="4518900"/>
              <a:ext cx="231600" cy="624600"/>
              <a:chOff x="8541133" y="4518900"/>
              <a:chExt cx="231600" cy="624600"/>
            </a:xfrm>
          </p:grpSpPr>
          <p:sp>
            <p:nvSpPr>
              <p:cNvPr id="210" name="Google Shape;210;p33"/>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3"/>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3"/>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33"/>
            <p:cNvGrpSpPr/>
            <p:nvPr/>
          </p:nvGrpSpPr>
          <p:grpSpPr>
            <a:xfrm>
              <a:off x="8912488" y="4309200"/>
              <a:ext cx="231600" cy="834300"/>
              <a:chOff x="8912488" y="4309200"/>
              <a:chExt cx="231600" cy="834300"/>
            </a:xfrm>
          </p:grpSpPr>
          <p:sp>
            <p:nvSpPr>
              <p:cNvPr id="214" name="Google Shape;214;p33"/>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3"/>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3"/>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3"/>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8" name="Google Shape;218;p3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19" name="Google Shape;219;p3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20" name="Google Shape;220;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21" name="Shape 221"/>
        <p:cNvGrpSpPr/>
        <p:nvPr/>
      </p:nvGrpSpPr>
      <p:grpSpPr>
        <a:xfrm>
          <a:off x="0" y="0"/>
          <a:ext cx="0" cy="0"/>
          <a:chOff x="0" y="0"/>
          <a:chExt cx="0" cy="0"/>
        </a:xfrm>
      </p:grpSpPr>
      <p:grpSp>
        <p:nvGrpSpPr>
          <p:cNvPr id="222" name="Google Shape;222;p34"/>
          <p:cNvGrpSpPr/>
          <p:nvPr/>
        </p:nvGrpSpPr>
        <p:grpSpPr>
          <a:xfrm>
            <a:off x="6866714" y="1255"/>
            <a:ext cx="2267380" cy="2601741"/>
            <a:chOff x="6790514" y="1255"/>
            <a:chExt cx="2267380" cy="2601741"/>
          </a:xfrm>
        </p:grpSpPr>
        <p:grpSp>
          <p:nvGrpSpPr>
            <p:cNvPr id="223" name="Google Shape;223;p34"/>
            <p:cNvGrpSpPr/>
            <p:nvPr/>
          </p:nvGrpSpPr>
          <p:grpSpPr>
            <a:xfrm>
              <a:off x="7067536" y="1255"/>
              <a:ext cx="1990358" cy="1990303"/>
              <a:chOff x="7067536" y="1255"/>
              <a:chExt cx="1990358" cy="1990303"/>
            </a:xfrm>
          </p:grpSpPr>
          <p:sp>
            <p:nvSpPr>
              <p:cNvPr id="224" name="Google Shape;224;p34"/>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4"/>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4"/>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34"/>
            <p:cNvGrpSpPr/>
            <p:nvPr/>
          </p:nvGrpSpPr>
          <p:grpSpPr>
            <a:xfrm>
              <a:off x="8207126" y="1807997"/>
              <a:ext cx="795000" cy="795000"/>
              <a:chOff x="8207126" y="1807997"/>
              <a:chExt cx="795000" cy="795000"/>
            </a:xfrm>
          </p:grpSpPr>
          <p:sp>
            <p:nvSpPr>
              <p:cNvPr id="228" name="Google Shape;228;p34"/>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4"/>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4"/>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34"/>
            <p:cNvGrpSpPr/>
            <p:nvPr/>
          </p:nvGrpSpPr>
          <p:grpSpPr>
            <a:xfrm>
              <a:off x="6790514" y="118857"/>
              <a:ext cx="548700" cy="548700"/>
              <a:chOff x="6790514" y="118857"/>
              <a:chExt cx="548700" cy="548700"/>
            </a:xfrm>
          </p:grpSpPr>
          <p:sp>
            <p:nvSpPr>
              <p:cNvPr id="232" name="Google Shape;232;p34"/>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4"/>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4" name="Google Shape;234;p34"/>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35" name="Google Shape;235;p3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6" name="Shape 236"/>
        <p:cNvGrpSpPr/>
        <p:nvPr/>
      </p:nvGrpSpPr>
      <p:grpSpPr>
        <a:xfrm>
          <a:off x="0" y="0"/>
          <a:ext cx="0" cy="0"/>
          <a:chOff x="0" y="0"/>
          <a:chExt cx="0" cy="0"/>
        </a:xfrm>
      </p:grpSpPr>
      <p:grpSp>
        <p:nvGrpSpPr>
          <p:cNvPr id="237" name="Google Shape;237;p35"/>
          <p:cNvGrpSpPr/>
          <p:nvPr/>
        </p:nvGrpSpPr>
        <p:grpSpPr>
          <a:xfrm>
            <a:off x="625966" y="299376"/>
            <a:ext cx="999312" cy="999312"/>
            <a:chOff x="348199" y="179450"/>
            <a:chExt cx="1116300" cy="1116300"/>
          </a:xfrm>
        </p:grpSpPr>
        <p:sp>
          <p:nvSpPr>
            <p:cNvPr id="238" name="Google Shape;238;p3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p35"/>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1" name="Google Shape;241;p35"/>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2" name="Google Shape;242;p3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3" name="Shape 243"/>
        <p:cNvGrpSpPr/>
        <p:nvPr/>
      </p:nvGrpSpPr>
      <p:grpSpPr>
        <a:xfrm>
          <a:off x="0" y="0"/>
          <a:ext cx="0" cy="0"/>
          <a:chOff x="0" y="0"/>
          <a:chExt cx="0" cy="0"/>
        </a:xfrm>
      </p:grpSpPr>
      <p:grpSp>
        <p:nvGrpSpPr>
          <p:cNvPr id="244" name="Google Shape;244;p36"/>
          <p:cNvGrpSpPr/>
          <p:nvPr/>
        </p:nvGrpSpPr>
        <p:grpSpPr>
          <a:xfrm>
            <a:off x="625966" y="299376"/>
            <a:ext cx="999312" cy="999312"/>
            <a:chOff x="348199" y="179450"/>
            <a:chExt cx="1116300" cy="1116300"/>
          </a:xfrm>
        </p:grpSpPr>
        <p:sp>
          <p:nvSpPr>
            <p:cNvPr id="245" name="Google Shape;245;p3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7" name="Google Shape;247;p3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8" name="Google Shape;248;p3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9" name="Google Shape;249;p3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0" name="Google Shape;250;p3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37"/>
          <p:cNvGrpSpPr/>
          <p:nvPr/>
        </p:nvGrpSpPr>
        <p:grpSpPr>
          <a:xfrm>
            <a:off x="625966" y="299376"/>
            <a:ext cx="999312" cy="999312"/>
            <a:chOff x="348199" y="179450"/>
            <a:chExt cx="1116300" cy="1116300"/>
          </a:xfrm>
        </p:grpSpPr>
        <p:sp>
          <p:nvSpPr>
            <p:cNvPr id="253" name="Google Shape;253;p3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p3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6" name="Google Shape;256;p3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7" name="Shape 257"/>
        <p:cNvGrpSpPr/>
        <p:nvPr/>
      </p:nvGrpSpPr>
      <p:grpSpPr>
        <a:xfrm>
          <a:off x="0" y="0"/>
          <a:ext cx="0" cy="0"/>
          <a:chOff x="0" y="0"/>
          <a:chExt cx="0" cy="0"/>
        </a:xfrm>
      </p:grpSpPr>
      <p:grpSp>
        <p:nvGrpSpPr>
          <p:cNvPr id="258" name="Google Shape;258;p38"/>
          <p:cNvGrpSpPr/>
          <p:nvPr/>
        </p:nvGrpSpPr>
        <p:grpSpPr>
          <a:xfrm>
            <a:off x="625966" y="299376"/>
            <a:ext cx="999312" cy="999312"/>
            <a:chOff x="348199" y="179450"/>
            <a:chExt cx="1116300" cy="1116300"/>
          </a:xfrm>
        </p:grpSpPr>
        <p:sp>
          <p:nvSpPr>
            <p:cNvPr id="259" name="Google Shape;259;p3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38"/>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2" name="Google Shape;262;p38"/>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3" name="Google Shape;263;p38"/>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4" name="Google Shape;264;p3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2.png"/><Relationship Id="rId9"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17.png"/><Relationship Id="rId5" Type="http://schemas.openxmlformats.org/officeDocument/2006/relationships/image" Target="../media/image29.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google.com/document/d/1wqyqSjUcgaw_XrgyrS-fo7l84BHnh2Ax5_i6wRlf7DU/edit?usp=sharing" TargetMode="Externa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google.com/document/d/1vS8Ve9sUaF6AdCoQ90b4-ss1FMqVrsWVaLTsqwj8zAw/edit?usp=sharing" TargetMode="External"/><Relationship Id="rId4" Type="http://schemas.openxmlformats.org/officeDocument/2006/relationships/image" Target="../media/image23.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document/d/1lX49DABsDCEmVcmiePtObyBTy2wlMyC1jkx0LFlpvoo/edit?usp=sharing" TargetMode="External"/><Relationship Id="rId4" Type="http://schemas.openxmlformats.org/officeDocument/2006/relationships/image" Target="../media/image26.png"/><Relationship Id="rId5" Type="http://schemas.openxmlformats.org/officeDocument/2006/relationships/image" Target="../media/image15.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12.xml"/><Relationship Id="rId10" Type="http://schemas.openxmlformats.org/officeDocument/2006/relationships/slide" Target="/ppt/slides/slide11.xml"/><Relationship Id="rId13" Type="http://schemas.openxmlformats.org/officeDocument/2006/relationships/slide" Target="/ppt/slides/slide14.xml"/><Relationship Id="rId12" Type="http://schemas.openxmlformats.org/officeDocument/2006/relationships/slide" Target="/ppt/slides/slide13.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10.xml"/><Relationship Id="rId15" Type="http://schemas.openxmlformats.org/officeDocument/2006/relationships/slide" Target="/ppt/slides/slide16.xml"/><Relationship Id="rId14" Type="http://schemas.openxmlformats.org/officeDocument/2006/relationships/slide" Target="/ppt/slides/slide15.xml"/><Relationship Id="rId16" Type="http://schemas.openxmlformats.org/officeDocument/2006/relationships/image" Target="../media/image2.png"/><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document/d/1jF0NB7FRCJIZs8Lea5RUCJ7khrBEQ_kVuUNXDkviACc/edit?usp=sharing" TargetMode="External"/><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google.com/document/d/1CaS2d_EA_JAM3WnjvlHjOzGBEBge4mlDuF9pX8huZH0/edit?usp=sharing" TargetMode="External"/><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document/d/1WyANgjCBNvcFXJyJEKgfHN9ic2VThtDLPcqN2dTN-_s/edit?usp=sharing" TargetMode="Externa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188513"/>
            <a:ext cx="42555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3480"/>
              <a:t>National well being vs. Governmental Education Expenses and the impact of COVID-19 on National well being</a:t>
            </a:r>
            <a:endParaRPr sz="3480"/>
          </a:p>
        </p:txBody>
      </p:sp>
      <p:sp>
        <p:nvSpPr>
          <p:cNvPr id="278" name="Google Shape;278;p1"/>
          <p:cNvSpPr txBox="1"/>
          <p:nvPr>
            <p:ph idx="1" type="subTitle"/>
          </p:nvPr>
        </p:nvSpPr>
        <p:spPr>
          <a:xfrm>
            <a:off x="824000" y="4246024"/>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By Erica Jarrells, Lainey Lowe, Sophia Manning, Tiana Medina, and Jaaron Boone</a:t>
            </a:r>
            <a:endParaRPr/>
          </a:p>
        </p:txBody>
      </p:sp>
      <p:pic>
        <p:nvPicPr>
          <p:cNvPr id="279" name="Google Shape;279;p1"/>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10"/>
          <p:cNvPicPr preferRelativeResize="0"/>
          <p:nvPr/>
        </p:nvPicPr>
        <p:blipFill rotWithShape="1">
          <a:blip r:embed="rId3">
            <a:alphaModFix/>
          </a:blip>
          <a:srcRect b="0" l="0" r="0" t="0"/>
          <a:stretch/>
        </p:blipFill>
        <p:spPr>
          <a:xfrm>
            <a:off x="6105600" y="2534925"/>
            <a:ext cx="2914375" cy="2601450"/>
          </a:xfrm>
          <a:prstGeom prst="rect">
            <a:avLst/>
          </a:prstGeom>
          <a:noFill/>
          <a:ln>
            <a:noFill/>
          </a:ln>
        </p:spPr>
      </p:pic>
      <p:pic>
        <p:nvPicPr>
          <p:cNvPr id="346" name="Google Shape;346;p10"/>
          <p:cNvPicPr preferRelativeResize="0"/>
          <p:nvPr/>
        </p:nvPicPr>
        <p:blipFill rotWithShape="1">
          <a:blip r:embed="rId4">
            <a:alphaModFix/>
          </a:blip>
          <a:srcRect b="0" l="0" r="0" t="0"/>
          <a:stretch/>
        </p:blipFill>
        <p:spPr>
          <a:xfrm>
            <a:off x="6105600" y="0"/>
            <a:ext cx="2914375" cy="2573425"/>
          </a:xfrm>
          <a:prstGeom prst="rect">
            <a:avLst/>
          </a:prstGeom>
          <a:noFill/>
          <a:ln>
            <a:noFill/>
          </a:ln>
        </p:spPr>
      </p:pic>
      <p:pic>
        <p:nvPicPr>
          <p:cNvPr id="347" name="Google Shape;347;p10"/>
          <p:cNvPicPr preferRelativeResize="0"/>
          <p:nvPr/>
        </p:nvPicPr>
        <p:blipFill rotWithShape="1">
          <a:blip r:embed="rId5">
            <a:alphaModFix/>
          </a:blip>
          <a:srcRect b="0" l="0" r="0" t="0"/>
          <a:stretch/>
        </p:blipFill>
        <p:spPr>
          <a:xfrm>
            <a:off x="3118176" y="-2300"/>
            <a:ext cx="2873125" cy="2601459"/>
          </a:xfrm>
          <a:prstGeom prst="rect">
            <a:avLst/>
          </a:prstGeom>
          <a:noFill/>
          <a:ln>
            <a:noFill/>
          </a:ln>
        </p:spPr>
      </p:pic>
      <p:pic>
        <p:nvPicPr>
          <p:cNvPr id="348" name="Google Shape;348;p10"/>
          <p:cNvPicPr preferRelativeResize="0"/>
          <p:nvPr/>
        </p:nvPicPr>
        <p:blipFill rotWithShape="1">
          <a:blip r:embed="rId6">
            <a:alphaModFix/>
          </a:blip>
          <a:srcRect b="0" l="0" r="0" t="0"/>
          <a:stretch/>
        </p:blipFill>
        <p:spPr>
          <a:xfrm>
            <a:off x="3118163" y="2557938"/>
            <a:ext cx="2873125" cy="2592239"/>
          </a:xfrm>
          <a:prstGeom prst="rect">
            <a:avLst/>
          </a:prstGeom>
          <a:noFill/>
          <a:ln>
            <a:noFill/>
          </a:ln>
        </p:spPr>
      </p:pic>
      <p:pic>
        <p:nvPicPr>
          <p:cNvPr id="349" name="Google Shape;349;p10"/>
          <p:cNvPicPr preferRelativeResize="0"/>
          <p:nvPr/>
        </p:nvPicPr>
        <p:blipFill rotWithShape="1">
          <a:blip r:embed="rId7">
            <a:alphaModFix/>
          </a:blip>
          <a:srcRect b="0" l="0" r="0" t="0"/>
          <a:stretch/>
        </p:blipFill>
        <p:spPr>
          <a:xfrm>
            <a:off x="130762" y="15913"/>
            <a:ext cx="2873113" cy="2541600"/>
          </a:xfrm>
          <a:prstGeom prst="rect">
            <a:avLst/>
          </a:prstGeom>
          <a:noFill/>
          <a:ln>
            <a:noFill/>
          </a:ln>
        </p:spPr>
      </p:pic>
      <p:pic>
        <p:nvPicPr>
          <p:cNvPr id="350" name="Google Shape;350;p10"/>
          <p:cNvPicPr preferRelativeResize="0"/>
          <p:nvPr/>
        </p:nvPicPr>
        <p:blipFill rotWithShape="1">
          <a:blip r:embed="rId8">
            <a:alphaModFix/>
          </a:blip>
          <a:srcRect b="0" l="0" r="0" t="0"/>
          <a:stretch/>
        </p:blipFill>
        <p:spPr>
          <a:xfrm>
            <a:off x="130750" y="3055196"/>
            <a:ext cx="2873125" cy="2081170"/>
          </a:xfrm>
          <a:prstGeom prst="rect">
            <a:avLst/>
          </a:prstGeom>
          <a:noFill/>
          <a:ln>
            <a:noFill/>
          </a:ln>
        </p:spPr>
      </p:pic>
      <p:sp>
        <p:nvSpPr>
          <p:cNvPr id="351" name="Google Shape;351;p10"/>
          <p:cNvSpPr txBox="1"/>
          <p:nvPr/>
        </p:nvSpPr>
        <p:spPr>
          <a:xfrm>
            <a:off x="130775" y="2512500"/>
            <a:ext cx="2873100" cy="542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rgbClr val="0B5394"/>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B5394"/>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B5394"/>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B5394"/>
                </a:solidFill>
                <a:latin typeface="Nunito"/>
                <a:ea typeface="Nunito"/>
                <a:cs typeface="Nunito"/>
                <a:sym typeface="Nunito"/>
              </a:rPr>
              <a:t>Country– China</a:t>
            </a:r>
            <a:endParaRPr b="0" i="0" sz="700" u="none" cap="none" strike="noStrike">
              <a:solidFill>
                <a:srgbClr val="0B5394"/>
              </a:solidFill>
              <a:latin typeface="Nunito"/>
              <a:ea typeface="Nunito"/>
              <a:cs typeface="Nunito"/>
              <a:sym typeface="Nunito"/>
            </a:endParaRPr>
          </a:p>
        </p:txBody>
      </p:sp>
      <p:pic>
        <p:nvPicPr>
          <p:cNvPr id="352" name="Google Shape;352;p10"/>
          <p:cNvPicPr preferRelativeResize="0"/>
          <p:nvPr/>
        </p:nvPicPr>
        <p:blipFill rotWithShape="1">
          <a:blip r:embed="rId9">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1"/>
          <p:cNvSpPr txBox="1"/>
          <p:nvPr>
            <p:ph idx="1" type="body"/>
          </p:nvPr>
        </p:nvSpPr>
        <p:spPr>
          <a:xfrm>
            <a:off x="6537450" y="1122050"/>
            <a:ext cx="2487300" cy="39435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Least correlated with p-Value = above 0.8 </a:t>
            </a:r>
            <a:endParaRPr/>
          </a:p>
          <a:p>
            <a:pPr indent="-298450" lvl="1" marL="914400" rtl="0" algn="l">
              <a:lnSpc>
                <a:spcPct val="150000"/>
              </a:lnSpc>
              <a:spcBef>
                <a:spcPts val="0"/>
              </a:spcBef>
              <a:spcAft>
                <a:spcPts val="0"/>
              </a:spcAft>
              <a:buSzPts val="1100"/>
              <a:buChar char="○"/>
            </a:pPr>
            <a:r>
              <a:rPr lang="en"/>
              <a:t>0.9420 = Norway</a:t>
            </a:r>
            <a:endParaRPr/>
          </a:p>
          <a:p>
            <a:pPr indent="-298450" lvl="1" marL="914400" rtl="0" algn="l">
              <a:lnSpc>
                <a:spcPct val="150000"/>
              </a:lnSpc>
              <a:spcBef>
                <a:spcPts val="0"/>
              </a:spcBef>
              <a:spcAft>
                <a:spcPts val="0"/>
              </a:spcAft>
              <a:buSzPts val="1100"/>
              <a:buChar char="○"/>
            </a:pPr>
            <a:r>
              <a:rPr lang="en"/>
              <a:t>0.8286 = Sweden</a:t>
            </a:r>
            <a:endParaRPr/>
          </a:p>
          <a:p>
            <a:pPr indent="-298450" lvl="1" marL="914400" rtl="0" algn="l">
              <a:lnSpc>
                <a:spcPct val="150000"/>
              </a:lnSpc>
              <a:spcBef>
                <a:spcPts val="0"/>
              </a:spcBef>
              <a:spcAft>
                <a:spcPts val="0"/>
              </a:spcAft>
              <a:buSzPts val="1100"/>
              <a:buChar char="○"/>
            </a:pPr>
            <a:r>
              <a:rPr lang="en"/>
              <a:t>0.8080 = United Kingdom</a:t>
            </a:r>
            <a:endParaRPr/>
          </a:p>
          <a:p>
            <a:pPr indent="0" lvl="0" marL="457200" rtl="0" algn="l">
              <a:lnSpc>
                <a:spcPct val="150000"/>
              </a:lnSpc>
              <a:spcBef>
                <a:spcPts val="1200"/>
              </a:spcBef>
              <a:spcAft>
                <a:spcPts val="1200"/>
              </a:spcAft>
              <a:buSzPts val="1300"/>
              <a:buNone/>
            </a:pPr>
            <a:r>
              <a:t/>
            </a:r>
            <a:endParaRPr/>
          </a:p>
        </p:txBody>
      </p:sp>
      <p:pic>
        <p:nvPicPr>
          <p:cNvPr id="358" name="Google Shape;358;p11"/>
          <p:cNvPicPr preferRelativeResize="0"/>
          <p:nvPr/>
        </p:nvPicPr>
        <p:blipFill rotWithShape="1">
          <a:blip r:embed="rId3">
            <a:alphaModFix/>
          </a:blip>
          <a:srcRect b="0" l="0" r="0" t="0"/>
          <a:stretch/>
        </p:blipFill>
        <p:spPr>
          <a:xfrm>
            <a:off x="1873899" y="1238713"/>
            <a:ext cx="2570524" cy="1934875"/>
          </a:xfrm>
          <a:prstGeom prst="rect">
            <a:avLst/>
          </a:prstGeom>
          <a:noFill/>
          <a:ln>
            <a:noFill/>
          </a:ln>
        </p:spPr>
      </p:pic>
      <p:pic>
        <p:nvPicPr>
          <p:cNvPr id="359" name="Google Shape;359;p11"/>
          <p:cNvPicPr preferRelativeResize="0"/>
          <p:nvPr/>
        </p:nvPicPr>
        <p:blipFill rotWithShape="1">
          <a:blip r:embed="rId4">
            <a:alphaModFix/>
          </a:blip>
          <a:srcRect b="0" l="0" r="0" t="0"/>
          <a:stretch/>
        </p:blipFill>
        <p:spPr>
          <a:xfrm>
            <a:off x="3837725" y="2986200"/>
            <a:ext cx="2809451" cy="2106025"/>
          </a:xfrm>
          <a:prstGeom prst="rect">
            <a:avLst/>
          </a:prstGeom>
          <a:noFill/>
          <a:ln>
            <a:noFill/>
          </a:ln>
        </p:spPr>
      </p:pic>
      <p:sp>
        <p:nvSpPr>
          <p:cNvPr id="360" name="Google Shape;360;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GDP/per capita vs. Education expense/per capita</a:t>
            </a:r>
            <a:endParaRPr/>
          </a:p>
        </p:txBody>
      </p:sp>
      <p:pic>
        <p:nvPicPr>
          <p:cNvPr id="361" name="Google Shape;361;p11"/>
          <p:cNvPicPr preferRelativeResize="0"/>
          <p:nvPr/>
        </p:nvPicPr>
        <p:blipFill rotWithShape="1">
          <a:blip r:embed="rId5">
            <a:alphaModFix/>
          </a:blip>
          <a:srcRect b="0" l="0" r="0" t="0"/>
          <a:stretch/>
        </p:blipFill>
        <p:spPr>
          <a:xfrm>
            <a:off x="0" y="3012700"/>
            <a:ext cx="2723399" cy="2053024"/>
          </a:xfrm>
          <a:prstGeom prst="rect">
            <a:avLst/>
          </a:prstGeom>
          <a:noFill/>
          <a:ln>
            <a:noFill/>
          </a:ln>
        </p:spPr>
      </p:pic>
      <p:pic>
        <p:nvPicPr>
          <p:cNvPr id="362" name="Google Shape;362;p11"/>
          <p:cNvPicPr preferRelativeResize="0"/>
          <p:nvPr/>
        </p:nvPicPr>
        <p:blipFill rotWithShape="1">
          <a:blip r:embed="rId6">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GDP/per capita</a:t>
            </a:r>
            <a:endParaRPr/>
          </a:p>
        </p:txBody>
      </p:sp>
      <p:sp>
        <p:nvSpPr>
          <p:cNvPr id="368" name="Google Shape;368;p12"/>
          <p:cNvSpPr txBox="1"/>
          <p:nvPr>
            <p:ph idx="1" type="body"/>
          </p:nvPr>
        </p:nvSpPr>
        <p:spPr>
          <a:xfrm>
            <a:off x="124225" y="1394275"/>
            <a:ext cx="4389300" cy="3607500"/>
          </a:xfrm>
          <a:prstGeom prst="rect">
            <a:avLst/>
          </a:prstGeom>
          <a:noFill/>
          <a:ln>
            <a:noFill/>
          </a:ln>
        </p:spPr>
        <p:txBody>
          <a:bodyPr anchorCtr="0" anchor="t" bIns="91425" lIns="91425" spcFirstLastPara="1" rIns="91425" wrap="square" tIns="91425">
            <a:normAutofit fontScale="77500" lnSpcReduction="20000"/>
          </a:bodyPr>
          <a:lstStyle/>
          <a:p>
            <a:pPr indent="-298767" lvl="0" marL="457200" rtl="0" algn="l">
              <a:lnSpc>
                <a:spcPct val="150000"/>
              </a:lnSpc>
              <a:spcBef>
                <a:spcPts val="0"/>
              </a:spcBef>
              <a:spcAft>
                <a:spcPts val="0"/>
              </a:spcAft>
              <a:buSzPct val="100000"/>
              <a:buChar char="●"/>
            </a:pPr>
            <a:r>
              <a:rPr lang="en"/>
              <a:t>Major Takeaways</a:t>
            </a:r>
            <a:endParaRPr/>
          </a:p>
          <a:p>
            <a:pPr indent="-287971" lvl="1" marL="914400" rtl="0" algn="l">
              <a:lnSpc>
                <a:spcPct val="150000"/>
              </a:lnSpc>
              <a:spcBef>
                <a:spcPts val="0"/>
              </a:spcBef>
              <a:spcAft>
                <a:spcPts val="0"/>
              </a:spcAft>
              <a:buSzPct val="100000"/>
              <a:buChar char="○"/>
            </a:pPr>
            <a:r>
              <a:rPr lang="en"/>
              <a:t>Shown– High and low GDP/per capita</a:t>
            </a:r>
            <a:endParaRPr/>
          </a:p>
          <a:p>
            <a:pPr indent="-287971" lvl="1" marL="914400" rtl="0" algn="l">
              <a:lnSpc>
                <a:spcPct val="150000"/>
              </a:lnSpc>
              <a:spcBef>
                <a:spcPts val="0"/>
              </a:spcBef>
              <a:spcAft>
                <a:spcPts val="0"/>
              </a:spcAft>
              <a:buSzPct val="100000"/>
              <a:buChar char="○"/>
            </a:pPr>
            <a:r>
              <a:rPr lang="en"/>
              <a:t>Low GDP/per capita– </a:t>
            </a:r>
            <a:endParaRPr/>
          </a:p>
          <a:p>
            <a:pPr indent="-287971" lvl="2" marL="1371600" rtl="0" algn="l">
              <a:lnSpc>
                <a:spcPct val="150000"/>
              </a:lnSpc>
              <a:spcBef>
                <a:spcPts val="0"/>
              </a:spcBef>
              <a:spcAft>
                <a:spcPts val="0"/>
              </a:spcAft>
              <a:buSzPct val="100000"/>
              <a:buChar char="■"/>
            </a:pPr>
            <a:r>
              <a:rPr lang="en"/>
              <a:t>Countries with high populations</a:t>
            </a:r>
            <a:endParaRPr/>
          </a:p>
          <a:p>
            <a:pPr indent="-287971" lvl="2" marL="1371600" rtl="0" algn="l">
              <a:lnSpc>
                <a:spcPct val="150000"/>
              </a:lnSpc>
              <a:spcBef>
                <a:spcPts val="0"/>
              </a:spcBef>
              <a:spcAft>
                <a:spcPts val="0"/>
              </a:spcAft>
              <a:buSzPct val="100000"/>
              <a:buChar char="■"/>
            </a:pPr>
            <a:r>
              <a:rPr lang="en"/>
              <a:t>China has consistently lowest</a:t>
            </a:r>
            <a:endParaRPr/>
          </a:p>
          <a:p>
            <a:pPr indent="-287971" lvl="3" marL="1828800" rtl="0" algn="l">
              <a:lnSpc>
                <a:spcPct val="150000"/>
              </a:lnSpc>
              <a:spcBef>
                <a:spcPts val="0"/>
              </a:spcBef>
              <a:spcAft>
                <a:spcPts val="0"/>
              </a:spcAft>
              <a:buSzPct val="100000"/>
              <a:buChar char="●"/>
            </a:pPr>
            <a:r>
              <a:rPr lang="en"/>
              <a:t>High population buffs the amount of money per capita</a:t>
            </a:r>
            <a:endParaRPr/>
          </a:p>
          <a:p>
            <a:pPr indent="-287971" lvl="1" marL="914400" rtl="0" algn="l">
              <a:lnSpc>
                <a:spcPct val="150000"/>
              </a:lnSpc>
              <a:spcBef>
                <a:spcPts val="0"/>
              </a:spcBef>
              <a:spcAft>
                <a:spcPts val="0"/>
              </a:spcAft>
              <a:buSzPct val="100000"/>
              <a:buChar char="○"/>
            </a:pPr>
            <a:r>
              <a:rPr lang="en"/>
              <a:t>High</a:t>
            </a:r>
            <a:r>
              <a:rPr lang="en"/>
              <a:t> GDP/ per capita</a:t>
            </a:r>
            <a:endParaRPr/>
          </a:p>
          <a:p>
            <a:pPr indent="-287971" lvl="2" marL="1371600" rtl="0" algn="l">
              <a:lnSpc>
                <a:spcPct val="150000"/>
              </a:lnSpc>
              <a:spcBef>
                <a:spcPts val="0"/>
              </a:spcBef>
              <a:spcAft>
                <a:spcPts val="0"/>
              </a:spcAft>
              <a:buSzPct val="100000"/>
              <a:buChar char="■"/>
            </a:pPr>
            <a:r>
              <a:rPr lang="en"/>
              <a:t>Luxembourg has continually highest</a:t>
            </a:r>
            <a:endParaRPr/>
          </a:p>
          <a:p>
            <a:pPr indent="-287971" lvl="3" marL="1828800" rtl="0" algn="l">
              <a:lnSpc>
                <a:spcPct val="150000"/>
              </a:lnSpc>
              <a:spcBef>
                <a:spcPts val="0"/>
              </a:spcBef>
              <a:spcAft>
                <a:spcPts val="0"/>
              </a:spcAft>
              <a:buSzPct val="100000"/>
              <a:buChar char="●"/>
            </a:pPr>
            <a:r>
              <a:rPr lang="en"/>
              <a:t>Interesting because low overall GDP, but highest per capita</a:t>
            </a:r>
            <a:endParaRPr/>
          </a:p>
          <a:p>
            <a:pPr indent="-287971" lvl="2" marL="1371600" rtl="0" algn="l">
              <a:lnSpc>
                <a:spcPct val="150000"/>
              </a:lnSpc>
              <a:spcBef>
                <a:spcPts val="0"/>
              </a:spcBef>
              <a:spcAft>
                <a:spcPts val="0"/>
              </a:spcAft>
              <a:buSzPct val="100000"/>
              <a:buChar char="■"/>
            </a:pPr>
            <a:r>
              <a:rPr lang="en"/>
              <a:t>Lower populations</a:t>
            </a:r>
            <a:endParaRPr/>
          </a:p>
          <a:p>
            <a:pPr indent="-287971" lvl="3" marL="1828800" rtl="0" algn="l">
              <a:lnSpc>
                <a:spcPct val="150000"/>
              </a:lnSpc>
              <a:spcBef>
                <a:spcPts val="0"/>
              </a:spcBef>
              <a:spcAft>
                <a:spcPts val="0"/>
              </a:spcAft>
              <a:buSzPct val="100000"/>
              <a:buChar char="●"/>
            </a:pPr>
            <a:r>
              <a:rPr lang="en"/>
              <a:t>Makes sense– small, rich countries tend to have higher GDP</a:t>
            </a:r>
            <a:endParaRPr/>
          </a:p>
          <a:p>
            <a:pPr indent="-287971" lvl="3" marL="1828800" rtl="0" algn="l">
              <a:lnSpc>
                <a:spcPct val="150000"/>
              </a:lnSpc>
              <a:spcBef>
                <a:spcPts val="0"/>
              </a:spcBef>
              <a:spcAft>
                <a:spcPts val="0"/>
              </a:spcAft>
              <a:buSzPct val="100000"/>
              <a:buChar char="●"/>
            </a:pPr>
            <a:r>
              <a:rPr lang="en"/>
              <a:t>Inflates amount per capita</a:t>
            </a:r>
            <a:endParaRPr/>
          </a:p>
          <a:p>
            <a:pPr indent="-287971" lvl="2" marL="1371600" rtl="0" algn="l">
              <a:lnSpc>
                <a:spcPct val="150000"/>
              </a:lnSpc>
              <a:spcBef>
                <a:spcPts val="0"/>
              </a:spcBef>
              <a:spcAft>
                <a:spcPts val="0"/>
              </a:spcAft>
              <a:buSzPct val="100000"/>
              <a:buChar char="■"/>
            </a:pPr>
            <a:r>
              <a:rPr lang="en"/>
              <a:t>A few outliers– Sweden and Ireland made solo appearances</a:t>
            </a:r>
            <a:endParaRPr/>
          </a:p>
          <a:p>
            <a:pPr indent="-287971" lvl="3" marL="1828800" rtl="0" algn="l">
              <a:lnSpc>
                <a:spcPct val="150000"/>
              </a:lnSpc>
              <a:spcBef>
                <a:spcPts val="0"/>
              </a:spcBef>
              <a:spcAft>
                <a:spcPts val="0"/>
              </a:spcAft>
              <a:buSzPct val="100000"/>
              <a:buChar char="●"/>
            </a:pPr>
            <a:r>
              <a:rPr lang="en"/>
              <a:t>Good financial years?</a:t>
            </a:r>
            <a:endParaRPr/>
          </a:p>
          <a:p>
            <a:pPr indent="-298767" lvl="0" marL="457200" rtl="0" algn="l">
              <a:lnSpc>
                <a:spcPct val="150000"/>
              </a:lnSpc>
              <a:spcBef>
                <a:spcPts val="0"/>
              </a:spcBef>
              <a:spcAft>
                <a:spcPts val="0"/>
              </a:spcAft>
              <a:buSzPct val="100000"/>
              <a:buChar char="●"/>
            </a:pPr>
            <a:r>
              <a:rPr lang="en"/>
              <a:t>See full data </a:t>
            </a:r>
            <a:r>
              <a:rPr lang="en" u="sng">
                <a:solidFill>
                  <a:schemeClr val="hlink"/>
                </a:solidFill>
                <a:hlinkClick r:id="rId3"/>
              </a:rPr>
              <a:t>here</a:t>
            </a:r>
            <a:endParaRPr/>
          </a:p>
        </p:txBody>
      </p:sp>
      <p:pic>
        <p:nvPicPr>
          <p:cNvPr id="369" name="Google Shape;369;p12"/>
          <p:cNvPicPr preferRelativeResize="0"/>
          <p:nvPr/>
        </p:nvPicPr>
        <p:blipFill rotWithShape="1">
          <a:blip r:embed="rId4">
            <a:alphaModFix/>
          </a:blip>
          <a:srcRect b="0" l="0" r="0" t="0"/>
          <a:stretch/>
        </p:blipFill>
        <p:spPr>
          <a:xfrm>
            <a:off x="4572000" y="0"/>
            <a:ext cx="1809088" cy="5143500"/>
          </a:xfrm>
          <a:prstGeom prst="rect">
            <a:avLst/>
          </a:prstGeom>
          <a:noFill/>
          <a:ln>
            <a:noFill/>
          </a:ln>
        </p:spPr>
      </p:pic>
      <p:pic>
        <p:nvPicPr>
          <p:cNvPr id="370" name="Google Shape;370;p12"/>
          <p:cNvPicPr preferRelativeResize="0"/>
          <p:nvPr/>
        </p:nvPicPr>
        <p:blipFill rotWithShape="1">
          <a:blip r:embed="rId5">
            <a:alphaModFix/>
          </a:blip>
          <a:srcRect b="0" l="0" r="0" t="0"/>
          <a:stretch/>
        </p:blipFill>
        <p:spPr>
          <a:xfrm>
            <a:off x="6756481" y="0"/>
            <a:ext cx="1936794" cy="5143500"/>
          </a:xfrm>
          <a:prstGeom prst="rect">
            <a:avLst/>
          </a:prstGeom>
          <a:noFill/>
          <a:ln>
            <a:noFill/>
          </a:ln>
        </p:spPr>
      </p:pic>
      <p:pic>
        <p:nvPicPr>
          <p:cNvPr id="371" name="Google Shape;371;p12"/>
          <p:cNvPicPr preferRelativeResize="0"/>
          <p:nvPr/>
        </p:nvPicPr>
        <p:blipFill rotWithShape="1">
          <a:blip r:embed="rId6">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Education cost</a:t>
            </a:r>
            <a:endParaRPr/>
          </a:p>
        </p:txBody>
      </p:sp>
      <p:sp>
        <p:nvSpPr>
          <p:cNvPr id="377" name="Google Shape;377;p13"/>
          <p:cNvSpPr txBox="1"/>
          <p:nvPr>
            <p:ph idx="1" type="body"/>
          </p:nvPr>
        </p:nvSpPr>
        <p:spPr>
          <a:xfrm>
            <a:off x="59250" y="1394275"/>
            <a:ext cx="4143000" cy="37491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Major Takeaways</a:t>
            </a:r>
            <a:endParaRPr/>
          </a:p>
          <a:p>
            <a:pPr indent="-298450" lvl="1" marL="914400" rtl="0" algn="l">
              <a:lnSpc>
                <a:spcPct val="150000"/>
              </a:lnSpc>
              <a:spcBef>
                <a:spcPts val="0"/>
              </a:spcBef>
              <a:spcAft>
                <a:spcPts val="0"/>
              </a:spcAft>
              <a:buSzPts val="1100"/>
              <a:buChar char="○"/>
            </a:pPr>
            <a:r>
              <a:rPr lang="en"/>
              <a:t>Shown– Top and bottom education expenditure</a:t>
            </a:r>
            <a:endParaRPr/>
          </a:p>
          <a:p>
            <a:pPr indent="-298450" lvl="1" marL="914400" rtl="0" algn="l">
              <a:lnSpc>
                <a:spcPct val="150000"/>
              </a:lnSpc>
              <a:spcBef>
                <a:spcPts val="0"/>
              </a:spcBef>
              <a:spcAft>
                <a:spcPts val="0"/>
              </a:spcAft>
              <a:buSzPts val="1100"/>
              <a:buChar char="○"/>
            </a:pPr>
            <a:r>
              <a:rPr lang="en"/>
              <a:t>China on top, but has lowest GDP/per capita</a:t>
            </a:r>
            <a:endParaRPr/>
          </a:p>
          <a:p>
            <a:pPr indent="-298450" lvl="1" marL="914400" rtl="0" algn="l">
              <a:lnSpc>
                <a:spcPct val="150000"/>
              </a:lnSpc>
              <a:spcBef>
                <a:spcPts val="0"/>
              </a:spcBef>
              <a:spcAft>
                <a:spcPts val="0"/>
              </a:spcAft>
              <a:buSzPts val="1100"/>
              <a:buChar char="○"/>
            </a:pPr>
            <a:r>
              <a:rPr lang="en"/>
              <a:t>Luxembourg on bottom, but has highest GDP/per capita</a:t>
            </a:r>
            <a:endParaRPr/>
          </a:p>
          <a:p>
            <a:pPr indent="-298450" lvl="1" marL="914400" rtl="0" algn="l">
              <a:lnSpc>
                <a:spcPct val="150000"/>
              </a:lnSpc>
              <a:spcBef>
                <a:spcPts val="0"/>
              </a:spcBef>
              <a:spcAft>
                <a:spcPts val="0"/>
              </a:spcAft>
              <a:buSzPts val="1100"/>
              <a:buChar char="○"/>
            </a:pPr>
            <a:r>
              <a:rPr lang="en"/>
              <a:t>Well-developed industrialized nations high up</a:t>
            </a:r>
            <a:endParaRPr/>
          </a:p>
          <a:p>
            <a:pPr indent="-298450" lvl="1" marL="914400" rtl="0" algn="l">
              <a:lnSpc>
                <a:spcPct val="150000"/>
              </a:lnSpc>
              <a:spcBef>
                <a:spcPts val="0"/>
              </a:spcBef>
              <a:spcAft>
                <a:spcPts val="0"/>
              </a:spcAft>
              <a:buSzPts val="1100"/>
              <a:buChar char="○"/>
            </a:pPr>
            <a:r>
              <a:rPr lang="en"/>
              <a:t>Small nations with low populations towards bottom</a:t>
            </a:r>
            <a:endParaRPr/>
          </a:p>
          <a:p>
            <a:pPr indent="-298450" lvl="2" marL="1371600" rtl="0" algn="l">
              <a:lnSpc>
                <a:spcPct val="150000"/>
              </a:lnSpc>
              <a:spcBef>
                <a:spcPts val="0"/>
              </a:spcBef>
              <a:spcAft>
                <a:spcPts val="0"/>
              </a:spcAft>
              <a:buSzPts val="1100"/>
              <a:buChar char="■"/>
            </a:pPr>
            <a:r>
              <a:rPr lang="en"/>
              <a:t>Less people so don’t need to dedicate as much money to education</a:t>
            </a:r>
            <a:endParaRPr/>
          </a:p>
          <a:p>
            <a:pPr indent="-298450" lvl="1" marL="914400" rtl="0" algn="l">
              <a:lnSpc>
                <a:spcPct val="150000"/>
              </a:lnSpc>
              <a:spcBef>
                <a:spcPts val="0"/>
              </a:spcBef>
              <a:spcAft>
                <a:spcPts val="0"/>
              </a:spcAft>
              <a:buSzPts val="1100"/>
              <a:buChar char="○"/>
            </a:pPr>
            <a:r>
              <a:rPr lang="en"/>
              <a:t>Highest education spending is recent (2019, 2020, 2021)</a:t>
            </a:r>
            <a:endParaRPr/>
          </a:p>
          <a:p>
            <a:pPr indent="-311150" lvl="0" marL="457200" rtl="0" algn="l">
              <a:lnSpc>
                <a:spcPct val="150000"/>
              </a:lnSpc>
              <a:spcBef>
                <a:spcPts val="0"/>
              </a:spcBef>
              <a:spcAft>
                <a:spcPts val="0"/>
              </a:spcAft>
              <a:buSzPts val="1300"/>
              <a:buChar char="●"/>
            </a:pPr>
            <a:r>
              <a:rPr lang="en"/>
              <a:t>See full data </a:t>
            </a:r>
            <a:r>
              <a:rPr lang="en" u="sng">
                <a:solidFill>
                  <a:schemeClr val="hlink"/>
                </a:solidFill>
                <a:hlinkClick r:id="rId3"/>
              </a:rPr>
              <a:t>here</a:t>
            </a:r>
            <a:endParaRPr/>
          </a:p>
        </p:txBody>
      </p:sp>
      <p:pic>
        <p:nvPicPr>
          <p:cNvPr id="378" name="Google Shape;378;p13"/>
          <p:cNvPicPr preferRelativeResize="0"/>
          <p:nvPr/>
        </p:nvPicPr>
        <p:blipFill rotWithShape="1">
          <a:blip r:embed="rId4">
            <a:alphaModFix/>
          </a:blip>
          <a:srcRect b="0" l="0" r="0" t="0"/>
          <a:stretch/>
        </p:blipFill>
        <p:spPr>
          <a:xfrm>
            <a:off x="4146734" y="0"/>
            <a:ext cx="2300391" cy="5143499"/>
          </a:xfrm>
          <a:prstGeom prst="rect">
            <a:avLst/>
          </a:prstGeom>
          <a:noFill/>
          <a:ln>
            <a:noFill/>
          </a:ln>
        </p:spPr>
      </p:pic>
      <p:pic>
        <p:nvPicPr>
          <p:cNvPr id="379" name="Google Shape;379;p13"/>
          <p:cNvPicPr preferRelativeResize="0"/>
          <p:nvPr/>
        </p:nvPicPr>
        <p:blipFill rotWithShape="1">
          <a:blip r:embed="rId5">
            <a:alphaModFix/>
          </a:blip>
          <a:srcRect b="0" l="0" r="0" t="57127"/>
          <a:stretch/>
        </p:blipFill>
        <p:spPr>
          <a:xfrm>
            <a:off x="6447125" y="149725"/>
            <a:ext cx="2392075" cy="2302674"/>
          </a:xfrm>
          <a:prstGeom prst="rect">
            <a:avLst/>
          </a:prstGeom>
          <a:noFill/>
          <a:ln>
            <a:noFill/>
          </a:ln>
        </p:spPr>
      </p:pic>
      <p:pic>
        <p:nvPicPr>
          <p:cNvPr id="380" name="Google Shape;380;p13"/>
          <p:cNvPicPr preferRelativeResize="0"/>
          <p:nvPr/>
        </p:nvPicPr>
        <p:blipFill rotWithShape="1">
          <a:blip r:embed="rId6">
            <a:alphaModFix/>
          </a:blip>
          <a:srcRect b="0" l="0" r="0" t="0"/>
          <a:stretch/>
        </p:blipFill>
        <p:spPr>
          <a:xfrm>
            <a:off x="6447125" y="2452400"/>
            <a:ext cx="2392075" cy="2691085"/>
          </a:xfrm>
          <a:prstGeom prst="rect">
            <a:avLst/>
          </a:prstGeom>
          <a:noFill/>
          <a:ln>
            <a:noFill/>
          </a:ln>
        </p:spPr>
      </p:pic>
      <p:pic>
        <p:nvPicPr>
          <p:cNvPr id="381" name="Google Shape;381;p13"/>
          <p:cNvPicPr preferRelativeResize="0"/>
          <p:nvPr/>
        </p:nvPicPr>
        <p:blipFill rotWithShape="1">
          <a:blip r:embed="rId7">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Life expectancy</a:t>
            </a:r>
            <a:endParaRPr/>
          </a:p>
        </p:txBody>
      </p:sp>
      <p:sp>
        <p:nvSpPr>
          <p:cNvPr id="387" name="Google Shape;387;p14"/>
          <p:cNvSpPr txBox="1"/>
          <p:nvPr>
            <p:ph idx="1" type="body"/>
          </p:nvPr>
        </p:nvSpPr>
        <p:spPr>
          <a:xfrm>
            <a:off x="146775" y="1384575"/>
            <a:ext cx="4162500" cy="3759000"/>
          </a:xfrm>
          <a:prstGeom prst="rect">
            <a:avLst/>
          </a:prstGeom>
          <a:noFill/>
          <a:ln>
            <a:noFill/>
          </a:ln>
        </p:spPr>
        <p:txBody>
          <a:bodyPr anchorCtr="0" anchor="t" bIns="91425" lIns="91425" spcFirstLastPara="1" rIns="91425" wrap="square" tIns="91425">
            <a:normAutofit fontScale="92500"/>
          </a:bodyPr>
          <a:lstStyle/>
          <a:p>
            <a:pPr indent="-311150" lvl="0" marL="457200" rtl="0" algn="l">
              <a:lnSpc>
                <a:spcPct val="150000"/>
              </a:lnSpc>
              <a:spcBef>
                <a:spcPts val="0"/>
              </a:spcBef>
              <a:spcAft>
                <a:spcPts val="0"/>
              </a:spcAft>
              <a:buSzPct val="108108"/>
              <a:buChar char="●"/>
            </a:pPr>
            <a:r>
              <a:rPr lang="en"/>
              <a:t>Major Takeaways</a:t>
            </a:r>
            <a:endParaRPr/>
          </a:p>
          <a:p>
            <a:pPr indent="-298450" lvl="1" marL="914400" rtl="0" algn="l">
              <a:lnSpc>
                <a:spcPct val="150000"/>
              </a:lnSpc>
              <a:spcBef>
                <a:spcPts val="0"/>
              </a:spcBef>
              <a:spcAft>
                <a:spcPts val="0"/>
              </a:spcAft>
              <a:buSzPct val="108108"/>
              <a:buChar char="○"/>
            </a:pPr>
            <a:r>
              <a:rPr lang="en"/>
              <a:t>Shown– highest and lowest life expectancies</a:t>
            </a:r>
            <a:endParaRPr/>
          </a:p>
          <a:p>
            <a:pPr indent="-298450" lvl="1" marL="914400" rtl="0" algn="l">
              <a:lnSpc>
                <a:spcPct val="150000"/>
              </a:lnSpc>
              <a:spcBef>
                <a:spcPts val="0"/>
              </a:spcBef>
              <a:spcAft>
                <a:spcPts val="0"/>
              </a:spcAft>
              <a:buSzPct val="108108"/>
              <a:buChar char="○"/>
            </a:pPr>
            <a:r>
              <a:rPr lang="en"/>
              <a:t>Lots of EU nations in top life expectancy</a:t>
            </a:r>
            <a:endParaRPr/>
          </a:p>
          <a:p>
            <a:pPr indent="-298450" lvl="1" marL="914400" rtl="0" algn="l">
              <a:lnSpc>
                <a:spcPct val="150000"/>
              </a:lnSpc>
              <a:spcBef>
                <a:spcPts val="0"/>
              </a:spcBef>
              <a:spcAft>
                <a:spcPts val="0"/>
              </a:spcAft>
              <a:buSzPct val="108108"/>
              <a:buChar char="○"/>
            </a:pPr>
            <a:r>
              <a:rPr lang="en"/>
              <a:t>Lots of differentiation and ties– no one nation </a:t>
            </a:r>
            <a:r>
              <a:rPr lang="en"/>
              <a:t>consistently</a:t>
            </a:r>
            <a:r>
              <a:rPr lang="en"/>
              <a:t> at the top of the list</a:t>
            </a:r>
            <a:endParaRPr/>
          </a:p>
          <a:p>
            <a:pPr indent="-298450" lvl="1" marL="914400" rtl="0" algn="l">
              <a:lnSpc>
                <a:spcPct val="150000"/>
              </a:lnSpc>
              <a:spcBef>
                <a:spcPts val="0"/>
              </a:spcBef>
              <a:spcAft>
                <a:spcPts val="0"/>
              </a:spcAft>
              <a:buSzPct val="108108"/>
              <a:buChar char="○"/>
            </a:pPr>
            <a:r>
              <a:rPr lang="en"/>
              <a:t>Nations with heavy social programs (Norway, Sweden) make appearances high up</a:t>
            </a:r>
            <a:endParaRPr/>
          </a:p>
          <a:p>
            <a:pPr indent="-298450" lvl="1" marL="914400" rtl="0" algn="l">
              <a:lnSpc>
                <a:spcPct val="150000"/>
              </a:lnSpc>
              <a:spcBef>
                <a:spcPts val="0"/>
              </a:spcBef>
              <a:spcAft>
                <a:spcPts val="0"/>
              </a:spcAft>
              <a:buSzPct val="108108"/>
              <a:buChar char="○"/>
            </a:pPr>
            <a:r>
              <a:rPr lang="en"/>
              <a:t>Switzerland, Singapore, and Australia all in top</a:t>
            </a:r>
            <a:endParaRPr/>
          </a:p>
          <a:p>
            <a:pPr indent="-298450" lvl="2" marL="1371600" rtl="0" algn="l">
              <a:lnSpc>
                <a:spcPct val="150000"/>
              </a:lnSpc>
              <a:spcBef>
                <a:spcPts val="0"/>
              </a:spcBef>
              <a:spcAft>
                <a:spcPts val="0"/>
              </a:spcAft>
              <a:buSzPct val="108108"/>
              <a:buChar char="■"/>
            </a:pPr>
            <a:r>
              <a:rPr lang="en"/>
              <a:t>Interesting how they are all from very different regions</a:t>
            </a:r>
            <a:endParaRPr/>
          </a:p>
          <a:p>
            <a:pPr indent="-298450" lvl="1" marL="914400" rtl="0" algn="l">
              <a:lnSpc>
                <a:spcPct val="150000"/>
              </a:lnSpc>
              <a:spcBef>
                <a:spcPts val="0"/>
              </a:spcBef>
              <a:spcAft>
                <a:spcPts val="0"/>
              </a:spcAft>
              <a:buSzPct val="108108"/>
              <a:buChar char="○"/>
            </a:pPr>
            <a:r>
              <a:rPr lang="en"/>
              <a:t>High education expenditure nations like China and the United States have lower life expectancies</a:t>
            </a:r>
            <a:endParaRPr/>
          </a:p>
          <a:p>
            <a:pPr indent="-298450" lvl="1" marL="914400" rtl="0" algn="l">
              <a:lnSpc>
                <a:spcPct val="150000"/>
              </a:lnSpc>
              <a:spcBef>
                <a:spcPts val="0"/>
              </a:spcBef>
              <a:spcAft>
                <a:spcPts val="0"/>
              </a:spcAft>
              <a:buSzPct val="108108"/>
              <a:buChar char="○"/>
            </a:pPr>
            <a:r>
              <a:rPr lang="en"/>
              <a:t>Qatar and </a:t>
            </a:r>
            <a:r>
              <a:rPr lang="en"/>
              <a:t>Luxembourg</a:t>
            </a:r>
            <a:r>
              <a:rPr lang="en"/>
              <a:t> low end of life expectancy</a:t>
            </a:r>
            <a:endParaRPr/>
          </a:p>
          <a:p>
            <a:pPr indent="-311150" lvl="0" marL="457200" rtl="0" algn="l">
              <a:lnSpc>
                <a:spcPct val="150000"/>
              </a:lnSpc>
              <a:spcBef>
                <a:spcPts val="0"/>
              </a:spcBef>
              <a:spcAft>
                <a:spcPts val="0"/>
              </a:spcAft>
              <a:buSzPct val="108108"/>
              <a:buChar char="●"/>
            </a:pPr>
            <a:r>
              <a:rPr lang="en"/>
              <a:t>See full data </a:t>
            </a:r>
            <a:r>
              <a:rPr lang="en" u="sng">
                <a:solidFill>
                  <a:schemeClr val="hlink"/>
                </a:solidFill>
                <a:hlinkClick r:id="rId3"/>
              </a:rPr>
              <a:t>here</a:t>
            </a:r>
            <a:endParaRPr/>
          </a:p>
        </p:txBody>
      </p:sp>
      <p:pic>
        <p:nvPicPr>
          <p:cNvPr id="388" name="Google Shape;388;p14"/>
          <p:cNvPicPr preferRelativeResize="0"/>
          <p:nvPr/>
        </p:nvPicPr>
        <p:blipFill rotWithShape="1">
          <a:blip r:embed="rId4">
            <a:alphaModFix/>
          </a:blip>
          <a:srcRect b="0" l="0" r="0" t="0"/>
          <a:stretch/>
        </p:blipFill>
        <p:spPr>
          <a:xfrm>
            <a:off x="4411632" y="2"/>
            <a:ext cx="2344392" cy="5143501"/>
          </a:xfrm>
          <a:prstGeom prst="rect">
            <a:avLst/>
          </a:prstGeom>
          <a:noFill/>
          <a:ln>
            <a:noFill/>
          </a:ln>
        </p:spPr>
      </p:pic>
      <p:pic>
        <p:nvPicPr>
          <p:cNvPr id="389" name="Google Shape;389;p14"/>
          <p:cNvPicPr preferRelativeResize="0"/>
          <p:nvPr/>
        </p:nvPicPr>
        <p:blipFill rotWithShape="1">
          <a:blip r:embed="rId5">
            <a:alphaModFix/>
          </a:blip>
          <a:srcRect b="0" l="0" r="0" t="0"/>
          <a:stretch/>
        </p:blipFill>
        <p:spPr>
          <a:xfrm>
            <a:off x="6804650" y="0"/>
            <a:ext cx="2287303" cy="5143500"/>
          </a:xfrm>
          <a:prstGeom prst="rect">
            <a:avLst/>
          </a:prstGeom>
          <a:noFill/>
          <a:ln>
            <a:noFill/>
          </a:ln>
        </p:spPr>
      </p:pic>
      <p:pic>
        <p:nvPicPr>
          <p:cNvPr id="390" name="Google Shape;390;p14"/>
          <p:cNvPicPr preferRelativeResize="0"/>
          <p:nvPr/>
        </p:nvPicPr>
        <p:blipFill rotWithShape="1">
          <a:blip r:embed="rId6">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5"/>
          <p:cNvSpPr txBox="1"/>
          <p:nvPr>
            <p:ph type="title"/>
          </p:nvPr>
        </p:nvSpPr>
        <p:spPr>
          <a:xfrm>
            <a:off x="1303800" y="277700"/>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Conclusion–Is there a strong connection between nation well being and government support/expenditure on education? </a:t>
            </a:r>
            <a:endParaRPr/>
          </a:p>
        </p:txBody>
      </p:sp>
      <p:sp>
        <p:nvSpPr>
          <p:cNvPr id="396" name="Google Shape;396;p15"/>
          <p:cNvSpPr txBox="1"/>
          <p:nvPr>
            <p:ph idx="1" type="body"/>
          </p:nvPr>
        </p:nvSpPr>
        <p:spPr>
          <a:xfrm>
            <a:off x="595050" y="1610850"/>
            <a:ext cx="8128500" cy="3283800"/>
          </a:xfrm>
          <a:prstGeom prst="rect">
            <a:avLst/>
          </a:prstGeom>
          <a:noFill/>
          <a:ln>
            <a:noFill/>
          </a:ln>
        </p:spPr>
        <p:txBody>
          <a:bodyPr anchorCtr="0" anchor="t" bIns="91425" lIns="91425" spcFirstLastPara="1" rIns="91425" wrap="square" tIns="91425">
            <a:noAutofit/>
          </a:bodyPr>
          <a:lstStyle/>
          <a:p>
            <a:pPr indent="-299402" lvl="0" marL="457200" rtl="0" algn="l">
              <a:lnSpc>
                <a:spcPct val="150000"/>
              </a:lnSpc>
              <a:spcBef>
                <a:spcPts val="0"/>
              </a:spcBef>
              <a:spcAft>
                <a:spcPts val="0"/>
              </a:spcAft>
              <a:buSzPts val="1115"/>
              <a:buChar char="●"/>
            </a:pPr>
            <a:r>
              <a:rPr lang="en" sz="1114"/>
              <a:t>Conclusion</a:t>
            </a:r>
            <a:endParaRPr sz="1114"/>
          </a:p>
          <a:p>
            <a:pPr indent="-299401" lvl="1" marL="914400" rtl="0" algn="l">
              <a:lnSpc>
                <a:spcPct val="150000"/>
              </a:lnSpc>
              <a:spcBef>
                <a:spcPts val="0"/>
              </a:spcBef>
              <a:spcAft>
                <a:spcPts val="0"/>
              </a:spcAft>
              <a:buSzPts val="1115"/>
              <a:buChar char="○"/>
            </a:pPr>
            <a:r>
              <a:rPr lang="en" sz="1114"/>
              <a:t>Not a strong correlation between GDP and life expectancy</a:t>
            </a:r>
            <a:endParaRPr sz="1114"/>
          </a:p>
          <a:p>
            <a:pPr indent="-299401" lvl="1" marL="914400" rtl="0" algn="l">
              <a:lnSpc>
                <a:spcPct val="150000"/>
              </a:lnSpc>
              <a:spcBef>
                <a:spcPts val="0"/>
              </a:spcBef>
              <a:spcAft>
                <a:spcPts val="0"/>
              </a:spcAft>
              <a:buSzPts val="1115"/>
              <a:buChar char="○"/>
            </a:pPr>
            <a:r>
              <a:rPr lang="en" sz="1114"/>
              <a:t>Lower GDP and higher GDP countries skew the data</a:t>
            </a:r>
            <a:endParaRPr sz="1114"/>
          </a:p>
          <a:p>
            <a:pPr indent="-299402" lvl="0" marL="457200" rtl="0" algn="l">
              <a:lnSpc>
                <a:spcPct val="150000"/>
              </a:lnSpc>
              <a:spcBef>
                <a:spcPts val="0"/>
              </a:spcBef>
              <a:spcAft>
                <a:spcPts val="0"/>
              </a:spcAft>
              <a:buSzPts val="1115"/>
              <a:buChar char="●"/>
            </a:pPr>
            <a:r>
              <a:rPr lang="en" sz="1114"/>
              <a:t>Other Findings</a:t>
            </a:r>
            <a:endParaRPr sz="1114"/>
          </a:p>
          <a:p>
            <a:pPr indent="-299401" lvl="1" marL="914400" rtl="0" algn="l">
              <a:lnSpc>
                <a:spcPct val="150000"/>
              </a:lnSpc>
              <a:spcBef>
                <a:spcPts val="0"/>
              </a:spcBef>
              <a:spcAft>
                <a:spcPts val="0"/>
              </a:spcAft>
              <a:buSzPts val="1115"/>
              <a:buChar char="○"/>
            </a:pPr>
            <a:r>
              <a:rPr lang="en" sz="1114"/>
              <a:t>Nordic countries have negative correlation between GDP and education expenditure</a:t>
            </a:r>
            <a:endParaRPr sz="1114"/>
          </a:p>
          <a:p>
            <a:pPr indent="-299401" lvl="2" marL="1371600" rtl="0" algn="l">
              <a:lnSpc>
                <a:spcPct val="150000"/>
              </a:lnSpc>
              <a:spcBef>
                <a:spcPts val="0"/>
              </a:spcBef>
              <a:spcAft>
                <a:spcPts val="0"/>
              </a:spcAft>
              <a:buSzPts val="1115"/>
              <a:buChar char="■"/>
            </a:pPr>
            <a:r>
              <a:rPr lang="en" sz="1114"/>
              <a:t>High taxes but </a:t>
            </a:r>
            <a:r>
              <a:rPr lang="en" sz="1114"/>
              <a:t>access</a:t>
            </a:r>
            <a:r>
              <a:rPr lang="en" sz="1114"/>
              <a:t> to public support</a:t>
            </a:r>
            <a:endParaRPr sz="1114"/>
          </a:p>
          <a:p>
            <a:pPr indent="-228599" lvl="2" marL="1371600" rtl="0" algn="l">
              <a:lnSpc>
                <a:spcPct val="150000"/>
              </a:lnSpc>
              <a:spcBef>
                <a:spcPts val="0"/>
              </a:spcBef>
              <a:spcAft>
                <a:spcPts val="0"/>
              </a:spcAft>
              <a:buSzPts val="915"/>
              <a:buNone/>
            </a:pPr>
            <a:r>
              <a:t/>
            </a:r>
            <a:endParaRPr sz="914"/>
          </a:p>
          <a:p>
            <a:pPr indent="0" lvl="0" marL="0" rtl="0" algn="l">
              <a:lnSpc>
                <a:spcPct val="150000"/>
              </a:lnSpc>
              <a:spcBef>
                <a:spcPts val="0"/>
              </a:spcBef>
              <a:spcAft>
                <a:spcPts val="1200"/>
              </a:spcAft>
              <a:buSzPts val="605"/>
              <a:buNone/>
            </a:pPr>
            <a:r>
              <a:t/>
            </a:r>
            <a:endParaRPr sz="914"/>
          </a:p>
        </p:txBody>
      </p:sp>
      <p:pic>
        <p:nvPicPr>
          <p:cNvPr id="397" name="Google Shape;397;p15"/>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6"/>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Effects of COVID-19 on the United States</a:t>
            </a:r>
            <a:endParaRPr/>
          </a:p>
        </p:txBody>
      </p:sp>
      <p:pic>
        <p:nvPicPr>
          <p:cNvPr id="403" name="Google Shape;403;p16"/>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COVID-19 in the United States– Comprehensive data</a:t>
            </a:r>
            <a:endParaRPr/>
          </a:p>
        </p:txBody>
      </p:sp>
      <p:sp>
        <p:nvSpPr>
          <p:cNvPr id="409" name="Google Shape;409;p17"/>
          <p:cNvSpPr txBox="1"/>
          <p:nvPr>
            <p:ph idx="1" type="body"/>
          </p:nvPr>
        </p:nvSpPr>
        <p:spPr>
          <a:xfrm>
            <a:off x="3900750" y="1664275"/>
            <a:ext cx="5154300" cy="32871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Fatality numbers were higher in 2021 for all ages than in 2020. </a:t>
            </a:r>
            <a:endParaRPr/>
          </a:p>
          <a:p>
            <a:pPr indent="-298450" lvl="1" marL="914400" rtl="0" algn="l">
              <a:lnSpc>
                <a:spcPct val="150000"/>
              </a:lnSpc>
              <a:spcBef>
                <a:spcPts val="0"/>
              </a:spcBef>
              <a:spcAft>
                <a:spcPts val="0"/>
              </a:spcAft>
              <a:buSzPts val="1100"/>
              <a:buChar char="○"/>
            </a:pPr>
            <a:r>
              <a:rPr lang="en"/>
              <a:t>2021- 474,938 deaths</a:t>
            </a:r>
            <a:endParaRPr/>
          </a:p>
          <a:p>
            <a:pPr indent="-298450" lvl="1" marL="914400" rtl="0" algn="l">
              <a:lnSpc>
                <a:spcPct val="150000"/>
              </a:lnSpc>
              <a:spcBef>
                <a:spcPts val="0"/>
              </a:spcBef>
              <a:spcAft>
                <a:spcPts val="0"/>
              </a:spcAft>
              <a:buSzPts val="1100"/>
              <a:buChar char="○"/>
            </a:pPr>
            <a:r>
              <a:rPr lang="en"/>
              <a:t>2020- 350,568 deaths</a:t>
            </a:r>
            <a:endParaRPr/>
          </a:p>
          <a:p>
            <a:pPr indent="-311150" lvl="0" marL="457200" rtl="0" algn="l">
              <a:lnSpc>
                <a:spcPct val="150000"/>
              </a:lnSpc>
              <a:spcBef>
                <a:spcPts val="0"/>
              </a:spcBef>
              <a:spcAft>
                <a:spcPts val="0"/>
              </a:spcAft>
              <a:buSzPts val="1300"/>
              <a:buChar char="●"/>
            </a:pPr>
            <a:r>
              <a:rPr lang="en"/>
              <a:t>Number of physicians was higher in 2020</a:t>
            </a:r>
            <a:endParaRPr/>
          </a:p>
          <a:p>
            <a:pPr indent="-311150" lvl="0" marL="457200" rtl="0" algn="l">
              <a:lnSpc>
                <a:spcPct val="150000"/>
              </a:lnSpc>
              <a:spcBef>
                <a:spcPts val="0"/>
              </a:spcBef>
              <a:spcAft>
                <a:spcPts val="0"/>
              </a:spcAft>
              <a:buSzPts val="1300"/>
              <a:buChar char="●"/>
            </a:pPr>
            <a:r>
              <a:rPr lang="en"/>
              <a:t>Total deaths made up 1.5% of all infected cases overall</a:t>
            </a:r>
            <a:endParaRPr/>
          </a:p>
          <a:p>
            <a:pPr indent="-298450" lvl="1" marL="914400" rtl="0" algn="l">
              <a:lnSpc>
                <a:spcPct val="150000"/>
              </a:lnSpc>
              <a:spcBef>
                <a:spcPts val="0"/>
              </a:spcBef>
              <a:spcAft>
                <a:spcPts val="0"/>
              </a:spcAft>
              <a:buSzPts val="1100"/>
              <a:buChar char="○"/>
            </a:pPr>
            <a:r>
              <a:rPr lang="en"/>
              <a:t>1.7% in 2020</a:t>
            </a:r>
            <a:endParaRPr/>
          </a:p>
          <a:p>
            <a:pPr indent="-298450" lvl="1" marL="914400" rtl="0" algn="l">
              <a:lnSpc>
                <a:spcPct val="150000"/>
              </a:lnSpc>
              <a:spcBef>
                <a:spcPts val="0"/>
              </a:spcBef>
              <a:spcAft>
                <a:spcPts val="0"/>
              </a:spcAft>
              <a:buSzPts val="1100"/>
              <a:buChar char="○"/>
            </a:pPr>
            <a:r>
              <a:rPr lang="en"/>
              <a:t>1.3% in 2021</a:t>
            </a:r>
            <a:endParaRPr/>
          </a:p>
        </p:txBody>
      </p:sp>
      <p:pic>
        <p:nvPicPr>
          <p:cNvPr id="410" name="Google Shape;410;p17"/>
          <p:cNvPicPr preferRelativeResize="0"/>
          <p:nvPr/>
        </p:nvPicPr>
        <p:blipFill rotWithShape="1">
          <a:blip r:embed="rId3">
            <a:alphaModFix/>
          </a:blip>
          <a:srcRect b="0" l="0" r="57616" t="0"/>
          <a:stretch/>
        </p:blipFill>
        <p:spPr>
          <a:xfrm>
            <a:off x="404075" y="1434925"/>
            <a:ext cx="3038303" cy="3708576"/>
          </a:xfrm>
          <a:prstGeom prst="rect">
            <a:avLst/>
          </a:prstGeom>
          <a:noFill/>
          <a:ln>
            <a:noFill/>
          </a:ln>
        </p:spPr>
      </p:pic>
      <p:pic>
        <p:nvPicPr>
          <p:cNvPr id="411" name="Google Shape;411;p17"/>
          <p:cNvPicPr preferRelativeResize="0"/>
          <p:nvPr/>
        </p:nvPicPr>
        <p:blipFill rotWithShape="1">
          <a:blip r:embed="rId4">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8"/>
          <p:cNvSpPr txBox="1"/>
          <p:nvPr>
            <p:ph type="title"/>
          </p:nvPr>
        </p:nvSpPr>
        <p:spPr>
          <a:xfrm>
            <a:off x="1294100" y="711200"/>
            <a:ext cx="7215600" cy="60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COVID-19 fatalities vs. Education in U.S.</a:t>
            </a:r>
            <a:endParaRPr/>
          </a:p>
        </p:txBody>
      </p:sp>
      <p:sp>
        <p:nvSpPr>
          <p:cNvPr id="417" name="Google Shape;417;p18"/>
          <p:cNvSpPr txBox="1"/>
          <p:nvPr>
            <p:ph idx="1" type="body"/>
          </p:nvPr>
        </p:nvSpPr>
        <p:spPr>
          <a:xfrm>
            <a:off x="1294100" y="2426375"/>
            <a:ext cx="5824200" cy="2419500"/>
          </a:xfrm>
          <a:prstGeom prst="rect">
            <a:avLst/>
          </a:prstGeom>
          <a:noFill/>
          <a:ln>
            <a:noFill/>
          </a:ln>
        </p:spPr>
        <p:txBody>
          <a:bodyPr anchorCtr="0" anchor="t" bIns="91425" lIns="91425" spcFirstLastPara="1" rIns="91425" wrap="square" tIns="91425">
            <a:normAutofit/>
          </a:bodyPr>
          <a:lstStyle/>
          <a:p>
            <a:pPr indent="-304958" lvl="0" marL="457200" rtl="0" algn="l">
              <a:lnSpc>
                <a:spcPct val="150000"/>
              </a:lnSpc>
              <a:spcBef>
                <a:spcPts val="0"/>
              </a:spcBef>
              <a:spcAft>
                <a:spcPts val="0"/>
              </a:spcAft>
              <a:buSzPts val="1300"/>
              <a:buChar char="●"/>
            </a:pPr>
            <a:r>
              <a:rPr lang="en"/>
              <a:t>Major Takeaways</a:t>
            </a:r>
            <a:endParaRPr/>
          </a:p>
          <a:p>
            <a:pPr indent="-293210" lvl="1" marL="914400" rtl="0" algn="l">
              <a:lnSpc>
                <a:spcPct val="150000"/>
              </a:lnSpc>
              <a:spcBef>
                <a:spcPts val="0"/>
              </a:spcBef>
              <a:spcAft>
                <a:spcPts val="0"/>
              </a:spcAft>
              <a:buSzPts val="1100"/>
              <a:buChar char="○"/>
            </a:pPr>
            <a:r>
              <a:rPr lang="en"/>
              <a:t>Death rate notably higher for less-educated population</a:t>
            </a:r>
            <a:endParaRPr/>
          </a:p>
          <a:p>
            <a:pPr indent="-293210" lvl="1" marL="914400" rtl="0" algn="l">
              <a:lnSpc>
                <a:spcPct val="150000"/>
              </a:lnSpc>
              <a:spcBef>
                <a:spcPts val="0"/>
              </a:spcBef>
              <a:spcAft>
                <a:spcPts val="0"/>
              </a:spcAft>
              <a:buSzPts val="1100"/>
              <a:buChar char="○"/>
            </a:pPr>
            <a:r>
              <a:rPr lang="en"/>
              <a:t>Death rate the same for college graduates and post graduates</a:t>
            </a:r>
            <a:endParaRPr/>
          </a:p>
          <a:p>
            <a:pPr indent="-304958" lvl="0" marL="457200" rtl="0" algn="l">
              <a:lnSpc>
                <a:spcPct val="150000"/>
              </a:lnSpc>
              <a:spcBef>
                <a:spcPts val="0"/>
              </a:spcBef>
              <a:spcAft>
                <a:spcPts val="0"/>
              </a:spcAft>
              <a:buSzPts val="1300"/>
              <a:buChar char="●"/>
            </a:pPr>
            <a:r>
              <a:rPr lang="en"/>
              <a:t>Additional Considerations</a:t>
            </a:r>
            <a:endParaRPr/>
          </a:p>
          <a:p>
            <a:pPr indent="-293210" lvl="1" marL="914400" rtl="0" algn="l">
              <a:lnSpc>
                <a:spcPct val="150000"/>
              </a:lnSpc>
              <a:spcBef>
                <a:spcPts val="0"/>
              </a:spcBef>
              <a:spcAft>
                <a:spcPts val="0"/>
              </a:spcAft>
              <a:buSzPts val="900"/>
              <a:buChar char="●"/>
            </a:pPr>
            <a:r>
              <a:rPr lang="en" sz="900"/>
              <a:t>Could have to do with lack of knowledge and resources about vaccinations / preventative measures / when to seek medical attention. </a:t>
            </a:r>
            <a:endParaRPr sz="900"/>
          </a:p>
          <a:p>
            <a:pPr indent="-293210" lvl="1" marL="914400" rtl="0" algn="l">
              <a:lnSpc>
                <a:spcPct val="150000"/>
              </a:lnSpc>
              <a:spcBef>
                <a:spcPts val="0"/>
              </a:spcBef>
              <a:spcAft>
                <a:spcPts val="0"/>
              </a:spcAft>
              <a:buSzPts val="900"/>
              <a:buChar char="●"/>
            </a:pPr>
            <a:r>
              <a:rPr lang="en" sz="900"/>
              <a:t>Could also have to do with generational differences– a lot less likely to pursue college or even finish high school for older generations who are also at high risk of death. </a:t>
            </a:r>
            <a:endParaRPr/>
          </a:p>
          <a:p>
            <a:pPr indent="0" lvl="0" marL="914400" rtl="0" algn="l">
              <a:lnSpc>
                <a:spcPct val="150000"/>
              </a:lnSpc>
              <a:spcBef>
                <a:spcPts val="1200"/>
              </a:spcBef>
              <a:spcAft>
                <a:spcPts val="1200"/>
              </a:spcAft>
              <a:buSzPts val="1300"/>
              <a:buNone/>
            </a:pPr>
            <a:r>
              <a:t/>
            </a:r>
            <a:endParaRPr/>
          </a:p>
        </p:txBody>
      </p:sp>
      <p:pic>
        <p:nvPicPr>
          <p:cNvPr id="418" name="Google Shape;418;p18"/>
          <p:cNvPicPr preferRelativeResize="0"/>
          <p:nvPr/>
        </p:nvPicPr>
        <p:blipFill rotWithShape="1">
          <a:blip r:embed="rId3">
            <a:alphaModFix/>
          </a:blip>
          <a:srcRect b="0" l="0" r="0" t="0"/>
          <a:stretch/>
        </p:blipFill>
        <p:spPr>
          <a:xfrm>
            <a:off x="390525" y="1642925"/>
            <a:ext cx="8362950" cy="666750"/>
          </a:xfrm>
          <a:prstGeom prst="rect">
            <a:avLst/>
          </a:prstGeom>
          <a:noFill/>
          <a:ln>
            <a:noFill/>
          </a:ln>
        </p:spPr>
      </p:pic>
      <p:pic>
        <p:nvPicPr>
          <p:cNvPr id="419" name="Google Shape;419;p18"/>
          <p:cNvPicPr preferRelativeResize="0"/>
          <p:nvPr/>
        </p:nvPicPr>
        <p:blipFill rotWithShape="1">
          <a:blip r:embed="rId4">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9"/>
          <p:cNvSpPr txBox="1"/>
          <p:nvPr>
            <p:ph type="title"/>
          </p:nvPr>
        </p:nvSpPr>
        <p:spPr>
          <a:xfrm>
            <a:off x="1303850" y="686100"/>
            <a:ext cx="5774700" cy="87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COVID-19 fatalities by Age in U.S.</a:t>
            </a:r>
            <a:endParaRPr/>
          </a:p>
        </p:txBody>
      </p:sp>
      <p:sp>
        <p:nvSpPr>
          <p:cNvPr id="425" name="Google Shape;425;p19"/>
          <p:cNvSpPr txBox="1"/>
          <p:nvPr>
            <p:ph idx="1" type="body"/>
          </p:nvPr>
        </p:nvSpPr>
        <p:spPr>
          <a:xfrm>
            <a:off x="642650" y="1765175"/>
            <a:ext cx="6126600" cy="29835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Major takeaways</a:t>
            </a:r>
            <a:endParaRPr/>
          </a:p>
          <a:p>
            <a:pPr indent="-298450" lvl="1" marL="914400" rtl="0" algn="l">
              <a:lnSpc>
                <a:spcPct val="150000"/>
              </a:lnSpc>
              <a:spcBef>
                <a:spcPts val="0"/>
              </a:spcBef>
              <a:spcAft>
                <a:spcPts val="0"/>
              </a:spcAft>
              <a:buSzPts val="1100"/>
              <a:buChar char="○"/>
            </a:pPr>
            <a:r>
              <a:rPr lang="en"/>
              <a:t>Correlation between number of deaths and age. As age increases, as does the number of fatalities. </a:t>
            </a:r>
            <a:endParaRPr/>
          </a:p>
          <a:p>
            <a:pPr indent="-298450" lvl="2" marL="1371600" rtl="0" algn="l">
              <a:lnSpc>
                <a:spcPct val="150000"/>
              </a:lnSpc>
              <a:spcBef>
                <a:spcPts val="0"/>
              </a:spcBef>
              <a:spcAft>
                <a:spcPts val="0"/>
              </a:spcAft>
              <a:buSzPts val="1100"/>
              <a:buChar char="■"/>
            </a:pPr>
            <a:r>
              <a:rPr lang="en"/>
              <a:t>More likely to have other illnesses and conditions impacting recovery</a:t>
            </a:r>
            <a:endParaRPr/>
          </a:p>
          <a:p>
            <a:pPr indent="-298450" lvl="2" marL="1371600" rtl="0" algn="l">
              <a:lnSpc>
                <a:spcPct val="150000"/>
              </a:lnSpc>
              <a:spcBef>
                <a:spcPts val="0"/>
              </a:spcBef>
              <a:spcAft>
                <a:spcPts val="0"/>
              </a:spcAft>
              <a:buSzPts val="1100"/>
              <a:buChar char="■"/>
            </a:pPr>
            <a:r>
              <a:rPr lang="en"/>
              <a:t>Simple symptoms can be exacerbated by existing conditions and other ailments that come along with old age</a:t>
            </a:r>
            <a:endParaRPr/>
          </a:p>
          <a:p>
            <a:pPr indent="-298450" lvl="1" marL="914400" rtl="0" algn="l">
              <a:lnSpc>
                <a:spcPct val="150000"/>
              </a:lnSpc>
              <a:spcBef>
                <a:spcPts val="0"/>
              </a:spcBef>
              <a:spcAft>
                <a:spcPts val="0"/>
              </a:spcAft>
              <a:buSzPts val="1100"/>
              <a:buChar char="○"/>
            </a:pPr>
            <a:r>
              <a:rPr lang="en"/>
              <a:t>Under 18 fatalities were minimal</a:t>
            </a:r>
            <a:endParaRPr/>
          </a:p>
          <a:p>
            <a:pPr indent="-298450" lvl="1" marL="914400" rtl="0" algn="l">
              <a:lnSpc>
                <a:spcPct val="150000"/>
              </a:lnSpc>
              <a:spcBef>
                <a:spcPts val="0"/>
              </a:spcBef>
              <a:spcAft>
                <a:spcPts val="0"/>
              </a:spcAft>
              <a:buSzPts val="1100"/>
              <a:buChar char="○"/>
            </a:pPr>
            <a:r>
              <a:rPr lang="en"/>
              <a:t>Death tolls higher in 2021 than 2020</a:t>
            </a:r>
            <a:endParaRPr/>
          </a:p>
          <a:p>
            <a:pPr indent="-298450" lvl="1" marL="914400" rtl="0" algn="l">
              <a:lnSpc>
                <a:spcPct val="150000"/>
              </a:lnSpc>
              <a:spcBef>
                <a:spcPts val="0"/>
              </a:spcBef>
              <a:spcAft>
                <a:spcPts val="0"/>
              </a:spcAft>
              <a:buSzPts val="1100"/>
              <a:buChar char="○"/>
            </a:pPr>
            <a:r>
              <a:rPr lang="en"/>
              <a:t>Notable increase in fatalities from ages 40 to 50</a:t>
            </a:r>
            <a:endParaRPr/>
          </a:p>
        </p:txBody>
      </p:sp>
      <p:pic>
        <p:nvPicPr>
          <p:cNvPr id="426" name="Google Shape;426;p19"/>
          <p:cNvPicPr preferRelativeResize="0"/>
          <p:nvPr/>
        </p:nvPicPr>
        <p:blipFill rotWithShape="1">
          <a:blip r:embed="rId3">
            <a:alphaModFix/>
          </a:blip>
          <a:srcRect b="0" l="0" r="0" t="0"/>
          <a:stretch/>
        </p:blipFill>
        <p:spPr>
          <a:xfrm>
            <a:off x="7127550" y="0"/>
            <a:ext cx="2016450" cy="5143499"/>
          </a:xfrm>
          <a:prstGeom prst="rect">
            <a:avLst/>
          </a:prstGeom>
          <a:noFill/>
          <a:ln>
            <a:noFill/>
          </a:ln>
        </p:spPr>
      </p:pic>
      <p:pic>
        <p:nvPicPr>
          <p:cNvPr id="427" name="Google Shape;427;p19"/>
          <p:cNvPicPr preferRelativeResize="0"/>
          <p:nvPr/>
        </p:nvPicPr>
        <p:blipFill rotWithShape="1">
          <a:blip r:embed="rId4">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
          <p:cNvSpPr txBox="1"/>
          <p:nvPr>
            <p:ph type="title"/>
          </p:nvPr>
        </p:nvSpPr>
        <p:spPr>
          <a:xfrm>
            <a:off x="1303800" y="678275"/>
            <a:ext cx="7030500" cy="69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Table of Contents</a:t>
            </a:r>
            <a:endParaRPr/>
          </a:p>
        </p:txBody>
      </p:sp>
      <p:sp>
        <p:nvSpPr>
          <p:cNvPr id="285" name="Google Shape;285;p2"/>
          <p:cNvSpPr txBox="1"/>
          <p:nvPr>
            <p:ph idx="1" type="body"/>
          </p:nvPr>
        </p:nvSpPr>
        <p:spPr>
          <a:xfrm>
            <a:off x="1303800" y="1169400"/>
            <a:ext cx="7030500" cy="3362400"/>
          </a:xfrm>
          <a:prstGeom prst="rect">
            <a:avLst/>
          </a:prstGeom>
          <a:noFill/>
          <a:ln>
            <a:noFill/>
          </a:ln>
        </p:spPr>
        <p:txBody>
          <a:bodyPr anchorCtr="0" anchor="t" bIns="91425" lIns="91425" spcFirstLastPara="1" rIns="91425" wrap="square" tIns="91425">
            <a:normAutofit fontScale="85000" lnSpcReduction="20000"/>
          </a:bodyPr>
          <a:lstStyle/>
          <a:p>
            <a:pPr indent="-298767" lvl="0" marL="457200" rtl="0" algn="l">
              <a:lnSpc>
                <a:spcPct val="115000"/>
              </a:lnSpc>
              <a:spcBef>
                <a:spcPts val="0"/>
              </a:spcBef>
              <a:spcAft>
                <a:spcPts val="0"/>
              </a:spcAft>
              <a:buClr>
                <a:srgbClr val="000000"/>
              </a:buClr>
              <a:buSzPct val="100000"/>
              <a:buChar char="●"/>
            </a:pPr>
            <a:r>
              <a:rPr lang="en" u="sng">
                <a:solidFill>
                  <a:srgbClr val="000000"/>
                </a:solidFill>
                <a:hlinkClick action="ppaction://hlinkshowjump?jump=nextslide">
                  <a:extLst>
                    <a:ext uri="{A12FA001-AC4F-418D-AE19-62706E023703}">
                      <ahyp:hlinkClr val="tx"/>
                    </a:ext>
                  </a:extLst>
                </a:hlinkClick>
              </a:rPr>
              <a:t>Introduction</a:t>
            </a:r>
            <a:endParaRPr u="sng">
              <a:solidFill>
                <a:srgbClr val="000000"/>
              </a:solidFill>
            </a:endParaRPr>
          </a:p>
          <a:p>
            <a:pPr indent="-298767" lvl="0" marL="4572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3">
                  <a:extLst>
                    <a:ext uri="{A12FA001-AC4F-418D-AE19-62706E023703}">
                      <ahyp:hlinkClr val="tx"/>
                    </a:ext>
                  </a:extLst>
                </a:hlinkClick>
              </a:rPr>
              <a:t>Process</a:t>
            </a:r>
            <a:endParaRPr u="sng">
              <a:solidFill>
                <a:srgbClr val="000000"/>
              </a:solidFill>
            </a:endParaRPr>
          </a:p>
          <a:p>
            <a:pPr indent="-298767" lvl="0" marL="4572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4">
                  <a:extLst>
                    <a:ext uri="{A12FA001-AC4F-418D-AE19-62706E023703}">
                      <ahyp:hlinkClr val="tx"/>
                    </a:ext>
                  </a:extLst>
                </a:hlinkClick>
              </a:rPr>
              <a:t>Government Expenditure on Education vs Nation well-being</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5">
                  <a:extLst>
                    <a:ext uri="{A12FA001-AC4F-418D-AE19-62706E023703}">
                      <ahyp:hlinkClr val="tx"/>
                    </a:ext>
                  </a:extLst>
                </a:hlinkClick>
              </a:rPr>
              <a:t>Attributes</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6">
                  <a:extLst>
                    <a:ext uri="{A12FA001-AC4F-418D-AE19-62706E023703}">
                      <ahyp:hlinkClr val="tx"/>
                    </a:ext>
                  </a:extLst>
                </a:hlinkClick>
              </a:rPr>
              <a:t>Gov. Expense on education for large GDP nations</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7">
                  <a:extLst>
                    <a:ext uri="{A12FA001-AC4F-418D-AE19-62706E023703}">
                      <ahyp:hlinkClr val="tx"/>
                    </a:ext>
                  </a:extLst>
                </a:hlinkClick>
              </a:rPr>
              <a:t>GDP vs. Education expenditure</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8">
                  <a:extLst>
                    <a:ext uri="{A12FA001-AC4F-418D-AE19-62706E023703}">
                      <ahyp:hlinkClr val="tx"/>
                    </a:ext>
                  </a:extLst>
                </a:hlinkClick>
              </a:rPr>
              <a:t>GDP/per capita vs Education expense/per capita</a:t>
            </a:r>
            <a:endParaRPr u="sng">
              <a:solidFill>
                <a:srgbClr val="000000"/>
              </a:solidFill>
            </a:endParaRPr>
          </a:p>
          <a:p>
            <a:pPr indent="-287971" lvl="2" marL="13716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9">
                  <a:extLst>
                    <a:ext uri="{A12FA001-AC4F-418D-AE19-62706E023703}">
                      <ahyp:hlinkClr val="tx"/>
                    </a:ext>
                  </a:extLst>
                </a:hlinkClick>
              </a:rPr>
              <a:t>More figures</a:t>
            </a:r>
            <a:endParaRPr u="sng">
              <a:solidFill>
                <a:srgbClr val="000000"/>
              </a:solidFill>
            </a:endParaRPr>
          </a:p>
          <a:p>
            <a:pPr indent="-287971" lvl="2" marL="13716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10">
                  <a:extLst>
                    <a:ext uri="{A12FA001-AC4F-418D-AE19-62706E023703}">
                      <ahyp:hlinkClr val="tx"/>
                    </a:ext>
                  </a:extLst>
                </a:hlinkClick>
              </a:rPr>
              <a:t>Continued</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11">
                  <a:extLst>
                    <a:ext uri="{A12FA001-AC4F-418D-AE19-62706E023703}">
                      <ahyp:hlinkClr val="tx"/>
                    </a:ext>
                  </a:extLst>
                </a:hlinkClick>
              </a:rPr>
              <a:t>GDP/ per capita</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12">
                  <a:extLst>
                    <a:ext uri="{A12FA001-AC4F-418D-AE19-62706E023703}">
                      <ahyp:hlinkClr val="tx"/>
                    </a:ext>
                  </a:extLst>
                </a:hlinkClick>
              </a:rPr>
              <a:t>Education cost</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13">
                  <a:extLst>
                    <a:ext uri="{A12FA001-AC4F-418D-AE19-62706E023703}">
                      <ahyp:hlinkClr val="tx"/>
                    </a:ext>
                  </a:extLst>
                </a:hlinkClick>
              </a:rPr>
              <a:t>Life expectancy</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14">
                  <a:extLst>
                    <a:ext uri="{A12FA001-AC4F-418D-AE19-62706E023703}">
                      <ahyp:hlinkClr val="tx"/>
                    </a:ext>
                  </a:extLst>
                </a:hlinkClick>
              </a:rPr>
              <a:t>Conclusion</a:t>
            </a:r>
            <a:endParaRPr u="sng">
              <a:solidFill>
                <a:srgbClr val="000000"/>
              </a:solidFill>
            </a:endParaRPr>
          </a:p>
          <a:p>
            <a:pPr indent="-298767" lvl="0" marL="457200" rtl="0" algn="l">
              <a:lnSpc>
                <a:spcPct val="115000"/>
              </a:lnSpc>
              <a:spcBef>
                <a:spcPts val="0"/>
              </a:spcBef>
              <a:spcAft>
                <a:spcPts val="0"/>
              </a:spcAft>
              <a:buClr>
                <a:srgbClr val="000000"/>
              </a:buClr>
              <a:buSzPct val="100000"/>
              <a:buChar char="●"/>
            </a:pPr>
            <a:r>
              <a:rPr lang="en" u="sng">
                <a:solidFill>
                  <a:srgbClr val="000000"/>
                </a:solidFill>
                <a:hlinkClick action="ppaction://hlinksldjump" r:id="rId15">
                  <a:extLst>
                    <a:ext uri="{A12FA001-AC4F-418D-AE19-62706E023703}">
                      <ahyp:hlinkClr val="tx"/>
                    </a:ext>
                  </a:extLst>
                </a:hlinkClick>
              </a:rPr>
              <a:t>Effects of COVID-19 on the United States</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rPr>
              <a:t>Fatalities vs. Education</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rPr>
              <a:t>Fatalities by Age</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rPr>
              <a:t>Fatalities vs. Income</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rPr>
              <a:t>Conclusion</a:t>
            </a:r>
            <a:endParaRPr u="sng">
              <a:solidFill>
                <a:srgbClr val="000000"/>
              </a:solidFill>
            </a:endParaRPr>
          </a:p>
          <a:p>
            <a:pPr indent="-298767" lvl="0" marL="457200" rtl="0" algn="l">
              <a:lnSpc>
                <a:spcPct val="115000"/>
              </a:lnSpc>
              <a:spcBef>
                <a:spcPts val="0"/>
              </a:spcBef>
              <a:spcAft>
                <a:spcPts val="0"/>
              </a:spcAft>
              <a:buClr>
                <a:srgbClr val="000000"/>
              </a:buClr>
              <a:buSzPct val="100000"/>
              <a:buChar char="●"/>
            </a:pPr>
            <a:r>
              <a:rPr lang="en" u="sng">
                <a:solidFill>
                  <a:srgbClr val="000000"/>
                </a:solidFill>
              </a:rPr>
              <a:t>Additional Findings</a:t>
            </a:r>
            <a:endParaRPr u="sng">
              <a:solidFill>
                <a:srgbClr val="000000"/>
              </a:solidFill>
            </a:endParaRPr>
          </a:p>
          <a:p>
            <a:pPr indent="-287972" lvl="1" marL="914400" rtl="0" algn="l">
              <a:lnSpc>
                <a:spcPct val="115000"/>
              </a:lnSpc>
              <a:spcBef>
                <a:spcPts val="0"/>
              </a:spcBef>
              <a:spcAft>
                <a:spcPts val="0"/>
              </a:spcAft>
              <a:buClr>
                <a:srgbClr val="000000"/>
              </a:buClr>
              <a:buSzPct val="100000"/>
              <a:buChar char="○"/>
            </a:pPr>
            <a:r>
              <a:rPr lang="en" u="sng">
                <a:solidFill>
                  <a:srgbClr val="000000"/>
                </a:solidFill>
              </a:rPr>
              <a:t>Population and Budget Observations</a:t>
            </a:r>
            <a:endParaRPr u="sng">
              <a:solidFill>
                <a:srgbClr val="000000"/>
              </a:solidFill>
            </a:endParaRPr>
          </a:p>
          <a:p>
            <a:pPr indent="-298767" lvl="0" marL="457200" rtl="0" algn="l">
              <a:lnSpc>
                <a:spcPct val="115000"/>
              </a:lnSpc>
              <a:spcBef>
                <a:spcPts val="0"/>
              </a:spcBef>
              <a:spcAft>
                <a:spcPts val="0"/>
              </a:spcAft>
              <a:buClr>
                <a:srgbClr val="000000"/>
              </a:buClr>
              <a:buSzPct val="100000"/>
              <a:buChar char="●"/>
            </a:pPr>
            <a:r>
              <a:rPr lang="en" u="sng">
                <a:solidFill>
                  <a:srgbClr val="000000"/>
                </a:solidFill>
              </a:rPr>
              <a:t>Conclusion</a:t>
            </a:r>
            <a:endParaRPr u="sng">
              <a:solidFill>
                <a:srgbClr val="000000"/>
              </a:solidFill>
            </a:endParaRPr>
          </a:p>
        </p:txBody>
      </p:sp>
      <p:pic>
        <p:nvPicPr>
          <p:cNvPr id="286" name="Google Shape;286;p2"/>
          <p:cNvPicPr preferRelativeResize="0"/>
          <p:nvPr/>
        </p:nvPicPr>
        <p:blipFill rotWithShape="1">
          <a:blip r:embed="rId16">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0"/>
          <p:cNvSpPr txBox="1"/>
          <p:nvPr>
            <p:ph type="title"/>
          </p:nvPr>
        </p:nvSpPr>
        <p:spPr>
          <a:xfrm>
            <a:off x="1303800" y="598575"/>
            <a:ext cx="4764000" cy="105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COVID-19 fatalities vs. Income</a:t>
            </a:r>
            <a:endParaRPr/>
          </a:p>
        </p:txBody>
      </p:sp>
      <p:sp>
        <p:nvSpPr>
          <p:cNvPr id="433" name="Google Shape;433;p20"/>
          <p:cNvSpPr txBox="1"/>
          <p:nvPr>
            <p:ph idx="1" type="body"/>
          </p:nvPr>
        </p:nvSpPr>
        <p:spPr>
          <a:xfrm>
            <a:off x="1303800" y="1729800"/>
            <a:ext cx="4453500" cy="3199500"/>
          </a:xfrm>
          <a:prstGeom prst="rect">
            <a:avLst/>
          </a:prstGeom>
          <a:noFill/>
          <a:ln>
            <a:noFill/>
          </a:ln>
        </p:spPr>
        <p:txBody>
          <a:bodyPr anchorCtr="0" anchor="t" bIns="91425" lIns="91425" spcFirstLastPara="1" rIns="91425" wrap="square" tIns="91425">
            <a:normAutofit fontScale="92500" lnSpcReduction="10000"/>
          </a:bodyPr>
          <a:lstStyle/>
          <a:p>
            <a:pPr indent="-228600" lvl="0" marL="457200" rtl="0" algn="l">
              <a:lnSpc>
                <a:spcPct val="150000"/>
              </a:lnSpc>
              <a:spcBef>
                <a:spcPts val="0"/>
              </a:spcBef>
              <a:spcAft>
                <a:spcPts val="0"/>
              </a:spcAft>
              <a:buSzPct val="108108"/>
              <a:buNone/>
            </a:pPr>
            <a:r>
              <a:t/>
            </a:r>
            <a:endParaRPr/>
          </a:p>
          <a:p>
            <a:pPr indent="-311150" lvl="0" marL="457200" rtl="0" algn="l">
              <a:lnSpc>
                <a:spcPct val="150000"/>
              </a:lnSpc>
              <a:spcBef>
                <a:spcPts val="0"/>
              </a:spcBef>
              <a:spcAft>
                <a:spcPts val="0"/>
              </a:spcAft>
              <a:buSzPct val="108108"/>
              <a:buChar char="●"/>
            </a:pPr>
            <a:r>
              <a:rPr lang="en"/>
              <a:t>Major Takeaways</a:t>
            </a:r>
            <a:endParaRPr/>
          </a:p>
          <a:p>
            <a:pPr indent="-311150" lvl="1" marL="914400" rtl="0" algn="l">
              <a:lnSpc>
                <a:spcPct val="150000"/>
              </a:lnSpc>
              <a:spcBef>
                <a:spcPts val="0"/>
              </a:spcBef>
              <a:spcAft>
                <a:spcPts val="0"/>
              </a:spcAft>
              <a:buSzPct val="127764"/>
              <a:buChar char="●"/>
            </a:pPr>
            <a:r>
              <a:rPr lang="en"/>
              <a:t>There is no discernible correlation between income and the number of COVID-19 fatalities</a:t>
            </a:r>
            <a:endParaRPr/>
          </a:p>
          <a:p>
            <a:pPr indent="-311150" lvl="1" marL="914400" rtl="0" algn="l">
              <a:lnSpc>
                <a:spcPct val="150000"/>
              </a:lnSpc>
              <a:spcBef>
                <a:spcPts val="0"/>
              </a:spcBef>
              <a:spcAft>
                <a:spcPts val="0"/>
              </a:spcAft>
              <a:buSzPct val="127764"/>
              <a:buChar char="●"/>
            </a:pPr>
            <a:r>
              <a:rPr lang="en"/>
              <a:t>Most high incomes (upwards of 90k) are close to middle of total deaths</a:t>
            </a:r>
            <a:endParaRPr/>
          </a:p>
          <a:p>
            <a:pPr indent="-311150" lvl="1" marL="914400" rtl="0" algn="l">
              <a:lnSpc>
                <a:spcPct val="150000"/>
              </a:lnSpc>
              <a:spcBef>
                <a:spcPts val="0"/>
              </a:spcBef>
              <a:spcAft>
                <a:spcPts val="0"/>
              </a:spcAft>
              <a:buSzPct val="127764"/>
              <a:buChar char="●"/>
            </a:pPr>
            <a:r>
              <a:rPr lang="en"/>
              <a:t>The highest average income was $97,089 for age group 50 - 64 years old in 2021. </a:t>
            </a:r>
            <a:endParaRPr/>
          </a:p>
          <a:p>
            <a:pPr indent="-298450" lvl="2" marL="1371600" rtl="0" algn="l">
              <a:lnSpc>
                <a:spcPct val="150000"/>
              </a:lnSpc>
              <a:spcBef>
                <a:spcPts val="0"/>
              </a:spcBef>
              <a:spcAft>
                <a:spcPts val="0"/>
              </a:spcAft>
              <a:buSzPct val="108108"/>
              <a:buChar char="○"/>
            </a:pPr>
            <a:r>
              <a:rPr lang="en"/>
              <a:t>Total deaths– 103175</a:t>
            </a:r>
            <a:endParaRPr/>
          </a:p>
          <a:p>
            <a:pPr indent="-311150" lvl="1" marL="914400" rtl="0" algn="l">
              <a:lnSpc>
                <a:spcPct val="150000"/>
              </a:lnSpc>
              <a:spcBef>
                <a:spcPts val="0"/>
              </a:spcBef>
              <a:spcAft>
                <a:spcPts val="0"/>
              </a:spcAft>
              <a:buSzPct val="127764"/>
              <a:buChar char="●"/>
            </a:pPr>
            <a:r>
              <a:rPr lang="en"/>
              <a:t>Lowest average income was tied for 3 different age groups. It was $47,620 for 65 and up.</a:t>
            </a:r>
            <a:endParaRPr/>
          </a:p>
          <a:p>
            <a:pPr indent="-298450" lvl="2" marL="1371600" rtl="0" algn="l">
              <a:lnSpc>
                <a:spcPct val="150000"/>
              </a:lnSpc>
              <a:spcBef>
                <a:spcPts val="0"/>
              </a:spcBef>
              <a:spcAft>
                <a:spcPts val="0"/>
              </a:spcAft>
              <a:buSzPct val="108108"/>
              <a:buChar char="○"/>
            </a:pPr>
            <a:r>
              <a:rPr lang="en"/>
              <a:t>Could be because of social security payouts– makes average income around the same? </a:t>
            </a:r>
            <a:endParaRPr/>
          </a:p>
        </p:txBody>
      </p:sp>
      <p:pic>
        <p:nvPicPr>
          <p:cNvPr id="434" name="Google Shape;434;p20"/>
          <p:cNvPicPr preferRelativeResize="0"/>
          <p:nvPr/>
        </p:nvPicPr>
        <p:blipFill rotWithShape="1">
          <a:blip r:embed="rId3">
            <a:alphaModFix/>
          </a:blip>
          <a:srcRect b="0" l="0" r="0" t="0"/>
          <a:stretch/>
        </p:blipFill>
        <p:spPr>
          <a:xfrm>
            <a:off x="6067825" y="0"/>
            <a:ext cx="3076167" cy="5143500"/>
          </a:xfrm>
          <a:prstGeom prst="rect">
            <a:avLst/>
          </a:prstGeom>
          <a:noFill/>
          <a:ln>
            <a:noFill/>
          </a:ln>
        </p:spPr>
      </p:pic>
      <p:pic>
        <p:nvPicPr>
          <p:cNvPr id="435" name="Google Shape;435;p20"/>
          <p:cNvPicPr preferRelativeResize="0"/>
          <p:nvPr/>
        </p:nvPicPr>
        <p:blipFill rotWithShape="1">
          <a:blip r:embed="rId4">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 Is there a correlation between income, education level, and fatalities from COVID-19 in the U.S.A?</a:t>
            </a:r>
            <a:endParaRPr/>
          </a:p>
        </p:txBody>
      </p:sp>
      <p:sp>
        <p:nvSpPr>
          <p:cNvPr id="441" name="Google Shape;441;p21"/>
          <p:cNvSpPr txBox="1"/>
          <p:nvPr>
            <p:ph idx="1" type="body"/>
          </p:nvPr>
        </p:nvSpPr>
        <p:spPr>
          <a:xfrm>
            <a:off x="1303800" y="1990050"/>
            <a:ext cx="7030500" cy="27102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Conclusion</a:t>
            </a:r>
            <a:endParaRPr sz="1500"/>
          </a:p>
          <a:p>
            <a:pPr indent="-311150" lvl="1" marL="914400" rtl="0" algn="l">
              <a:lnSpc>
                <a:spcPct val="150000"/>
              </a:lnSpc>
              <a:spcBef>
                <a:spcPts val="0"/>
              </a:spcBef>
              <a:spcAft>
                <a:spcPts val="0"/>
              </a:spcAft>
              <a:buSzPts val="1300"/>
              <a:buChar char="○"/>
            </a:pPr>
            <a:r>
              <a:rPr lang="en" sz="1300"/>
              <a:t>Some correlation correlation between COVID-19 fatalities, age and education</a:t>
            </a:r>
            <a:endParaRPr sz="1300"/>
          </a:p>
          <a:p>
            <a:pPr indent="-311150" lvl="1" marL="914400" rtl="0" algn="l">
              <a:lnSpc>
                <a:spcPct val="150000"/>
              </a:lnSpc>
              <a:spcBef>
                <a:spcPts val="0"/>
              </a:spcBef>
              <a:spcAft>
                <a:spcPts val="0"/>
              </a:spcAft>
              <a:buSzPts val="1300"/>
              <a:buChar char="○"/>
            </a:pPr>
            <a:r>
              <a:rPr lang="en" sz="1300"/>
              <a:t>Lack of a strong corrections between COVID-19 fatalities and education</a:t>
            </a:r>
            <a:endParaRPr sz="1300"/>
          </a:p>
        </p:txBody>
      </p:sp>
      <p:pic>
        <p:nvPicPr>
          <p:cNvPr id="442" name="Google Shape;442;p21"/>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2"/>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Additional Findings</a:t>
            </a:r>
            <a:endParaRPr/>
          </a:p>
        </p:txBody>
      </p:sp>
      <p:pic>
        <p:nvPicPr>
          <p:cNvPr id="448" name="Google Shape;448;p22"/>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3"/>
          <p:cNvSpPr txBox="1"/>
          <p:nvPr>
            <p:ph type="title"/>
          </p:nvPr>
        </p:nvSpPr>
        <p:spPr>
          <a:xfrm>
            <a:off x="1303800" y="598575"/>
            <a:ext cx="43206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Nations sorted by population</a:t>
            </a:r>
            <a:endParaRPr/>
          </a:p>
        </p:txBody>
      </p:sp>
      <p:sp>
        <p:nvSpPr>
          <p:cNvPr id="454" name="Google Shape;454;p23"/>
          <p:cNvSpPr txBox="1"/>
          <p:nvPr>
            <p:ph idx="1" type="body"/>
          </p:nvPr>
        </p:nvSpPr>
        <p:spPr>
          <a:xfrm>
            <a:off x="672825" y="1549850"/>
            <a:ext cx="4890600" cy="3325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China and the US have the highest population counts of all the countries we collected data for</a:t>
            </a:r>
            <a:endParaRPr/>
          </a:p>
          <a:p>
            <a:pPr indent="-298450" lvl="1" marL="914400" rtl="0" algn="l">
              <a:lnSpc>
                <a:spcPct val="115000"/>
              </a:lnSpc>
              <a:spcBef>
                <a:spcPts val="0"/>
              </a:spcBef>
              <a:spcAft>
                <a:spcPts val="0"/>
              </a:spcAft>
              <a:buSzPts val="1100"/>
              <a:buChar char="○"/>
            </a:pPr>
            <a:r>
              <a:rPr lang="en"/>
              <a:t>These countries also had the highest government expenditure on education</a:t>
            </a:r>
            <a:endParaRPr/>
          </a:p>
          <a:p>
            <a:pPr indent="-298450" lvl="1" marL="914400" rtl="0" algn="l">
              <a:lnSpc>
                <a:spcPct val="115000"/>
              </a:lnSpc>
              <a:spcBef>
                <a:spcPts val="0"/>
              </a:spcBef>
              <a:spcAft>
                <a:spcPts val="0"/>
              </a:spcAft>
              <a:buSzPts val="1100"/>
              <a:buChar char="○"/>
            </a:pPr>
            <a:r>
              <a:rPr lang="en"/>
              <a:t>Supports theory that nations with higher populations will naturally need to spend more to meet the educational needs of citizens</a:t>
            </a:r>
            <a:endParaRPr/>
          </a:p>
          <a:p>
            <a:pPr indent="-311150" lvl="0" marL="457200" rtl="0" algn="l">
              <a:lnSpc>
                <a:spcPct val="115000"/>
              </a:lnSpc>
              <a:spcBef>
                <a:spcPts val="0"/>
              </a:spcBef>
              <a:spcAft>
                <a:spcPts val="0"/>
              </a:spcAft>
              <a:buSzPts val="1300"/>
              <a:buChar char="●"/>
            </a:pPr>
            <a:r>
              <a:rPr lang="en"/>
              <a:t>Luxembourg and Iceland have the lowest population counts</a:t>
            </a:r>
            <a:endParaRPr/>
          </a:p>
          <a:p>
            <a:pPr indent="-298450" lvl="1" marL="914400" rtl="0" algn="l">
              <a:lnSpc>
                <a:spcPct val="115000"/>
              </a:lnSpc>
              <a:spcBef>
                <a:spcPts val="0"/>
              </a:spcBef>
              <a:spcAft>
                <a:spcPts val="0"/>
              </a:spcAft>
              <a:buSzPts val="1100"/>
              <a:buChar char="○"/>
            </a:pPr>
            <a:r>
              <a:rPr lang="en"/>
              <a:t>They also had the lowest educational spending</a:t>
            </a:r>
            <a:endParaRPr/>
          </a:p>
          <a:p>
            <a:pPr indent="-298450" lvl="2" marL="1371600" rtl="0" algn="l">
              <a:lnSpc>
                <a:spcPct val="115000"/>
              </a:lnSpc>
              <a:spcBef>
                <a:spcPts val="0"/>
              </a:spcBef>
              <a:spcAft>
                <a:spcPts val="0"/>
              </a:spcAft>
              <a:buSzPts val="1100"/>
              <a:buChar char="■"/>
            </a:pPr>
            <a:r>
              <a:rPr lang="en"/>
              <a:t>Less citizens = less money needed to satisfy educational needs of population</a:t>
            </a:r>
            <a:endParaRPr/>
          </a:p>
          <a:p>
            <a:pPr indent="-298450" lvl="1" marL="914400" rtl="0" algn="l">
              <a:lnSpc>
                <a:spcPct val="115000"/>
              </a:lnSpc>
              <a:spcBef>
                <a:spcPts val="0"/>
              </a:spcBef>
              <a:spcAft>
                <a:spcPts val="0"/>
              </a:spcAft>
              <a:buSzPts val="1100"/>
              <a:buChar char="○"/>
            </a:pPr>
            <a:r>
              <a:rPr lang="en"/>
              <a:t>Luxembourg had the highest GDP/ per capita</a:t>
            </a:r>
            <a:endParaRPr/>
          </a:p>
          <a:p>
            <a:pPr indent="-298450" lvl="2" marL="1371600" rtl="0" algn="l">
              <a:lnSpc>
                <a:spcPct val="115000"/>
              </a:lnSpc>
              <a:spcBef>
                <a:spcPts val="0"/>
              </a:spcBef>
              <a:spcAft>
                <a:spcPts val="0"/>
              </a:spcAft>
              <a:buSzPts val="1100"/>
              <a:buChar char="■"/>
            </a:pPr>
            <a:r>
              <a:rPr lang="en"/>
              <a:t>Low population means wealth is inflated per capita</a:t>
            </a:r>
            <a:endParaRPr/>
          </a:p>
        </p:txBody>
      </p:sp>
      <p:pic>
        <p:nvPicPr>
          <p:cNvPr id="455" name="Google Shape;455;p23"/>
          <p:cNvPicPr preferRelativeResize="0"/>
          <p:nvPr/>
        </p:nvPicPr>
        <p:blipFill rotWithShape="1">
          <a:blip r:embed="rId3">
            <a:alphaModFix/>
          </a:blip>
          <a:srcRect b="0" l="0" r="0" t="0"/>
          <a:stretch/>
        </p:blipFill>
        <p:spPr>
          <a:xfrm>
            <a:off x="5624308" y="0"/>
            <a:ext cx="3519684" cy="5143500"/>
          </a:xfrm>
          <a:prstGeom prst="rect">
            <a:avLst/>
          </a:prstGeom>
          <a:noFill/>
          <a:ln>
            <a:noFill/>
          </a:ln>
        </p:spPr>
      </p:pic>
      <p:pic>
        <p:nvPicPr>
          <p:cNvPr id="456" name="Google Shape;456;p23"/>
          <p:cNvPicPr preferRelativeResize="0"/>
          <p:nvPr/>
        </p:nvPicPr>
        <p:blipFill rotWithShape="1">
          <a:blip r:embed="rId4">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type="title"/>
          </p:nvPr>
        </p:nvSpPr>
        <p:spPr>
          <a:xfrm>
            <a:off x="2197175" y="598575"/>
            <a:ext cx="60828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Government budgets between 2020 and 2021</a:t>
            </a:r>
            <a:endParaRPr/>
          </a:p>
        </p:txBody>
      </p:sp>
      <p:sp>
        <p:nvSpPr>
          <p:cNvPr id="462" name="Google Shape;462;p24"/>
          <p:cNvSpPr txBox="1"/>
          <p:nvPr>
            <p:ph idx="1" type="body"/>
          </p:nvPr>
        </p:nvSpPr>
        <p:spPr>
          <a:xfrm>
            <a:off x="2197175" y="1990050"/>
            <a:ext cx="6137100" cy="29727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United States and China have highest overall government budget</a:t>
            </a:r>
            <a:endParaRPr/>
          </a:p>
          <a:p>
            <a:pPr indent="-298450" lvl="1" marL="914400" rtl="0" algn="l">
              <a:lnSpc>
                <a:spcPct val="115000"/>
              </a:lnSpc>
              <a:spcBef>
                <a:spcPts val="0"/>
              </a:spcBef>
              <a:spcAft>
                <a:spcPts val="0"/>
              </a:spcAft>
              <a:buSzPts val="1100"/>
              <a:buChar char="○"/>
            </a:pPr>
            <a:r>
              <a:rPr lang="en"/>
              <a:t>Consistently have highest education expenditure too</a:t>
            </a:r>
            <a:endParaRPr/>
          </a:p>
          <a:p>
            <a:pPr indent="-311150" lvl="0" marL="457200" rtl="0" algn="l">
              <a:lnSpc>
                <a:spcPct val="115000"/>
              </a:lnSpc>
              <a:spcBef>
                <a:spcPts val="0"/>
              </a:spcBef>
              <a:spcAft>
                <a:spcPts val="0"/>
              </a:spcAft>
              <a:buSzPts val="1300"/>
              <a:buChar char="●"/>
            </a:pPr>
            <a:r>
              <a:rPr lang="en"/>
              <a:t>Iceland and Luxembourg have the lowest overall government budget</a:t>
            </a:r>
            <a:endParaRPr/>
          </a:p>
          <a:p>
            <a:pPr indent="-298450" lvl="1" marL="914400" rtl="0" algn="l">
              <a:lnSpc>
                <a:spcPct val="115000"/>
              </a:lnSpc>
              <a:spcBef>
                <a:spcPts val="0"/>
              </a:spcBef>
              <a:spcAft>
                <a:spcPts val="0"/>
              </a:spcAft>
              <a:buSzPts val="1100"/>
              <a:buChar char="○"/>
            </a:pPr>
            <a:r>
              <a:rPr lang="en"/>
              <a:t>Also have lowest education expenditures</a:t>
            </a:r>
            <a:endParaRPr/>
          </a:p>
          <a:p>
            <a:pPr indent="-298450" lvl="1" marL="914400" rtl="0" algn="l">
              <a:lnSpc>
                <a:spcPct val="115000"/>
              </a:lnSpc>
              <a:spcBef>
                <a:spcPts val="0"/>
              </a:spcBef>
              <a:spcAft>
                <a:spcPts val="0"/>
              </a:spcAft>
              <a:buSzPts val="1100"/>
              <a:buChar char="○"/>
            </a:pPr>
            <a:r>
              <a:rPr lang="en"/>
              <a:t>Luxembourg has highest GDP/ per capita</a:t>
            </a:r>
            <a:endParaRPr/>
          </a:p>
          <a:p>
            <a:pPr indent="-298450" lvl="2" marL="1371600" rtl="0" algn="l">
              <a:lnSpc>
                <a:spcPct val="115000"/>
              </a:lnSpc>
              <a:spcBef>
                <a:spcPts val="0"/>
              </a:spcBef>
              <a:spcAft>
                <a:spcPts val="0"/>
              </a:spcAft>
              <a:buSzPts val="1100"/>
              <a:buChar char="■"/>
            </a:pPr>
            <a:r>
              <a:rPr lang="en"/>
              <a:t>Wonder how their budget compares as a percentage of their GDP</a:t>
            </a:r>
            <a:endParaRPr/>
          </a:p>
          <a:p>
            <a:pPr indent="-311150" lvl="0" marL="457200" rtl="0" algn="l">
              <a:lnSpc>
                <a:spcPct val="115000"/>
              </a:lnSpc>
              <a:spcBef>
                <a:spcPts val="0"/>
              </a:spcBef>
              <a:spcAft>
                <a:spcPts val="0"/>
              </a:spcAft>
              <a:buSzPts val="1300"/>
              <a:buChar char="●"/>
            </a:pPr>
            <a:r>
              <a:rPr lang="en"/>
              <a:t>Most nation’s budgets did not change drastically between 2020 and 2021</a:t>
            </a:r>
            <a:endParaRPr/>
          </a:p>
          <a:p>
            <a:pPr indent="-311150" lvl="0" marL="457200" rtl="0" algn="l">
              <a:lnSpc>
                <a:spcPct val="115000"/>
              </a:lnSpc>
              <a:spcBef>
                <a:spcPts val="0"/>
              </a:spcBef>
              <a:spcAft>
                <a:spcPts val="0"/>
              </a:spcAft>
              <a:buSzPts val="1300"/>
              <a:buChar char="●"/>
            </a:pPr>
            <a:r>
              <a:rPr lang="en"/>
              <a:t>Larger countries tend to spend more overall</a:t>
            </a:r>
            <a:endParaRPr/>
          </a:p>
          <a:p>
            <a:pPr indent="-298450" lvl="1" marL="914400" rtl="0" algn="l">
              <a:lnSpc>
                <a:spcPct val="115000"/>
              </a:lnSpc>
              <a:spcBef>
                <a:spcPts val="0"/>
              </a:spcBef>
              <a:spcAft>
                <a:spcPts val="0"/>
              </a:spcAft>
              <a:buSzPts val="1100"/>
              <a:buChar char="○"/>
            </a:pPr>
            <a:r>
              <a:rPr lang="en"/>
              <a:t>China, France, U.K., U.S, Canada</a:t>
            </a:r>
            <a:endParaRPr/>
          </a:p>
          <a:p>
            <a:pPr indent="-311150" lvl="0" marL="457200" rtl="0" algn="l">
              <a:lnSpc>
                <a:spcPct val="115000"/>
              </a:lnSpc>
              <a:spcBef>
                <a:spcPts val="0"/>
              </a:spcBef>
              <a:spcAft>
                <a:spcPts val="0"/>
              </a:spcAft>
              <a:buSzPts val="1300"/>
              <a:buChar char="●"/>
            </a:pPr>
            <a:r>
              <a:rPr lang="en"/>
              <a:t>Countries with thorough social programs also ranked higher on overall government budget</a:t>
            </a:r>
            <a:endParaRPr/>
          </a:p>
          <a:p>
            <a:pPr indent="-298450" lvl="1" marL="914400" rtl="0" algn="l">
              <a:lnSpc>
                <a:spcPct val="115000"/>
              </a:lnSpc>
              <a:spcBef>
                <a:spcPts val="0"/>
              </a:spcBef>
              <a:spcAft>
                <a:spcPts val="0"/>
              </a:spcAft>
              <a:buSzPts val="1100"/>
              <a:buChar char="○"/>
            </a:pPr>
            <a:r>
              <a:rPr lang="en"/>
              <a:t>Netherlands, Norway, Denmark</a:t>
            </a:r>
            <a:endParaRPr/>
          </a:p>
        </p:txBody>
      </p:sp>
      <p:pic>
        <p:nvPicPr>
          <p:cNvPr id="463" name="Google Shape;463;p24"/>
          <p:cNvPicPr preferRelativeResize="0"/>
          <p:nvPr/>
        </p:nvPicPr>
        <p:blipFill rotWithShape="1">
          <a:blip r:embed="rId3">
            <a:alphaModFix/>
          </a:blip>
          <a:srcRect b="0" l="0" r="0" t="0"/>
          <a:stretch/>
        </p:blipFill>
        <p:spPr>
          <a:xfrm>
            <a:off x="12" y="0"/>
            <a:ext cx="1863676" cy="5143500"/>
          </a:xfrm>
          <a:prstGeom prst="rect">
            <a:avLst/>
          </a:prstGeom>
          <a:noFill/>
          <a:ln>
            <a:noFill/>
          </a:ln>
        </p:spPr>
      </p:pic>
      <p:pic>
        <p:nvPicPr>
          <p:cNvPr id="464" name="Google Shape;464;p24"/>
          <p:cNvPicPr preferRelativeResize="0"/>
          <p:nvPr/>
        </p:nvPicPr>
        <p:blipFill rotWithShape="1">
          <a:blip r:embed="rId4">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Summary/Conclusion</a:t>
            </a:r>
            <a:endParaRPr/>
          </a:p>
        </p:txBody>
      </p:sp>
      <p:pic>
        <p:nvPicPr>
          <p:cNvPr id="470" name="Google Shape;470;p25"/>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Summary</a:t>
            </a:r>
            <a:endParaRPr/>
          </a:p>
        </p:txBody>
      </p:sp>
      <p:sp>
        <p:nvSpPr>
          <p:cNvPr id="476" name="Google Shape;476;p26"/>
          <p:cNvSpPr txBox="1"/>
          <p:nvPr>
            <p:ph idx="1" type="body"/>
          </p:nvPr>
        </p:nvSpPr>
        <p:spPr>
          <a:xfrm>
            <a:off x="1303800" y="1408650"/>
            <a:ext cx="7030500" cy="3123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300"/>
              <a:buNone/>
            </a:pPr>
            <a:r>
              <a:rPr lang="en"/>
              <a:t>In this project, our goal was to formulate answers to the following two questions:</a:t>
            </a:r>
            <a:endParaRPr/>
          </a:p>
          <a:p>
            <a:pPr indent="457200" lvl="0" marL="0" rtl="0" algn="l">
              <a:lnSpc>
                <a:spcPct val="150000"/>
              </a:lnSpc>
              <a:spcBef>
                <a:spcPts val="0"/>
              </a:spcBef>
              <a:spcAft>
                <a:spcPts val="0"/>
              </a:spcAft>
              <a:buSzPts val="1300"/>
              <a:buNone/>
            </a:pPr>
            <a:r>
              <a:rPr lang="en">
                <a:solidFill>
                  <a:srgbClr val="000000"/>
                </a:solidFill>
              </a:rPr>
              <a:t>Is there a strong connection between nation well being and government support/expenditure on education?</a:t>
            </a:r>
            <a:endParaRPr>
              <a:solidFill>
                <a:srgbClr val="000000"/>
              </a:solidFill>
            </a:endParaRPr>
          </a:p>
          <a:p>
            <a:pPr indent="457200" lvl="0" marL="0" rtl="0" algn="l">
              <a:lnSpc>
                <a:spcPct val="150000"/>
              </a:lnSpc>
              <a:spcBef>
                <a:spcPts val="0"/>
              </a:spcBef>
              <a:spcAft>
                <a:spcPts val="0"/>
              </a:spcAft>
              <a:buSzPts val="1300"/>
              <a:buNone/>
            </a:pPr>
            <a:r>
              <a:rPr lang="en">
                <a:solidFill>
                  <a:srgbClr val="000000"/>
                </a:solidFill>
              </a:rPr>
              <a:t>Is there a correlation between income, education level, and fatalities from COVID-19 in the U.S?</a:t>
            </a:r>
            <a:endParaRPr>
              <a:solidFill>
                <a:srgbClr val="000000"/>
              </a:solidFill>
            </a:endParaRPr>
          </a:p>
          <a:p>
            <a:pPr indent="457200" lvl="0" marL="0" rtl="0" algn="l">
              <a:lnSpc>
                <a:spcPct val="150000"/>
              </a:lnSpc>
              <a:spcBef>
                <a:spcPts val="1200"/>
              </a:spcBef>
              <a:spcAft>
                <a:spcPts val="1200"/>
              </a:spcAft>
              <a:buSzPts val="1300"/>
              <a:buNone/>
            </a:pPr>
            <a:r>
              <a:t/>
            </a:r>
            <a:endParaRPr>
              <a:solidFill>
                <a:srgbClr val="000000"/>
              </a:solidFill>
            </a:endParaRPr>
          </a:p>
        </p:txBody>
      </p:sp>
      <p:pic>
        <p:nvPicPr>
          <p:cNvPr id="477" name="Google Shape;477;p26"/>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Conclusions</a:t>
            </a:r>
            <a:endParaRPr/>
          </a:p>
        </p:txBody>
      </p:sp>
      <p:sp>
        <p:nvSpPr>
          <p:cNvPr id="483" name="Google Shape;483;p27"/>
          <p:cNvSpPr txBox="1"/>
          <p:nvPr>
            <p:ph idx="1" type="body"/>
          </p:nvPr>
        </p:nvSpPr>
        <p:spPr>
          <a:xfrm>
            <a:off x="1303800" y="1449075"/>
            <a:ext cx="7030500" cy="3082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Our hypotheses were as follows:</a:t>
            </a:r>
            <a:endParaRPr/>
          </a:p>
          <a:p>
            <a:pPr indent="0" lvl="0" marL="0" rtl="0" algn="l">
              <a:lnSpc>
                <a:spcPct val="115000"/>
              </a:lnSpc>
              <a:spcBef>
                <a:spcPts val="1200"/>
              </a:spcBef>
              <a:spcAft>
                <a:spcPts val="0"/>
              </a:spcAft>
              <a:buSzPts val="1300"/>
              <a:buNone/>
            </a:pPr>
            <a:r>
              <a:rPr lang="en"/>
              <a:t>   1. There is a positive correlation between government expenditure on education and nation wellbeing</a:t>
            </a:r>
            <a:endParaRPr/>
          </a:p>
          <a:p>
            <a:pPr indent="0" lvl="0" marL="0" rtl="0" algn="l">
              <a:lnSpc>
                <a:spcPct val="115000"/>
              </a:lnSpc>
              <a:spcBef>
                <a:spcPts val="1200"/>
              </a:spcBef>
              <a:spcAft>
                <a:spcPts val="0"/>
              </a:spcAft>
              <a:buSzPts val="1300"/>
              <a:buNone/>
            </a:pPr>
            <a:r>
              <a:rPr lang="en"/>
              <a:t>   2. There is no correlation between income and education levels on COVID-19 fatalities in the United States.</a:t>
            </a:r>
            <a:endParaRPr/>
          </a:p>
          <a:p>
            <a:pPr indent="0" lvl="0" marL="0" rtl="0" algn="l">
              <a:lnSpc>
                <a:spcPct val="115000"/>
              </a:lnSpc>
              <a:spcBef>
                <a:spcPts val="1200"/>
              </a:spcBef>
              <a:spcAft>
                <a:spcPts val="1200"/>
              </a:spcAft>
              <a:buSzPts val="1300"/>
              <a:buNone/>
            </a:pPr>
            <a:r>
              <a:rPr lang="en"/>
              <a:t>Both of these hypotheses were proven incorrect. There is a lack of a strong correlation between government expenditure on education and nation well-being. However, there is evidence to suggest that a correlation exists between age, education, and COVD-19 fatality rates in the United States. . </a:t>
            </a:r>
            <a:endParaRPr/>
          </a:p>
        </p:txBody>
      </p:sp>
      <p:pic>
        <p:nvPicPr>
          <p:cNvPr id="484" name="Google Shape;484;p27"/>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8"/>
          <p:cNvSpPr txBox="1"/>
          <p:nvPr>
            <p:ph type="title"/>
          </p:nvPr>
        </p:nvSpPr>
        <p:spPr>
          <a:xfrm>
            <a:off x="753275" y="288650"/>
            <a:ext cx="3998100" cy="1413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References</a:t>
            </a:r>
            <a:endParaRPr/>
          </a:p>
        </p:txBody>
      </p:sp>
      <p:sp>
        <p:nvSpPr>
          <p:cNvPr id="490" name="Google Shape;490;p28"/>
          <p:cNvSpPr txBox="1"/>
          <p:nvPr>
            <p:ph idx="4294967295" type="body"/>
          </p:nvPr>
        </p:nvSpPr>
        <p:spPr>
          <a:xfrm>
            <a:off x="153600" y="1337925"/>
            <a:ext cx="8710500" cy="3627600"/>
          </a:xfrm>
          <a:prstGeom prst="rect">
            <a:avLst/>
          </a:prstGeom>
          <a:noFill/>
          <a:ln>
            <a:noFill/>
          </a:ln>
        </p:spPr>
        <p:txBody>
          <a:bodyPr anchorCtr="0" anchor="t" bIns="91425" lIns="91425" spcFirstLastPara="1" rIns="91425" wrap="square" tIns="91425">
            <a:noAutofit/>
          </a:bodyPr>
          <a:lstStyle/>
          <a:p>
            <a:pPr indent="0" lvl="0" marL="355600" rtl="0" algn="l">
              <a:lnSpc>
                <a:spcPct val="105000"/>
              </a:lnSpc>
              <a:spcBef>
                <a:spcPts val="1200"/>
              </a:spcBef>
              <a:spcAft>
                <a:spcPts val="0"/>
              </a:spcAft>
              <a:buClr>
                <a:schemeClr val="dk1"/>
              </a:buClr>
              <a:buSzPts val="688"/>
              <a:buFont typeface="Arial"/>
              <a:buNone/>
            </a:pPr>
            <a:r>
              <a:rPr lang="en" sz="1200">
                <a:solidFill>
                  <a:schemeClr val="lt1"/>
                </a:solidFill>
              </a:rPr>
              <a:t>United Nations. (n.d.). </a:t>
            </a:r>
            <a:r>
              <a:rPr i="1" lang="en" sz="1200">
                <a:solidFill>
                  <a:schemeClr val="lt1"/>
                </a:solidFill>
              </a:rPr>
              <a:t>Undata</a:t>
            </a:r>
            <a:r>
              <a:rPr lang="en" sz="1200">
                <a:solidFill>
                  <a:schemeClr val="lt1"/>
                </a:solidFill>
              </a:rPr>
              <a:t>. United Nations. Retrieved April 13, 2023, from https://data.un.org/Default.aspx </a:t>
            </a:r>
            <a:endParaRPr sz="1200">
              <a:solidFill>
                <a:schemeClr val="lt1"/>
              </a:solidFill>
            </a:endParaRPr>
          </a:p>
          <a:p>
            <a:pPr indent="0" lvl="0" marL="355600" rtl="0" algn="l">
              <a:lnSpc>
                <a:spcPct val="105000"/>
              </a:lnSpc>
              <a:spcBef>
                <a:spcPts val="1200"/>
              </a:spcBef>
              <a:spcAft>
                <a:spcPts val="0"/>
              </a:spcAft>
              <a:buClr>
                <a:schemeClr val="dk1"/>
              </a:buClr>
              <a:buSzPts val="688"/>
              <a:buFont typeface="Arial"/>
              <a:buNone/>
            </a:pPr>
            <a:r>
              <a:rPr lang="en" sz="1200">
                <a:solidFill>
                  <a:schemeClr val="lt1"/>
                </a:solidFill>
              </a:rPr>
              <a:t>Mueller, A. L., McNamara, M. S., &amp; Sinclair, D. A. (2020). Why does COVID-19 disproportionately affect older people?. </a:t>
            </a:r>
            <a:r>
              <a:rPr i="1" lang="en" sz="1200">
                <a:solidFill>
                  <a:schemeClr val="lt1"/>
                </a:solidFill>
              </a:rPr>
              <a:t>Aging</a:t>
            </a:r>
            <a:r>
              <a:rPr lang="en" sz="1200">
                <a:solidFill>
                  <a:schemeClr val="lt1"/>
                </a:solidFill>
              </a:rPr>
              <a:t>, </a:t>
            </a:r>
            <a:r>
              <a:rPr i="1" lang="en" sz="1200">
                <a:solidFill>
                  <a:schemeClr val="lt1"/>
                </a:solidFill>
              </a:rPr>
              <a:t>12</a:t>
            </a:r>
            <a:r>
              <a:rPr lang="en" sz="1200">
                <a:solidFill>
                  <a:schemeClr val="lt1"/>
                </a:solidFill>
              </a:rPr>
              <a:t>(10), 9959–9981. https://doi.org/10.18632/aging.103344</a:t>
            </a:r>
            <a:endParaRPr sz="1200">
              <a:solidFill>
                <a:schemeClr val="lt1"/>
              </a:solidFill>
            </a:endParaRPr>
          </a:p>
          <a:p>
            <a:pPr indent="0" lvl="0" marL="355600" rtl="0" algn="l">
              <a:lnSpc>
                <a:spcPct val="115000"/>
              </a:lnSpc>
              <a:spcBef>
                <a:spcPts val="1200"/>
              </a:spcBef>
              <a:spcAft>
                <a:spcPts val="0"/>
              </a:spcAft>
              <a:buSzPts val="1300"/>
              <a:buNone/>
            </a:pPr>
            <a:r>
              <a:rPr i="1" lang="en" sz="1200">
                <a:solidFill>
                  <a:schemeClr val="lt1"/>
                </a:solidFill>
              </a:rPr>
              <a:t>General government expenditure 2022</a:t>
            </a:r>
            <a:r>
              <a:rPr lang="en" sz="1200">
                <a:solidFill>
                  <a:schemeClr val="lt1"/>
                </a:solidFill>
              </a:rPr>
              <a:t>. countryeconomy.com. (n.d.). Retrieved April 19, 2023, from https://countryeconomy.com/government/expenditure/ </a:t>
            </a:r>
            <a:endParaRPr sz="1200">
              <a:solidFill>
                <a:schemeClr val="lt1"/>
              </a:solidFill>
            </a:endParaRPr>
          </a:p>
          <a:p>
            <a:pPr indent="0" lvl="0" marL="355600" rtl="0" algn="l">
              <a:lnSpc>
                <a:spcPct val="115000"/>
              </a:lnSpc>
              <a:spcBef>
                <a:spcPts val="1200"/>
              </a:spcBef>
              <a:spcAft>
                <a:spcPts val="0"/>
              </a:spcAft>
              <a:buSzPts val="1300"/>
              <a:buNone/>
            </a:pPr>
            <a:r>
              <a:rPr i="1" lang="en" sz="1200">
                <a:solidFill>
                  <a:schemeClr val="lt1"/>
                </a:solidFill>
              </a:rPr>
              <a:t>Government expenditure on education, total (% of government expenditure)</a:t>
            </a:r>
            <a:r>
              <a:rPr lang="en" sz="1200">
                <a:solidFill>
                  <a:schemeClr val="lt1"/>
                </a:solidFill>
              </a:rPr>
              <a:t>. World Bank Open Data. (n.d.). Retrieved April 19, 2023, from https://data.worldbank.org/indicator/SE.XPD.TOTL.GB.ZS </a:t>
            </a:r>
            <a:endParaRPr sz="1200">
              <a:solidFill>
                <a:schemeClr val="lt1"/>
              </a:solidFill>
            </a:endParaRPr>
          </a:p>
          <a:p>
            <a:pPr indent="0" lvl="0" marL="355600" rtl="0" algn="l">
              <a:lnSpc>
                <a:spcPct val="115000"/>
              </a:lnSpc>
              <a:spcBef>
                <a:spcPts val="1200"/>
              </a:spcBef>
              <a:spcAft>
                <a:spcPts val="0"/>
              </a:spcAft>
              <a:buSzPts val="1300"/>
              <a:buNone/>
            </a:pPr>
            <a:r>
              <a:rPr lang="en" sz="1200">
                <a:solidFill>
                  <a:schemeClr val="lt1"/>
                </a:solidFill>
              </a:rPr>
              <a:t>Frelle-Petersen, C., Hein, A., &amp; Christianson, M. (n.d.). </a:t>
            </a:r>
            <a:r>
              <a:rPr i="1" lang="en" sz="1200">
                <a:solidFill>
                  <a:schemeClr val="lt1"/>
                </a:solidFill>
              </a:rPr>
              <a:t>The Nordic Social Welfare Model</a:t>
            </a:r>
            <a:r>
              <a:rPr lang="en" sz="1200">
                <a:solidFill>
                  <a:schemeClr val="lt1"/>
                </a:solidFill>
              </a:rPr>
              <a:t>. Retrieved April 20, 2023, from https://www2.deloitte.com/content/dam/insights/us/articles/43149-the-nordic-social-welfare-model/DI_The-Nordic-social-welfare-model.pdf </a:t>
            </a:r>
            <a:endParaRPr sz="1200">
              <a:solidFill>
                <a:schemeClr val="lt1"/>
              </a:solidFill>
            </a:endParaRPr>
          </a:p>
          <a:p>
            <a:pPr indent="0" lvl="0" marL="355600" rtl="0" algn="l">
              <a:lnSpc>
                <a:spcPct val="115000"/>
              </a:lnSpc>
              <a:spcBef>
                <a:spcPts val="1200"/>
              </a:spcBef>
              <a:spcAft>
                <a:spcPts val="0"/>
              </a:spcAft>
              <a:buSzPts val="1300"/>
              <a:buNone/>
            </a:pPr>
            <a:r>
              <a:rPr lang="en" sz="1200">
                <a:solidFill>
                  <a:schemeClr val="lt1"/>
                </a:solidFill>
              </a:rPr>
              <a:t>Brock, T. (Ed.). (2023, March 31). </a:t>
            </a:r>
            <a:r>
              <a:rPr i="1" lang="en" sz="1200">
                <a:solidFill>
                  <a:schemeClr val="lt1"/>
                </a:solidFill>
              </a:rPr>
              <a:t>GDP per capita defined: Applications and highest per country</a:t>
            </a:r>
            <a:r>
              <a:rPr lang="en" sz="1200">
                <a:solidFill>
                  <a:schemeClr val="lt1"/>
                </a:solidFill>
              </a:rPr>
              <a:t>. Investopedia. Retrieved April 19, 2023, from https://www.investopedia.com/terms/p/per-capita-gdp.asp </a:t>
            </a:r>
            <a:endParaRPr sz="1200">
              <a:solidFill>
                <a:schemeClr val="lt1"/>
              </a:solidFill>
            </a:endParaRPr>
          </a:p>
          <a:p>
            <a:pPr indent="0" lvl="0" marL="355600" rtl="0" algn="l">
              <a:lnSpc>
                <a:spcPct val="105000"/>
              </a:lnSpc>
              <a:spcBef>
                <a:spcPts val="1200"/>
              </a:spcBef>
              <a:spcAft>
                <a:spcPts val="0"/>
              </a:spcAft>
              <a:buClr>
                <a:schemeClr val="dk1"/>
              </a:buClr>
              <a:buSzPts val="688"/>
              <a:buFont typeface="Arial"/>
              <a:buNone/>
            </a:pPr>
            <a:r>
              <a:t/>
            </a:r>
            <a:endParaRPr sz="1200">
              <a:solidFill>
                <a:schemeClr val="lt1"/>
              </a:solidFill>
            </a:endParaRPr>
          </a:p>
          <a:p>
            <a:pPr indent="0" lvl="0" marL="355600" rtl="0" algn="l">
              <a:lnSpc>
                <a:spcPct val="105000"/>
              </a:lnSpc>
              <a:spcBef>
                <a:spcPts val="1200"/>
              </a:spcBef>
              <a:spcAft>
                <a:spcPts val="0"/>
              </a:spcAft>
              <a:buClr>
                <a:schemeClr val="dk1"/>
              </a:buClr>
              <a:buSzPts val="688"/>
              <a:buFont typeface="Arial"/>
              <a:buNone/>
            </a:pPr>
            <a:r>
              <a:t/>
            </a:r>
            <a:endParaRPr sz="1200">
              <a:solidFill>
                <a:schemeClr val="lt1"/>
              </a:solidFill>
            </a:endParaRPr>
          </a:p>
          <a:p>
            <a:pPr indent="0" lvl="0" marL="355600" rtl="0" algn="l">
              <a:lnSpc>
                <a:spcPct val="105000"/>
              </a:lnSpc>
              <a:spcBef>
                <a:spcPts val="1200"/>
              </a:spcBef>
              <a:spcAft>
                <a:spcPts val="0"/>
              </a:spcAft>
              <a:buClr>
                <a:schemeClr val="dk1"/>
              </a:buClr>
              <a:buSzPts val="688"/>
              <a:buFont typeface="Arial"/>
              <a:buNone/>
            </a:pPr>
            <a:r>
              <a:t/>
            </a:r>
            <a:endParaRPr sz="1200">
              <a:solidFill>
                <a:schemeClr val="lt1"/>
              </a:solidFill>
            </a:endParaRPr>
          </a:p>
          <a:p>
            <a:pPr indent="0" lvl="0" marL="355600" rtl="0" algn="l">
              <a:lnSpc>
                <a:spcPct val="105000"/>
              </a:lnSpc>
              <a:spcBef>
                <a:spcPts val="1200"/>
              </a:spcBef>
              <a:spcAft>
                <a:spcPts val="1200"/>
              </a:spcAft>
              <a:buClr>
                <a:schemeClr val="dk1"/>
              </a:buClr>
              <a:buSzPts val="688"/>
              <a:buFont typeface="Arial"/>
              <a:buNone/>
            </a:pPr>
            <a:r>
              <a:t/>
            </a:r>
            <a:endParaRPr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Introduction</a:t>
            </a:r>
            <a:endParaRPr/>
          </a:p>
        </p:txBody>
      </p:sp>
      <p:sp>
        <p:nvSpPr>
          <p:cNvPr id="292" name="Google Shape;292;p3"/>
          <p:cNvSpPr txBox="1"/>
          <p:nvPr>
            <p:ph idx="1" type="body"/>
          </p:nvPr>
        </p:nvSpPr>
        <p:spPr>
          <a:xfrm>
            <a:off x="1303800" y="1486625"/>
            <a:ext cx="7030500" cy="3045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u="sng"/>
              <a:t>Hypotheses:</a:t>
            </a:r>
            <a:endParaRPr b="1" sz="1400" u="sng"/>
          </a:p>
          <a:p>
            <a:pPr indent="-311150" lvl="0" marL="457200" rtl="0" algn="l">
              <a:lnSpc>
                <a:spcPct val="115000"/>
              </a:lnSpc>
              <a:spcBef>
                <a:spcPts val="1200"/>
              </a:spcBef>
              <a:spcAft>
                <a:spcPts val="0"/>
              </a:spcAft>
              <a:buSzPts val="1300"/>
              <a:buChar char="●"/>
            </a:pPr>
            <a:r>
              <a:rPr lang="en"/>
              <a:t>   Positive correlation between government expenditure on education and nation wellbeing</a:t>
            </a:r>
            <a:endParaRPr/>
          </a:p>
          <a:p>
            <a:pPr indent="-311150" lvl="0" marL="457200" rtl="0" algn="l">
              <a:lnSpc>
                <a:spcPct val="115000"/>
              </a:lnSpc>
              <a:spcBef>
                <a:spcPts val="0"/>
              </a:spcBef>
              <a:spcAft>
                <a:spcPts val="0"/>
              </a:spcAft>
              <a:buSzPts val="1300"/>
              <a:buChar char="●"/>
            </a:pPr>
            <a:r>
              <a:rPr lang="en"/>
              <a:t>   No correlation between income and education levels on COVID-19 fatalities in the United States.</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pic>
        <p:nvPicPr>
          <p:cNvPr id="293" name="Google Shape;293;p3"/>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Process</a:t>
            </a:r>
            <a:endParaRPr/>
          </a:p>
        </p:txBody>
      </p:sp>
      <p:sp>
        <p:nvSpPr>
          <p:cNvPr id="299" name="Google Shape;299;p4"/>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Data collection &amp; hypothesis</a:t>
            </a:r>
            <a:endParaRPr/>
          </a:p>
          <a:p>
            <a:pPr indent="-311150" lvl="0" marL="457200" rtl="0" algn="l">
              <a:lnSpc>
                <a:spcPct val="200000"/>
              </a:lnSpc>
              <a:spcBef>
                <a:spcPts val="0"/>
              </a:spcBef>
              <a:spcAft>
                <a:spcPts val="0"/>
              </a:spcAft>
              <a:buSzPts val="1300"/>
              <a:buChar char="●"/>
            </a:pPr>
            <a:r>
              <a:rPr lang="en"/>
              <a:t>SAS reports/hypothesis testing</a:t>
            </a:r>
            <a:endParaRPr/>
          </a:p>
          <a:p>
            <a:pPr indent="-311150" lvl="0" marL="457200" rtl="0" algn="l">
              <a:lnSpc>
                <a:spcPct val="200000"/>
              </a:lnSpc>
              <a:spcBef>
                <a:spcPts val="0"/>
              </a:spcBef>
              <a:spcAft>
                <a:spcPts val="0"/>
              </a:spcAft>
              <a:buSzPts val="1300"/>
              <a:buChar char="●"/>
            </a:pPr>
            <a:r>
              <a:rPr lang="en"/>
              <a:t>Analysis</a:t>
            </a:r>
            <a:endParaRPr/>
          </a:p>
          <a:p>
            <a:pPr indent="-311150" lvl="0" marL="457200" rtl="0" algn="l">
              <a:lnSpc>
                <a:spcPct val="200000"/>
              </a:lnSpc>
              <a:spcBef>
                <a:spcPts val="0"/>
              </a:spcBef>
              <a:spcAft>
                <a:spcPts val="0"/>
              </a:spcAft>
              <a:buSzPts val="1300"/>
              <a:buChar char="●"/>
            </a:pPr>
            <a:r>
              <a:rPr lang="en"/>
              <a:t>Draw Conclusions</a:t>
            </a:r>
            <a:endParaRPr/>
          </a:p>
        </p:txBody>
      </p:sp>
      <p:pic>
        <p:nvPicPr>
          <p:cNvPr id="300" name="Google Shape;300;p4"/>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Government Expenditure on Education vs. Nation well being</a:t>
            </a:r>
            <a:endParaRPr/>
          </a:p>
        </p:txBody>
      </p:sp>
      <p:pic>
        <p:nvPicPr>
          <p:cNvPr id="306" name="Google Shape;306;p5"/>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
          <p:cNvSpPr txBox="1"/>
          <p:nvPr>
            <p:ph type="title"/>
          </p:nvPr>
        </p:nvSpPr>
        <p:spPr>
          <a:xfrm>
            <a:off x="2748000" y="1623125"/>
            <a:ext cx="3648000" cy="49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4600"/>
              <a:t>Attributes</a:t>
            </a:r>
            <a:endParaRPr sz="4600"/>
          </a:p>
        </p:txBody>
      </p:sp>
      <p:sp>
        <p:nvSpPr>
          <p:cNvPr id="312" name="Google Shape;312;p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Nation wellbeing can be defined using GDP/per capita and life expectancy of the country as a measure </a:t>
            </a:r>
            <a:endParaRPr/>
          </a:p>
        </p:txBody>
      </p:sp>
      <p:pic>
        <p:nvPicPr>
          <p:cNvPr id="313" name="Google Shape;313;p6"/>
          <p:cNvPicPr preferRelativeResize="0"/>
          <p:nvPr/>
        </p:nvPicPr>
        <p:blipFill rotWithShape="1">
          <a:blip r:embed="rId3">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Government expenses on education for large GDP nations</a:t>
            </a:r>
            <a:endParaRPr/>
          </a:p>
        </p:txBody>
      </p:sp>
      <p:sp>
        <p:nvSpPr>
          <p:cNvPr id="319" name="Google Shape;319;p7"/>
          <p:cNvSpPr txBox="1"/>
          <p:nvPr>
            <p:ph idx="1" type="body"/>
          </p:nvPr>
        </p:nvSpPr>
        <p:spPr>
          <a:xfrm>
            <a:off x="285325" y="1698350"/>
            <a:ext cx="3101400" cy="3075900"/>
          </a:xfrm>
          <a:prstGeom prst="rect">
            <a:avLst/>
          </a:prstGeom>
          <a:noFill/>
          <a:ln>
            <a:noFill/>
          </a:ln>
        </p:spPr>
        <p:txBody>
          <a:bodyPr anchorCtr="0" anchor="t" bIns="91425" lIns="91425" spcFirstLastPara="1" rIns="91425" wrap="square" tIns="91425">
            <a:normAutofit fontScale="92500"/>
          </a:bodyPr>
          <a:lstStyle/>
          <a:p>
            <a:pPr indent="-311150" lvl="0" marL="457200" rtl="0" algn="l">
              <a:lnSpc>
                <a:spcPct val="150000"/>
              </a:lnSpc>
              <a:spcBef>
                <a:spcPts val="0"/>
              </a:spcBef>
              <a:spcAft>
                <a:spcPts val="0"/>
              </a:spcAft>
              <a:buSzPct val="108108"/>
              <a:buChar char="●"/>
            </a:pPr>
            <a:r>
              <a:rPr lang="en"/>
              <a:t>Major Takeaways:</a:t>
            </a:r>
            <a:endParaRPr/>
          </a:p>
          <a:p>
            <a:pPr indent="-298450" lvl="1" marL="914400" rtl="0" algn="l">
              <a:lnSpc>
                <a:spcPct val="150000"/>
              </a:lnSpc>
              <a:spcBef>
                <a:spcPts val="0"/>
              </a:spcBef>
              <a:spcAft>
                <a:spcPts val="0"/>
              </a:spcAft>
              <a:buSzPct val="108108"/>
              <a:buChar char="○"/>
            </a:pPr>
            <a:r>
              <a:rPr lang="en"/>
              <a:t>US and China– top GDP for most years.</a:t>
            </a:r>
            <a:endParaRPr/>
          </a:p>
          <a:p>
            <a:pPr indent="-298450" lvl="2" marL="1371600" rtl="0" algn="l">
              <a:lnSpc>
                <a:spcPct val="150000"/>
              </a:lnSpc>
              <a:spcBef>
                <a:spcPts val="0"/>
              </a:spcBef>
              <a:spcAft>
                <a:spcPts val="0"/>
              </a:spcAft>
              <a:buSzPct val="108108"/>
              <a:buChar char="■"/>
            </a:pPr>
            <a:r>
              <a:rPr lang="en"/>
              <a:t>China had unusually good year in 2021</a:t>
            </a:r>
            <a:endParaRPr/>
          </a:p>
          <a:p>
            <a:pPr indent="-298450" lvl="1" marL="914400" rtl="0" algn="l">
              <a:lnSpc>
                <a:spcPct val="150000"/>
              </a:lnSpc>
              <a:spcBef>
                <a:spcPts val="0"/>
              </a:spcBef>
              <a:spcAft>
                <a:spcPts val="0"/>
              </a:spcAft>
              <a:buSzPct val="108108"/>
              <a:buChar char="○"/>
            </a:pPr>
            <a:r>
              <a:rPr lang="en"/>
              <a:t>US high GDP recent– inflation?</a:t>
            </a:r>
            <a:endParaRPr/>
          </a:p>
          <a:p>
            <a:pPr indent="-298450" lvl="1" marL="914400" rtl="0" algn="l">
              <a:lnSpc>
                <a:spcPct val="150000"/>
              </a:lnSpc>
              <a:spcBef>
                <a:spcPts val="0"/>
              </a:spcBef>
              <a:spcAft>
                <a:spcPts val="0"/>
              </a:spcAft>
              <a:buSzPct val="108108"/>
              <a:buChar char="○"/>
            </a:pPr>
            <a:r>
              <a:rPr lang="en"/>
              <a:t>Luxembourg and Iceland– lowest GDPs. </a:t>
            </a:r>
            <a:endParaRPr/>
          </a:p>
          <a:p>
            <a:pPr indent="-298450" lvl="2" marL="1371600" rtl="0" algn="l">
              <a:lnSpc>
                <a:spcPct val="150000"/>
              </a:lnSpc>
              <a:spcBef>
                <a:spcPts val="0"/>
              </a:spcBef>
              <a:spcAft>
                <a:spcPts val="0"/>
              </a:spcAft>
              <a:buSzPct val="108108"/>
              <a:buChar char="■"/>
            </a:pPr>
            <a:r>
              <a:rPr lang="en"/>
              <a:t>Low population? </a:t>
            </a:r>
            <a:endParaRPr/>
          </a:p>
          <a:p>
            <a:pPr indent="-298450" lvl="1" marL="914400" rtl="0" algn="l">
              <a:lnSpc>
                <a:spcPct val="150000"/>
              </a:lnSpc>
              <a:spcBef>
                <a:spcPts val="0"/>
              </a:spcBef>
              <a:spcAft>
                <a:spcPts val="0"/>
              </a:spcAft>
              <a:buSzPct val="108108"/>
              <a:buChar char="○"/>
            </a:pPr>
            <a:r>
              <a:rPr lang="en"/>
              <a:t>Education spending notably higher for large GDP countries</a:t>
            </a:r>
            <a:endParaRPr/>
          </a:p>
          <a:p>
            <a:pPr indent="-311150" lvl="0" marL="457200" rtl="0" algn="l">
              <a:lnSpc>
                <a:spcPct val="150000"/>
              </a:lnSpc>
              <a:spcBef>
                <a:spcPts val="0"/>
              </a:spcBef>
              <a:spcAft>
                <a:spcPts val="0"/>
              </a:spcAft>
              <a:buSzPct val="108108"/>
              <a:buChar char="●"/>
            </a:pPr>
            <a:r>
              <a:rPr lang="en"/>
              <a:t>See full data </a:t>
            </a:r>
            <a:r>
              <a:rPr lang="en" u="sng">
                <a:solidFill>
                  <a:schemeClr val="hlink"/>
                </a:solidFill>
                <a:hlinkClick r:id="rId3"/>
              </a:rPr>
              <a:t>here</a:t>
            </a:r>
            <a:endParaRPr/>
          </a:p>
        </p:txBody>
      </p:sp>
      <p:pic>
        <p:nvPicPr>
          <p:cNvPr id="320" name="Google Shape;320;p7"/>
          <p:cNvPicPr preferRelativeResize="0"/>
          <p:nvPr/>
        </p:nvPicPr>
        <p:blipFill rotWithShape="1">
          <a:blip r:embed="rId4">
            <a:alphaModFix/>
          </a:blip>
          <a:srcRect b="0" l="0" r="0" t="0"/>
          <a:stretch/>
        </p:blipFill>
        <p:spPr>
          <a:xfrm>
            <a:off x="3453900" y="1533488"/>
            <a:ext cx="2730283" cy="3240824"/>
          </a:xfrm>
          <a:prstGeom prst="rect">
            <a:avLst/>
          </a:prstGeom>
          <a:noFill/>
          <a:ln>
            <a:noFill/>
          </a:ln>
        </p:spPr>
      </p:pic>
      <p:pic>
        <p:nvPicPr>
          <p:cNvPr id="321" name="Google Shape;321;p7"/>
          <p:cNvPicPr preferRelativeResize="0"/>
          <p:nvPr/>
        </p:nvPicPr>
        <p:blipFill rotWithShape="1">
          <a:blip r:embed="rId5">
            <a:alphaModFix/>
          </a:blip>
          <a:srcRect b="0" l="0" r="0" t="0"/>
          <a:stretch/>
        </p:blipFill>
        <p:spPr>
          <a:xfrm>
            <a:off x="6251347" y="1533500"/>
            <a:ext cx="2763839" cy="3240801"/>
          </a:xfrm>
          <a:prstGeom prst="rect">
            <a:avLst/>
          </a:prstGeom>
          <a:noFill/>
          <a:ln>
            <a:noFill/>
          </a:ln>
        </p:spPr>
      </p:pic>
      <p:pic>
        <p:nvPicPr>
          <p:cNvPr id="322" name="Google Shape;322;p7"/>
          <p:cNvPicPr preferRelativeResize="0"/>
          <p:nvPr/>
        </p:nvPicPr>
        <p:blipFill rotWithShape="1">
          <a:blip r:embed="rId6">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GDP vs. Education expenses</a:t>
            </a:r>
            <a:endParaRPr/>
          </a:p>
        </p:txBody>
      </p:sp>
      <p:sp>
        <p:nvSpPr>
          <p:cNvPr id="328" name="Google Shape;328;p8"/>
          <p:cNvSpPr txBox="1"/>
          <p:nvPr>
            <p:ph idx="1" type="body"/>
          </p:nvPr>
        </p:nvSpPr>
        <p:spPr>
          <a:xfrm>
            <a:off x="78700" y="1433175"/>
            <a:ext cx="2869200" cy="3480900"/>
          </a:xfrm>
          <a:prstGeom prst="rect">
            <a:avLst/>
          </a:prstGeom>
          <a:noFill/>
          <a:ln>
            <a:noFill/>
          </a:ln>
        </p:spPr>
        <p:txBody>
          <a:bodyPr anchorCtr="0" anchor="t" bIns="91425" lIns="91425" spcFirstLastPara="1" rIns="91425" wrap="square" tIns="91425">
            <a:normAutofit fontScale="77500" lnSpcReduction="20000"/>
          </a:bodyPr>
          <a:lstStyle/>
          <a:p>
            <a:pPr indent="-292607" lvl="0" marL="457200" rtl="0" algn="l">
              <a:lnSpc>
                <a:spcPct val="150000"/>
              </a:lnSpc>
              <a:spcBef>
                <a:spcPts val="0"/>
              </a:spcBef>
              <a:spcAft>
                <a:spcPts val="0"/>
              </a:spcAft>
              <a:buSzPct val="100000"/>
              <a:buChar char="●"/>
            </a:pPr>
            <a:r>
              <a:rPr lang="en"/>
              <a:t>Major Takeaways</a:t>
            </a:r>
            <a:endParaRPr/>
          </a:p>
          <a:p>
            <a:pPr indent="-282764" lvl="1" marL="914400" rtl="0" algn="l">
              <a:lnSpc>
                <a:spcPct val="150000"/>
              </a:lnSpc>
              <a:spcBef>
                <a:spcPts val="0"/>
              </a:spcBef>
              <a:spcAft>
                <a:spcPts val="0"/>
              </a:spcAft>
              <a:buSzPct val="100000"/>
              <a:buChar char="○"/>
            </a:pPr>
            <a:r>
              <a:rPr lang="en"/>
              <a:t>Generally linear, with major outliers in high GDP countries</a:t>
            </a:r>
            <a:endParaRPr/>
          </a:p>
          <a:p>
            <a:pPr indent="-282764" lvl="1" marL="914400" rtl="0" algn="l">
              <a:lnSpc>
                <a:spcPct val="150000"/>
              </a:lnSpc>
              <a:spcBef>
                <a:spcPts val="0"/>
              </a:spcBef>
              <a:spcAft>
                <a:spcPts val="0"/>
              </a:spcAft>
              <a:buSzPct val="100000"/>
              <a:buChar char="○"/>
            </a:pPr>
            <a:r>
              <a:rPr lang="en"/>
              <a:t>Data is skewed</a:t>
            </a:r>
            <a:endParaRPr/>
          </a:p>
          <a:p>
            <a:pPr indent="-282764" lvl="2" marL="1371600" rtl="0" algn="l">
              <a:lnSpc>
                <a:spcPct val="150000"/>
              </a:lnSpc>
              <a:spcBef>
                <a:spcPts val="0"/>
              </a:spcBef>
              <a:spcAft>
                <a:spcPts val="0"/>
              </a:spcAft>
              <a:buSzPct val="100000"/>
              <a:buChar char="■"/>
            </a:pPr>
            <a:r>
              <a:rPr lang="en"/>
              <a:t>Many countries with low GDP</a:t>
            </a:r>
            <a:endParaRPr/>
          </a:p>
          <a:p>
            <a:pPr indent="-282764" lvl="2" marL="1371600" rtl="0" algn="l">
              <a:lnSpc>
                <a:spcPct val="150000"/>
              </a:lnSpc>
              <a:spcBef>
                <a:spcPts val="0"/>
              </a:spcBef>
              <a:spcAft>
                <a:spcPts val="0"/>
              </a:spcAft>
              <a:buSzPct val="100000"/>
              <a:buChar char="■"/>
            </a:pPr>
            <a:r>
              <a:rPr lang="en"/>
              <a:t> High GDP countries have variability in spending</a:t>
            </a:r>
            <a:endParaRPr/>
          </a:p>
          <a:p>
            <a:pPr indent="-282764" lvl="1" marL="914400" rtl="0" algn="l">
              <a:lnSpc>
                <a:spcPct val="150000"/>
              </a:lnSpc>
              <a:spcBef>
                <a:spcPts val="0"/>
              </a:spcBef>
              <a:spcAft>
                <a:spcPts val="0"/>
              </a:spcAft>
              <a:buSzPct val="100000"/>
              <a:buChar char="○"/>
            </a:pPr>
            <a:r>
              <a:rPr lang="en"/>
              <a:t>R-square 50.86%</a:t>
            </a:r>
            <a:endParaRPr/>
          </a:p>
          <a:p>
            <a:pPr indent="-282764" lvl="2" marL="1371600" rtl="0" algn="l">
              <a:lnSpc>
                <a:spcPct val="150000"/>
              </a:lnSpc>
              <a:spcBef>
                <a:spcPts val="0"/>
              </a:spcBef>
              <a:spcAft>
                <a:spcPts val="0"/>
              </a:spcAft>
              <a:buSzPct val="100000"/>
              <a:buChar char="■"/>
            </a:pPr>
            <a:r>
              <a:rPr lang="en"/>
              <a:t>not high enough to conclude strong correlation</a:t>
            </a:r>
            <a:endParaRPr/>
          </a:p>
          <a:p>
            <a:pPr indent="-282764" lvl="1" marL="914400" rtl="0" algn="l">
              <a:lnSpc>
                <a:spcPct val="150000"/>
              </a:lnSpc>
              <a:spcBef>
                <a:spcPts val="0"/>
              </a:spcBef>
              <a:spcAft>
                <a:spcPts val="0"/>
              </a:spcAft>
              <a:buSzPct val="100000"/>
              <a:buChar char="○"/>
            </a:pPr>
            <a:r>
              <a:rPr lang="en"/>
              <a:t>P-value associated with f-value is &gt; alpha 0.5</a:t>
            </a:r>
            <a:endParaRPr/>
          </a:p>
          <a:p>
            <a:pPr indent="-282764" lvl="2" marL="1371600" rtl="0" algn="l">
              <a:lnSpc>
                <a:spcPct val="150000"/>
              </a:lnSpc>
              <a:spcBef>
                <a:spcPts val="0"/>
              </a:spcBef>
              <a:spcAft>
                <a:spcPts val="0"/>
              </a:spcAft>
              <a:buSzPct val="100000"/>
              <a:buChar char="■"/>
            </a:pPr>
            <a:r>
              <a:rPr lang="en"/>
              <a:t>Further conclusion of a lack of strong correlation</a:t>
            </a:r>
            <a:endParaRPr/>
          </a:p>
          <a:p>
            <a:pPr indent="-292607" lvl="0" marL="457200" rtl="0" algn="l">
              <a:lnSpc>
                <a:spcPct val="150000"/>
              </a:lnSpc>
              <a:spcBef>
                <a:spcPts val="0"/>
              </a:spcBef>
              <a:spcAft>
                <a:spcPts val="0"/>
              </a:spcAft>
              <a:buSzPct val="100000"/>
              <a:buChar char="●"/>
            </a:pPr>
            <a:r>
              <a:rPr lang="en"/>
              <a:t>See full data</a:t>
            </a:r>
            <a:r>
              <a:rPr lang="en" u="sng">
                <a:solidFill>
                  <a:schemeClr val="hlink"/>
                </a:solidFill>
                <a:hlinkClick r:id="rId3"/>
              </a:rPr>
              <a:t> here</a:t>
            </a:r>
            <a:endParaRPr/>
          </a:p>
        </p:txBody>
      </p:sp>
      <p:pic>
        <p:nvPicPr>
          <p:cNvPr id="329" name="Google Shape;329;p8"/>
          <p:cNvPicPr preferRelativeResize="0"/>
          <p:nvPr/>
        </p:nvPicPr>
        <p:blipFill rotWithShape="1">
          <a:blip r:embed="rId4">
            <a:alphaModFix/>
          </a:blip>
          <a:srcRect b="0" l="0" r="0" t="0"/>
          <a:stretch/>
        </p:blipFill>
        <p:spPr>
          <a:xfrm>
            <a:off x="6260375" y="1351625"/>
            <a:ext cx="2543432" cy="3240825"/>
          </a:xfrm>
          <a:prstGeom prst="rect">
            <a:avLst/>
          </a:prstGeom>
          <a:noFill/>
          <a:ln>
            <a:noFill/>
          </a:ln>
        </p:spPr>
      </p:pic>
      <p:pic>
        <p:nvPicPr>
          <p:cNvPr id="330" name="Google Shape;330;p8"/>
          <p:cNvPicPr preferRelativeResize="0"/>
          <p:nvPr/>
        </p:nvPicPr>
        <p:blipFill rotWithShape="1">
          <a:blip r:embed="rId5">
            <a:alphaModFix/>
          </a:blip>
          <a:srcRect b="0" l="0" r="0" t="0"/>
          <a:stretch/>
        </p:blipFill>
        <p:spPr>
          <a:xfrm>
            <a:off x="2904005" y="1627316"/>
            <a:ext cx="3336000" cy="2482721"/>
          </a:xfrm>
          <a:prstGeom prst="rect">
            <a:avLst/>
          </a:prstGeom>
          <a:noFill/>
          <a:ln>
            <a:noFill/>
          </a:ln>
        </p:spPr>
      </p:pic>
      <p:pic>
        <p:nvPicPr>
          <p:cNvPr id="331" name="Google Shape;331;p8"/>
          <p:cNvPicPr preferRelativeResize="0"/>
          <p:nvPr/>
        </p:nvPicPr>
        <p:blipFill rotWithShape="1">
          <a:blip r:embed="rId6">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GDP/per capita vs Education expense/per capita</a:t>
            </a:r>
            <a:endParaRPr/>
          </a:p>
        </p:txBody>
      </p:sp>
      <p:sp>
        <p:nvSpPr>
          <p:cNvPr id="337" name="Google Shape;337;p9"/>
          <p:cNvSpPr txBox="1"/>
          <p:nvPr>
            <p:ph idx="1" type="body"/>
          </p:nvPr>
        </p:nvSpPr>
        <p:spPr>
          <a:xfrm>
            <a:off x="343775" y="1510975"/>
            <a:ext cx="2577300" cy="3471000"/>
          </a:xfrm>
          <a:prstGeom prst="rect">
            <a:avLst/>
          </a:prstGeom>
          <a:noFill/>
          <a:ln>
            <a:noFill/>
          </a:ln>
        </p:spPr>
        <p:txBody>
          <a:bodyPr anchorCtr="0" anchor="t" bIns="91425" lIns="91425" spcFirstLastPara="1" rIns="91425" wrap="square" tIns="91425">
            <a:normAutofit/>
          </a:bodyPr>
          <a:lstStyle/>
          <a:p>
            <a:pPr indent="-298767" lvl="0" marL="457200" rtl="0" algn="l">
              <a:lnSpc>
                <a:spcPct val="150000"/>
              </a:lnSpc>
              <a:spcBef>
                <a:spcPts val="0"/>
              </a:spcBef>
              <a:spcAft>
                <a:spcPts val="0"/>
              </a:spcAft>
              <a:buSzPts val="1300"/>
              <a:buChar char="●"/>
            </a:pPr>
            <a:r>
              <a:rPr lang="en"/>
              <a:t>Major Takeaways</a:t>
            </a:r>
            <a:endParaRPr/>
          </a:p>
          <a:p>
            <a:pPr indent="-287972" lvl="1" marL="914400" rtl="0" algn="l">
              <a:lnSpc>
                <a:spcPct val="150000"/>
              </a:lnSpc>
              <a:spcBef>
                <a:spcPts val="0"/>
              </a:spcBef>
              <a:spcAft>
                <a:spcPts val="0"/>
              </a:spcAft>
              <a:buSzPts val="1100"/>
              <a:buChar char="○"/>
            </a:pPr>
            <a:r>
              <a:rPr lang="en"/>
              <a:t>Strong correlation in high GDP countries &amp; education expenditure </a:t>
            </a:r>
            <a:endParaRPr/>
          </a:p>
          <a:p>
            <a:pPr indent="-287972" lvl="1" marL="914400" rtl="0" algn="l">
              <a:lnSpc>
                <a:spcPct val="150000"/>
              </a:lnSpc>
              <a:spcBef>
                <a:spcPts val="0"/>
              </a:spcBef>
              <a:spcAft>
                <a:spcPts val="0"/>
              </a:spcAft>
              <a:buSzPts val="1100"/>
              <a:buChar char="○"/>
            </a:pPr>
            <a:r>
              <a:rPr lang="en"/>
              <a:t>Support the hypothesis that as education expenditure increases, as does the nation well being measure of GDP</a:t>
            </a:r>
            <a:endParaRPr/>
          </a:p>
          <a:p>
            <a:pPr indent="-298767" lvl="0" marL="457200" rtl="0" algn="l">
              <a:lnSpc>
                <a:spcPct val="150000"/>
              </a:lnSpc>
              <a:spcBef>
                <a:spcPts val="0"/>
              </a:spcBef>
              <a:spcAft>
                <a:spcPts val="0"/>
              </a:spcAft>
              <a:buSzPts val="1300"/>
              <a:buChar char="●"/>
            </a:pPr>
            <a:r>
              <a:rPr lang="en"/>
              <a:t>See full data </a:t>
            </a:r>
            <a:r>
              <a:rPr lang="en" u="sng">
                <a:solidFill>
                  <a:schemeClr val="hlink"/>
                </a:solidFill>
                <a:hlinkClick r:id="rId3"/>
              </a:rPr>
              <a:t>here</a:t>
            </a:r>
            <a:endParaRPr/>
          </a:p>
        </p:txBody>
      </p:sp>
      <p:pic>
        <p:nvPicPr>
          <p:cNvPr id="338" name="Google Shape;338;p9"/>
          <p:cNvPicPr preferRelativeResize="0"/>
          <p:nvPr/>
        </p:nvPicPr>
        <p:blipFill rotWithShape="1">
          <a:blip r:embed="rId4">
            <a:alphaModFix/>
          </a:blip>
          <a:srcRect b="0" l="0" r="0" t="0"/>
          <a:stretch/>
        </p:blipFill>
        <p:spPr>
          <a:xfrm>
            <a:off x="2921075" y="1597875"/>
            <a:ext cx="3176076" cy="2830000"/>
          </a:xfrm>
          <a:prstGeom prst="rect">
            <a:avLst/>
          </a:prstGeom>
          <a:noFill/>
          <a:ln>
            <a:noFill/>
          </a:ln>
        </p:spPr>
      </p:pic>
      <p:pic>
        <p:nvPicPr>
          <p:cNvPr id="339" name="Google Shape;339;p9"/>
          <p:cNvPicPr preferRelativeResize="0"/>
          <p:nvPr/>
        </p:nvPicPr>
        <p:blipFill rotWithShape="1">
          <a:blip r:embed="rId5">
            <a:alphaModFix/>
          </a:blip>
          <a:srcRect b="0" l="0" r="0" t="0"/>
          <a:stretch/>
        </p:blipFill>
        <p:spPr>
          <a:xfrm>
            <a:off x="6160425" y="1729938"/>
            <a:ext cx="2905800" cy="2565869"/>
          </a:xfrm>
          <a:prstGeom prst="rect">
            <a:avLst/>
          </a:prstGeom>
          <a:noFill/>
          <a:ln>
            <a:noFill/>
          </a:ln>
        </p:spPr>
      </p:pic>
      <p:pic>
        <p:nvPicPr>
          <p:cNvPr id="340" name="Google Shape;340;p9"/>
          <p:cNvPicPr preferRelativeResize="0"/>
          <p:nvPr/>
        </p:nvPicPr>
        <p:blipFill rotWithShape="1">
          <a:blip r:embed="rId6">
            <a:alphaModFix/>
          </a:blip>
          <a:srcRect b="-108305" l="-108306" r="-108305" t="-108306"/>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Mary Jarrells</dc:creator>
</cp:coreProperties>
</file>