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794" r:id="rId3"/>
    <p:sldId id="672" r:id="rId4"/>
    <p:sldId id="673" r:id="rId5"/>
    <p:sldId id="670" r:id="rId6"/>
    <p:sldId id="688" r:id="rId7"/>
    <p:sldId id="689" r:id="rId8"/>
    <p:sldId id="676" r:id="rId9"/>
    <p:sldId id="724" r:id="rId10"/>
    <p:sldId id="677" r:id="rId11"/>
    <p:sldId id="788" r:id="rId12"/>
    <p:sldId id="679" r:id="rId13"/>
    <p:sldId id="678" r:id="rId14"/>
    <p:sldId id="793" r:id="rId15"/>
    <p:sldId id="684" r:id="rId16"/>
    <p:sldId id="725" r:id="rId17"/>
    <p:sldId id="682" r:id="rId18"/>
    <p:sldId id="681" r:id="rId19"/>
    <p:sldId id="685" r:id="rId20"/>
    <p:sldId id="896" r:id="rId21"/>
    <p:sldId id="737" r:id="rId22"/>
    <p:sldId id="961" r:id="rId23"/>
    <p:sldId id="781" r:id="rId24"/>
    <p:sldId id="728" r:id="rId25"/>
    <p:sldId id="288" r:id="rId26"/>
    <p:sldId id="879" r:id="rId27"/>
    <p:sldId id="719" r:id="rId28"/>
    <p:sldId id="880" r:id="rId29"/>
    <p:sldId id="881" r:id="rId30"/>
    <p:sldId id="941" r:id="rId31"/>
    <p:sldId id="882" r:id="rId32"/>
    <p:sldId id="943" r:id="rId33"/>
    <p:sldId id="944" r:id="rId34"/>
    <p:sldId id="945" r:id="rId35"/>
    <p:sldId id="954" r:id="rId36"/>
    <p:sldId id="721" r:id="rId37"/>
    <p:sldId id="962" r:id="rId38"/>
    <p:sldId id="784" r:id="rId39"/>
    <p:sldId id="748" r:id="rId40"/>
    <p:sldId id="799" r:id="rId41"/>
    <p:sldId id="886" r:id="rId42"/>
    <p:sldId id="752" r:id="rId43"/>
    <p:sldId id="753" r:id="rId44"/>
    <p:sldId id="755" r:id="rId45"/>
    <p:sldId id="756" r:id="rId46"/>
    <p:sldId id="757" r:id="rId47"/>
    <p:sldId id="800" r:id="rId48"/>
    <p:sldId id="758" r:id="rId49"/>
    <p:sldId id="75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000080"/>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8403" autoAdjust="0"/>
  </p:normalViewPr>
  <p:slideViewPr>
    <p:cSldViewPr snapToGrid="0">
      <p:cViewPr varScale="1">
        <p:scale>
          <a:sx n="91" d="100"/>
          <a:sy n="91" d="100"/>
        </p:scale>
        <p:origin x="114" y="4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F25B-69AE-4903-8504-5228045AD135}"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7F0F4-3C26-4460-9542-A08BAE8C602C}" type="slidenum">
              <a:rPr lang="en-US" smtClean="0"/>
              <a:t>‹#›</a:t>
            </a:fld>
            <a:endParaRPr lang="en-US"/>
          </a:p>
        </p:txBody>
      </p:sp>
    </p:spTree>
    <p:extLst>
      <p:ext uri="{BB962C8B-B14F-4D97-AF65-F5344CB8AC3E}">
        <p14:creationId xmlns:p14="http://schemas.microsoft.com/office/powerpoint/2010/main" val="58281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a:t>
            </a:fld>
            <a:endParaRPr lang="en-US"/>
          </a:p>
        </p:txBody>
      </p:sp>
    </p:spTree>
    <p:extLst>
      <p:ext uri="{BB962C8B-B14F-4D97-AF65-F5344CB8AC3E}">
        <p14:creationId xmlns:p14="http://schemas.microsoft.com/office/powerpoint/2010/main" val="284483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41CAD8-0AD4-4020-B1C1-27CC6F877717}" type="slidenum">
              <a:rPr lang="en-CA" altLang="en-US" smtClean="0"/>
              <a:pPr/>
              <a:t>25</a:t>
            </a:fld>
            <a:endParaRPr lang="en-CA" altLang="en-US"/>
          </a:p>
        </p:txBody>
      </p:sp>
      <p:sp>
        <p:nvSpPr>
          <p:cNvPr id="4813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26</a:t>
            </a:fld>
            <a:endParaRPr lang="en-US"/>
          </a:p>
        </p:txBody>
      </p:sp>
    </p:spTree>
    <p:extLst>
      <p:ext uri="{BB962C8B-B14F-4D97-AF65-F5344CB8AC3E}">
        <p14:creationId xmlns:p14="http://schemas.microsoft.com/office/powerpoint/2010/main" val="254382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27</a:t>
            </a:fld>
            <a:endParaRPr lang="en-US"/>
          </a:p>
        </p:txBody>
      </p:sp>
    </p:spTree>
    <p:extLst>
      <p:ext uri="{BB962C8B-B14F-4D97-AF65-F5344CB8AC3E}">
        <p14:creationId xmlns:p14="http://schemas.microsoft.com/office/powerpoint/2010/main" val="2689100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A4F7-12C9-45D0-890B-65E704577EB1}"/>
              </a:ext>
            </a:extLst>
          </p:cNvPr>
          <p:cNvSpPr>
            <a:spLocks noGrp="1"/>
          </p:cNvSpPr>
          <p:nvPr>
            <p:ph type="ctrTitle"/>
          </p:nvPr>
        </p:nvSpPr>
        <p:spPr>
          <a:xfrm>
            <a:off x="1524000" y="3429000"/>
            <a:ext cx="9144000" cy="151348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7074A76-DB01-4AEA-AA62-961355629F8B}"/>
              </a:ext>
            </a:extLst>
          </p:cNvPr>
          <p:cNvSpPr>
            <a:spLocks noGrp="1"/>
          </p:cNvSpPr>
          <p:nvPr>
            <p:ph type="subTitle" idx="1"/>
          </p:nvPr>
        </p:nvSpPr>
        <p:spPr>
          <a:xfrm>
            <a:off x="1524000" y="5369171"/>
            <a:ext cx="9144000" cy="86879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27659A2-ED8A-49B1-9601-E93F84DCA683}"/>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5" name="Footer Placeholder 4">
            <a:extLst>
              <a:ext uri="{FF2B5EF4-FFF2-40B4-BE49-F238E27FC236}">
                <a16:creationId xmlns:a16="http://schemas.microsoft.com/office/drawing/2014/main" id="{8AA25CCE-5C7E-4877-990E-CAAEC577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BC02-DBBC-465C-9279-38C504E2679F}"/>
              </a:ext>
            </a:extLst>
          </p:cNvPr>
          <p:cNvSpPr>
            <a:spLocks noGrp="1"/>
          </p:cNvSpPr>
          <p:nvPr>
            <p:ph type="sldNum" sz="quarter" idx="12"/>
          </p:nvPr>
        </p:nvSpPr>
        <p:spPr/>
        <p:txBody>
          <a:bodyPr/>
          <a:lstStyle/>
          <a:p>
            <a:fld id="{F441377E-7A59-42D8-A773-64645425D20F}"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0A6ABC6-D8C8-CDBB-9FD9-5927314FF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1" y="1514927"/>
            <a:ext cx="9143999" cy="1914072"/>
          </a:xfrm>
          <a:prstGeom prst="rect">
            <a:avLst/>
          </a:prstGeom>
        </p:spPr>
      </p:pic>
    </p:spTree>
    <p:extLst>
      <p:ext uri="{BB962C8B-B14F-4D97-AF65-F5344CB8AC3E}">
        <p14:creationId xmlns:p14="http://schemas.microsoft.com/office/powerpoint/2010/main" val="22713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76D-42CF-4595-B03D-3DEEED19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8B14A-1862-44E2-8DD3-AC1E005C7F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0443F-BAF7-448B-B441-89EE90D7E1B9}"/>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5" name="Footer Placeholder 4">
            <a:extLst>
              <a:ext uri="{FF2B5EF4-FFF2-40B4-BE49-F238E27FC236}">
                <a16:creationId xmlns:a16="http://schemas.microsoft.com/office/drawing/2014/main" id="{F38C13BF-C032-4830-B7E6-124E52F4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D490-6B9A-4DB0-A784-6D89073DCFB2}"/>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4904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CC714-CBD8-4426-9B90-EF4CAF3AF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B0799-EA0C-4ACC-AE4B-85841589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ABD74-5911-4ED7-AC9F-69995A42ECB6}"/>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5" name="Footer Placeholder 4">
            <a:extLst>
              <a:ext uri="{FF2B5EF4-FFF2-40B4-BE49-F238E27FC236}">
                <a16:creationId xmlns:a16="http://schemas.microsoft.com/office/drawing/2014/main" id="{C04E2A9E-CCCB-4C72-965C-1A557225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7C878-66FF-4250-83E0-CAECB686C260}"/>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5556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4DBF-A148-4D40-8841-9BB8B7224279}"/>
              </a:ext>
            </a:extLst>
          </p:cNvPr>
          <p:cNvSpPr>
            <a:spLocks noGrp="1"/>
          </p:cNvSpPr>
          <p:nvPr>
            <p:ph type="title"/>
          </p:nvPr>
        </p:nvSpPr>
        <p:spPr>
          <a:xfrm>
            <a:off x="380999" y="365125"/>
            <a:ext cx="1142999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AE46CF3-C0A2-4614-8E84-1AFEE180E340}"/>
              </a:ext>
            </a:extLst>
          </p:cNvPr>
          <p:cNvSpPr>
            <a:spLocks noGrp="1"/>
          </p:cNvSpPr>
          <p:nvPr>
            <p:ph idx="1"/>
          </p:nvPr>
        </p:nvSpPr>
        <p:spPr>
          <a:xfrm>
            <a:off x="381000" y="1847850"/>
            <a:ext cx="1143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9E78-930E-43D9-8AFC-64E432D9B32F}"/>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5" name="Footer Placeholder 4">
            <a:extLst>
              <a:ext uri="{FF2B5EF4-FFF2-40B4-BE49-F238E27FC236}">
                <a16:creationId xmlns:a16="http://schemas.microsoft.com/office/drawing/2014/main" id="{7251BF68-7F0E-4759-82B3-AAFF5511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CEDD-BCA8-40B9-9BC3-C55E36444F2E}"/>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24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8AC-5CA0-43D3-A96B-CDDD1E50E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23595-6DA4-4E0C-8F24-D36F00CF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EFD1B8-63EE-41C8-A7AF-9F7E8BA46758}"/>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5" name="Footer Placeholder 4">
            <a:extLst>
              <a:ext uri="{FF2B5EF4-FFF2-40B4-BE49-F238E27FC236}">
                <a16:creationId xmlns:a16="http://schemas.microsoft.com/office/drawing/2014/main" id="{4852A579-FD19-4B34-858D-62CA8A15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FD5E-6B81-4E31-BEBF-2539D75EAFEF}"/>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9537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D42-DC0F-4D3B-B85B-41A94AE129C5}"/>
              </a:ext>
            </a:extLst>
          </p:cNvPr>
          <p:cNvSpPr>
            <a:spLocks noGrp="1"/>
          </p:cNvSpPr>
          <p:nvPr>
            <p:ph type="title"/>
          </p:nvPr>
        </p:nvSpPr>
        <p:spPr>
          <a:xfrm>
            <a:off x="381000" y="320675"/>
            <a:ext cx="1143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507E72D-103C-4DC6-8052-5272486A6DFB}"/>
              </a:ext>
            </a:extLst>
          </p:cNvPr>
          <p:cNvSpPr>
            <a:spLocks noGrp="1"/>
          </p:cNvSpPr>
          <p:nvPr>
            <p:ph sz="half" idx="1"/>
          </p:nvPr>
        </p:nvSpPr>
        <p:spPr>
          <a:xfrm>
            <a:off x="381000" y="1825625"/>
            <a:ext cx="5638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922DF-619A-401A-849C-F42E1F09C696}"/>
              </a:ext>
            </a:extLst>
          </p:cNvPr>
          <p:cNvSpPr>
            <a:spLocks noGrp="1"/>
          </p:cNvSpPr>
          <p:nvPr>
            <p:ph sz="half" idx="2"/>
          </p:nvPr>
        </p:nvSpPr>
        <p:spPr>
          <a:xfrm>
            <a:off x="6172199" y="1825625"/>
            <a:ext cx="56387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525B-C8A4-4670-9272-235EEEF1D0D4}"/>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6" name="Footer Placeholder 5">
            <a:extLst>
              <a:ext uri="{FF2B5EF4-FFF2-40B4-BE49-F238E27FC236}">
                <a16:creationId xmlns:a16="http://schemas.microsoft.com/office/drawing/2014/main" id="{5BE77B09-7860-4EB6-AD77-FD537324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1CA2-8A10-4B76-85CC-DBBB293C181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225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7752-B71D-4BAD-B753-31B17604D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B5061-2F1B-4C8E-9EE7-901407D05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C2DBA1-C514-4742-B00D-DD452B5DEA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E1711-13BA-4E00-AB8D-CC70F9292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09CF1-4540-4DDB-BD8B-A7160A1EE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D7A0-3640-426D-B877-E0D634BAC418}"/>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8" name="Footer Placeholder 7">
            <a:extLst>
              <a:ext uri="{FF2B5EF4-FFF2-40B4-BE49-F238E27FC236}">
                <a16:creationId xmlns:a16="http://schemas.microsoft.com/office/drawing/2014/main" id="{5830EE41-D7AC-4E99-BC3E-CEB4B7B7D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7D2A2-1679-45FB-BDAE-781B8DAB934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1408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2135-9B99-4A65-867A-47B17F6A5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DEFC1-6775-420E-81BA-5618F505232C}"/>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4" name="Footer Placeholder 3">
            <a:extLst>
              <a:ext uri="{FF2B5EF4-FFF2-40B4-BE49-F238E27FC236}">
                <a16:creationId xmlns:a16="http://schemas.microsoft.com/office/drawing/2014/main" id="{059601B7-3EB5-4D58-A376-CD98ABB19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2C1B1-7F53-4A5A-86C6-15B9C8B6FEA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33639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2CB2-56BD-494E-A30E-0AB6F4CD1224}"/>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3" name="Footer Placeholder 2">
            <a:extLst>
              <a:ext uri="{FF2B5EF4-FFF2-40B4-BE49-F238E27FC236}">
                <a16:creationId xmlns:a16="http://schemas.microsoft.com/office/drawing/2014/main" id="{F5117C5D-768A-42B3-9E85-D7714D5AA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ADB4-436D-45B9-ABD4-FB0621171F96}"/>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18229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1275-5E68-44E8-AADC-8C42788E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F4EF-93BC-4D23-892B-86324C9C6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9524D-49A9-4EB1-B0F1-41A6CB067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E8A7D-BBA6-4B7D-9EC9-1FF4A98C311A}"/>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6" name="Footer Placeholder 5">
            <a:extLst>
              <a:ext uri="{FF2B5EF4-FFF2-40B4-BE49-F238E27FC236}">
                <a16:creationId xmlns:a16="http://schemas.microsoft.com/office/drawing/2014/main" id="{E953F412-DC06-4CA0-8F46-0805D3DE5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16C6D-9E46-489F-8D0E-F267CEF9A3B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616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02E-CD54-42E7-946B-640DD5ED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A4611-136C-45B2-9B7E-2CFB304C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FA03-D941-4479-88CC-939FD9F2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6DF4D-64F5-4A9E-B7B4-B6F48880812C}"/>
              </a:ext>
            </a:extLst>
          </p:cNvPr>
          <p:cNvSpPr>
            <a:spLocks noGrp="1"/>
          </p:cNvSpPr>
          <p:nvPr>
            <p:ph type="dt" sz="half" idx="10"/>
          </p:nvPr>
        </p:nvSpPr>
        <p:spPr/>
        <p:txBody>
          <a:bodyPr/>
          <a:lstStyle/>
          <a:p>
            <a:fld id="{EC5A0E46-DF2F-4CF0-B206-42CD27B775C6}" type="datetimeFigureOut">
              <a:rPr lang="en-US" smtClean="0"/>
              <a:t>8/15/2023</a:t>
            </a:fld>
            <a:endParaRPr lang="en-US"/>
          </a:p>
        </p:txBody>
      </p:sp>
      <p:sp>
        <p:nvSpPr>
          <p:cNvPr id="6" name="Footer Placeholder 5">
            <a:extLst>
              <a:ext uri="{FF2B5EF4-FFF2-40B4-BE49-F238E27FC236}">
                <a16:creationId xmlns:a16="http://schemas.microsoft.com/office/drawing/2014/main" id="{A0393A10-6B3F-4A99-B95D-674A2198C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D0DFA-DD2F-4BEE-9C18-C6591089507D}"/>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686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89B16-EBD6-4338-A383-B6D5478A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B474-2882-4C98-B897-8F7B0EF9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CAC5D-3B95-4665-81E4-4AA80E475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0E46-DF2F-4CF0-B206-42CD27B775C6}" type="datetimeFigureOut">
              <a:rPr lang="en-US" smtClean="0"/>
              <a:t>8/15/2023</a:t>
            </a:fld>
            <a:endParaRPr lang="en-US"/>
          </a:p>
        </p:txBody>
      </p:sp>
      <p:sp>
        <p:nvSpPr>
          <p:cNvPr id="5" name="Footer Placeholder 4">
            <a:extLst>
              <a:ext uri="{FF2B5EF4-FFF2-40B4-BE49-F238E27FC236}">
                <a16:creationId xmlns:a16="http://schemas.microsoft.com/office/drawing/2014/main" id="{D8F5E579-9B5A-4F4A-B2A0-4159DD2B9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C746-7390-4EA8-B399-4E61D4D8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1377E-7A59-42D8-A773-64645425D20F}" type="slidenum">
              <a:rPr lang="en-US" smtClean="0"/>
              <a:t>‹#›</a:t>
            </a:fld>
            <a:endParaRPr lang="en-US"/>
          </a:p>
        </p:txBody>
      </p:sp>
    </p:spTree>
    <p:extLst>
      <p:ext uri="{BB962C8B-B14F-4D97-AF65-F5344CB8AC3E}">
        <p14:creationId xmlns:p14="http://schemas.microsoft.com/office/powerpoint/2010/main" val="187080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7D0-E927-4F88-AF12-487614448B3F}"/>
              </a:ext>
            </a:extLst>
          </p:cNvPr>
          <p:cNvSpPr>
            <a:spLocks noGrp="1"/>
          </p:cNvSpPr>
          <p:nvPr>
            <p:ph type="ctrTitle"/>
          </p:nvPr>
        </p:nvSpPr>
        <p:spPr/>
        <p:txBody>
          <a:bodyPr>
            <a:noAutofit/>
          </a:bodyPr>
          <a:lstStyle/>
          <a:p>
            <a:r>
              <a:rPr lang="en-US" sz="4400" spc="-35" dirty="0"/>
              <a:t>Classes and Structs</a:t>
            </a:r>
            <a:endParaRPr lang="en-US" sz="4400" dirty="0"/>
          </a:p>
        </p:txBody>
      </p:sp>
      <p:sp>
        <p:nvSpPr>
          <p:cNvPr id="3" name="Subtitle 2">
            <a:extLst>
              <a:ext uri="{FF2B5EF4-FFF2-40B4-BE49-F238E27FC236}">
                <a16:creationId xmlns:a16="http://schemas.microsoft.com/office/drawing/2014/main" id="{89F07F52-D042-4B9B-9E88-6FE8ED4AFF16}"/>
              </a:ext>
            </a:extLst>
          </p:cNvPr>
          <p:cNvSpPr>
            <a:spLocks noGrp="1"/>
          </p:cNvSpPr>
          <p:nvPr>
            <p:ph type="subTitle" idx="1"/>
          </p:nvPr>
        </p:nvSpPr>
        <p:spPr/>
        <p:txBody>
          <a:bodyPr>
            <a:normAutofit lnSpcReduction="10000"/>
          </a:bodyPr>
          <a:lstStyle/>
          <a:p>
            <a:r>
              <a:rPr lang="en-US" dirty="0"/>
              <a:t>Slides by Varick and Ashley Erickson</a:t>
            </a:r>
          </a:p>
          <a:p>
            <a:r>
              <a:rPr lang="en-US" dirty="0"/>
              <a:t>© Varick </a:t>
            </a:r>
            <a:r>
              <a:rPr lang="en-US"/>
              <a:t>and Ashley Erickson</a:t>
            </a:r>
            <a:endParaRPr lang="en-US" dirty="0"/>
          </a:p>
        </p:txBody>
      </p:sp>
    </p:spTree>
    <p:extLst>
      <p:ext uri="{BB962C8B-B14F-4D97-AF65-F5344CB8AC3E}">
        <p14:creationId xmlns:p14="http://schemas.microsoft.com/office/powerpoint/2010/main" val="21779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CF96-5445-4192-B4A7-451B1BD7DC3A}"/>
              </a:ext>
            </a:extLst>
          </p:cNvPr>
          <p:cNvSpPr>
            <a:spLocks noGrp="1"/>
          </p:cNvSpPr>
          <p:nvPr>
            <p:ph type="title"/>
          </p:nvPr>
        </p:nvSpPr>
        <p:spPr/>
        <p:txBody>
          <a:bodyPr/>
          <a:lstStyle/>
          <a:p>
            <a:r>
              <a:rPr lang="en-US" dirty="0"/>
              <a:t>Important rules for struct</a:t>
            </a:r>
          </a:p>
        </p:txBody>
      </p:sp>
      <p:sp>
        <p:nvSpPr>
          <p:cNvPr id="3" name="Content Placeholder 2">
            <a:extLst>
              <a:ext uri="{FF2B5EF4-FFF2-40B4-BE49-F238E27FC236}">
                <a16:creationId xmlns:a16="http://schemas.microsoft.com/office/drawing/2014/main" id="{F37247B4-DADE-4702-A387-DFF424E45BD4}"/>
              </a:ext>
            </a:extLst>
          </p:cNvPr>
          <p:cNvSpPr>
            <a:spLocks noGrp="1"/>
          </p:cNvSpPr>
          <p:nvPr>
            <p:ph idx="1"/>
          </p:nvPr>
        </p:nvSpPr>
        <p:spPr/>
        <p:txBody>
          <a:bodyPr>
            <a:normAutofit/>
          </a:bodyPr>
          <a:lstStyle/>
          <a:p>
            <a:r>
              <a:rPr lang="en-US" sz="2200" dirty="0"/>
              <a:t>Names begin with </a:t>
            </a:r>
            <a:r>
              <a:rPr lang="en-US" sz="2200" b="1" dirty="0"/>
              <a:t>uppercase letters</a:t>
            </a:r>
            <a:r>
              <a:rPr lang="en-US" sz="2200" dirty="0"/>
              <a:t>.  (uppercase helps us tell the struct apart from a normal variable)</a:t>
            </a:r>
          </a:p>
          <a:p>
            <a:endParaRPr lang="en-US" sz="2200" dirty="0"/>
          </a:p>
          <a:p>
            <a:r>
              <a:rPr lang="en-US" sz="2200" dirty="0"/>
              <a:t>Usually place the struct </a:t>
            </a:r>
            <a:r>
              <a:rPr lang="en-US" sz="2200" b="1" dirty="0"/>
              <a:t>near the beginning of the header files</a:t>
            </a:r>
            <a:r>
              <a:rPr lang="en-US" sz="2200" dirty="0"/>
              <a:t>, similar to when declaring global constants.</a:t>
            </a:r>
          </a:p>
          <a:p>
            <a:endParaRPr lang="en-US" sz="2200" dirty="0"/>
          </a:p>
          <a:p>
            <a:r>
              <a:rPr lang="en-US" sz="2200" dirty="0"/>
              <a:t>After it is declared, the </a:t>
            </a:r>
            <a:r>
              <a:rPr lang="en-US" sz="2200" b="1" dirty="0"/>
              <a:t>struct is available to every function that appears </a:t>
            </a:r>
            <a:r>
              <a:rPr lang="en-US" sz="2200" b="1" u="sng" dirty="0"/>
              <a:t>after</a:t>
            </a:r>
            <a:r>
              <a:rPr lang="en-US" sz="2200" b="1" dirty="0"/>
              <a:t> the definition</a:t>
            </a:r>
            <a:r>
              <a:rPr lang="en-US" sz="2200" dirty="0"/>
              <a:t>.</a:t>
            </a:r>
          </a:p>
          <a:p>
            <a:endParaRPr lang="en-US" sz="2200" dirty="0"/>
          </a:p>
          <a:p>
            <a:r>
              <a:rPr lang="en-US" sz="2200" dirty="0"/>
              <a:t>Once you declare it, the struct variables </a:t>
            </a:r>
            <a:r>
              <a:rPr lang="en-US" sz="2200" b="1" dirty="0"/>
              <a:t>can be used just like regular old variables.</a:t>
            </a:r>
          </a:p>
          <a:p>
            <a:endParaRPr lang="en-US" dirty="0"/>
          </a:p>
          <a:p>
            <a:endParaRPr lang="en-US" dirty="0"/>
          </a:p>
        </p:txBody>
      </p:sp>
      <p:sp>
        <p:nvSpPr>
          <p:cNvPr id="4" name="Slide Number Placeholder 3">
            <a:extLst>
              <a:ext uri="{FF2B5EF4-FFF2-40B4-BE49-F238E27FC236}">
                <a16:creationId xmlns:a16="http://schemas.microsoft.com/office/drawing/2014/main" id="{1BD8FA21-598D-43F7-9EB3-DCB02C7F3FEB}"/>
              </a:ext>
            </a:extLst>
          </p:cNvPr>
          <p:cNvSpPr>
            <a:spLocks noGrp="1"/>
          </p:cNvSpPr>
          <p:nvPr>
            <p:ph type="sldNum" sz="quarter" idx="12"/>
          </p:nvPr>
        </p:nvSpPr>
        <p:spPr/>
        <p:txBody>
          <a:bodyPr/>
          <a:lstStyle/>
          <a:p>
            <a:fld id="{D62DE1E3-95F9-5A49-8A46-D75D3CDD26F8}" type="slidenum">
              <a:rPr lang="en-US" smtClean="0"/>
              <a:t>10</a:t>
            </a:fld>
            <a:endParaRPr lang="en-US"/>
          </a:p>
        </p:txBody>
      </p:sp>
    </p:spTree>
    <p:extLst>
      <p:ext uri="{BB962C8B-B14F-4D97-AF65-F5344CB8AC3E}">
        <p14:creationId xmlns:p14="http://schemas.microsoft.com/office/powerpoint/2010/main" val="113168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DE04-721B-44FB-AEA6-077152969513}"/>
              </a:ext>
            </a:extLst>
          </p:cNvPr>
          <p:cNvSpPr>
            <a:spLocks noGrp="1"/>
          </p:cNvSpPr>
          <p:nvPr>
            <p:ph type="title"/>
          </p:nvPr>
        </p:nvSpPr>
        <p:spPr/>
        <p:txBody>
          <a:bodyPr/>
          <a:lstStyle/>
          <a:p>
            <a:r>
              <a:rPr lang="en-US" dirty="0"/>
              <a:t>Additional rules for structs</a:t>
            </a:r>
          </a:p>
        </p:txBody>
      </p:sp>
      <p:sp>
        <p:nvSpPr>
          <p:cNvPr id="3" name="Content Placeholder 2">
            <a:extLst>
              <a:ext uri="{FF2B5EF4-FFF2-40B4-BE49-F238E27FC236}">
                <a16:creationId xmlns:a16="http://schemas.microsoft.com/office/drawing/2014/main" id="{755E385A-08B7-41AE-BA11-1EED7FE83C0E}"/>
              </a:ext>
            </a:extLst>
          </p:cNvPr>
          <p:cNvSpPr>
            <a:spLocks noGrp="1"/>
          </p:cNvSpPr>
          <p:nvPr>
            <p:ph idx="1"/>
          </p:nvPr>
        </p:nvSpPr>
        <p:spPr/>
        <p:txBody>
          <a:bodyPr>
            <a:normAutofit/>
          </a:bodyPr>
          <a:lstStyle/>
          <a:p>
            <a:r>
              <a:rPr lang="en-US" sz="2000" dirty="0"/>
              <a:t>The scope of a struct is the same as any other variable.</a:t>
            </a:r>
          </a:p>
          <a:p>
            <a:endParaRPr lang="en-US" sz="2000" dirty="0"/>
          </a:p>
          <a:p>
            <a:r>
              <a:rPr lang="en-US" sz="2000" dirty="0"/>
              <a:t>Structs are local to the function in which they are declared.</a:t>
            </a:r>
          </a:p>
          <a:p>
            <a:endParaRPr lang="en-US" sz="2000" dirty="0"/>
          </a:p>
          <a:p>
            <a:r>
              <a:rPr lang="en-US" sz="2000" dirty="0"/>
              <a:t>If declared globally, structs are available to all functions after the declaration.</a:t>
            </a:r>
          </a:p>
          <a:p>
            <a:endParaRPr lang="en-US" sz="2000" dirty="0"/>
          </a:p>
          <a:p>
            <a:r>
              <a:rPr lang="en-US" sz="2000" dirty="0"/>
              <a:t>Structs are another data type, similar to an int or double.  The difference is that we define what goes inside a struct.</a:t>
            </a:r>
          </a:p>
          <a:p>
            <a:endParaRPr lang="en-US" sz="2000" dirty="0"/>
          </a:p>
          <a:p>
            <a:r>
              <a:rPr lang="en-US" sz="2000" dirty="0"/>
              <a:t>You can use structures anywhere your favorite data types are used (including in functions, arrays, vectors and pointers)</a:t>
            </a:r>
          </a:p>
          <a:p>
            <a:endParaRPr lang="en-US" sz="2000" dirty="0"/>
          </a:p>
        </p:txBody>
      </p:sp>
      <p:sp>
        <p:nvSpPr>
          <p:cNvPr id="5" name="Slide Number Placeholder 3">
            <a:extLst>
              <a:ext uri="{FF2B5EF4-FFF2-40B4-BE49-F238E27FC236}">
                <a16:creationId xmlns:a16="http://schemas.microsoft.com/office/drawing/2014/main" id="{5BBC2227-808D-4BF5-84BE-217BD1AB8CFB}"/>
              </a:ext>
            </a:extLst>
          </p:cNvPr>
          <p:cNvSpPr txBox="1">
            <a:spLocks/>
          </p:cNvSpPr>
          <p:nvPr/>
        </p:nvSpPr>
        <p:spPr>
          <a:xfrm>
            <a:off x="8077200" y="6356351"/>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62DE1E3-95F9-5A49-8A46-D75D3CDD26F8}" type="slidenum">
              <a:rPr lang="en-US"/>
              <a:pPr/>
              <a:t>11</a:t>
            </a:fld>
            <a:endParaRPr lang="en-US" dirty="0"/>
          </a:p>
        </p:txBody>
      </p:sp>
    </p:spTree>
    <p:extLst>
      <p:ext uri="{BB962C8B-B14F-4D97-AF65-F5344CB8AC3E}">
        <p14:creationId xmlns:p14="http://schemas.microsoft.com/office/powerpoint/2010/main" val="155076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036-42C4-474E-9588-29D6A99B8CAB}"/>
              </a:ext>
            </a:extLst>
          </p:cNvPr>
          <p:cNvSpPr>
            <a:spLocks noGrp="1"/>
          </p:cNvSpPr>
          <p:nvPr>
            <p:ph type="title"/>
          </p:nvPr>
        </p:nvSpPr>
        <p:spPr>
          <a:xfrm>
            <a:off x="6033478" y="334356"/>
            <a:ext cx="6158522" cy="627191"/>
          </a:xfrm>
        </p:spPr>
        <p:txBody>
          <a:bodyPr>
            <a:normAutofit fontScale="90000"/>
          </a:bodyPr>
          <a:lstStyle/>
          <a:p>
            <a:r>
              <a:rPr lang="en-US" dirty="0"/>
              <a:t>Using structures in programs</a:t>
            </a:r>
          </a:p>
        </p:txBody>
      </p:sp>
      <p:sp>
        <p:nvSpPr>
          <p:cNvPr id="3" name="Content Placeholder 2">
            <a:extLst>
              <a:ext uri="{FF2B5EF4-FFF2-40B4-BE49-F238E27FC236}">
                <a16:creationId xmlns:a16="http://schemas.microsoft.com/office/drawing/2014/main" id="{8BD0A90C-309E-43FA-B564-5DC90148A4A5}"/>
              </a:ext>
            </a:extLst>
          </p:cNvPr>
          <p:cNvSpPr>
            <a:spLocks noGrp="1"/>
          </p:cNvSpPr>
          <p:nvPr>
            <p:ph idx="1"/>
          </p:nvPr>
        </p:nvSpPr>
        <p:spPr>
          <a:xfrm>
            <a:off x="6185876" y="1185012"/>
            <a:ext cx="5676609" cy="4642860"/>
          </a:xfrm>
        </p:spPr>
        <p:txBody>
          <a:bodyPr>
            <a:normAutofit/>
          </a:bodyPr>
          <a:lstStyle/>
          <a:p>
            <a:r>
              <a:rPr lang="en-US" sz="2000" dirty="0"/>
              <a:t>Once we declare our structure type, we can declare individual sets in our programs </a:t>
            </a:r>
          </a:p>
        </p:txBody>
      </p:sp>
      <p:sp>
        <p:nvSpPr>
          <p:cNvPr id="6" name="TextBox 5">
            <a:extLst>
              <a:ext uri="{FF2B5EF4-FFF2-40B4-BE49-F238E27FC236}">
                <a16:creationId xmlns:a16="http://schemas.microsoft.com/office/drawing/2014/main" id="{7AE992D2-11FA-47A7-8C21-2F4FF5AC1391}"/>
              </a:ext>
            </a:extLst>
          </p:cNvPr>
          <p:cNvSpPr txBox="1"/>
          <p:nvPr/>
        </p:nvSpPr>
        <p:spPr>
          <a:xfrm>
            <a:off x="144586" y="149641"/>
            <a:ext cx="7393035" cy="5909310"/>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//usual headers</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&lt;string&gt;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PetData</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//declare PetData struct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name;		</a:t>
            </a:r>
            <a:r>
              <a:rPr lang="en-US" sz="1400" dirty="0">
                <a:solidFill>
                  <a:srgbClr val="008000"/>
                </a:solidFill>
                <a:latin typeface="Consolas" panose="020B0609020204030204" pitchFamily="49" charset="0"/>
              </a:rPr>
              <a:t>//store pet's name</a:t>
            </a:r>
            <a:endParaRPr lang="en-US" sz="1400" dirty="0">
              <a:solidFill>
                <a:srgbClr val="000000"/>
              </a:solidFill>
              <a:latin typeface="Consolas" panose="020B0609020204030204" pitchFamily="49" charset="0"/>
            </a:endParaRP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species;	</a:t>
            </a:r>
            <a:r>
              <a:rPr lang="en-US" sz="1400" dirty="0">
                <a:solidFill>
                  <a:srgbClr val="008000"/>
                </a:solidFill>
                <a:latin typeface="Consolas" panose="020B0609020204030204" pitchFamily="49" charset="0"/>
              </a:rPr>
              <a:t>//store species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age;		</a:t>
            </a:r>
            <a:r>
              <a:rPr lang="en-US" sz="1400" dirty="0">
                <a:solidFill>
                  <a:srgbClr val="008000"/>
                </a:solidFill>
                <a:latin typeface="Consolas" panose="020B0609020204030204" pitchFamily="49" charset="0"/>
              </a:rPr>
              <a:t>//store age in years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genderMorF</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gender as 'M' or 'F'</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weightInPounds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weight in pounds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cageLocation</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location in shelter</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isHealthy</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//true/false whether the pet is healthy</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isAvailable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//true/false whether the pet is available</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adoptionFee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//adoption fee in dollars</a:t>
            </a:r>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r>
              <a:rPr lang="en-US" sz="1400" dirty="0">
                <a:solidFill>
                  <a:srgbClr val="008000"/>
                </a:solidFill>
                <a:latin typeface="Consolas" panose="020B0609020204030204" pitchFamily="49" charset="0"/>
              </a:rPr>
              <a:t>//declare main function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PetData pet1;   </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PetData pet2;</a:t>
            </a:r>
          </a:p>
          <a:p>
            <a:pPr lvl="1"/>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graphicFrame>
        <p:nvGraphicFramePr>
          <p:cNvPr id="9" name="Table 9">
            <a:extLst>
              <a:ext uri="{FF2B5EF4-FFF2-40B4-BE49-F238E27FC236}">
                <a16:creationId xmlns:a16="http://schemas.microsoft.com/office/drawing/2014/main" id="{3B0520F3-FA9A-4C5D-BC3A-21505F29B548}"/>
              </a:ext>
            </a:extLst>
          </p:cNvPr>
          <p:cNvGraphicFramePr>
            <a:graphicFrameLocks noGrp="1"/>
          </p:cNvGraphicFramePr>
          <p:nvPr>
            <p:extLst>
              <p:ext uri="{D42A27DB-BD31-4B8C-83A1-F6EECF244321}">
                <p14:modId xmlns:p14="http://schemas.microsoft.com/office/powerpoint/2010/main" val="3745365585"/>
              </p:ext>
            </p:extLst>
          </p:nvPr>
        </p:nvGraphicFramePr>
        <p:xfrm>
          <a:off x="7215728" y="2007793"/>
          <a:ext cx="1225050" cy="2263140"/>
        </p:xfrm>
        <a:graphic>
          <a:graphicData uri="http://schemas.openxmlformats.org/drawingml/2006/table">
            <a:tbl>
              <a:tblPr firstRow="1" bandRow="1">
                <a:tableStyleId>{5940675A-B579-460E-94D1-54222C63F5DA}</a:tableStyleId>
              </a:tblPr>
              <a:tblGrid>
                <a:gridCol w="1225050">
                  <a:extLst>
                    <a:ext uri="{9D8B030D-6E8A-4147-A177-3AD203B41FA5}">
                      <a16:colId xmlns:a16="http://schemas.microsoft.com/office/drawing/2014/main" val="2443045963"/>
                    </a:ext>
                  </a:extLst>
                </a:gridCol>
              </a:tblGrid>
              <a:tr h="127000">
                <a:tc>
                  <a:txBody>
                    <a:bodyPr/>
                    <a:lstStyle/>
                    <a:p>
                      <a:r>
                        <a:rPr lang="en-US" sz="1050" dirty="0">
                          <a:solidFill>
                            <a:srgbClr val="000000"/>
                          </a:solidFill>
                          <a:latin typeface="Consolas" panose="020B0609020204030204" pitchFamily="49" charset="0"/>
                        </a:rPr>
                        <a:t>name	</a:t>
                      </a:r>
                      <a:endParaRPr lang="en-US" sz="1050" dirty="0"/>
                    </a:p>
                  </a:txBody>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solidFill>
                            <a:srgbClr val="000000"/>
                          </a:solidFill>
                          <a:latin typeface="Consolas" panose="020B0609020204030204" pitchFamily="49" charset="0"/>
                        </a:rPr>
                        <a:t>species</a:t>
                      </a:r>
                      <a:endParaRPr lang="en-US" sz="1050" dirty="0"/>
                    </a:p>
                  </a:txBody>
                  <a:tcPr/>
                </a:tc>
                <a:extLst>
                  <a:ext uri="{0D108BD9-81ED-4DB2-BD59-A6C34878D82A}">
                    <a16:rowId xmlns:a16="http://schemas.microsoft.com/office/drawing/2014/main" val="509658456"/>
                  </a:ext>
                </a:extLst>
              </a:tr>
              <a:tr h="127000">
                <a:tc>
                  <a:txBody>
                    <a:bodyPr/>
                    <a:lstStyle/>
                    <a:p>
                      <a:r>
                        <a:rPr lang="en-US" sz="1050" dirty="0">
                          <a:solidFill>
                            <a:srgbClr val="000000"/>
                          </a:solidFill>
                          <a:latin typeface="Consolas" panose="020B0609020204030204" pitchFamily="49" charset="0"/>
                        </a:rPr>
                        <a:t>age</a:t>
                      </a:r>
                      <a:endParaRPr lang="en-US" sz="1050" dirty="0"/>
                    </a:p>
                  </a:txBody>
                  <a:tcPr/>
                </a:tc>
                <a:extLst>
                  <a:ext uri="{0D108BD9-81ED-4DB2-BD59-A6C34878D82A}">
                    <a16:rowId xmlns:a16="http://schemas.microsoft.com/office/drawing/2014/main" val="3860619131"/>
                  </a:ext>
                </a:extLst>
              </a:tr>
              <a:tr h="127000">
                <a:tc>
                  <a:txBody>
                    <a:bodyPr/>
                    <a:lstStyle/>
                    <a:p>
                      <a:r>
                        <a:rPr lang="en-US" sz="1050" dirty="0">
                          <a:solidFill>
                            <a:srgbClr val="000000"/>
                          </a:solidFill>
                          <a:latin typeface="Consolas" panose="020B0609020204030204" pitchFamily="49" charset="0"/>
                        </a:rPr>
                        <a:t>genderMorF</a:t>
                      </a:r>
                      <a:endParaRPr lang="en-US" sz="1050" dirty="0"/>
                    </a:p>
                  </a:txBody>
                  <a:tcPr/>
                </a:tc>
                <a:extLst>
                  <a:ext uri="{0D108BD9-81ED-4DB2-BD59-A6C34878D82A}">
                    <a16:rowId xmlns:a16="http://schemas.microsoft.com/office/drawing/2014/main" val="215544471"/>
                  </a:ext>
                </a:extLst>
              </a:tr>
              <a:tr h="127000">
                <a:tc>
                  <a:txBody>
                    <a:bodyPr/>
                    <a:lstStyle/>
                    <a:p>
                      <a:r>
                        <a:rPr lang="en-US" sz="1050" dirty="0">
                          <a:solidFill>
                            <a:srgbClr val="000000"/>
                          </a:solidFill>
                          <a:latin typeface="Consolas" panose="020B0609020204030204" pitchFamily="49" charset="0"/>
                        </a:rPr>
                        <a:t>weightInPounds</a:t>
                      </a:r>
                      <a:endParaRPr lang="en-US" sz="1050" dirty="0"/>
                    </a:p>
                  </a:txBody>
                  <a:tcPr/>
                </a:tc>
                <a:extLst>
                  <a:ext uri="{0D108BD9-81ED-4DB2-BD59-A6C34878D82A}">
                    <a16:rowId xmlns:a16="http://schemas.microsoft.com/office/drawing/2014/main" val="2281251995"/>
                  </a:ext>
                </a:extLst>
              </a:tr>
              <a:tr h="127000">
                <a:tc>
                  <a:txBody>
                    <a:bodyPr/>
                    <a:lstStyle/>
                    <a:p>
                      <a:r>
                        <a:rPr lang="en-US" sz="1050" dirty="0">
                          <a:solidFill>
                            <a:srgbClr val="000000"/>
                          </a:solidFill>
                          <a:latin typeface="Consolas" panose="020B0609020204030204" pitchFamily="49" charset="0"/>
                        </a:rPr>
                        <a:t>cageLocation</a:t>
                      </a:r>
                      <a:endParaRPr lang="en-US" sz="1050" dirty="0"/>
                    </a:p>
                  </a:txBody>
                  <a:tcPr/>
                </a:tc>
                <a:extLst>
                  <a:ext uri="{0D108BD9-81ED-4DB2-BD59-A6C34878D82A}">
                    <a16:rowId xmlns:a16="http://schemas.microsoft.com/office/drawing/2014/main" val="2851281955"/>
                  </a:ext>
                </a:extLst>
              </a:tr>
              <a:tr h="127000">
                <a:tc>
                  <a:txBody>
                    <a:bodyPr/>
                    <a:lstStyle/>
                    <a:p>
                      <a:r>
                        <a:rPr lang="en-US" sz="1050" dirty="0">
                          <a:solidFill>
                            <a:srgbClr val="000000"/>
                          </a:solidFill>
                          <a:latin typeface="Consolas" panose="020B0609020204030204" pitchFamily="49" charset="0"/>
                        </a:rPr>
                        <a:t>isHealthy</a:t>
                      </a:r>
                      <a:endParaRPr lang="en-US" sz="1050" dirty="0"/>
                    </a:p>
                  </a:txBody>
                  <a:tcPr/>
                </a:tc>
                <a:extLst>
                  <a:ext uri="{0D108BD9-81ED-4DB2-BD59-A6C34878D82A}">
                    <a16:rowId xmlns:a16="http://schemas.microsoft.com/office/drawing/2014/main" val="3171229966"/>
                  </a:ext>
                </a:extLst>
              </a:tr>
              <a:tr h="127000">
                <a:tc>
                  <a:txBody>
                    <a:bodyPr/>
                    <a:lstStyle/>
                    <a:p>
                      <a:r>
                        <a:rPr lang="en-US" sz="1050" dirty="0">
                          <a:solidFill>
                            <a:srgbClr val="000000"/>
                          </a:solidFill>
                          <a:latin typeface="Consolas" panose="020B0609020204030204" pitchFamily="49" charset="0"/>
                        </a:rPr>
                        <a:t>isAvailable</a:t>
                      </a:r>
                      <a:endParaRPr lang="en-US" sz="1050" dirty="0"/>
                    </a:p>
                  </a:txBody>
                  <a:tcPr/>
                </a:tc>
                <a:extLst>
                  <a:ext uri="{0D108BD9-81ED-4DB2-BD59-A6C34878D82A}">
                    <a16:rowId xmlns:a16="http://schemas.microsoft.com/office/drawing/2014/main" val="2970387208"/>
                  </a:ext>
                </a:extLst>
              </a:tr>
              <a:tr h="127000">
                <a:tc>
                  <a:txBody>
                    <a:bodyPr/>
                    <a:lstStyle/>
                    <a:p>
                      <a:r>
                        <a:rPr lang="en-US" sz="1050" dirty="0">
                          <a:solidFill>
                            <a:srgbClr val="000000"/>
                          </a:solidFill>
                          <a:latin typeface="Consolas" panose="020B0609020204030204" pitchFamily="49" charset="0"/>
                        </a:rPr>
                        <a:t>adoptionFee</a:t>
                      </a:r>
                      <a:endParaRPr lang="en-US" sz="1050" dirty="0"/>
                    </a:p>
                  </a:txBody>
                  <a:tcPr/>
                </a:tc>
                <a:extLst>
                  <a:ext uri="{0D108BD9-81ED-4DB2-BD59-A6C34878D82A}">
                    <a16:rowId xmlns:a16="http://schemas.microsoft.com/office/drawing/2014/main" val="3609833572"/>
                  </a:ext>
                </a:extLst>
              </a:tr>
            </a:tbl>
          </a:graphicData>
        </a:graphic>
      </p:graphicFrame>
      <p:sp>
        <p:nvSpPr>
          <p:cNvPr id="12" name="Right Brace 11">
            <a:extLst>
              <a:ext uri="{FF2B5EF4-FFF2-40B4-BE49-F238E27FC236}">
                <a16:creationId xmlns:a16="http://schemas.microsoft.com/office/drawing/2014/main" id="{E82A91AB-CC02-4233-A7F9-BE6F65225915}"/>
              </a:ext>
            </a:extLst>
          </p:cNvPr>
          <p:cNvSpPr/>
          <p:nvPr/>
        </p:nvSpPr>
        <p:spPr>
          <a:xfrm>
            <a:off x="8553038" y="2007793"/>
            <a:ext cx="170605" cy="22631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6FDB1C17-0C47-49EF-8B5F-58608A1ABC85}"/>
              </a:ext>
            </a:extLst>
          </p:cNvPr>
          <p:cNvSpPr/>
          <p:nvPr/>
        </p:nvSpPr>
        <p:spPr>
          <a:xfrm>
            <a:off x="8577321" y="4541419"/>
            <a:ext cx="231793" cy="22631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9AAB5E7-C3F3-4CFA-8E54-82CF0EC298E2}"/>
              </a:ext>
            </a:extLst>
          </p:cNvPr>
          <p:cNvSpPr txBox="1"/>
          <p:nvPr/>
        </p:nvSpPr>
        <p:spPr>
          <a:xfrm>
            <a:off x="8809114" y="5519804"/>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pet2</a:t>
            </a:r>
            <a:endParaRPr lang="en-US" dirty="0"/>
          </a:p>
        </p:txBody>
      </p:sp>
      <p:sp>
        <p:nvSpPr>
          <p:cNvPr id="17" name="TextBox 16">
            <a:extLst>
              <a:ext uri="{FF2B5EF4-FFF2-40B4-BE49-F238E27FC236}">
                <a16:creationId xmlns:a16="http://schemas.microsoft.com/office/drawing/2014/main" id="{24C219B3-F9D8-4B1D-8CD7-C075761C73AB}"/>
              </a:ext>
            </a:extLst>
          </p:cNvPr>
          <p:cNvSpPr txBox="1"/>
          <p:nvPr/>
        </p:nvSpPr>
        <p:spPr>
          <a:xfrm>
            <a:off x="8753006" y="2954697"/>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pet1</a:t>
            </a:r>
            <a:endParaRPr lang="en-US" dirty="0"/>
          </a:p>
        </p:txBody>
      </p:sp>
      <p:cxnSp>
        <p:nvCxnSpPr>
          <p:cNvPr id="19" name="Straight Arrow Connector 18">
            <a:extLst>
              <a:ext uri="{FF2B5EF4-FFF2-40B4-BE49-F238E27FC236}">
                <a16:creationId xmlns:a16="http://schemas.microsoft.com/office/drawing/2014/main" id="{6097CD46-7AAE-41B3-9410-72EC4C1F347D}"/>
              </a:ext>
            </a:extLst>
          </p:cNvPr>
          <p:cNvCxnSpPr>
            <a:cxnSpLocks/>
            <a:endCxn id="9" idx="1"/>
          </p:cNvCxnSpPr>
          <p:nvPr/>
        </p:nvCxnSpPr>
        <p:spPr>
          <a:xfrm flipV="1">
            <a:off x="2092351" y="3139363"/>
            <a:ext cx="5123377" cy="1667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A3E3A33-AC83-4335-B094-6AF34541AB95}"/>
              </a:ext>
            </a:extLst>
          </p:cNvPr>
          <p:cNvCxnSpPr>
            <a:cxnSpLocks/>
            <a:endCxn id="23" idx="1"/>
          </p:cNvCxnSpPr>
          <p:nvPr/>
        </p:nvCxnSpPr>
        <p:spPr>
          <a:xfrm>
            <a:off x="2092351" y="5297723"/>
            <a:ext cx="5123376" cy="375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a:extLst>
              <a:ext uri="{FF2B5EF4-FFF2-40B4-BE49-F238E27FC236}">
                <a16:creationId xmlns:a16="http://schemas.microsoft.com/office/drawing/2014/main" id="{5F4CFD3F-2ECA-4544-BA5C-AA77422DF6C3}"/>
              </a:ext>
            </a:extLst>
          </p:cNvPr>
          <p:cNvGraphicFramePr>
            <a:graphicFrameLocks noGrp="1"/>
          </p:cNvGraphicFramePr>
          <p:nvPr>
            <p:extLst>
              <p:ext uri="{D42A27DB-BD31-4B8C-83A1-F6EECF244321}">
                <p14:modId xmlns:p14="http://schemas.microsoft.com/office/powerpoint/2010/main" val="601192990"/>
              </p:ext>
            </p:extLst>
          </p:nvPr>
        </p:nvGraphicFramePr>
        <p:xfrm>
          <a:off x="7215727" y="4541419"/>
          <a:ext cx="1225050" cy="2263140"/>
        </p:xfrm>
        <a:graphic>
          <a:graphicData uri="http://schemas.openxmlformats.org/drawingml/2006/table">
            <a:tbl>
              <a:tblPr firstRow="1" bandRow="1">
                <a:tableStyleId>{5940675A-B579-460E-94D1-54222C63F5DA}</a:tableStyleId>
              </a:tblPr>
              <a:tblGrid>
                <a:gridCol w="1225050">
                  <a:extLst>
                    <a:ext uri="{9D8B030D-6E8A-4147-A177-3AD203B41FA5}">
                      <a16:colId xmlns:a16="http://schemas.microsoft.com/office/drawing/2014/main" val="22316768"/>
                    </a:ext>
                  </a:extLst>
                </a:gridCol>
              </a:tblGrid>
              <a:tr h="127000">
                <a:tc>
                  <a:txBody>
                    <a:bodyPr/>
                    <a:lstStyle/>
                    <a:p>
                      <a:r>
                        <a:rPr lang="en-US" sz="1050" dirty="0">
                          <a:solidFill>
                            <a:srgbClr val="000000"/>
                          </a:solidFill>
                          <a:latin typeface="Consolas" panose="020B0609020204030204" pitchFamily="49" charset="0"/>
                        </a:rPr>
                        <a:t>name	</a:t>
                      </a:r>
                      <a:endParaRPr lang="en-US" sz="1050" dirty="0"/>
                    </a:p>
                  </a:txBody>
                  <a:tcPr/>
                </a:tc>
                <a:extLst>
                  <a:ext uri="{0D108BD9-81ED-4DB2-BD59-A6C34878D82A}">
                    <a16:rowId xmlns:a16="http://schemas.microsoft.com/office/drawing/2014/main" val="3777758587"/>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solidFill>
                            <a:srgbClr val="000000"/>
                          </a:solidFill>
                          <a:latin typeface="Consolas" panose="020B0609020204030204" pitchFamily="49" charset="0"/>
                        </a:rPr>
                        <a:t>species</a:t>
                      </a:r>
                      <a:endParaRPr lang="en-US" sz="1050" dirty="0"/>
                    </a:p>
                  </a:txBody>
                  <a:tcPr/>
                </a:tc>
                <a:extLst>
                  <a:ext uri="{0D108BD9-81ED-4DB2-BD59-A6C34878D82A}">
                    <a16:rowId xmlns:a16="http://schemas.microsoft.com/office/drawing/2014/main" val="2905479008"/>
                  </a:ext>
                </a:extLst>
              </a:tr>
              <a:tr h="127000">
                <a:tc>
                  <a:txBody>
                    <a:bodyPr/>
                    <a:lstStyle/>
                    <a:p>
                      <a:r>
                        <a:rPr lang="en-US" sz="1050" dirty="0">
                          <a:solidFill>
                            <a:srgbClr val="000000"/>
                          </a:solidFill>
                          <a:latin typeface="Consolas" panose="020B0609020204030204" pitchFamily="49" charset="0"/>
                        </a:rPr>
                        <a:t>age</a:t>
                      </a:r>
                      <a:endParaRPr lang="en-US" sz="1050" dirty="0"/>
                    </a:p>
                  </a:txBody>
                  <a:tcPr/>
                </a:tc>
                <a:extLst>
                  <a:ext uri="{0D108BD9-81ED-4DB2-BD59-A6C34878D82A}">
                    <a16:rowId xmlns:a16="http://schemas.microsoft.com/office/drawing/2014/main" val="2964817152"/>
                  </a:ext>
                </a:extLst>
              </a:tr>
              <a:tr h="127000">
                <a:tc>
                  <a:txBody>
                    <a:bodyPr/>
                    <a:lstStyle/>
                    <a:p>
                      <a:r>
                        <a:rPr lang="en-US" sz="1050" dirty="0">
                          <a:solidFill>
                            <a:srgbClr val="000000"/>
                          </a:solidFill>
                          <a:latin typeface="Consolas" panose="020B0609020204030204" pitchFamily="49" charset="0"/>
                        </a:rPr>
                        <a:t>genderMorF</a:t>
                      </a:r>
                      <a:endParaRPr lang="en-US" sz="1050" dirty="0"/>
                    </a:p>
                  </a:txBody>
                  <a:tcPr/>
                </a:tc>
                <a:extLst>
                  <a:ext uri="{0D108BD9-81ED-4DB2-BD59-A6C34878D82A}">
                    <a16:rowId xmlns:a16="http://schemas.microsoft.com/office/drawing/2014/main" val="272837370"/>
                  </a:ext>
                </a:extLst>
              </a:tr>
              <a:tr h="127000">
                <a:tc>
                  <a:txBody>
                    <a:bodyPr/>
                    <a:lstStyle/>
                    <a:p>
                      <a:r>
                        <a:rPr lang="en-US" sz="1050" dirty="0">
                          <a:solidFill>
                            <a:srgbClr val="000000"/>
                          </a:solidFill>
                          <a:latin typeface="Consolas" panose="020B0609020204030204" pitchFamily="49" charset="0"/>
                        </a:rPr>
                        <a:t>weightInPounds</a:t>
                      </a:r>
                      <a:endParaRPr lang="en-US" sz="1050" dirty="0"/>
                    </a:p>
                  </a:txBody>
                  <a:tcPr/>
                </a:tc>
                <a:extLst>
                  <a:ext uri="{0D108BD9-81ED-4DB2-BD59-A6C34878D82A}">
                    <a16:rowId xmlns:a16="http://schemas.microsoft.com/office/drawing/2014/main" val="29203943"/>
                  </a:ext>
                </a:extLst>
              </a:tr>
              <a:tr h="127000">
                <a:tc>
                  <a:txBody>
                    <a:bodyPr/>
                    <a:lstStyle/>
                    <a:p>
                      <a:r>
                        <a:rPr lang="en-US" sz="1050" dirty="0">
                          <a:solidFill>
                            <a:srgbClr val="000000"/>
                          </a:solidFill>
                          <a:latin typeface="Consolas" panose="020B0609020204030204" pitchFamily="49" charset="0"/>
                        </a:rPr>
                        <a:t>cageLocation</a:t>
                      </a:r>
                      <a:endParaRPr lang="en-US" sz="1050" dirty="0"/>
                    </a:p>
                  </a:txBody>
                  <a:tcPr/>
                </a:tc>
                <a:extLst>
                  <a:ext uri="{0D108BD9-81ED-4DB2-BD59-A6C34878D82A}">
                    <a16:rowId xmlns:a16="http://schemas.microsoft.com/office/drawing/2014/main" val="1264911452"/>
                  </a:ext>
                </a:extLst>
              </a:tr>
              <a:tr h="127000">
                <a:tc>
                  <a:txBody>
                    <a:bodyPr/>
                    <a:lstStyle/>
                    <a:p>
                      <a:r>
                        <a:rPr lang="en-US" sz="1050" dirty="0">
                          <a:solidFill>
                            <a:srgbClr val="000000"/>
                          </a:solidFill>
                          <a:latin typeface="Consolas" panose="020B0609020204030204" pitchFamily="49" charset="0"/>
                        </a:rPr>
                        <a:t>isHealthy</a:t>
                      </a:r>
                      <a:endParaRPr lang="en-US" sz="1050" dirty="0"/>
                    </a:p>
                  </a:txBody>
                  <a:tcPr/>
                </a:tc>
                <a:extLst>
                  <a:ext uri="{0D108BD9-81ED-4DB2-BD59-A6C34878D82A}">
                    <a16:rowId xmlns:a16="http://schemas.microsoft.com/office/drawing/2014/main" val="270040179"/>
                  </a:ext>
                </a:extLst>
              </a:tr>
              <a:tr h="127000">
                <a:tc>
                  <a:txBody>
                    <a:bodyPr/>
                    <a:lstStyle/>
                    <a:p>
                      <a:r>
                        <a:rPr lang="en-US" sz="1050" dirty="0">
                          <a:solidFill>
                            <a:srgbClr val="000000"/>
                          </a:solidFill>
                          <a:latin typeface="Consolas" panose="020B0609020204030204" pitchFamily="49" charset="0"/>
                        </a:rPr>
                        <a:t>isAvailable</a:t>
                      </a:r>
                      <a:endParaRPr lang="en-US" sz="1050" dirty="0"/>
                    </a:p>
                  </a:txBody>
                  <a:tcPr/>
                </a:tc>
                <a:extLst>
                  <a:ext uri="{0D108BD9-81ED-4DB2-BD59-A6C34878D82A}">
                    <a16:rowId xmlns:a16="http://schemas.microsoft.com/office/drawing/2014/main" val="4222597824"/>
                  </a:ext>
                </a:extLst>
              </a:tr>
              <a:tr h="127000">
                <a:tc>
                  <a:txBody>
                    <a:bodyPr/>
                    <a:lstStyle/>
                    <a:p>
                      <a:r>
                        <a:rPr lang="en-US" sz="1050" dirty="0">
                          <a:solidFill>
                            <a:srgbClr val="000000"/>
                          </a:solidFill>
                          <a:latin typeface="Consolas" panose="020B0609020204030204" pitchFamily="49" charset="0"/>
                        </a:rPr>
                        <a:t>adoptionFee</a:t>
                      </a:r>
                      <a:endParaRPr lang="en-US" sz="1050" dirty="0"/>
                    </a:p>
                  </a:txBody>
                  <a:tcPr/>
                </a:tc>
                <a:extLst>
                  <a:ext uri="{0D108BD9-81ED-4DB2-BD59-A6C34878D82A}">
                    <a16:rowId xmlns:a16="http://schemas.microsoft.com/office/drawing/2014/main" val="3441446804"/>
                  </a:ext>
                </a:extLst>
              </a:tr>
            </a:tbl>
          </a:graphicData>
        </a:graphic>
      </p:graphicFrame>
    </p:spTree>
    <p:extLst>
      <p:ext uri="{BB962C8B-B14F-4D97-AF65-F5344CB8AC3E}">
        <p14:creationId xmlns:p14="http://schemas.microsoft.com/office/powerpoint/2010/main" val="84833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381C-80F3-4ACD-A1D0-F2BCC7B03012}"/>
              </a:ext>
            </a:extLst>
          </p:cNvPr>
          <p:cNvSpPr>
            <a:spLocks noGrp="1"/>
          </p:cNvSpPr>
          <p:nvPr>
            <p:ph type="title"/>
          </p:nvPr>
        </p:nvSpPr>
        <p:spPr/>
        <p:txBody>
          <a:bodyPr/>
          <a:lstStyle/>
          <a:p>
            <a:r>
              <a:rPr lang="en-US" dirty="0"/>
              <a:t>Key terms to remember</a:t>
            </a:r>
          </a:p>
        </p:txBody>
      </p:sp>
      <p:sp>
        <p:nvSpPr>
          <p:cNvPr id="3" name="Content Placeholder 2">
            <a:extLst>
              <a:ext uri="{FF2B5EF4-FFF2-40B4-BE49-F238E27FC236}">
                <a16:creationId xmlns:a16="http://schemas.microsoft.com/office/drawing/2014/main" id="{CEA48E47-F610-4282-B192-A623E6224F56}"/>
              </a:ext>
            </a:extLst>
          </p:cNvPr>
          <p:cNvSpPr>
            <a:spLocks noGrp="1"/>
          </p:cNvSpPr>
          <p:nvPr>
            <p:ph idx="1"/>
          </p:nvPr>
        </p:nvSpPr>
        <p:spPr/>
        <p:txBody>
          <a:bodyPr/>
          <a:lstStyle/>
          <a:p>
            <a:pPr marL="0" indent="0">
              <a:buNone/>
            </a:pPr>
            <a:r>
              <a:rPr lang="en-US" sz="2000" b="1" dirty="0"/>
              <a:t>Member variables </a:t>
            </a:r>
            <a:r>
              <a:rPr lang="en-US" sz="2000" dirty="0"/>
              <a:t>= items declared inside struct (inside braces).</a:t>
            </a:r>
          </a:p>
          <a:p>
            <a:pPr marL="0" indent="0">
              <a:buNone/>
            </a:pPr>
            <a:endParaRPr lang="en-US" sz="2000" dirty="0"/>
          </a:p>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56BE376B-E2A9-49AA-9CCA-4BE62E4E8222}"/>
              </a:ext>
            </a:extLst>
          </p:cNvPr>
          <p:cNvSpPr txBox="1"/>
          <p:nvPr/>
        </p:nvSpPr>
        <p:spPr>
          <a:xfrm>
            <a:off x="1309816" y="3108322"/>
            <a:ext cx="7957276" cy="2492990"/>
          </a:xfrm>
          <a:prstGeom prst="rect">
            <a:avLst/>
          </a:prstGeom>
          <a:noFill/>
        </p:spPr>
        <p:txBody>
          <a:bodyPr wrap="square">
            <a:spAutoFit/>
          </a:bodyPr>
          <a:lstStyle/>
          <a:p>
            <a:r>
              <a:rPr lang="en-US" sz="1200" dirty="0">
                <a:solidFill>
                  <a:srgbClr val="0000FF"/>
                </a:solidFill>
                <a:latin typeface="Consolas" panose="020B0609020204030204" pitchFamily="49" charset="0"/>
              </a:rPr>
              <a:t>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PetData</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name;		</a:t>
            </a:r>
            <a:r>
              <a:rPr lang="en-US" sz="1200" dirty="0">
                <a:solidFill>
                  <a:srgbClr val="008000"/>
                </a:solidFill>
                <a:latin typeface="Consolas" panose="020B0609020204030204" pitchFamily="49" charset="0"/>
              </a:rPr>
              <a:t>// store pet's name</a:t>
            </a:r>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string species;		</a:t>
            </a:r>
            <a:r>
              <a:rPr lang="en-US" sz="1200" dirty="0">
                <a:solidFill>
                  <a:srgbClr val="008000"/>
                </a:solidFill>
                <a:latin typeface="Consolas" panose="020B0609020204030204" pitchFamily="49" charset="0"/>
              </a:rPr>
              <a:t>// store species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age;		</a:t>
            </a:r>
            <a:r>
              <a:rPr lang="en-US" sz="1200" dirty="0">
                <a:solidFill>
                  <a:srgbClr val="008000"/>
                </a:solidFill>
                <a:latin typeface="Consolas" panose="020B0609020204030204" pitchFamily="49" charset="0"/>
              </a:rPr>
              <a:t>// store age in years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char</a:t>
            </a:r>
            <a:r>
              <a:rPr lang="en-US" sz="1200" dirty="0">
                <a:solidFill>
                  <a:srgbClr val="000000"/>
                </a:solidFill>
                <a:latin typeface="Consolas" panose="020B0609020204030204" pitchFamily="49" charset="0"/>
              </a:rPr>
              <a:t> genderMorF;		</a:t>
            </a:r>
            <a:r>
              <a:rPr lang="en-US" sz="1200" dirty="0">
                <a:solidFill>
                  <a:srgbClr val="008000"/>
                </a:solidFill>
                <a:latin typeface="Consolas" panose="020B0609020204030204" pitchFamily="49" charset="0"/>
              </a:rPr>
              <a:t>// store gender as 'M' or 'F'</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weightInPounds;	</a:t>
            </a:r>
            <a:r>
              <a:rPr lang="en-US" sz="1200" dirty="0">
                <a:solidFill>
                  <a:srgbClr val="008000"/>
                </a:solidFill>
                <a:latin typeface="Consolas" panose="020B0609020204030204" pitchFamily="49" charset="0"/>
              </a:rPr>
              <a:t>// store weight in pounds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cageLocation;	</a:t>
            </a:r>
            <a:r>
              <a:rPr lang="en-US" sz="1200" dirty="0">
                <a:solidFill>
                  <a:srgbClr val="008000"/>
                </a:solidFill>
                <a:latin typeface="Consolas" panose="020B0609020204030204" pitchFamily="49" charset="0"/>
              </a:rPr>
              <a:t>// store location in shelter</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isHealthy;		</a:t>
            </a:r>
            <a:r>
              <a:rPr lang="en-US" sz="1200" dirty="0">
                <a:solidFill>
                  <a:srgbClr val="008000"/>
                </a:solidFill>
                <a:latin typeface="Consolas" panose="020B0609020204030204" pitchFamily="49" charset="0"/>
              </a:rPr>
              <a:t>// true/false whether the pet is healthy</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isAvailable;	</a:t>
            </a:r>
            <a:r>
              <a:rPr lang="en-US" sz="1200" dirty="0">
                <a:solidFill>
                  <a:srgbClr val="008000"/>
                </a:solidFill>
                <a:latin typeface="Consolas" panose="020B0609020204030204" pitchFamily="49" charset="0"/>
              </a:rPr>
              <a:t>// true/false whether the pet is available</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adoptionFee;	</a:t>
            </a:r>
            <a:r>
              <a:rPr lang="en-US" sz="1200" dirty="0">
                <a:solidFill>
                  <a:srgbClr val="008000"/>
                </a:solidFill>
                <a:latin typeface="Consolas" panose="020B0609020204030204" pitchFamily="49" charset="0"/>
              </a:rPr>
              <a:t>// adoption fee in dollars</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
        <p:nvSpPr>
          <p:cNvPr id="10" name="Right Brace 9">
            <a:extLst>
              <a:ext uri="{FF2B5EF4-FFF2-40B4-BE49-F238E27FC236}">
                <a16:creationId xmlns:a16="http://schemas.microsoft.com/office/drawing/2014/main" id="{2874FF7A-4021-406C-818E-F4D47197DAB9}"/>
              </a:ext>
            </a:extLst>
          </p:cNvPr>
          <p:cNvSpPr/>
          <p:nvPr/>
        </p:nvSpPr>
        <p:spPr>
          <a:xfrm>
            <a:off x="8483600" y="3459955"/>
            <a:ext cx="504092" cy="17897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54AC07B-88C3-44A6-8D82-E8882E746859}"/>
              </a:ext>
            </a:extLst>
          </p:cNvPr>
          <p:cNvSpPr txBox="1"/>
          <p:nvPr/>
        </p:nvSpPr>
        <p:spPr>
          <a:xfrm>
            <a:off x="8987692" y="4170151"/>
            <a:ext cx="2009823" cy="369332"/>
          </a:xfrm>
          <a:prstGeom prst="rect">
            <a:avLst/>
          </a:prstGeom>
          <a:noFill/>
        </p:spPr>
        <p:txBody>
          <a:bodyPr wrap="square" rtlCol="0">
            <a:spAutoFit/>
          </a:bodyPr>
          <a:lstStyle/>
          <a:p>
            <a:r>
              <a:rPr lang="en-US" dirty="0"/>
              <a:t>Member variables</a:t>
            </a:r>
          </a:p>
        </p:txBody>
      </p:sp>
      <p:cxnSp>
        <p:nvCxnSpPr>
          <p:cNvPr id="16" name="Straight Arrow Connector 15">
            <a:extLst>
              <a:ext uri="{FF2B5EF4-FFF2-40B4-BE49-F238E27FC236}">
                <a16:creationId xmlns:a16="http://schemas.microsoft.com/office/drawing/2014/main" id="{27B972C9-BD98-49A1-B1D3-C94BA9A2473E}"/>
              </a:ext>
            </a:extLst>
          </p:cNvPr>
          <p:cNvCxnSpPr>
            <a:cxnSpLocks/>
          </p:cNvCxnSpPr>
          <p:nvPr/>
        </p:nvCxnSpPr>
        <p:spPr>
          <a:xfrm flipH="1" flipV="1">
            <a:off x="1566518" y="5487042"/>
            <a:ext cx="3598985" cy="228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E128B24-4D74-4B11-B122-D3E01DFEFB7D}"/>
              </a:ext>
            </a:extLst>
          </p:cNvPr>
          <p:cNvSpPr txBox="1"/>
          <p:nvPr/>
        </p:nvSpPr>
        <p:spPr>
          <a:xfrm>
            <a:off x="5086860" y="5528621"/>
            <a:ext cx="2423746" cy="646331"/>
          </a:xfrm>
          <a:prstGeom prst="rect">
            <a:avLst/>
          </a:prstGeom>
          <a:noFill/>
        </p:spPr>
        <p:txBody>
          <a:bodyPr wrap="square" rtlCol="0">
            <a:spAutoFit/>
          </a:bodyPr>
          <a:lstStyle/>
          <a:p>
            <a:r>
              <a:rPr lang="en-US" dirty="0"/>
              <a:t>Remember to close brace and semicolon!</a:t>
            </a:r>
          </a:p>
        </p:txBody>
      </p:sp>
    </p:spTree>
    <p:extLst>
      <p:ext uri="{BB962C8B-B14F-4D97-AF65-F5344CB8AC3E}">
        <p14:creationId xmlns:p14="http://schemas.microsoft.com/office/powerpoint/2010/main" val="2768163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036-42C4-474E-9588-29D6A99B8CAB}"/>
              </a:ext>
            </a:extLst>
          </p:cNvPr>
          <p:cNvSpPr>
            <a:spLocks noGrp="1"/>
          </p:cNvSpPr>
          <p:nvPr>
            <p:ph type="title"/>
          </p:nvPr>
        </p:nvSpPr>
        <p:spPr>
          <a:xfrm>
            <a:off x="6033478" y="334356"/>
            <a:ext cx="6158522" cy="627191"/>
          </a:xfrm>
        </p:spPr>
        <p:txBody>
          <a:bodyPr>
            <a:normAutofit fontScale="90000"/>
          </a:bodyPr>
          <a:lstStyle/>
          <a:p>
            <a:r>
              <a:rPr lang="en-US" dirty="0"/>
              <a:t>More key terms</a:t>
            </a:r>
          </a:p>
        </p:txBody>
      </p:sp>
      <p:sp>
        <p:nvSpPr>
          <p:cNvPr id="3" name="Content Placeholder 2">
            <a:extLst>
              <a:ext uri="{FF2B5EF4-FFF2-40B4-BE49-F238E27FC236}">
                <a16:creationId xmlns:a16="http://schemas.microsoft.com/office/drawing/2014/main" id="{8BD0A90C-309E-43FA-B564-5DC90148A4A5}"/>
              </a:ext>
            </a:extLst>
          </p:cNvPr>
          <p:cNvSpPr>
            <a:spLocks noGrp="1"/>
          </p:cNvSpPr>
          <p:nvPr>
            <p:ph idx="1"/>
          </p:nvPr>
        </p:nvSpPr>
        <p:spPr>
          <a:xfrm>
            <a:off x="6185876" y="1301908"/>
            <a:ext cx="5676609" cy="4525963"/>
          </a:xfrm>
        </p:spPr>
        <p:txBody>
          <a:bodyPr>
            <a:normAutofit/>
          </a:bodyPr>
          <a:lstStyle/>
          <a:p>
            <a:r>
              <a:rPr lang="en-US" sz="2000" dirty="0"/>
              <a:t>Once we declare our structure type, we can declare individual sets in our programs </a:t>
            </a:r>
          </a:p>
        </p:txBody>
      </p:sp>
      <p:sp>
        <p:nvSpPr>
          <p:cNvPr id="6" name="TextBox 5">
            <a:extLst>
              <a:ext uri="{FF2B5EF4-FFF2-40B4-BE49-F238E27FC236}">
                <a16:creationId xmlns:a16="http://schemas.microsoft.com/office/drawing/2014/main" id="{7AE992D2-11FA-47A7-8C21-2F4FF5AC1391}"/>
              </a:ext>
            </a:extLst>
          </p:cNvPr>
          <p:cNvSpPr txBox="1"/>
          <p:nvPr/>
        </p:nvSpPr>
        <p:spPr>
          <a:xfrm>
            <a:off x="144586" y="149641"/>
            <a:ext cx="7393035" cy="5909310"/>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//usual headers</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&lt;string&gt;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PetData</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//declare PetData struct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name;		</a:t>
            </a:r>
            <a:r>
              <a:rPr lang="en-US" sz="1400" dirty="0">
                <a:solidFill>
                  <a:srgbClr val="008000"/>
                </a:solidFill>
                <a:latin typeface="Consolas" panose="020B0609020204030204" pitchFamily="49" charset="0"/>
              </a:rPr>
              <a:t>//store pet's name</a:t>
            </a:r>
            <a:endParaRPr lang="en-US" sz="1400" dirty="0">
              <a:solidFill>
                <a:srgbClr val="000000"/>
              </a:solidFill>
              <a:latin typeface="Consolas" panose="020B0609020204030204" pitchFamily="49" charset="0"/>
            </a:endParaRP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species;	</a:t>
            </a:r>
            <a:r>
              <a:rPr lang="en-US" sz="1400" dirty="0">
                <a:solidFill>
                  <a:srgbClr val="008000"/>
                </a:solidFill>
                <a:latin typeface="Consolas" panose="020B0609020204030204" pitchFamily="49" charset="0"/>
              </a:rPr>
              <a:t>//store species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age;		</a:t>
            </a:r>
            <a:r>
              <a:rPr lang="en-US" sz="1400" dirty="0">
                <a:solidFill>
                  <a:srgbClr val="008000"/>
                </a:solidFill>
                <a:latin typeface="Consolas" panose="020B0609020204030204" pitchFamily="49" charset="0"/>
              </a:rPr>
              <a:t>//store age in years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genderMorF</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gender as 'M' or 'F'</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weightInPounds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weight in pounds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cageLocation</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location in shelter</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isHealthy</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//true/false whether the pet is healthy</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isAvailable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//true/false whether the pet is available</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adoptionFee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//adoption fee in dollars</a:t>
            </a:r>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r>
              <a:rPr lang="en-US" sz="1400" dirty="0">
                <a:solidFill>
                  <a:srgbClr val="008000"/>
                </a:solidFill>
                <a:latin typeface="Consolas" panose="020B0609020204030204" pitchFamily="49" charset="0"/>
              </a:rPr>
              <a:t>//declare main function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PetData pet1;   </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PetData pet2;</a:t>
            </a:r>
          </a:p>
          <a:p>
            <a:pPr lvl="1"/>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graphicFrame>
        <p:nvGraphicFramePr>
          <p:cNvPr id="9" name="Table 9">
            <a:extLst>
              <a:ext uri="{FF2B5EF4-FFF2-40B4-BE49-F238E27FC236}">
                <a16:creationId xmlns:a16="http://schemas.microsoft.com/office/drawing/2014/main" id="{3B0520F3-FA9A-4C5D-BC3A-21505F29B548}"/>
              </a:ext>
            </a:extLst>
          </p:cNvPr>
          <p:cNvGraphicFramePr>
            <a:graphicFrameLocks noGrp="1"/>
          </p:cNvGraphicFramePr>
          <p:nvPr/>
        </p:nvGraphicFramePr>
        <p:xfrm>
          <a:off x="7215728" y="2007793"/>
          <a:ext cx="1225050" cy="2263140"/>
        </p:xfrm>
        <a:graphic>
          <a:graphicData uri="http://schemas.openxmlformats.org/drawingml/2006/table">
            <a:tbl>
              <a:tblPr firstRow="1" bandRow="1">
                <a:tableStyleId>{5940675A-B579-460E-94D1-54222C63F5DA}</a:tableStyleId>
              </a:tblPr>
              <a:tblGrid>
                <a:gridCol w="1225050">
                  <a:extLst>
                    <a:ext uri="{9D8B030D-6E8A-4147-A177-3AD203B41FA5}">
                      <a16:colId xmlns:a16="http://schemas.microsoft.com/office/drawing/2014/main" val="2443045963"/>
                    </a:ext>
                  </a:extLst>
                </a:gridCol>
              </a:tblGrid>
              <a:tr h="127000">
                <a:tc>
                  <a:txBody>
                    <a:bodyPr/>
                    <a:lstStyle/>
                    <a:p>
                      <a:r>
                        <a:rPr lang="en-US" sz="1050" dirty="0">
                          <a:solidFill>
                            <a:srgbClr val="000000"/>
                          </a:solidFill>
                          <a:latin typeface="Consolas" panose="020B0609020204030204" pitchFamily="49" charset="0"/>
                        </a:rPr>
                        <a:t>name	</a:t>
                      </a:r>
                      <a:endParaRPr lang="en-US" sz="1050" dirty="0"/>
                    </a:p>
                  </a:txBody>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solidFill>
                            <a:srgbClr val="000000"/>
                          </a:solidFill>
                          <a:latin typeface="Consolas" panose="020B0609020204030204" pitchFamily="49" charset="0"/>
                        </a:rPr>
                        <a:t>species</a:t>
                      </a:r>
                      <a:endParaRPr lang="en-US" sz="1050" dirty="0"/>
                    </a:p>
                  </a:txBody>
                  <a:tcPr/>
                </a:tc>
                <a:extLst>
                  <a:ext uri="{0D108BD9-81ED-4DB2-BD59-A6C34878D82A}">
                    <a16:rowId xmlns:a16="http://schemas.microsoft.com/office/drawing/2014/main" val="509658456"/>
                  </a:ext>
                </a:extLst>
              </a:tr>
              <a:tr h="127000">
                <a:tc>
                  <a:txBody>
                    <a:bodyPr/>
                    <a:lstStyle/>
                    <a:p>
                      <a:r>
                        <a:rPr lang="en-US" sz="1050" dirty="0">
                          <a:solidFill>
                            <a:srgbClr val="000000"/>
                          </a:solidFill>
                          <a:latin typeface="Consolas" panose="020B0609020204030204" pitchFamily="49" charset="0"/>
                        </a:rPr>
                        <a:t>age</a:t>
                      </a:r>
                      <a:endParaRPr lang="en-US" sz="1050" dirty="0"/>
                    </a:p>
                  </a:txBody>
                  <a:tcPr/>
                </a:tc>
                <a:extLst>
                  <a:ext uri="{0D108BD9-81ED-4DB2-BD59-A6C34878D82A}">
                    <a16:rowId xmlns:a16="http://schemas.microsoft.com/office/drawing/2014/main" val="3860619131"/>
                  </a:ext>
                </a:extLst>
              </a:tr>
              <a:tr h="127000">
                <a:tc>
                  <a:txBody>
                    <a:bodyPr/>
                    <a:lstStyle/>
                    <a:p>
                      <a:r>
                        <a:rPr lang="en-US" sz="1050" dirty="0">
                          <a:solidFill>
                            <a:srgbClr val="000000"/>
                          </a:solidFill>
                          <a:latin typeface="Consolas" panose="020B0609020204030204" pitchFamily="49" charset="0"/>
                        </a:rPr>
                        <a:t>genderMorF</a:t>
                      </a:r>
                      <a:endParaRPr lang="en-US" sz="1050" dirty="0"/>
                    </a:p>
                  </a:txBody>
                  <a:tcPr/>
                </a:tc>
                <a:extLst>
                  <a:ext uri="{0D108BD9-81ED-4DB2-BD59-A6C34878D82A}">
                    <a16:rowId xmlns:a16="http://schemas.microsoft.com/office/drawing/2014/main" val="215544471"/>
                  </a:ext>
                </a:extLst>
              </a:tr>
              <a:tr h="127000">
                <a:tc>
                  <a:txBody>
                    <a:bodyPr/>
                    <a:lstStyle/>
                    <a:p>
                      <a:r>
                        <a:rPr lang="en-US" sz="1050" dirty="0">
                          <a:solidFill>
                            <a:srgbClr val="000000"/>
                          </a:solidFill>
                          <a:latin typeface="Consolas" panose="020B0609020204030204" pitchFamily="49" charset="0"/>
                        </a:rPr>
                        <a:t>weightInPounds</a:t>
                      </a:r>
                      <a:endParaRPr lang="en-US" sz="1050" dirty="0"/>
                    </a:p>
                  </a:txBody>
                  <a:tcPr/>
                </a:tc>
                <a:extLst>
                  <a:ext uri="{0D108BD9-81ED-4DB2-BD59-A6C34878D82A}">
                    <a16:rowId xmlns:a16="http://schemas.microsoft.com/office/drawing/2014/main" val="2281251995"/>
                  </a:ext>
                </a:extLst>
              </a:tr>
              <a:tr h="127000">
                <a:tc>
                  <a:txBody>
                    <a:bodyPr/>
                    <a:lstStyle/>
                    <a:p>
                      <a:r>
                        <a:rPr lang="en-US" sz="1050" dirty="0">
                          <a:solidFill>
                            <a:srgbClr val="000000"/>
                          </a:solidFill>
                          <a:latin typeface="Consolas" panose="020B0609020204030204" pitchFamily="49" charset="0"/>
                        </a:rPr>
                        <a:t>cageLocation</a:t>
                      </a:r>
                      <a:endParaRPr lang="en-US" sz="1050" dirty="0"/>
                    </a:p>
                  </a:txBody>
                  <a:tcPr/>
                </a:tc>
                <a:extLst>
                  <a:ext uri="{0D108BD9-81ED-4DB2-BD59-A6C34878D82A}">
                    <a16:rowId xmlns:a16="http://schemas.microsoft.com/office/drawing/2014/main" val="2851281955"/>
                  </a:ext>
                </a:extLst>
              </a:tr>
              <a:tr h="127000">
                <a:tc>
                  <a:txBody>
                    <a:bodyPr/>
                    <a:lstStyle/>
                    <a:p>
                      <a:r>
                        <a:rPr lang="en-US" sz="1050" dirty="0">
                          <a:solidFill>
                            <a:srgbClr val="000000"/>
                          </a:solidFill>
                          <a:latin typeface="Consolas" panose="020B0609020204030204" pitchFamily="49" charset="0"/>
                        </a:rPr>
                        <a:t>isHealthy</a:t>
                      </a:r>
                      <a:endParaRPr lang="en-US" sz="1050" dirty="0"/>
                    </a:p>
                  </a:txBody>
                  <a:tcPr/>
                </a:tc>
                <a:extLst>
                  <a:ext uri="{0D108BD9-81ED-4DB2-BD59-A6C34878D82A}">
                    <a16:rowId xmlns:a16="http://schemas.microsoft.com/office/drawing/2014/main" val="3171229966"/>
                  </a:ext>
                </a:extLst>
              </a:tr>
              <a:tr h="127000">
                <a:tc>
                  <a:txBody>
                    <a:bodyPr/>
                    <a:lstStyle/>
                    <a:p>
                      <a:r>
                        <a:rPr lang="en-US" sz="1050" dirty="0">
                          <a:solidFill>
                            <a:srgbClr val="000000"/>
                          </a:solidFill>
                          <a:latin typeface="Consolas" panose="020B0609020204030204" pitchFamily="49" charset="0"/>
                        </a:rPr>
                        <a:t>isAvailable</a:t>
                      </a:r>
                      <a:endParaRPr lang="en-US" sz="1050" dirty="0"/>
                    </a:p>
                  </a:txBody>
                  <a:tcPr/>
                </a:tc>
                <a:extLst>
                  <a:ext uri="{0D108BD9-81ED-4DB2-BD59-A6C34878D82A}">
                    <a16:rowId xmlns:a16="http://schemas.microsoft.com/office/drawing/2014/main" val="2970387208"/>
                  </a:ext>
                </a:extLst>
              </a:tr>
              <a:tr h="127000">
                <a:tc>
                  <a:txBody>
                    <a:bodyPr/>
                    <a:lstStyle/>
                    <a:p>
                      <a:r>
                        <a:rPr lang="en-US" sz="1050" dirty="0">
                          <a:solidFill>
                            <a:srgbClr val="000000"/>
                          </a:solidFill>
                          <a:latin typeface="Consolas" panose="020B0609020204030204" pitchFamily="49" charset="0"/>
                        </a:rPr>
                        <a:t>adoptionFee</a:t>
                      </a:r>
                      <a:endParaRPr lang="en-US" sz="1050" dirty="0"/>
                    </a:p>
                  </a:txBody>
                  <a:tcPr/>
                </a:tc>
                <a:extLst>
                  <a:ext uri="{0D108BD9-81ED-4DB2-BD59-A6C34878D82A}">
                    <a16:rowId xmlns:a16="http://schemas.microsoft.com/office/drawing/2014/main" val="3609833572"/>
                  </a:ext>
                </a:extLst>
              </a:tr>
            </a:tbl>
          </a:graphicData>
        </a:graphic>
      </p:graphicFrame>
      <p:sp>
        <p:nvSpPr>
          <p:cNvPr id="12" name="Right Brace 11">
            <a:extLst>
              <a:ext uri="{FF2B5EF4-FFF2-40B4-BE49-F238E27FC236}">
                <a16:creationId xmlns:a16="http://schemas.microsoft.com/office/drawing/2014/main" id="{E82A91AB-CC02-4233-A7F9-BE6F65225915}"/>
              </a:ext>
            </a:extLst>
          </p:cNvPr>
          <p:cNvSpPr/>
          <p:nvPr/>
        </p:nvSpPr>
        <p:spPr>
          <a:xfrm>
            <a:off x="8553038" y="2007793"/>
            <a:ext cx="170605" cy="22631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6FDB1C17-0C47-49EF-8B5F-58608A1ABC85}"/>
              </a:ext>
            </a:extLst>
          </p:cNvPr>
          <p:cNvSpPr/>
          <p:nvPr/>
        </p:nvSpPr>
        <p:spPr>
          <a:xfrm>
            <a:off x="8577321" y="4541419"/>
            <a:ext cx="231793" cy="22631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9AAB5E7-C3F3-4CFA-8E54-82CF0EC298E2}"/>
              </a:ext>
            </a:extLst>
          </p:cNvPr>
          <p:cNvSpPr txBox="1"/>
          <p:nvPr/>
        </p:nvSpPr>
        <p:spPr>
          <a:xfrm>
            <a:off x="8809114" y="5519804"/>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pet2</a:t>
            </a:r>
            <a:endParaRPr lang="en-US" dirty="0"/>
          </a:p>
        </p:txBody>
      </p:sp>
      <p:sp>
        <p:nvSpPr>
          <p:cNvPr id="17" name="TextBox 16">
            <a:extLst>
              <a:ext uri="{FF2B5EF4-FFF2-40B4-BE49-F238E27FC236}">
                <a16:creationId xmlns:a16="http://schemas.microsoft.com/office/drawing/2014/main" id="{24C219B3-F9D8-4B1D-8CD7-C075761C73AB}"/>
              </a:ext>
            </a:extLst>
          </p:cNvPr>
          <p:cNvSpPr txBox="1"/>
          <p:nvPr/>
        </p:nvSpPr>
        <p:spPr>
          <a:xfrm>
            <a:off x="8753006" y="2954697"/>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pet1</a:t>
            </a:r>
            <a:endParaRPr lang="en-US" dirty="0"/>
          </a:p>
        </p:txBody>
      </p:sp>
      <p:cxnSp>
        <p:nvCxnSpPr>
          <p:cNvPr id="19" name="Straight Arrow Connector 18">
            <a:extLst>
              <a:ext uri="{FF2B5EF4-FFF2-40B4-BE49-F238E27FC236}">
                <a16:creationId xmlns:a16="http://schemas.microsoft.com/office/drawing/2014/main" id="{6097CD46-7AAE-41B3-9410-72EC4C1F347D}"/>
              </a:ext>
            </a:extLst>
          </p:cNvPr>
          <p:cNvCxnSpPr>
            <a:cxnSpLocks/>
            <a:endCxn id="9" idx="1"/>
          </p:cNvCxnSpPr>
          <p:nvPr/>
        </p:nvCxnSpPr>
        <p:spPr>
          <a:xfrm flipV="1">
            <a:off x="2092351" y="3139363"/>
            <a:ext cx="5123377" cy="1667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A3E3A33-AC83-4335-B094-6AF34541AB95}"/>
              </a:ext>
            </a:extLst>
          </p:cNvPr>
          <p:cNvCxnSpPr>
            <a:cxnSpLocks/>
            <a:endCxn id="23" idx="1"/>
          </p:cNvCxnSpPr>
          <p:nvPr/>
        </p:nvCxnSpPr>
        <p:spPr>
          <a:xfrm>
            <a:off x="2092351" y="5297723"/>
            <a:ext cx="5123376" cy="375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a:extLst>
              <a:ext uri="{FF2B5EF4-FFF2-40B4-BE49-F238E27FC236}">
                <a16:creationId xmlns:a16="http://schemas.microsoft.com/office/drawing/2014/main" id="{5F4CFD3F-2ECA-4544-BA5C-AA77422DF6C3}"/>
              </a:ext>
            </a:extLst>
          </p:cNvPr>
          <p:cNvGraphicFramePr>
            <a:graphicFrameLocks noGrp="1"/>
          </p:cNvGraphicFramePr>
          <p:nvPr/>
        </p:nvGraphicFramePr>
        <p:xfrm>
          <a:off x="7215727" y="4541419"/>
          <a:ext cx="1225050" cy="2263140"/>
        </p:xfrm>
        <a:graphic>
          <a:graphicData uri="http://schemas.openxmlformats.org/drawingml/2006/table">
            <a:tbl>
              <a:tblPr firstRow="1" bandRow="1">
                <a:tableStyleId>{5940675A-B579-460E-94D1-54222C63F5DA}</a:tableStyleId>
              </a:tblPr>
              <a:tblGrid>
                <a:gridCol w="1225050">
                  <a:extLst>
                    <a:ext uri="{9D8B030D-6E8A-4147-A177-3AD203B41FA5}">
                      <a16:colId xmlns:a16="http://schemas.microsoft.com/office/drawing/2014/main" val="22316768"/>
                    </a:ext>
                  </a:extLst>
                </a:gridCol>
              </a:tblGrid>
              <a:tr h="127000">
                <a:tc>
                  <a:txBody>
                    <a:bodyPr/>
                    <a:lstStyle/>
                    <a:p>
                      <a:r>
                        <a:rPr lang="en-US" sz="1050" dirty="0">
                          <a:solidFill>
                            <a:srgbClr val="000000"/>
                          </a:solidFill>
                          <a:latin typeface="Consolas" panose="020B0609020204030204" pitchFamily="49" charset="0"/>
                        </a:rPr>
                        <a:t>name	</a:t>
                      </a:r>
                      <a:endParaRPr lang="en-US" sz="1050" dirty="0"/>
                    </a:p>
                  </a:txBody>
                  <a:tcPr/>
                </a:tc>
                <a:extLst>
                  <a:ext uri="{0D108BD9-81ED-4DB2-BD59-A6C34878D82A}">
                    <a16:rowId xmlns:a16="http://schemas.microsoft.com/office/drawing/2014/main" val="3777758587"/>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solidFill>
                            <a:srgbClr val="000000"/>
                          </a:solidFill>
                          <a:latin typeface="Consolas" panose="020B0609020204030204" pitchFamily="49" charset="0"/>
                        </a:rPr>
                        <a:t>species</a:t>
                      </a:r>
                      <a:endParaRPr lang="en-US" sz="1050" dirty="0"/>
                    </a:p>
                  </a:txBody>
                  <a:tcPr/>
                </a:tc>
                <a:extLst>
                  <a:ext uri="{0D108BD9-81ED-4DB2-BD59-A6C34878D82A}">
                    <a16:rowId xmlns:a16="http://schemas.microsoft.com/office/drawing/2014/main" val="2905479008"/>
                  </a:ext>
                </a:extLst>
              </a:tr>
              <a:tr h="127000">
                <a:tc>
                  <a:txBody>
                    <a:bodyPr/>
                    <a:lstStyle/>
                    <a:p>
                      <a:r>
                        <a:rPr lang="en-US" sz="1050" dirty="0">
                          <a:solidFill>
                            <a:srgbClr val="000000"/>
                          </a:solidFill>
                          <a:latin typeface="Consolas" panose="020B0609020204030204" pitchFamily="49" charset="0"/>
                        </a:rPr>
                        <a:t>age</a:t>
                      </a:r>
                      <a:endParaRPr lang="en-US" sz="1050" dirty="0"/>
                    </a:p>
                  </a:txBody>
                  <a:tcPr/>
                </a:tc>
                <a:extLst>
                  <a:ext uri="{0D108BD9-81ED-4DB2-BD59-A6C34878D82A}">
                    <a16:rowId xmlns:a16="http://schemas.microsoft.com/office/drawing/2014/main" val="2964817152"/>
                  </a:ext>
                </a:extLst>
              </a:tr>
              <a:tr h="127000">
                <a:tc>
                  <a:txBody>
                    <a:bodyPr/>
                    <a:lstStyle/>
                    <a:p>
                      <a:r>
                        <a:rPr lang="en-US" sz="1050" dirty="0">
                          <a:solidFill>
                            <a:srgbClr val="000000"/>
                          </a:solidFill>
                          <a:latin typeface="Consolas" panose="020B0609020204030204" pitchFamily="49" charset="0"/>
                        </a:rPr>
                        <a:t>genderMorF</a:t>
                      </a:r>
                      <a:endParaRPr lang="en-US" sz="1050" dirty="0"/>
                    </a:p>
                  </a:txBody>
                  <a:tcPr/>
                </a:tc>
                <a:extLst>
                  <a:ext uri="{0D108BD9-81ED-4DB2-BD59-A6C34878D82A}">
                    <a16:rowId xmlns:a16="http://schemas.microsoft.com/office/drawing/2014/main" val="272837370"/>
                  </a:ext>
                </a:extLst>
              </a:tr>
              <a:tr h="127000">
                <a:tc>
                  <a:txBody>
                    <a:bodyPr/>
                    <a:lstStyle/>
                    <a:p>
                      <a:r>
                        <a:rPr lang="en-US" sz="1050" dirty="0">
                          <a:solidFill>
                            <a:srgbClr val="000000"/>
                          </a:solidFill>
                          <a:latin typeface="Consolas" panose="020B0609020204030204" pitchFamily="49" charset="0"/>
                        </a:rPr>
                        <a:t>weightInPounds</a:t>
                      </a:r>
                      <a:endParaRPr lang="en-US" sz="1050" dirty="0"/>
                    </a:p>
                  </a:txBody>
                  <a:tcPr/>
                </a:tc>
                <a:extLst>
                  <a:ext uri="{0D108BD9-81ED-4DB2-BD59-A6C34878D82A}">
                    <a16:rowId xmlns:a16="http://schemas.microsoft.com/office/drawing/2014/main" val="29203943"/>
                  </a:ext>
                </a:extLst>
              </a:tr>
              <a:tr h="127000">
                <a:tc>
                  <a:txBody>
                    <a:bodyPr/>
                    <a:lstStyle/>
                    <a:p>
                      <a:r>
                        <a:rPr lang="en-US" sz="1050" dirty="0">
                          <a:solidFill>
                            <a:srgbClr val="000000"/>
                          </a:solidFill>
                          <a:latin typeface="Consolas" panose="020B0609020204030204" pitchFamily="49" charset="0"/>
                        </a:rPr>
                        <a:t>cageLocation</a:t>
                      </a:r>
                      <a:endParaRPr lang="en-US" sz="1050" dirty="0"/>
                    </a:p>
                  </a:txBody>
                  <a:tcPr/>
                </a:tc>
                <a:extLst>
                  <a:ext uri="{0D108BD9-81ED-4DB2-BD59-A6C34878D82A}">
                    <a16:rowId xmlns:a16="http://schemas.microsoft.com/office/drawing/2014/main" val="1264911452"/>
                  </a:ext>
                </a:extLst>
              </a:tr>
              <a:tr h="127000">
                <a:tc>
                  <a:txBody>
                    <a:bodyPr/>
                    <a:lstStyle/>
                    <a:p>
                      <a:r>
                        <a:rPr lang="en-US" sz="1050" dirty="0">
                          <a:solidFill>
                            <a:srgbClr val="000000"/>
                          </a:solidFill>
                          <a:latin typeface="Consolas" panose="020B0609020204030204" pitchFamily="49" charset="0"/>
                        </a:rPr>
                        <a:t>isHealthy</a:t>
                      </a:r>
                      <a:endParaRPr lang="en-US" sz="1050" dirty="0"/>
                    </a:p>
                  </a:txBody>
                  <a:tcPr/>
                </a:tc>
                <a:extLst>
                  <a:ext uri="{0D108BD9-81ED-4DB2-BD59-A6C34878D82A}">
                    <a16:rowId xmlns:a16="http://schemas.microsoft.com/office/drawing/2014/main" val="270040179"/>
                  </a:ext>
                </a:extLst>
              </a:tr>
              <a:tr h="127000">
                <a:tc>
                  <a:txBody>
                    <a:bodyPr/>
                    <a:lstStyle/>
                    <a:p>
                      <a:r>
                        <a:rPr lang="en-US" sz="1050" dirty="0">
                          <a:solidFill>
                            <a:srgbClr val="000000"/>
                          </a:solidFill>
                          <a:latin typeface="Consolas" panose="020B0609020204030204" pitchFamily="49" charset="0"/>
                        </a:rPr>
                        <a:t>isAvailable</a:t>
                      </a:r>
                      <a:endParaRPr lang="en-US" sz="1050" dirty="0"/>
                    </a:p>
                  </a:txBody>
                  <a:tcPr/>
                </a:tc>
                <a:extLst>
                  <a:ext uri="{0D108BD9-81ED-4DB2-BD59-A6C34878D82A}">
                    <a16:rowId xmlns:a16="http://schemas.microsoft.com/office/drawing/2014/main" val="4222597824"/>
                  </a:ext>
                </a:extLst>
              </a:tr>
              <a:tr h="127000">
                <a:tc>
                  <a:txBody>
                    <a:bodyPr/>
                    <a:lstStyle/>
                    <a:p>
                      <a:r>
                        <a:rPr lang="en-US" sz="1050" dirty="0">
                          <a:solidFill>
                            <a:srgbClr val="000000"/>
                          </a:solidFill>
                          <a:latin typeface="Consolas" panose="020B0609020204030204" pitchFamily="49" charset="0"/>
                        </a:rPr>
                        <a:t>adoptionFee</a:t>
                      </a:r>
                      <a:endParaRPr lang="en-US" sz="1050" dirty="0"/>
                    </a:p>
                  </a:txBody>
                  <a:tcPr/>
                </a:tc>
                <a:extLst>
                  <a:ext uri="{0D108BD9-81ED-4DB2-BD59-A6C34878D82A}">
                    <a16:rowId xmlns:a16="http://schemas.microsoft.com/office/drawing/2014/main" val="3441446804"/>
                  </a:ext>
                </a:extLst>
              </a:tr>
            </a:tbl>
          </a:graphicData>
        </a:graphic>
      </p:graphicFrame>
    </p:spTree>
    <p:extLst>
      <p:ext uri="{BB962C8B-B14F-4D97-AF65-F5344CB8AC3E}">
        <p14:creationId xmlns:p14="http://schemas.microsoft.com/office/powerpoint/2010/main" val="91214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036-42C4-474E-9588-29D6A99B8CAB}"/>
              </a:ext>
            </a:extLst>
          </p:cNvPr>
          <p:cNvSpPr>
            <a:spLocks noGrp="1"/>
          </p:cNvSpPr>
          <p:nvPr>
            <p:ph type="title"/>
          </p:nvPr>
        </p:nvSpPr>
        <p:spPr/>
        <p:txBody>
          <a:bodyPr/>
          <a:lstStyle/>
          <a:p>
            <a:r>
              <a:rPr lang="en-US" dirty="0"/>
              <a:t>More key terms</a:t>
            </a:r>
          </a:p>
        </p:txBody>
      </p:sp>
      <p:sp>
        <p:nvSpPr>
          <p:cNvPr id="4" name="Slide Number Placeholder 3">
            <a:extLst>
              <a:ext uri="{FF2B5EF4-FFF2-40B4-BE49-F238E27FC236}">
                <a16:creationId xmlns:a16="http://schemas.microsoft.com/office/drawing/2014/main" id="{FFA474A6-7DEF-435F-9658-AEED17C676C7}"/>
              </a:ext>
            </a:extLst>
          </p:cNvPr>
          <p:cNvSpPr>
            <a:spLocks noGrp="1"/>
          </p:cNvSpPr>
          <p:nvPr>
            <p:ph type="sldNum" sz="quarter" idx="12"/>
          </p:nvPr>
        </p:nvSpPr>
        <p:spPr/>
        <p:txBody>
          <a:bodyPr/>
          <a:lstStyle/>
          <a:p>
            <a:fld id="{D62DE1E3-95F9-5A49-8A46-D75D3CDD26F8}" type="slidenum">
              <a:rPr lang="en-US" smtClean="0"/>
              <a:t>15</a:t>
            </a:fld>
            <a:endParaRPr lang="en-US"/>
          </a:p>
        </p:txBody>
      </p:sp>
      <p:sp>
        <p:nvSpPr>
          <p:cNvPr id="6" name="TextBox 5">
            <a:extLst>
              <a:ext uri="{FF2B5EF4-FFF2-40B4-BE49-F238E27FC236}">
                <a16:creationId xmlns:a16="http://schemas.microsoft.com/office/drawing/2014/main" id="{7AE992D2-11FA-47A7-8C21-2F4FF5AC1391}"/>
              </a:ext>
            </a:extLst>
          </p:cNvPr>
          <p:cNvSpPr txBox="1"/>
          <p:nvPr/>
        </p:nvSpPr>
        <p:spPr>
          <a:xfrm>
            <a:off x="1985109" y="1184351"/>
            <a:ext cx="6158522" cy="4708981"/>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//usual headers</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&lt;string&gt;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PetData</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//declare PetData struct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string</a:t>
            </a:r>
            <a:r>
              <a:rPr lang="en-US" sz="1000" dirty="0">
                <a:solidFill>
                  <a:srgbClr val="000000"/>
                </a:solidFill>
                <a:latin typeface="Consolas" panose="020B0609020204030204" pitchFamily="49" charset="0"/>
              </a:rPr>
              <a:t> name;</a:t>
            </a:r>
            <a:r>
              <a:rPr lang="en-US" sz="1000" dirty="0">
                <a:solidFill>
                  <a:srgbClr val="008000"/>
                </a:solidFill>
                <a:latin typeface="Consolas" panose="020B0609020204030204" pitchFamily="49" charset="0"/>
              </a:rPr>
              <a:t>//store pet's name</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string</a:t>
            </a:r>
            <a:r>
              <a:rPr lang="en-US" sz="1000" dirty="0">
                <a:solidFill>
                  <a:srgbClr val="000000"/>
                </a:solidFill>
                <a:latin typeface="Consolas" panose="020B0609020204030204" pitchFamily="49" charset="0"/>
              </a:rPr>
              <a:t> species;</a:t>
            </a:r>
            <a:r>
              <a:rPr lang="en-US" sz="1000" dirty="0">
                <a:solidFill>
                  <a:srgbClr val="008000"/>
                </a:solidFill>
                <a:latin typeface="Consolas" panose="020B0609020204030204" pitchFamily="49" charset="0"/>
              </a:rPr>
              <a:t>//store species</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age;</a:t>
            </a:r>
            <a:r>
              <a:rPr lang="en-US" sz="1000" dirty="0">
                <a:solidFill>
                  <a:srgbClr val="008000"/>
                </a:solidFill>
                <a:latin typeface="Consolas" panose="020B0609020204030204" pitchFamily="49" charset="0"/>
              </a:rPr>
              <a:t>//store age in years</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genderMorF;</a:t>
            </a:r>
            <a:r>
              <a:rPr lang="en-US" sz="1000" dirty="0">
                <a:solidFill>
                  <a:srgbClr val="008000"/>
                </a:solidFill>
                <a:latin typeface="Consolas" panose="020B0609020204030204" pitchFamily="49" charset="0"/>
              </a:rPr>
              <a:t>//store gender as 'M' or 'F'</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weightInPounds;</a:t>
            </a:r>
            <a:r>
              <a:rPr lang="en-US" sz="1000" dirty="0">
                <a:solidFill>
                  <a:srgbClr val="008000"/>
                </a:solidFill>
                <a:latin typeface="Consolas" panose="020B0609020204030204" pitchFamily="49" charset="0"/>
              </a:rPr>
              <a:t>//store weight in pounds</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cageLocation;</a:t>
            </a:r>
            <a:r>
              <a:rPr lang="en-US" sz="1000" dirty="0">
                <a:solidFill>
                  <a:srgbClr val="008000"/>
                </a:solidFill>
                <a:latin typeface="Consolas" panose="020B0609020204030204" pitchFamily="49" charset="0"/>
              </a:rPr>
              <a:t>//store location in shelter</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isHealthy;</a:t>
            </a:r>
            <a:r>
              <a:rPr lang="en-US" sz="1000" dirty="0">
                <a:solidFill>
                  <a:srgbClr val="008000"/>
                </a:solidFill>
                <a:latin typeface="Consolas" panose="020B0609020204030204" pitchFamily="49" charset="0"/>
              </a:rPr>
              <a:t>//true/false whether the pet is healthy</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isAvailable;</a:t>
            </a:r>
            <a:r>
              <a:rPr lang="en-US" sz="1000" dirty="0">
                <a:solidFill>
                  <a:srgbClr val="008000"/>
                </a:solidFill>
                <a:latin typeface="Consolas" panose="020B0609020204030204" pitchFamily="49" charset="0"/>
              </a:rPr>
              <a:t>//true/false whether the pet is available</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adoptionFee;</a:t>
            </a:r>
            <a:r>
              <a:rPr lang="en-US" sz="1000" dirty="0">
                <a:solidFill>
                  <a:srgbClr val="008000"/>
                </a:solidFill>
                <a:latin typeface="Consolas" panose="020B0609020204030204" pitchFamily="49" charset="0"/>
              </a:rPr>
              <a:t>//adoption fee in dollars</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  </a:t>
            </a:r>
            <a:r>
              <a:rPr lang="en-US" sz="1000" dirty="0">
                <a:solidFill>
                  <a:srgbClr val="008000"/>
                </a:solidFill>
                <a:latin typeface="Consolas" panose="020B0609020204030204" pitchFamily="49" charset="0"/>
              </a:rPr>
              <a:t>//declare main function</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PetData pet1;   </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PetData pet2;</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endParaRPr lang="en-US" sz="1000" dirty="0"/>
          </a:p>
        </p:txBody>
      </p:sp>
      <p:graphicFrame>
        <p:nvGraphicFramePr>
          <p:cNvPr id="9" name="Table 9">
            <a:extLst>
              <a:ext uri="{FF2B5EF4-FFF2-40B4-BE49-F238E27FC236}">
                <a16:creationId xmlns:a16="http://schemas.microsoft.com/office/drawing/2014/main" id="{3B0520F3-FA9A-4C5D-BC3A-21505F29B548}"/>
              </a:ext>
            </a:extLst>
          </p:cNvPr>
          <p:cNvGraphicFramePr>
            <a:graphicFrameLocks noGrp="1"/>
          </p:cNvGraphicFramePr>
          <p:nvPr/>
        </p:nvGraphicFramePr>
        <p:xfrm>
          <a:off x="6994770" y="2609821"/>
          <a:ext cx="1078523" cy="204216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127000">
                <a:tc>
                  <a:txBody>
                    <a:bodyPr/>
                    <a:lstStyle/>
                    <a:p>
                      <a:r>
                        <a:rPr lang="en-US" sz="800" dirty="0">
                          <a:solidFill>
                            <a:srgbClr val="000000"/>
                          </a:solidFill>
                          <a:latin typeface="Consolas" panose="020B0609020204030204" pitchFamily="49" charset="0"/>
                        </a:rPr>
                        <a:t>name	</a:t>
                      </a:r>
                      <a:endParaRPr lang="en-US" sz="800" dirty="0"/>
                    </a:p>
                  </a:txBody>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solidFill>
                            <a:srgbClr val="000000"/>
                          </a:solidFill>
                          <a:latin typeface="Consolas" panose="020B0609020204030204" pitchFamily="49" charset="0"/>
                        </a:rPr>
                        <a:t>species</a:t>
                      </a:r>
                      <a:endParaRPr lang="en-US" sz="800" dirty="0"/>
                    </a:p>
                  </a:txBody>
                  <a:tcPr/>
                </a:tc>
                <a:extLst>
                  <a:ext uri="{0D108BD9-81ED-4DB2-BD59-A6C34878D82A}">
                    <a16:rowId xmlns:a16="http://schemas.microsoft.com/office/drawing/2014/main" val="509658456"/>
                  </a:ext>
                </a:extLst>
              </a:tr>
              <a:tr h="127000">
                <a:tc>
                  <a:txBody>
                    <a:bodyPr/>
                    <a:lstStyle/>
                    <a:p>
                      <a:r>
                        <a:rPr lang="en-US" sz="800" dirty="0">
                          <a:solidFill>
                            <a:srgbClr val="000000"/>
                          </a:solidFill>
                          <a:latin typeface="Consolas" panose="020B0609020204030204" pitchFamily="49" charset="0"/>
                        </a:rPr>
                        <a:t>age</a:t>
                      </a:r>
                      <a:endParaRPr lang="en-US" sz="800" dirty="0"/>
                    </a:p>
                  </a:txBody>
                  <a:tcPr/>
                </a:tc>
                <a:extLst>
                  <a:ext uri="{0D108BD9-81ED-4DB2-BD59-A6C34878D82A}">
                    <a16:rowId xmlns:a16="http://schemas.microsoft.com/office/drawing/2014/main" val="3860619131"/>
                  </a:ext>
                </a:extLst>
              </a:tr>
              <a:tr h="127000">
                <a:tc>
                  <a:txBody>
                    <a:bodyPr/>
                    <a:lstStyle/>
                    <a:p>
                      <a:r>
                        <a:rPr lang="en-US" sz="800" dirty="0">
                          <a:solidFill>
                            <a:srgbClr val="000000"/>
                          </a:solidFill>
                          <a:latin typeface="Consolas" panose="020B0609020204030204" pitchFamily="49" charset="0"/>
                        </a:rPr>
                        <a:t>genderMorF</a:t>
                      </a:r>
                      <a:endParaRPr lang="en-US" sz="800" dirty="0"/>
                    </a:p>
                  </a:txBody>
                  <a:tcPr/>
                </a:tc>
                <a:extLst>
                  <a:ext uri="{0D108BD9-81ED-4DB2-BD59-A6C34878D82A}">
                    <a16:rowId xmlns:a16="http://schemas.microsoft.com/office/drawing/2014/main" val="215544471"/>
                  </a:ext>
                </a:extLst>
              </a:tr>
              <a:tr h="127000">
                <a:tc>
                  <a:txBody>
                    <a:bodyPr/>
                    <a:lstStyle/>
                    <a:p>
                      <a:r>
                        <a:rPr lang="en-US" sz="800" dirty="0">
                          <a:solidFill>
                            <a:srgbClr val="000000"/>
                          </a:solidFill>
                          <a:latin typeface="Consolas" panose="020B0609020204030204" pitchFamily="49" charset="0"/>
                        </a:rPr>
                        <a:t>weightInPounds</a:t>
                      </a:r>
                      <a:endParaRPr lang="en-US" sz="800" dirty="0"/>
                    </a:p>
                  </a:txBody>
                  <a:tcPr/>
                </a:tc>
                <a:extLst>
                  <a:ext uri="{0D108BD9-81ED-4DB2-BD59-A6C34878D82A}">
                    <a16:rowId xmlns:a16="http://schemas.microsoft.com/office/drawing/2014/main" val="2281251995"/>
                  </a:ext>
                </a:extLst>
              </a:tr>
              <a:tr h="127000">
                <a:tc>
                  <a:txBody>
                    <a:bodyPr/>
                    <a:lstStyle/>
                    <a:p>
                      <a:r>
                        <a:rPr lang="en-US" sz="800" dirty="0">
                          <a:solidFill>
                            <a:srgbClr val="000000"/>
                          </a:solidFill>
                          <a:latin typeface="Consolas" panose="020B0609020204030204" pitchFamily="49" charset="0"/>
                        </a:rPr>
                        <a:t>cageLocation</a:t>
                      </a:r>
                      <a:endParaRPr lang="en-US" sz="800" dirty="0"/>
                    </a:p>
                  </a:txBody>
                  <a:tcPr/>
                </a:tc>
                <a:extLst>
                  <a:ext uri="{0D108BD9-81ED-4DB2-BD59-A6C34878D82A}">
                    <a16:rowId xmlns:a16="http://schemas.microsoft.com/office/drawing/2014/main" val="2851281955"/>
                  </a:ext>
                </a:extLst>
              </a:tr>
              <a:tr h="127000">
                <a:tc>
                  <a:txBody>
                    <a:bodyPr/>
                    <a:lstStyle/>
                    <a:p>
                      <a:r>
                        <a:rPr lang="en-US" sz="800" dirty="0">
                          <a:solidFill>
                            <a:srgbClr val="000000"/>
                          </a:solidFill>
                          <a:latin typeface="Consolas" panose="020B0609020204030204" pitchFamily="49" charset="0"/>
                        </a:rPr>
                        <a:t>isHealthy</a:t>
                      </a:r>
                      <a:endParaRPr lang="en-US" sz="800" dirty="0"/>
                    </a:p>
                  </a:txBody>
                  <a:tcPr/>
                </a:tc>
                <a:extLst>
                  <a:ext uri="{0D108BD9-81ED-4DB2-BD59-A6C34878D82A}">
                    <a16:rowId xmlns:a16="http://schemas.microsoft.com/office/drawing/2014/main" val="3171229966"/>
                  </a:ext>
                </a:extLst>
              </a:tr>
              <a:tr h="127000">
                <a:tc>
                  <a:txBody>
                    <a:bodyPr/>
                    <a:lstStyle/>
                    <a:p>
                      <a:r>
                        <a:rPr lang="en-US" sz="800" dirty="0">
                          <a:solidFill>
                            <a:srgbClr val="000000"/>
                          </a:solidFill>
                          <a:latin typeface="Consolas" panose="020B0609020204030204" pitchFamily="49" charset="0"/>
                        </a:rPr>
                        <a:t>isAvailable</a:t>
                      </a:r>
                      <a:endParaRPr lang="en-US" sz="800" dirty="0"/>
                    </a:p>
                  </a:txBody>
                  <a:tcPr/>
                </a:tc>
                <a:extLst>
                  <a:ext uri="{0D108BD9-81ED-4DB2-BD59-A6C34878D82A}">
                    <a16:rowId xmlns:a16="http://schemas.microsoft.com/office/drawing/2014/main" val="2970387208"/>
                  </a:ext>
                </a:extLst>
              </a:tr>
              <a:tr h="127000">
                <a:tc>
                  <a:txBody>
                    <a:bodyPr/>
                    <a:lstStyle/>
                    <a:p>
                      <a:r>
                        <a:rPr lang="en-US" sz="800" dirty="0">
                          <a:solidFill>
                            <a:srgbClr val="000000"/>
                          </a:solidFill>
                          <a:latin typeface="Consolas" panose="020B0609020204030204" pitchFamily="49" charset="0"/>
                        </a:rPr>
                        <a:t>adoptionFee</a:t>
                      </a:r>
                      <a:endParaRPr lang="en-US" sz="800" dirty="0"/>
                    </a:p>
                  </a:txBody>
                  <a:tcPr/>
                </a:tc>
                <a:extLst>
                  <a:ext uri="{0D108BD9-81ED-4DB2-BD59-A6C34878D82A}">
                    <a16:rowId xmlns:a16="http://schemas.microsoft.com/office/drawing/2014/main" val="3609833572"/>
                  </a:ext>
                </a:extLst>
              </a:tr>
            </a:tbl>
          </a:graphicData>
        </a:graphic>
      </p:graphicFrame>
      <p:sp>
        <p:nvSpPr>
          <p:cNvPr id="12" name="Right Brace 11">
            <a:extLst>
              <a:ext uri="{FF2B5EF4-FFF2-40B4-BE49-F238E27FC236}">
                <a16:creationId xmlns:a16="http://schemas.microsoft.com/office/drawing/2014/main" id="{E82A91AB-CC02-4233-A7F9-BE6F65225915}"/>
              </a:ext>
            </a:extLst>
          </p:cNvPr>
          <p:cNvSpPr/>
          <p:nvPr/>
        </p:nvSpPr>
        <p:spPr>
          <a:xfrm>
            <a:off x="8170986" y="2604769"/>
            <a:ext cx="218831" cy="19202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6FDB1C17-0C47-49EF-8B5F-58608A1ABC85}"/>
              </a:ext>
            </a:extLst>
          </p:cNvPr>
          <p:cNvSpPr/>
          <p:nvPr/>
        </p:nvSpPr>
        <p:spPr>
          <a:xfrm>
            <a:off x="8131909" y="4663615"/>
            <a:ext cx="218831" cy="19202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9AAB5E7-C3F3-4CFA-8E54-82CF0EC298E2}"/>
              </a:ext>
            </a:extLst>
          </p:cNvPr>
          <p:cNvSpPr txBox="1"/>
          <p:nvPr/>
        </p:nvSpPr>
        <p:spPr>
          <a:xfrm>
            <a:off x="8382002" y="5303657"/>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pet2</a:t>
            </a:r>
            <a:endParaRPr lang="en-US" dirty="0"/>
          </a:p>
        </p:txBody>
      </p:sp>
      <p:sp>
        <p:nvSpPr>
          <p:cNvPr id="17" name="TextBox 16">
            <a:extLst>
              <a:ext uri="{FF2B5EF4-FFF2-40B4-BE49-F238E27FC236}">
                <a16:creationId xmlns:a16="http://schemas.microsoft.com/office/drawing/2014/main" id="{24C219B3-F9D8-4B1D-8CD7-C075761C73AB}"/>
              </a:ext>
            </a:extLst>
          </p:cNvPr>
          <p:cNvSpPr txBox="1"/>
          <p:nvPr/>
        </p:nvSpPr>
        <p:spPr>
          <a:xfrm>
            <a:off x="8352693" y="3262666"/>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pet1</a:t>
            </a:r>
            <a:endParaRPr lang="en-US" dirty="0"/>
          </a:p>
        </p:txBody>
      </p:sp>
      <p:cxnSp>
        <p:nvCxnSpPr>
          <p:cNvPr id="19" name="Straight Arrow Connector 18">
            <a:extLst>
              <a:ext uri="{FF2B5EF4-FFF2-40B4-BE49-F238E27FC236}">
                <a16:creationId xmlns:a16="http://schemas.microsoft.com/office/drawing/2014/main" id="{6097CD46-7AAE-41B3-9410-72EC4C1F347D}"/>
              </a:ext>
            </a:extLst>
          </p:cNvPr>
          <p:cNvCxnSpPr>
            <a:cxnSpLocks/>
          </p:cNvCxnSpPr>
          <p:nvPr/>
        </p:nvCxnSpPr>
        <p:spPr>
          <a:xfrm flipV="1">
            <a:off x="3727939" y="3631999"/>
            <a:ext cx="3059723" cy="775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A3E3A33-AC83-4335-B094-6AF34541AB95}"/>
              </a:ext>
            </a:extLst>
          </p:cNvPr>
          <p:cNvCxnSpPr>
            <a:cxnSpLocks/>
          </p:cNvCxnSpPr>
          <p:nvPr/>
        </p:nvCxnSpPr>
        <p:spPr>
          <a:xfrm>
            <a:off x="3571632" y="5181600"/>
            <a:ext cx="3303955" cy="424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a:extLst>
              <a:ext uri="{FF2B5EF4-FFF2-40B4-BE49-F238E27FC236}">
                <a16:creationId xmlns:a16="http://schemas.microsoft.com/office/drawing/2014/main" id="{5F4CFD3F-2ECA-4544-BA5C-AA77422DF6C3}"/>
              </a:ext>
            </a:extLst>
          </p:cNvPr>
          <p:cNvGraphicFramePr>
            <a:graphicFrameLocks noGrp="1"/>
          </p:cNvGraphicFramePr>
          <p:nvPr/>
        </p:nvGraphicFramePr>
        <p:xfrm>
          <a:off x="6967416" y="4663122"/>
          <a:ext cx="1078523" cy="204216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2316768"/>
                    </a:ext>
                  </a:extLst>
                </a:gridCol>
              </a:tblGrid>
              <a:tr h="127000">
                <a:tc>
                  <a:txBody>
                    <a:bodyPr/>
                    <a:lstStyle/>
                    <a:p>
                      <a:r>
                        <a:rPr lang="en-US" sz="800" dirty="0">
                          <a:solidFill>
                            <a:srgbClr val="000000"/>
                          </a:solidFill>
                          <a:latin typeface="Consolas" panose="020B0609020204030204" pitchFamily="49" charset="0"/>
                        </a:rPr>
                        <a:t>name	</a:t>
                      </a:r>
                      <a:endParaRPr lang="en-US" sz="800" dirty="0"/>
                    </a:p>
                  </a:txBody>
                  <a:tcPr/>
                </a:tc>
                <a:extLst>
                  <a:ext uri="{0D108BD9-81ED-4DB2-BD59-A6C34878D82A}">
                    <a16:rowId xmlns:a16="http://schemas.microsoft.com/office/drawing/2014/main" val="3777758587"/>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solidFill>
                            <a:srgbClr val="000000"/>
                          </a:solidFill>
                          <a:latin typeface="Consolas" panose="020B0609020204030204" pitchFamily="49" charset="0"/>
                        </a:rPr>
                        <a:t>species</a:t>
                      </a:r>
                      <a:endParaRPr lang="en-US" sz="800" dirty="0"/>
                    </a:p>
                  </a:txBody>
                  <a:tcPr/>
                </a:tc>
                <a:extLst>
                  <a:ext uri="{0D108BD9-81ED-4DB2-BD59-A6C34878D82A}">
                    <a16:rowId xmlns:a16="http://schemas.microsoft.com/office/drawing/2014/main" val="2905479008"/>
                  </a:ext>
                </a:extLst>
              </a:tr>
              <a:tr h="127000">
                <a:tc>
                  <a:txBody>
                    <a:bodyPr/>
                    <a:lstStyle/>
                    <a:p>
                      <a:r>
                        <a:rPr lang="en-US" sz="800" dirty="0">
                          <a:solidFill>
                            <a:srgbClr val="000000"/>
                          </a:solidFill>
                          <a:latin typeface="Consolas" panose="020B0609020204030204" pitchFamily="49" charset="0"/>
                        </a:rPr>
                        <a:t>age</a:t>
                      </a:r>
                      <a:endParaRPr lang="en-US" sz="800" dirty="0"/>
                    </a:p>
                  </a:txBody>
                  <a:tcPr/>
                </a:tc>
                <a:extLst>
                  <a:ext uri="{0D108BD9-81ED-4DB2-BD59-A6C34878D82A}">
                    <a16:rowId xmlns:a16="http://schemas.microsoft.com/office/drawing/2014/main" val="2964817152"/>
                  </a:ext>
                </a:extLst>
              </a:tr>
              <a:tr h="127000">
                <a:tc>
                  <a:txBody>
                    <a:bodyPr/>
                    <a:lstStyle/>
                    <a:p>
                      <a:r>
                        <a:rPr lang="en-US" sz="800" dirty="0">
                          <a:solidFill>
                            <a:srgbClr val="000000"/>
                          </a:solidFill>
                          <a:latin typeface="Consolas" panose="020B0609020204030204" pitchFamily="49" charset="0"/>
                        </a:rPr>
                        <a:t>genderMorF</a:t>
                      </a:r>
                      <a:endParaRPr lang="en-US" sz="800" dirty="0"/>
                    </a:p>
                  </a:txBody>
                  <a:tcPr/>
                </a:tc>
                <a:extLst>
                  <a:ext uri="{0D108BD9-81ED-4DB2-BD59-A6C34878D82A}">
                    <a16:rowId xmlns:a16="http://schemas.microsoft.com/office/drawing/2014/main" val="272837370"/>
                  </a:ext>
                </a:extLst>
              </a:tr>
              <a:tr h="127000">
                <a:tc>
                  <a:txBody>
                    <a:bodyPr/>
                    <a:lstStyle/>
                    <a:p>
                      <a:r>
                        <a:rPr lang="en-US" sz="800" dirty="0">
                          <a:solidFill>
                            <a:srgbClr val="000000"/>
                          </a:solidFill>
                          <a:latin typeface="Consolas" panose="020B0609020204030204" pitchFamily="49" charset="0"/>
                        </a:rPr>
                        <a:t>weightInPounds</a:t>
                      </a:r>
                      <a:endParaRPr lang="en-US" sz="800" dirty="0"/>
                    </a:p>
                  </a:txBody>
                  <a:tcPr/>
                </a:tc>
                <a:extLst>
                  <a:ext uri="{0D108BD9-81ED-4DB2-BD59-A6C34878D82A}">
                    <a16:rowId xmlns:a16="http://schemas.microsoft.com/office/drawing/2014/main" val="29203943"/>
                  </a:ext>
                </a:extLst>
              </a:tr>
              <a:tr h="127000">
                <a:tc>
                  <a:txBody>
                    <a:bodyPr/>
                    <a:lstStyle/>
                    <a:p>
                      <a:r>
                        <a:rPr lang="en-US" sz="800" dirty="0">
                          <a:solidFill>
                            <a:srgbClr val="000000"/>
                          </a:solidFill>
                          <a:latin typeface="Consolas" panose="020B0609020204030204" pitchFamily="49" charset="0"/>
                        </a:rPr>
                        <a:t>cageLocation</a:t>
                      </a:r>
                      <a:endParaRPr lang="en-US" sz="800" dirty="0"/>
                    </a:p>
                  </a:txBody>
                  <a:tcPr/>
                </a:tc>
                <a:extLst>
                  <a:ext uri="{0D108BD9-81ED-4DB2-BD59-A6C34878D82A}">
                    <a16:rowId xmlns:a16="http://schemas.microsoft.com/office/drawing/2014/main" val="1264911452"/>
                  </a:ext>
                </a:extLst>
              </a:tr>
              <a:tr h="127000">
                <a:tc>
                  <a:txBody>
                    <a:bodyPr/>
                    <a:lstStyle/>
                    <a:p>
                      <a:r>
                        <a:rPr lang="en-US" sz="800" dirty="0">
                          <a:solidFill>
                            <a:srgbClr val="000000"/>
                          </a:solidFill>
                          <a:latin typeface="Consolas" panose="020B0609020204030204" pitchFamily="49" charset="0"/>
                        </a:rPr>
                        <a:t>isHealthy</a:t>
                      </a:r>
                      <a:endParaRPr lang="en-US" sz="800" dirty="0"/>
                    </a:p>
                  </a:txBody>
                  <a:tcPr/>
                </a:tc>
                <a:extLst>
                  <a:ext uri="{0D108BD9-81ED-4DB2-BD59-A6C34878D82A}">
                    <a16:rowId xmlns:a16="http://schemas.microsoft.com/office/drawing/2014/main" val="270040179"/>
                  </a:ext>
                </a:extLst>
              </a:tr>
              <a:tr h="127000">
                <a:tc>
                  <a:txBody>
                    <a:bodyPr/>
                    <a:lstStyle/>
                    <a:p>
                      <a:r>
                        <a:rPr lang="en-US" sz="800" dirty="0">
                          <a:solidFill>
                            <a:srgbClr val="000000"/>
                          </a:solidFill>
                          <a:latin typeface="Consolas" panose="020B0609020204030204" pitchFamily="49" charset="0"/>
                        </a:rPr>
                        <a:t>isAvailable</a:t>
                      </a:r>
                      <a:endParaRPr lang="en-US" sz="800" dirty="0"/>
                    </a:p>
                  </a:txBody>
                  <a:tcPr/>
                </a:tc>
                <a:extLst>
                  <a:ext uri="{0D108BD9-81ED-4DB2-BD59-A6C34878D82A}">
                    <a16:rowId xmlns:a16="http://schemas.microsoft.com/office/drawing/2014/main" val="4222597824"/>
                  </a:ext>
                </a:extLst>
              </a:tr>
              <a:tr h="127000">
                <a:tc>
                  <a:txBody>
                    <a:bodyPr/>
                    <a:lstStyle/>
                    <a:p>
                      <a:r>
                        <a:rPr lang="en-US" sz="800" dirty="0">
                          <a:solidFill>
                            <a:srgbClr val="000000"/>
                          </a:solidFill>
                          <a:latin typeface="Consolas" panose="020B0609020204030204" pitchFamily="49" charset="0"/>
                        </a:rPr>
                        <a:t>adoptionFee</a:t>
                      </a:r>
                      <a:endParaRPr lang="en-US" sz="800" dirty="0"/>
                    </a:p>
                  </a:txBody>
                  <a:tcPr/>
                </a:tc>
                <a:extLst>
                  <a:ext uri="{0D108BD9-81ED-4DB2-BD59-A6C34878D82A}">
                    <a16:rowId xmlns:a16="http://schemas.microsoft.com/office/drawing/2014/main" val="3441446804"/>
                  </a:ext>
                </a:extLst>
              </a:tr>
            </a:tbl>
          </a:graphicData>
        </a:graphic>
      </p:graphicFrame>
      <p:sp>
        <p:nvSpPr>
          <p:cNvPr id="5" name="Content Placeholder 4">
            <a:extLst>
              <a:ext uri="{FF2B5EF4-FFF2-40B4-BE49-F238E27FC236}">
                <a16:creationId xmlns:a16="http://schemas.microsoft.com/office/drawing/2014/main" id="{15A4C796-5198-406B-86B3-578F649F7C06}"/>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D0071D2E-E2BA-64C7-79E7-678849155091}"/>
              </a:ext>
            </a:extLst>
          </p:cNvPr>
          <p:cNvSpPr txBox="1">
            <a:spLocks/>
          </p:cNvSpPr>
          <p:nvPr/>
        </p:nvSpPr>
        <p:spPr>
          <a:xfrm>
            <a:off x="5721178" y="800347"/>
            <a:ext cx="5366901" cy="10357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Structure value =  set of data made using a structure (pet1, pet2)</a:t>
            </a:r>
          </a:p>
          <a:p>
            <a:pPr marL="0" indent="0">
              <a:buNone/>
            </a:pPr>
            <a:r>
              <a:rPr lang="en-US" sz="2000" dirty="0"/>
              <a:t>Member value = that structure’s values</a:t>
            </a:r>
          </a:p>
        </p:txBody>
      </p:sp>
    </p:spTree>
    <p:extLst>
      <p:ext uri="{BB962C8B-B14F-4D97-AF65-F5344CB8AC3E}">
        <p14:creationId xmlns:p14="http://schemas.microsoft.com/office/powerpoint/2010/main" val="330425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4E37-4B5F-4D5E-883F-030906C187B3}"/>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E2D74647-2FD5-4363-B248-FF41C7B9F594}"/>
              </a:ext>
            </a:extLst>
          </p:cNvPr>
          <p:cNvSpPr>
            <a:spLocks noGrp="1"/>
          </p:cNvSpPr>
          <p:nvPr>
            <p:ph idx="1"/>
          </p:nvPr>
        </p:nvSpPr>
        <p:spPr>
          <a:xfrm>
            <a:off x="381000" y="1594022"/>
            <a:ext cx="11430000" cy="4605166"/>
          </a:xfrm>
        </p:spPr>
        <p:txBody>
          <a:bodyPr/>
          <a:lstStyle/>
          <a:p>
            <a:pPr marL="0" indent="0">
              <a:buNone/>
            </a:pPr>
            <a:r>
              <a:rPr lang="en-US" sz="2000" dirty="0"/>
              <a:t>Which of these uses correct syntax to declare the struct </a:t>
            </a:r>
            <a:r>
              <a:rPr lang="en-US" sz="2000" dirty="0">
                <a:solidFill>
                  <a:srgbClr val="2B91AF"/>
                </a:solidFill>
                <a:latin typeface="Consolas" panose="020B0609020204030204" pitchFamily="49" charset="0"/>
              </a:rPr>
              <a:t>Car</a:t>
            </a:r>
            <a:r>
              <a:rPr lang="en-US" sz="2000" dirty="0"/>
              <a:t>?</a:t>
            </a:r>
            <a:endParaRPr lang="en-US" sz="2000" dirty="0">
              <a:solidFill>
                <a:srgbClr val="000000"/>
              </a:solidFill>
              <a:latin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D0647ACF-F847-43F0-813C-BD5F4FA42E00}"/>
              </a:ext>
            </a:extLst>
          </p:cNvPr>
          <p:cNvSpPr>
            <a:spLocks noGrp="1"/>
          </p:cNvSpPr>
          <p:nvPr>
            <p:ph type="sldNum" sz="quarter" idx="12"/>
          </p:nvPr>
        </p:nvSpPr>
        <p:spPr/>
        <p:txBody>
          <a:bodyPr/>
          <a:lstStyle/>
          <a:p>
            <a:fld id="{D62DE1E3-95F9-5A49-8A46-D75D3CDD26F8}" type="slidenum">
              <a:rPr lang="en-US" smtClean="0"/>
              <a:t>16</a:t>
            </a:fld>
            <a:endParaRPr lang="en-US"/>
          </a:p>
        </p:txBody>
      </p:sp>
      <p:sp>
        <p:nvSpPr>
          <p:cNvPr id="6" name="TextBox 5">
            <a:extLst>
              <a:ext uri="{FF2B5EF4-FFF2-40B4-BE49-F238E27FC236}">
                <a16:creationId xmlns:a16="http://schemas.microsoft.com/office/drawing/2014/main" id="{51E2B779-2A48-4E65-AE01-55D6ECBDCF44}"/>
              </a:ext>
            </a:extLst>
          </p:cNvPr>
          <p:cNvSpPr txBox="1"/>
          <p:nvPr/>
        </p:nvSpPr>
        <p:spPr>
          <a:xfrm>
            <a:off x="3178632" y="2188959"/>
            <a:ext cx="2686594" cy="1815882"/>
          </a:xfrm>
          <a:prstGeom prst="rect">
            <a:avLst/>
          </a:prstGeom>
          <a:noFill/>
        </p:spPr>
        <p:txBody>
          <a:bodyPr wrap="square">
            <a:spAutoFit/>
          </a:bodyPr>
          <a:lstStyle/>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
        <p:nvSpPr>
          <p:cNvPr id="8" name="TextBox 7">
            <a:extLst>
              <a:ext uri="{FF2B5EF4-FFF2-40B4-BE49-F238E27FC236}">
                <a16:creationId xmlns:a16="http://schemas.microsoft.com/office/drawing/2014/main" id="{852AFFEB-B2BA-41D1-A002-F957FA0DB891}"/>
              </a:ext>
            </a:extLst>
          </p:cNvPr>
          <p:cNvSpPr txBox="1"/>
          <p:nvPr/>
        </p:nvSpPr>
        <p:spPr>
          <a:xfrm>
            <a:off x="6339841" y="2217885"/>
            <a:ext cx="2686594" cy="1815882"/>
          </a:xfrm>
          <a:prstGeom prst="rect">
            <a:avLst/>
          </a:prstGeom>
          <a:noFill/>
        </p:spPr>
        <p:txBody>
          <a:bodyPr wrap="square">
            <a:spAutoFit/>
          </a:bodyPr>
          <a:lstStyle/>
          <a:p>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
        <p:nvSpPr>
          <p:cNvPr id="10" name="TextBox 9">
            <a:extLst>
              <a:ext uri="{FF2B5EF4-FFF2-40B4-BE49-F238E27FC236}">
                <a16:creationId xmlns:a16="http://schemas.microsoft.com/office/drawing/2014/main" id="{6C5CC289-144E-4999-B833-2E57322A92C3}"/>
              </a:ext>
            </a:extLst>
          </p:cNvPr>
          <p:cNvSpPr txBox="1"/>
          <p:nvPr/>
        </p:nvSpPr>
        <p:spPr>
          <a:xfrm>
            <a:off x="3021875" y="4723030"/>
            <a:ext cx="2686594" cy="1815882"/>
          </a:xfrm>
          <a:prstGeom prst="rect">
            <a:avLst/>
          </a:prstGeom>
          <a:noFill/>
        </p:spPr>
        <p:txBody>
          <a:bodyPr wrap="square">
            <a:spAutoFit/>
          </a:bodyPr>
          <a:lstStyle/>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
        <p:nvSpPr>
          <p:cNvPr id="12" name="TextBox 11">
            <a:extLst>
              <a:ext uri="{FF2B5EF4-FFF2-40B4-BE49-F238E27FC236}">
                <a16:creationId xmlns:a16="http://schemas.microsoft.com/office/drawing/2014/main" id="{D8F598B2-4A03-4CC3-8005-BC01972609DB}"/>
              </a:ext>
            </a:extLst>
          </p:cNvPr>
          <p:cNvSpPr txBox="1"/>
          <p:nvPr/>
        </p:nvSpPr>
        <p:spPr>
          <a:xfrm>
            <a:off x="6518365" y="4671471"/>
            <a:ext cx="2686594" cy="1815882"/>
          </a:xfrm>
          <a:prstGeom prst="rect">
            <a:avLst/>
          </a:prstGeom>
          <a:noFill/>
        </p:spPr>
        <p:txBody>
          <a:bodyPr wrap="square">
            <a:spAutoFit/>
          </a:bodyPr>
          <a:lstStyle/>
          <a:p>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
        <p:nvSpPr>
          <p:cNvPr id="13" name="TextBox 12">
            <a:extLst>
              <a:ext uri="{FF2B5EF4-FFF2-40B4-BE49-F238E27FC236}">
                <a16:creationId xmlns:a16="http://schemas.microsoft.com/office/drawing/2014/main" id="{D77D9CD7-75C8-404E-8069-1B6D94B0F6DC}"/>
              </a:ext>
            </a:extLst>
          </p:cNvPr>
          <p:cNvSpPr txBox="1"/>
          <p:nvPr/>
        </p:nvSpPr>
        <p:spPr>
          <a:xfrm>
            <a:off x="2569029" y="2188960"/>
            <a:ext cx="596536" cy="646331"/>
          </a:xfrm>
          <a:prstGeom prst="rect">
            <a:avLst/>
          </a:prstGeom>
          <a:noFill/>
        </p:spPr>
        <p:txBody>
          <a:bodyPr wrap="square" rtlCol="0">
            <a:spAutoFit/>
          </a:bodyPr>
          <a:lstStyle/>
          <a:p>
            <a:r>
              <a:rPr lang="en-US" sz="3600" dirty="0"/>
              <a:t>A</a:t>
            </a:r>
          </a:p>
        </p:txBody>
      </p:sp>
      <p:sp>
        <p:nvSpPr>
          <p:cNvPr id="15" name="TextBox 14">
            <a:extLst>
              <a:ext uri="{FF2B5EF4-FFF2-40B4-BE49-F238E27FC236}">
                <a16:creationId xmlns:a16="http://schemas.microsoft.com/office/drawing/2014/main" id="{7069067C-1D7E-4EFE-99EA-064F6F05E902}"/>
              </a:ext>
            </a:extLst>
          </p:cNvPr>
          <p:cNvSpPr txBox="1"/>
          <p:nvPr/>
        </p:nvSpPr>
        <p:spPr>
          <a:xfrm>
            <a:off x="5921829" y="2118857"/>
            <a:ext cx="596536" cy="646331"/>
          </a:xfrm>
          <a:prstGeom prst="rect">
            <a:avLst/>
          </a:prstGeom>
          <a:noFill/>
        </p:spPr>
        <p:txBody>
          <a:bodyPr wrap="square" rtlCol="0">
            <a:spAutoFit/>
          </a:bodyPr>
          <a:lstStyle/>
          <a:p>
            <a:r>
              <a:rPr lang="en-US" sz="3600" dirty="0"/>
              <a:t>B</a:t>
            </a:r>
          </a:p>
        </p:txBody>
      </p:sp>
      <p:sp>
        <p:nvSpPr>
          <p:cNvPr id="17" name="TextBox 16">
            <a:extLst>
              <a:ext uri="{FF2B5EF4-FFF2-40B4-BE49-F238E27FC236}">
                <a16:creationId xmlns:a16="http://schemas.microsoft.com/office/drawing/2014/main" id="{835E3FB8-01C8-4E21-A630-DF20970335B8}"/>
              </a:ext>
            </a:extLst>
          </p:cNvPr>
          <p:cNvSpPr txBox="1"/>
          <p:nvPr/>
        </p:nvSpPr>
        <p:spPr>
          <a:xfrm>
            <a:off x="2625634" y="4257507"/>
            <a:ext cx="596536" cy="646331"/>
          </a:xfrm>
          <a:prstGeom prst="rect">
            <a:avLst/>
          </a:prstGeom>
          <a:noFill/>
        </p:spPr>
        <p:txBody>
          <a:bodyPr wrap="square" rtlCol="0">
            <a:spAutoFit/>
          </a:bodyPr>
          <a:lstStyle/>
          <a:p>
            <a:r>
              <a:rPr lang="en-US" sz="3600" dirty="0"/>
              <a:t>C</a:t>
            </a:r>
          </a:p>
        </p:txBody>
      </p:sp>
      <p:sp>
        <p:nvSpPr>
          <p:cNvPr id="19" name="TextBox 18">
            <a:extLst>
              <a:ext uri="{FF2B5EF4-FFF2-40B4-BE49-F238E27FC236}">
                <a16:creationId xmlns:a16="http://schemas.microsoft.com/office/drawing/2014/main" id="{935819FE-E2C4-4FEE-86BD-74F92835CE01}"/>
              </a:ext>
            </a:extLst>
          </p:cNvPr>
          <p:cNvSpPr txBox="1"/>
          <p:nvPr/>
        </p:nvSpPr>
        <p:spPr>
          <a:xfrm>
            <a:off x="5978434" y="4187404"/>
            <a:ext cx="596536" cy="646331"/>
          </a:xfrm>
          <a:prstGeom prst="rect">
            <a:avLst/>
          </a:prstGeom>
          <a:noFill/>
        </p:spPr>
        <p:txBody>
          <a:bodyPr wrap="square" rtlCol="0">
            <a:spAutoFit/>
          </a:bodyPr>
          <a:lstStyle/>
          <a:p>
            <a:r>
              <a:rPr lang="en-US" sz="3600" dirty="0"/>
              <a:t>D</a:t>
            </a:r>
          </a:p>
        </p:txBody>
      </p:sp>
    </p:spTree>
    <p:extLst>
      <p:ext uri="{BB962C8B-B14F-4D97-AF65-F5344CB8AC3E}">
        <p14:creationId xmlns:p14="http://schemas.microsoft.com/office/powerpoint/2010/main" val="308203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9284-269D-463D-82B2-34A0E6B202FD}"/>
              </a:ext>
            </a:extLst>
          </p:cNvPr>
          <p:cNvSpPr>
            <a:spLocks noGrp="1"/>
          </p:cNvSpPr>
          <p:nvPr>
            <p:ph type="title"/>
          </p:nvPr>
        </p:nvSpPr>
        <p:spPr/>
        <p:txBody>
          <a:bodyPr/>
          <a:lstStyle/>
          <a:p>
            <a:r>
              <a:rPr lang="en-US" dirty="0"/>
              <a:t>Another quick question</a:t>
            </a:r>
          </a:p>
        </p:txBody>
      </p:sp>
      <p:sp>
        <p:nvSpPr>
          <p:cNvPr id="3" name="Content Placeholder 2">
            <a:extLst>
              <a:ext uri="{FF2B5EF4-FFF2-40B4-BE49-F238E27FC236}">
                <a16:creationId xmlns:a16="http://schemas.microsoft.com/office/drawing/2014/main" id="{F0190686-89F0-49D6-9A8E-4AC98D613685}"/>
              </a:ext>
            </a:extLst>
          </p:cNvPr>
          <p:cNvSpPr>
            <a:spLocks noGrp="1"/>
          </p:cNvSpPr>
          <p:nvPr>
            <p:ph idx="1"/>
          </p:nvPr>
        </p:nvSpPr>
        <p:spPr/>
        <p:txBody>
          <a:bodyPr>
            <a:normAutofit fontScale="92500" lnSpcReduction="20000"/>
          </a:bodyPr>
          <a:lstStyle/>
          <a:p>
            <a:pPr marL="0" indent="0">
              <a:buNone/>
            </a:pPr>
            <a:r>
              <a:rPr lang="en-US" sz="2000" dirty="0"/>
              <a:t>Suppose you have the Car struct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Which line of code could be used to declare a Car structure value called “</a:t>
            </a:r>
            <a:r>
              <a:rPr lang="en-US" sz="2000" dirty="0" err="1"/>
              <a:t>myOldCar</a:t>
            </a:r>
            <a:r>
              <a:rPr lang="en-US" sz="2000" dirty="0"/>
              <a:t>”?</a:t>
            </a:r>
          </a:p>
          <a:p>
            <a:pPr marL="0" indent="0">
              <a:buNone/>
            </a:pPr>
            <a:endParaRPr lang="en-US" sz="2000" dirty="0"/>
          </a:p>
          <a:p>
            <a:pPr marL="457200" indent="-457200">
              <a:buFont typeface="+mj-lt"/>
              <a:buAutoNum type="alphaUcPeriod"/>
            </a:pPr>
            <a:r>
              <a:rPr lang="en-US" sz="2000" dirty="0">
                <a:latin typeface="Consolas" panose="020B0609020204030204" pitchFamily="49" charset="0"/>
              </a:rPr>
              <a:t>Car struct </a:t>
            </a:r>
            <a:r>
              <a:rPr lang="en-US" sz="2000" dirty="0" err="1">
                <a:latin typeface="Consolas" panose="020B0609020204030204" pitchFamily="49" charset="0"/>
              </a:rPr>
              <a:t>myOldCar</a:t>
            </a:r>
            <a:r>
              <a:rPr lang="en-US" sz="2000" dirty="0">
                <a:latin typeface="Consolas" panose="020B0609020204030204" pitchFamily="49" charset="0"/>
              </a:rPr>
              <a:t>;</a:t>
            </a:r>
            <a:endParaRPr lang="en-US" sz="2000" dirty="0"/>
          </a:p>
          <a:p>
            <a:pPr marL="457200" indent="-457200">
              <a:buFont typeface="+mj-lt"/>
              <a:buAutoNum type="alphaUcPeriod"/>
            </a:pPr>
            <a:r>
              <a:rPr lang="en-US" sz="2000" dirty="0">
                <a:latin typeface="Consolas" panose="020B0609020204030204" pitchFamily="49" charset="0"/>
              </a:rPr>
              <a:t>Car </a:t>
            </a:r>
            <a:r>
              <a:rPr lang="en-US" sz="2000" dirty="0" err="1">
                <a:latin typeface="Consolas" panose="020B0609020204030204" pitchFamily="49" charset="0"/>
              </a:rPr>
              <a:t>myOldCar</a:t>
            </a:r>
            <a:r>
              <a:rPr lang="en-US" sz="2000" dirty="0">
                <a:latin typeface="Consolas" panose="020B0609020204030204" pitchFamily="49" charset="0"/>
              </a:rPr>
              <a:t>;</a:t>
            </a:r>
            <a:endParaRPr lang="en-US" sz="2000" dirty="0"/>
          </a:p>
          <a:p>
            <a:pPr marL="457200" indent="-457200">
              <a:buFont typeface="+mj-lt"/>
              <a:buAutoNum type="alphaUcPeriod"/>
            </a:pPr>
            <a:r>
              <a:rPr lang="en-US" sz="2000" dirty="0" err="1">
                <a:latin typeface="Consolas" panose="020B0609020204030204" pitchFamily="49" charset="0"/>
              </a:rPr>
              <a:t>myOldCar</a:t>
            </a:r>
            <a:r>
              <a:rPr lang="en-US" sz="2000" dirty="0">
                <a:latin typeface="Consolas" panose="020B0609020204030204" pitchFamily="49" charset="0"/>
              </a:rPr>
              <a:t>;</a:t>
            </a:r>
            <a:endParaRPr lang="en-US" sz="2000" dirty="0"/>
          </a:p>
          <a:p>
            <a:pPr marL="457200" indent="-457200">
              <a:buFont typeface="+mj-lt"/>
              <a:buAutoNum type="alphaUcPeriod"/>
            </a:pPr>
            <a:r>
              <a:rPr lang="en-US" sz="2000" dirty="0" err="1">
                <a:latin typeface="Consolas" panose="020B0609020204030204" pitchFamily="49" charset="0"/>
              </a:rPr>
              <a:t>myOldCar</a:t>
            </a:r>
            <a:r>
              <a:rPr lang="en-US" sz="2000" dirty="0">
                <a:latin typeface="Consolas" panose="020B0609020204030204" pitchFamily="49" charset="0"/>
              </a:rPr>
              <a:t> = struct Car;</a:t>
            </a:r>
            <a:endParaRPr lang="en-US" sz="20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186E051-315D-4779-8D88-DC1198CAAD76}"/>
              </a:ext>
            </a:extLst>
          </p:cNvPr>
          <p:cNvSpPr>
            <a:spLocks noGrp="1"/>
          </p:cNvSpPr>
          <p:nvPr>
            <p:ph type="sldNum" sz="quarter" idx="12"/>
          </p:nvPr>
        </p:nvSpPr>
        <p:spPr/>
        <p:txBody>
          <a:bodyPr/>
          <a:lstStyle/>
          <a:p>
            <a:fld id="{D62DE1E3-95F9-5A49-8A46-D75D3CDD26F8}" type="slidenum">
              <a:rPr lang="en-US" smtClean="0"/>
              <a:t>17</a:t>
            </a:fld>
            <a:endParaRPr lang="en-US"/>
          </a:p>
        </p:txBody>
      </p:sp>
      <p:sp>
        <p:nvSpPr>
          <p:cNvPr id="6" name="TextBox 5">
            <a:extLst>
              <a:ext uri="{FF2B5EF4-FFF2-40B4-BE49-F238E27FC236}">
                <a16:creationId xmlns:a16="http://schemas.microsoft.com/office/drawing/2014/main" id="{05F639D2-680D-4D1E-B2A3-BD66C6B6931A}"/>
              </a:ext>
            </a:extLst>
          </p:cNvPr>
          <p:cNvSpPr txBox="1"/>
          <p:nvPr/>
        </p:nvSpPr>
        <p:spPr>
          <a:xfrm>
            <a:off x="4571999" y="1879954"/>
            <a:ext cx="4572000" cy="1815882"/>
          </a:xfrm>
          <a:prstGeom prst="rect">
            <a:avLst/>
          </a:prstGeom>
          <a:noFill/>
        </p:spPr>
        <p:txBody>
          <a:bodyPr wrap="square">
            <a:spAutoFit/>
          </a:bodyPr>
          <a:lstStyle/>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98522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4293-FF5B-4C33-B296-DB64149C9D46}"/>
              </a:ext>
            </a:extLst>
          </p:cNvPr>
          <p:cNvSpPr>
            <a:spLocks noGrp="1"/>
          </p:cNvSpPr>
          <p:nvPr>
            <p:ph type="title"/>
          </p:nvPr>
        </p:nvSpPr>
        <p:spPr/>
        <p:txBody>
          <a:bodyPr>
            <a:normAutofit/>
          </a:bodyPr>
          <a:lstStyle/>
          <a:p>
            <a:r>
              <a:rPr lang="en-US" dirty="0"/>
              <a:t>The Dot Operator and Using data in structures</a:t>
            </a:r>
          </a:p>
        </p:txBody>
      </p:sp>
      <p:sp>
        <p:nvSpPr>
          <p:cNvPr id="3" name="Content Placeholder 2">
            <a:extLst>
              <a:ext uri="{FF2B5EF4-FFF2-40B4-BE49-F238E27FC236}">
                <a16:creationId xmlns:a16="http://schemas.microsoft.com/office/drawing/2014/main" id="{CAC8C030-315A-49CB-BF36-D257CD978EDD}"/>
              </a:ext>
            </a:extLst>
          </p:cNvPr>
          <p:cNvSpPr>
            <a:spLocks noGrp="1"/>
          </p:cNvSpPr>
          <p:nvPr>
            <p:ph idx="1"/>
          </p:nvPr>
        </p:nvSpPr>
        <p:spPr/>
        <p:txBody>
          <a:bodyPr>
            <a:normAutofit lnSpcReduction="10000"/>
          </a:bodyPr>
          <a:lstStyle/>
          <a:p>
            <a:pPr marL="0" indent="0">
              <a:buNone/>
            </a:pPr>
            <a:r>
              <a:rPr lang="en-US" altLang="en-US" sz="2000" dirty="0"/>
              <a:t>Use the dot </a:t>
            </a:r>
            <a:r>
              <a:rPr lang="en-US" altLang="en-US" sz="2000" dirty="0">
                <a:latin typeface="Courier New" panose="02070309020205020404" pitchFamily="49" charset="0"/>
              </a:rPr>
              <a:t>(.)</a:t>
            </a:r>
            <a:r>
              <a:rPr lang="en-US" altLang="en-US" sz="2000" dirty="0"/>
              <a:t> operator to refer to members of </a:t>
            </a:r>
            <a:r>
              <a:rPr lang="en-US" altLang="en-US" sz="2000" dirty="0">
                <a:latin typeface="Courier New" panose="02070309020205020404" pitchFamily="49" charset="0"/>
              </a:rPr>
              <a:t>struct</a:t>
            </a:r>
            <a:r>
              <a:rPr lang="en-US" altLang="en-US" sz="2000" dirty="0"/>
              <a:t> variables:</a:t>
            </a:r>
          </a:p>
          <a:p>
            <a:pPr marL="0" indent="0">
              <a:buNone/>
            </a:pPr>
            <a:endParaRPr lang="en-US" altLang="en-US" sz="2000" dirty="0"/>
          </a:p>
          <a:p>
            <a:pPr marL="0" indent="0">
              <a:buNone/>
            </a:pP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structVariableName</a:t>
            </a:r>
            <a:r>
              <a:rPr lang="en-US" sz="2000" dirty="0" err="1">
                <a:solidFill>
                  <a:srgbClr val="000000"/>
                </a:solidFill>
                <a:latin typeface="Consolas" panose="020B0609020204030204" pitchFamily="49" charset="0"/>
              </a:rPr>
              <a:t>.memberVariabletoget</a:t>
            </a:r>
            <a:endParaRPr lang="en-US" sz="2000" dirty="0">
              <a:solidFill>
                <a:srgbClr val="000000"/>
              </a:solidFill>
              <a:latin typeface="Consolas" panose="020B0609020204030204" pitchFamily="49" charset="0"/>
            </a:endParaRPr>
          </a:p>
          <a:p>
            <a:pPr marL="0" indent="0">
              <a:buNone/>
            </a:pPr>
            <a:endParaRPr lang="en-US" altLang="en-US" sz="2000" dirty="0">
              <a:solidFill>
                <a:srgbClr val="000000"/>
              </a:solidFill>
              <a:latin typeface="Consolas" panose="020B0609020204030204" pitchFamily="49" charset="0"/>
            </a:endParaRPr>
          </a:p>
          <a:p>
            <a:pPr marL="0" indent="0">
              <a:buNone/>
            </a:pPr>
            <a:r>
              <a:rPr lang="en-US" altLang="en-US" sz="2000" dirty="0">
                <a:solidFill>
                  <a:srgbClr val="000000"/>
                </a:solidFill>
                <a:latin typeface="+mj-lt"/>
              </a:rPr>
              <a:t>Examples:</a:t>
            </a:r>
          </a:p>
          <a:p>
            <a:pPr lvl="1">
              <a:buClr>
                <a:srgbClr val="3333CC"/>
              </a:buClr>
              <a:buFontTx/>
              <a:buNone/>
            </a:pPr>
            <a:r>
              <a:rPr lang="en-US" sz="1600" dirty="0">
                <a:solidFill>
                  <a:srgbClr val="000000"/>
                </a:solidFill>
                <a:latin typeface="Consolas" panose="020B0609020204030204" pitchFamily="49" charset="0"/>
              </a:rPr>
              <a:t>pet1.name = “Fluffy”</a:t>
            </a:r>
            <a:r>
              <a:rPr lang="en-US" altLang="en-US" sz="1600" dirty="0">
                <a:latin typeface="Consolas" panose="020B0609020204030204" pitchFamily="49" charset="0"/>
              </a:rPr>
              <a:t>;  	// set name from pet1</a:t>
            </a:r>
          </a:p>
          <a:p>
            <a:pPr lvl="1">
              <a:buClr>
                <a:srgbClr val="3333CC"/>
              </a:buClr>
              <a:buFontTx/>
              <a:buNone/>
            </a:pPr>
            <a:r>
              <a:rPr lang="en-US" altLang="en-US" sz="1600" dirty="0" err="1">
                <a:latin typeface="Consolas" panose="020B0609020204030204" pitchFamily="49" charset="0"/>
              </a:rPr>
              <a:t>cin</a:t>
            </a:r>
            <a:r>
              <a:rPr lang="en-US" altLang="en-US" sz="1600" dirty="0">
                <a:latin typeface="Consolas" panose="020B0609020204030204" pitchFamily="49" charset="0"/>
              </a:rPr>
              <a:t> &gt;&gt; pet2.name;   		// copy input from keyboard to pet2’s name</a:t>
            </a:r>
          </a:p>
          <a:p>
            <a:pPr lvl="1">
              <a:buClr>
                <a:srgbClr val="3333CC"/>
              </a:buClr>
              <a:buFontTx/>
              <a:buNone/>
            </a:pPr>
            <a:r>
              <a:rPr lang="en-US" altLang="en-US" sz="1600" dirty="0" err="1">
                <a:latin typeface="Consolas" panose="020B0609020204030204" pitchFamily="49" charset="0"/>
              </a:rPr>
              <a:t>getline</a:t>
            </a:r>
            <a:r>
              <a:rPr lang="en-US" altLang="en-US" sz="1600" dirty="0">
                <a:latin typeface="Consolas" panose="020B0609020204030204" pitchFamily="49" charset="0"/>
              </a:rPr>
              <a:t>(</a:t>
            </a:r>
            <a:r>
              <a:rPr lang="en-US" altLang="en-US" sz="1600" dirty="0" err="1">
                <a:latin typeface="Consolas" panose="020B0609020204030204" pitchFamily="49" charset="0"/>
              </a:rPr>
              <a:t>cin</a:t>
            </a:r>
            <a:r>
              <a:rPr lang="en-US" altLang="en-US" sz="1600" dirty="0">
                <a:latin typeface="Consolas" panose="020B0609020204030204" pitchFamily="49" charset="0"/>
              </a:rPr>
              <a:t>, </a:t>
            </a:r>
            <a:r>
              <a:rPr lang="en-US" sz="1600" dirty="0">
                <a:solidFill>
                  <a:srgbClr val="000000"/>
                </a:solidFill>
                <a:latin typeface="Consolas" panose="020B0609020204030204" pitchFamily="49" charset="0"/>
              </a:rPr>
              <a:t>pet2.name</a:t>
            </a:r>
            <a:r>
              <a:rPr lang="en-US" altLang="en-US" sz="1600" dirty="0">
                <a:latin typeface="Consolas" panose="020B0609020204030204" pitchFamily="49" charset="0"/>
              </a:rPr>
              <a:t>);	// copy name to pet2</a:t>
            </a:r>
          </a:p>
          <a:p>
            <a:pPr lvl="1">
              <a:buClr>
                <a:srgbClr val="3333CC"/>
              </a:buClr>
              <a:buFontTx/>
              <a:buNone/>
            </a:pPr>
            <a:r>
              <a:rPr lang="en-US" sz="1600" dirty="0">
                <a:solidFill>
                  <a:srgbClr val="000000"/>
                </a:solidFill>
                <a:latin typeface="Consolas" panose="020B0609020204030204" pitchFamily="49" charset="0"/>
              </a:rPr>
              <a:t>pet1.age </a:t>
            </a:r>
            <a:r>
              <a:rPr lang="en-US" altLang="en-US" sz="1600" dirty="0">
                <a:latin typeface="Consolas" panose="020B0609020204030204" pitchFamily="49" charset="0"/>
              </a:rPr>
              <a:t>= 3.75;     	// set pet1 age to 3.75</a:t>
            </a:r>
            <a:br>
              <a:rPr lang="en-US" altLang="en-US" sz="2000" dirty="0">
                <a:latin typeface="Courier New" panose="02070309020205020404" pitchFamily="49" charset="0"/>
              </a:rPr>
            </a:br>
            <a:endParaRPr lang="en-US" altLang="en-US" sz="2000" dirty="0">
              <a:latin typeface="Courier New" panose="02070309020205020404" pitchFamily="49" charset="0"/>
            </a:endParaRPr>
          </a:p>
          <a:p>
            <a:pPr marL="0" indent="0">
              <a:buNone/>
            </a:pPr>
            <a:endParaRPr lang="en-US" altLang="en-US" sz="2000" dirty="0"/>
          </a:p>
          <a:p>
            <a:pPr marL="0" indent="0">
              <a:buNone/>
            </a:pPr>
            <a:r>
              <a:rPr lang="en-US" altLang="en-US" sz="2000" dirty="0"/>
              <a:t>Once you get the variables with the dot operator, </a:t>
            </a:r>
            <a:r>
              <a:rPr lang="en-US" altLang="en-US" sz="2000" u="sng" dirty="0"/>
              <a:t>these member variables can be used just like any other variables </a:t>
            </a:r>
            <a:r>
              <a:rPr lang="en-US" altLang="en-US" sz="2000" dirty="0"/>
              <a:t>of the same data type</a:t>
            </a:r>
          </a:p>
        </p:txBody>
      </p:sp>
      <p:sp>
        <p:nvSpPr>
          <p:cNvPr id="4" name="Slide Number Placeholder 3">
            <a:extLst>
              <a:ext uri="{FF2B5EF4-FFF2-40B4-BE49-F238E27FC236}">
                <a16:creationId xmlns:a16="http://schemas.microsoft.com/office/drawing/2014/main" id="{24D6BF25-A959-4F53-A91E-993CFF4965AC}"/>
              </a:ext>
            </a:extLst>
          </p:cNvPr>
          <p:cNvSpPr>
            <a:spLocks noGrp="1"/>
          </p:cNvSpPr>
          <p:nvPr>
            <p:ph type="sldNum" sz="quarter" idx="12"/>
          </p:nvPr>
        </p:nvSpPr>
        <p:spPr/>
        <p:txBody>
          <a:bodyPr/>
          <a:lstStyle/>
          <a:p>
            <a:fld id="{D62DE1E3-95F9-5A49-8A46-D75D3CDD26F8}" type="slidenum">
              <a:rPr lang="en-US" smtClean="0"/>
              <a:t>18</a:t>
            </a:fld>
            <a:endParaRPr lang="en-US"/>
          </a:p>
        </p:txBody>
      </p:sp>
    </p:spTree>
    <p:extLst>
      <p:ext uri="{BB962C8B-B14F-4D97-AF65-F5344CB8AC3E}">
        <p14:creationId xmlns:p14="http://schemas.microsoft.com/office/powerpoint/2010/main" val="3047204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1CE1-217B-459E-A12E-08D8B8D6BFB4}"/>
              </a:ext>
            </a:extLst>
          </p:cNvPr>
          <p:cNvSpPr>
            <a:spLocks noGrp="1"/>
          </p:cNvSpPr>
          <p:nvPr>
            <p:ph type="title"/>
          </p:nvPr>
        </p:nvSpPr>
        <p:spPr>
          <a:xfrm>
            <a:off x="4176584" y="365125"/>
            <a:ext cx="7634414" cy="1325563"/>
          </a:xfrm>
        </p:spPr>
        <p:txBody>
          <a:bodyPr/>
          <a:lstStyle/>
          <a:p>
            <a:r>
              <a:rPr lang="en-US" dirty="0"/>
              <a:t>Example Program: Employee Pay</a:t>
            </a:r>
          </a:p>
        </p:txBody>
      </p:sp>
      <p:sp>
        <p:nvSpPr>
          <p:cNvPr id="4" name="Slide Number Placeholder 3">
            <a:extLst>
              <a:ext uri="{FF2B5EF4-FFF2-40B4-BE49-F238E27FC236}">
                <a16:creationId xmlns:a16="http://schemas.microsoft.com/office/drawing/2014/main" id="{CFC987F0-2894-4E9B-96C4-7037D64BA62F}"/>
              </a:ext>
            </a:extLst>
          </p:cNvPr>
          <p:cNvSpPr>
            <a:spLocks noGrp="1"/>
          </p:cNvSpPr>
          <p:nvPr>
            <p:ph type="sldNum" sz="quarter" idx="12"/>
          </p:nvPr>
        </p:nvSpPr>
        <p:spPr/>
        <p:txBody>
          <a:bodyPr/>
          <a:lstStyle/>
          <a:p>
            <a:fld id="{D62DE1E3-95F9-5A49-8A46-D75D3CDD26F8}" type="slidenum">
              <a:rPr lang="en-US" smtClean="0"/>
              <a:t>19</a:t>
            </a:fld>
            <a:endParaRPr lang="en-US"/>
          </a:p>
        </p:txBody>
      </p:sp>
      <p:sp>
        <p:nvSpPr>
          <p:cNvPr id="6" name="TextBox 5">
            <a:extLst>
              <a:ext uri="{FF2B5EF4-FFF2-40B4-BE49-F238E27FC236}">
                <a16:creationId xmlns:a16="http://schemas.microsoft.com/office/drawing/2014/main" id="{24F07FC2-ABD1-4A4B-9C61-1A42C2387D78}"/>
              </a:ext>
            </a:extLst>
          </p:cNvPr>
          <p:cNvSpPr txBox="1"/>
          <p:nvPr/>
        </p:nvSpPr>
        <p:spPr>
          <a:xfrm>
            <a:off x="83254" y="0"/>
            <a:ext cx="8186659" cy="7017306"/>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&lt;string&gt;</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a:t>
            </a:r>
            <a:r>
              <a:rPr lang="en-US" sz="1000" dirty="0" err="1">
                <a:solidFill>
                  <a:srgbClr val="A31515"/>
                </a:solidFill>
                <a:latin typeface="Consolas" panose="020B0609020204030204" pitchFamily="49" charset="0"/>
              </a:rPr>
              <a:t>iomanip</a:t>
            </a:r>
            <a:r>
              <a:rPr lang="en-US" sz="1000" dirty="0">
                <a:solidFill>
                  <a:srgbClr val="A31515"/>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PayRoll</a:t>
            </a:r>
            <a:r>
              <a:rPr lang="en-US" sz="1000" dirty="0">
                <a:solidFill>
                  <a:srgbClr val="000000"/>
                </a:solidFill>
                <a:latin typeface="Consolas" panose="020B0609020204030204" pitchFamily="49" charset="0"/>
              </a:rPr>
              <a:t> {</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empNumber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//employee ID</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string</a:t>
            </a:r>
            <a:r>
              <a:rPr lang="en-US" sz="1000" dirty="0">
                <a:solidFill>
                  <a:srgbClr val="000000"/>
                </a:solidFill>
                <a:latin typeface="Consolas" panose="020B0609020204030204" pitchFamily="49" charset="0"/>
              </a:rPr>
              <a:t> name;</a:t>
            </a:r>
            <a:r>
              <a:rPr lang="en-US" sz="1000" dirty="0">
                <a:solidFill>
                  <a:srgbClr val="008000"/>
                </a:solidFill>
                <a:latin typeface="Consolas" panose="020B0609020204030204" pitchFamily="49" charset="0"/>
              </a:rPr>
              <a:t>//employee Name</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hours;</a:t>
            </a:r>
            <a:r>
              <a:rPr lang="en-US" sz="1000" dirty="0">
                <a:solidFill>
                  <a:srgbClr val="008000"/>
                </a:solidFill>
                <a:latin typeface="Consolas" panose="020B0609020204030204" pitchFamily="49" charset="0"/>
              </a:rPr>
              <a:t>//hours worked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payRate</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//hourly pay rate</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grossPay</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//Gross pay</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 {</a:t>
            </a:r>
          </a:p>
          <a:p>
            <a:pPr lvl="1"/>
            <a:r>
              <a:rPr lang="en-US" sz="1000" dirty="0" err="1">
                <a:solidFill>
                  <a:srgbClr val="2B91AF"/>
                </a:solidFill>
                <a:latin typeface="Consolas" panose="020B0609020204030204" pitchFamily="49" charset="0"/>
              </a:rPr>
              <a:t>PayRoll</a:t>
            </a:r>
            <a:r>
              <a:rPr lang="en-US" sz="1000" dirty="0">
                <a:solidFill>
                  <a:srgbClr val="000000"/>
                </a:solidFill>
                <a:latin typeface="Consolas" panose="020B0609020204030204" pitchFamily="49" charset="0"/>
              </a:rPr>
              <a:t> employee;  </a:t>
            </a:r>
            <a:r>
              <a:rPr lang="en-US" sz="1000" dirty="0">
                <a:solidFill>
                  <a:srgbClr val="008000"/>
                </a:solidFill>
                <a:latin typeface="Consolas" panose="020B0609020204030204" pitchFamily="49" charset="0"/>
              </a:rPr>
              <a:t>//declare </a:t>
            </a:r>
            <a:r>
              <a:rPr lang="en-US" sz="1000" dirty="0" err="1">
                <a:solidFill>
                  <a:srgbClr val="008000"/>
                </a:solidFill>
                <a:latin typeface="Consolas" panose="020B0609020204030204" pitchFamily="49" charset="0"/>
              </a:rPr>
              <a:t>PayRoll</a:t>
            </a:r>
            <a:r>
              <a:rPr lang="en-US" sz="1000" dirty="0">
                <a:solidFill>
                  <a:srgbClr val="008000"/>
                </a:solidFill>
                <a:latin typeface="Consolas" panose="020B0609020204030204" pitchFamily="49" charset="0"/>
              </a:rPr>
              <a:t> structure called employee</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employee ID number</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"Enter the employee's number: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employee.empNumber</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employee's name</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"Enter the employee's name: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cin.ignore</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//ignore the '\n' at the end of the name</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getline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employee.name);</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hours worked</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"How many hours did the employee work?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employee.hours</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employee's pay rate</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employee's hourly pay rate?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employee.payRate</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//Calculate the employee's gross pay</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employee.grossPay</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employee.hours</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employee.payRate</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//Display the employee data</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"Here is the employee's payroll data: \n"</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"Name: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employee.name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"Hours worked: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employee.hours</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"Pay Rate: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employee.payRate</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per hour."</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"Gross Pay: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employee.grossPay</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r>
              <a:rPr lang="en-US" sz="1000" dirty="0">
                <a:solidFill>
                  <a:srgbClr val="000000"/>
                </a:solidFill>
                <a:latin typeface="Consolas" panose="020B0609020204030204" pitchFamily="49" charset="0"/>
              </a:rPr>
              <a:t>}</a:t>
            </a:r>
            <a:endParaRPr lang="en-US" sz="1000" dirty="0"/>
          </a:p>
        </p:txBody>
      </p:sp>
      <p:sp>
        <p:nvSpPr>
          <p:cNvPr id="7" name="TextBox 6">
            <a:extLst>
              <a:ext uri="{FF2B5EF4-FFF2-40B4-BE49-F238E27FC236}">
                <a16:creationId xmlns:a16="http://schemas.microsoft.com/office/drawing/2014/main" id="{C34D0848-B55B-4BB7-A1B7-2FBB48A499D2}"/>
              </a:ext>
            </a:extLst>
          </p:cNvPr>
          <p:cNvSpPr txBox="1"/>
          <p:nvPr/>
        </p:nvSpPr>
        <p:spPr>
          <a:xfrm>
            <a:off x="7050816" y="1667138"/>
            <a:ext cx="3197875" cy="1754326"/>
          </a:xfrm>
          <a:prstGeom prst="rect">
            <a:avLst/>
          </a:prstGeom>
          <a:noFill/>
        </p:spPr>
        <p:txBody>
          <a:bodyPr wrap="square" rtlCol="0">
            <a:spAutoFit/>
          </a:bodyPr>
          <a:lstStyle/>
          <a:p>
            <a:r>
              <a:rPr lang="en-US" dirty="0"/>
              <a:t>Here we use struct to hold employee data</a:t>
            </a:r>
          </a:p>
          <a:p>
            <a:endParaRPr lang="en-US" dirty="0"/>
          </a:p>
          <a:p>
            <a:r>
              <a:rPr lang="en-US" dirty="0"/>
              <a:t>Notice that all the struct variables can be used just like regular non-struct variables.</a:t>
            </a:r>
          </a:p>
        </p:txBody>
      </p:sp>
      <p:pic>
        <p:nvPicPr>
          <p:cNvPr id="9" name="Picture 8">
            <a:extLst>
              <a:ext uri="{FF2B5EF4-FFF2-40B4-BE49-F238E27FC236}">
                <a16:creationId xmlns:a16="http://schemas.microsoft.com/office/drawing/2014/main" id="{3D000514-AD51-4D90-B873-7D56EDB14B96}"/>
              </a:ext>
            </a:extLst>
          </p:cNvPr>
          <p:cNvPicPr>
            <a:picLocks noChangeAspect="1"/>
          </p:cNvPicPr>
          <p:nvPr/>
        </p:nvPicPr>
        <p:blipFill>
          <a:blip r:embed="rId2"/>
          <a:stretch>
            <a:fillRect/>
          </a:stretch>
        </p:blipFill>
        <p:spPr>
          <a:xfrm>
            <a:off x="6496840" y="4246859"/>
            <a:ext cx="3893304" cy="1754326"/>
          </a:xfrm>
          <a:prstGeom prst="rect">
            <a:avLst/>
          </a:prstGeom>
        </p:spPr>
      </p:pic>
    </p:spTree>
    <p:extLst>
      <p:ext uri="{BB962C8B-B14F-4D97-AF65-F5344CB8AC3E}">
        <p14:creationId xmlns:p14="http://schemas.microsoft.com/office/powerpoint/2010/main" val="393554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6D3C-AE19-9FE5-1F37-0D3112BF20B6}"/>
              </a:ext>
            </a:extLst>
          </p:cNvPr>
          <p:cNvSpPr>
            <a:spLocks noGrp="1"/>
          </p:cNvSpPr>
          <p:nvPr>
            <p:ph type="title"/>
          </p:nvPr>
        </p:nvSpPr>
        <p:spPr/>
        <p:txBody>
          <a:bodyPr/>
          <a:lstStyle/>
          <a:p>
            <a:r>
              <a:rPr lang="en-US" dirty="0"/>
              <a:t>Structs</a:t>
            </a:r>
          </a:p>
        </p:txBody>
      </p:sp>
      <p:sp>
        <p:nvSpPr>
          <p:cNvPr id="3" name="Content Placeholder 2">
            <a:extLst>
              <a:ext uri="{FF2B5EF4-FFF2-40B4-BE49-F238E27FC236}">
                <a16:creationId xmlns:a16="http://schemas.microsoft.com/office/drawing/2014/main" id="{231B3FBC-8316-EE8A-24D2-81F90D9E9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0240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16F39-D811-4573-B32B-FEE78FD18C83}"/>
              </a:ext>
            </a:extLst>
          </p:cNvPr>
          <p:cNvSpPr>
            <a:spLocks noGrp="1"/>
          </p:cNvSpPr>
          <p:nvPr>
            <p:ph idx="1"/>
          </p:nvPr>
        </p:nvSpPr>
        <p:spPr>
          <a:xfrm>
            <a:off x="6377353" y="1276962"/>
            <a:ext cx="5275931" cy="4708525"/>
          </a:xfrm>
        </p:spPr>
        <p:txBody>
          <a:bodyPr/>
          <a:lstStyle/>
          <a:p>
            <a:r>
              <a:rPr lang="en-US" sz="2000" dirty="0"/>
              <a:t>Let’s play a fun game called “Will it compile?”</a:t>
            </a:r>
          </a:p>
          <a:p>
            <a:r>
              <a:rPr lang="en-US" sz="2000" dirty="0"/>
              <a:t>Suppose we have the Rectangle struct and main function shown.   Assume all functions are defined properly.</a:t>
            </a:r>
          </a:p>
          <a:p>
            <a:r>
              <a:rPr lang="en-US" sz="2000" dirty="0"/>
              <a:t>For each line shown, indicate whether it will compile.  If it will not compile, explain why.</a:t>
            </a:r>
            <a:endParaRPr lang="en-US" dirty="0"/>
          </a:p>
        </p:txBody>
      </p:sp>
      <p:sp>
        <p:nvSpPr>
          <p:cNvPr id="4" name="Slide Number Placeholder 3">
            <a:extLst>
              <a:ext uri="{FF2B5EF4-FFF2-40B4-BE49-F238E27FC236}">
                <a16:creationId xmlns:a16="http://schemas.microsoft.com/office/drawing/2014/main" id="{41DC8493-8DFA-4893-8C97-A50A9DE99986}"/>
              </a:ext>
            </a:extLst>
          </p:cNvPr>
          <p:cNvSpPr>
            <a:spLocks noGrp="1"/>
          </p:cNvSpPr>
          <p:nvPr>
            <p:ph type="sldNum" sz="quarter" idx="12"/>
          </p:nvPr>
        </p:nvSpPr>
        <p:spPr/>
        <p:txBody>
          <a:bodyPr/>
          <a:lstStyle/>
          <a:p>
            <a:fld id="{D62DE1E3-95F9-5A49-8A46-D75D3CDD26F8}" type="slidenum">
              <a:rPr lang="en-US" smtClean="0"/>
              <a:t>20</a:t>
            </a:fld>
            <a:endParaRPr lang="en-US"/>
          </a:p>
        </p:txBody>
      </p:sp>
      <p:sp>
        <p:nvSpPr>
          <p:cNvPr id="5" name="TextBox 4">
            <a:extLst>
              <a:ext uri="{FF2B5EF4-FFF2-40B4-BE49-F238E27FC236}">
                <a16:creationId xmlns:a16="http://schemas.microsoft.com/office/drawing/2014/main" id="{B1C24712-99F0-424B-A02B-0FC42ADA7D15}"/>
              </a:ext>
            </a:extLst>
          </p:cNvPr>
          <p:cNvSpPr txBox="1"/>
          <p:nvPr/>
        </p:nvSpPr>
        <p:spPr>
          <a:xfrm>
            <a:off x="208943" y="86916"/>
            <a:ext cx="6168410" cy="6771084"/>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//rectangle struct declaration</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Rectangle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width;</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length;</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lvl="1"/>
            <a:r>
              <a:rPr lang="en-US" sz="1400" dirty="0">
                <a:solidFill>
                  <a:srgbClr val="2B91AF"/>
                </a:solidFill>
                <a:latin typeface="Consolas" panose="020B0609020204030204" pitchFamily="49" charset="0"/>
              </a:rPr>
              <a:t>Rectangle</a:t>
            </a:r>
            <a:r>
              <a:rPr lang="en-US" sz="1400" dirty="0">
                <a:solidFill>
                  <a:srgbClr val="000000"/>
                </a:solidFill>
                <a:latin typeface="Consolas" panose="020B0609020204030204" pitchFamily="49" charset="0"/>
              </a:rPr>
              <a:t> = rectangle1; </a:t>
            </a:r>
            <a:r>
              <a:rPr lang="en-US" sz="1400" dirty="0">
                <a:solidFill>
                  <a:srgbClr val="008000"/>
                </a:solidFill>
                <a:latin typeface="Consolas" panose="020B0609020204030204" pitchFamily="49" charset="0"/>
              </a:rPr>
              <a:t>//will it compile?</a:t>
            </a:r>
          </a:p>
          <a:p>
            <a:pPr lvl="1"/>
            <a:endParaRPr lang="en-US" sz="1400" dirty="0">
              <a:solidFill>
                <a:srgbClr val="008000"/>
              </a:solidFill>
              <a:latin typeface="Consolas" panose="020B0609020204030204" pitchFamily="49" charset="0"/>
            </a:endParaRPr>
          </a:p>
          <a:p>
            <a:pPr lvl="1"/>
            <a:r>
              <a:rPr lang="en-US" sz="1400" dirty="0">
                <a:solidFill>
                  <a:srgbClr val="2B91AF"/>
                </a:solidFill>
                <a:latin typeface="Consolas" panose="020B0609020204030204" pitchFamily="49" charset="0"/>
              </a:rPr>
              <a:t>Rectangle</a:t>
            </a:r>
            <a:r>
              <a:rPr lang="en-US" sz="1400" dirty="0">
                <a:solidFill>
                  <a:srgbClr val="000000"/>
                </a:solidFill>
                <a:latin typeface="Consolas" panose="020B0609020204030204" pitchFamily="49" charset="0"/>
              </a:rPr>
              <a:t> box; </a:t>
            </a:r>
            <a:r>
              <a:rPr lang="en-US" sz="1400" dirty="0">
                <a:solidFill>
                  <a:srgbClr val="008000"/>
                </a:solidFill>
                <a:latin typeface="Consolas" panose="020B0609020204030204" pitchFamily="49" charset="0"/>
              </a:rPr>
              <a:t>//will it compile?</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length = 0; </a:t>
            </a:r>
          </a:p>
          <a:p>
            <a:pPr lvl="1"/>
            <a:r>
              <a:rPr lang="en-US" sz="1400" dirty="0">
                <a:solidFill>
                  <a:srgbClr val="000000"/>
                </a:solidFill>
                <a:latin typeface="Consolas" panose="020B0609020204030204" pitchFamily="49" charset="0"/>
              </a:rPr>
              <a:t>width = 0;</a:t>
            </a:r>
            <a:r>
              <a:rPr lang="en-US" sz="1400" dirty="0">
                <a:solidFill>
                  <a:srgbClr val="008000"/>
                </a:solidFill>
                <a:latin typeface="Consolas" panose="020B0609020204030204" pitchFamily="49" charset="0"/>
              </a:rPr>
              <a:t> //will these compile?</a:t>
            </a:r>
            <a:endParaRPr lang="en-US" sz="1400" dirty="0">
              <a:solidFill>
                <a:srgbClr val="000000"/>
              </a:solidFill>
              <a:latin typeface="Consolas" panose="020B0609020204030204" pitchFamily="49" charset="0"/>
            </a:endParaRPr>
          </a:p>
          <a:p>
            <a:pPr lvl="1"/>
            <a:endParaRPr lang="en-US" sz="1400" dirty="0">
              <a:solidFill>
                <a:srgbClr val="000000"/>
              </a:solidFill>
              <a:latin typeface="Consolas" panose="020B0609020204030204" pitchFamily="49" charset="0"/>
            </a:endParaRPr>
          </a:p>
          <a:p>
            <a:pPr lvl="1"/>
            <a:r>
              <a:rPr lang="en-US" sz="1400" dirty="0">
                <a:solidFill>
                  <a:srgbClr val="008000"/>
                </a:solidFill>
                <a:latin typeface="Consolas" panose="020B0609020204030204" pitchFamily="49" charset="0"/>
              </a:rPr>
              <a:t>//Declare variables </a:t>
            </a:r>
            <a:r>
              <a:rPr lang="en-US" sz="1400" dirty="0" err="1">
                <a:solidFill>
                  <a:srgbClr val="008000"/>
                </a:solidFill>
                <a:latin typeface="Consolas" panose="020B0609020204030204" pitchFamily="49" charset="0"/>
              </a:rPr>
              <a:t>rectWidth</a:t>
            </a:r>
            <a:r>
              <a:rPr lang="en-US" sz="1400" dirty="0">
                <a:solidFill>
                  <a:srgbClr val="008000"/>
                </a:solidFill>
                <a:latin typeface="Consolas" panose="020B0609020204030204" pitchFamily="49" charset="0"/>
              </a:rPr>
              <a:t> and </a:t>
            </a:r>
            <a:r>
              <a:rPr lang="en-US" sz="1400" dirty="0" err="1">
                <a:solidFill>
                  <a:srgbClr val="008000"/>
                </a:solidFill>
                <a:latin typeface="Consolas" panose="020B0609020204030204" pitchFamily="49" charset="0"/>
              </a:rPr>
              <a:t>rectLength</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rectWidth</a:t>
            </a:r>
            <a:r>
              <a:rPr lang="en-US" sz="1400" dirty="0">
                <a:solidFill>
                  <a:srgbClr val="000000"/>
                </a:solidFill>
                <a:latin typeface="Consolas" panose="020B0609020204030204" pitchFamily="49" charset="0"/>
              </a:rPr>
              <a:t> = 2;</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rectLength</a:t>
            </a:r>
            <a:r>
              <a:rPr lang="en-US" sz="1400" dirty="0">
                <a:solidFill>
                  <a:srgbClr val="000000"/>
                </a:solidFill>
                <a:latin typeface="Consolas" panose="020B0609020204030204" pitchFamily="49" charset="0"/>
              </a:rPr>
              <a:t> = 3;</a:t>
            </a:r>
          </a:p>
          <a:p>
            <a:pPr lvl="1"/>
            <a:endParaRPr lang="en-US" sz="1400" dirty="0">
              <a:solidFill>
                <a:srgbClr val="000000"/>
              </a:solidFill>
              <a:latin typeface="Consolas" panose="020B0609020204030204" pitchFamily="49" charset="0"/>
            </a:endParaRPr>
          </a:p>
          <a:p>
            <a:pPr lvl="1"/>
            <a:r>
              <a:rPr lang="en-US" sz="1400" dirty="0">
                <a:solidFill>
                  <a:srgbClr val="008000"/>
                </a:solidFill>
                <a:latin typeface="Consolas" panose="020B0609020204030204" pitchFamily="49" charset="0"/>
              </a:rPr>
              <a:t>//update width and length</a:t>
            </a:r>
          </a:p>
          <a:p>
            <a:pPr lvl="1"/>
            <a:r>
              <a:rPr lang="en-US" sz="1400" dirty="0" err="1">
                <a:solidFill>
                  <a:srgbClr val="000000"/>
                </a:solidFill>
                <a:latin typeface="Consolas" panose="020B0609020204030204" pitchFamily="49" charset="0"/>
              </a:rPr>
              <a:t>Rectangle.width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rectWidth</a:t>
            </a:r>
            <a:r>
              <a:rPr lang="en-US" sz="1400"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Rectangle.length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rectLength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//will these compile?</a:t>
            </a:r>
            <a:endParaRPr lang="en-US" sz="1400" dirty="0">
              <a:solidFill>
                <a:srgbClr val="000000"/>
              </a:solidFill>
              <a:latin typeface="Consolas" panose="020B0609020204030204" pitchFamily="49" charset="0"/>
            </a:endParaRPr>
          </a:p>
          <a:p>
            <a:pPr lvl="1"/>
            <a:endParaRPr lang="en-US" sz="1400" dirty="0">
              <a:solidFill>
                <a:srgbClr val="000000"/>
              </a:solidFill>
              <a:latin typeface="Consolas" panose="020B0609020204030204" pitchFamily="49" charset="0"/>
            </a:endParaRPr>
          </a:p>
          <a:p>
            <a:pPr lvl="1"/>
            <a:r>
              <a:rPr lang="en-US" sz="1400" dirty="0" err="1">
                <a:solidFill>
                  <a:srgbClr val="000000"/>
                </a:solidFill>
                <a:latin typeface="Consolas" panose="020B0609020204030204" pitchFamily="49" charset="0"/>
              </a:rPr>
              <a:t>box.width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rectWidth</a:t>
            </a:r>
            <a:r>
              <a:rPr lang="en-US" sz="1400"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box.length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rectLength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//will these compile?</a:t>
            </a:r>
            <a:endParaRPr lang="en-US" sz="1400" dirty="0">
              <a:solidFill>
                <a:srgbClr val="000000"/>
              </a:solidFill>
              <a:latin typeface="Consolas" panose="020B0609020204030204" pitchFamily="49" charset="0"/>
            </a:endParaRP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return 0;</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49430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D1D1-8A39-4EC2-A4CB-2677091BAF45}"/>
              </a:ext>
            </a:extLst>
          </p:cNvPr>
          <p:cNvSpPr>
            <a:spLocks noGrp="1"/>
          </p:cNvSpPr>
          <p:nvPr>
            <p:ph type="title"/>
          </p:nvPr>
        </p:nvSpPr>
        <p:spPr/>
        <p:txBody>
          <a:bodyPr/>
          <a:lstStyle/>
          <a:p>
            <a:r>
              <a:rPr lang="en-US" dirty="0"/>
              <a:t>The problem with structs</a:t>
            </a:r>
          </a:p>
        </p:txBody>
      </p:sp>
      <p:sp>
        <p:nvSpPr>
          <p:cNvPr id="3" name="Content Placeholder 2">
            <a:extLst>
              <a:ext uri="{FF2B5EF4-FFF2-40B4-BE49-F238E27FC236}">
                <a16:creationId xmlns:a16="http://schemas.microsoft.com/office/drawing/2014/main" id="{7B11C993-FDCD-4A8B-A92D-48A87D693620}"/>
              </a:ext>
            </a:extLst>
          </p:cNvPr>
          <p:cNvSpPr>
            <a:spLocks noGrp="1"/>
          </p:cNvSpPr>
          <p:nvPr>
            <p:ph idx="1"/>
          </p:nvPr>
        </p:nvSpPr>
        <p:spPr/>
        <p:txBody>
          <a:bodyPr>
            <a:normAutofit/>
          </a:bodyPr>
          <a:lstStyle/>
          <a:p>
            <a:pPr marL="0" indent="0">
              <a:buNone/>
            </a:pPr>
            <a:r>
              <a:rPr lang="en-US" sz="2000" b="1" dirty="0"/>
              <a:t>Two main limitations of structs:</a:t>
            </a:r>
          </a:p>
          <a:p>
            <a:pPr marL="0" indent="0">
              <a:buNone/>
            </a:pPr>
            <a:r>
              <a:rPr lang="en-US" sz="2000" b="1" dirty="0"/>
              <a:t>1. structures are used to store data.  They are not used to store functions.</a:t>
            </a:r>
          </a:p>
          <a:p>
            <a:pPr marL="0" indent="0">
              <a:buNone/>
            </a:pPr>
            <a:endParaRPr lang="en-US" sz="2000" b="1" dirty="0"/>
          </a:p>
          <a:p>
            <a:pPr marL="0" indent="0">
              <a:buNone/>
            </a:pPr>
            <a:r>
              <a:rPr lang="en-US" sz="2000" dirty="0"/>
              <a:t>If we need to make changes, </a:t>
            </a:r>
            <a:r>
              <a:rPr lang="en-US" sz="2000" b="1" dirty="0"/>
              <a:t>we have to modify BOTH structures AND the functions in our program!</a:t>
            </a:r>
          </a:p>
          <a:p>
            <a:pPr marL="0" indent="0">
              <a:buNone/>
            </a:pPr>
            <a:endParaRPr lang="en-US" sz="2000" dirty="0"/>
          </a:p>
          <a:p>
            <a:pPr marL="0" indent="0">
              <a:buNone/>
            </a:pPr>
            <a:r>
              <a:rPr lang="en-US" sz="2000" dirty="0"/>
              <a:t>Especially in massive programs with tons of data and functions, </a:t>
            </a:r>
            <a:r>
              <a:rPr lang="en-US" sz="2000" b="1" dirty="0"/>
              <a:t>it can be a big problem to have data and functions kept separate.</a:t>
            </a:r>
          </a:p>
          <a:p>
            <a:pPr marL="0" indent="0">
              <a:buNone/>
            </a:pPr>
            <a:endParaRPr lang="en-US" sz="2000" dirty="0"/>
          </a:p>
        </p:txBody>
      </p:sp>
      <p:sp>
        <p:nvSpPr>
          <p:cNvPr id="4" name="Slide Number Placeholder 3">
            <a:extLst>
              <a:ext uri="{FF2B5EF4-FFF2-40B4-BE49-F238E27FC236}">
                <a16:creationId xmlns:a16="http://schemas.microsoft.com/office/drawing/2014/main" id="{0530E745-5184-4B1C-B50A-F304D0635CEB}"/>
              </a:ext>
            </a:extLst>
          </p:cNvPr>
          <p:cNvSpPr>
            <a:spLocks noGrp="1"/>
          </p:cNvSpPr>
          <p:nvPr>
            <p:ph type="sldNum" sz="quarter" idx="12"/>
          </p:nvPr>
        </p:nvSpPr>
        <p:spPr/>
        <p:txBody>
          <a:bodyPr/>
          <a:lstStyle/>
          <a:p>
            <a:fld id="{D62DE1E3-95F9-5A49-8A46-D75D3CDD26F8}" type="slidenum">
              <a:rPr lang="en-US" smtClean="0"/>
              <a:t>21</a:t>
            </a:fld>
            <a:endParaRPr lang="en-US"/>
          </a:p>
        </p:txBody>
      </p:sp>
      <p:sp>
        <p:nvSpPr>
          <p:cNvPr id="5" name="TextBox 4">
            <a:extLst>
              <a:ext uri="{FF2B5EF4-FFF2-40B4-BE49-F238E27FC236}">
                <a16:creationId xmlns:a16="http://schemas.microsoft.com/office/drawing/2014/main" id="{236D0534-9CDE-4238-A308-F7D4E356D238}"/>
              </a:ext>
            </a:extLst>
          </p:cNvPr>
          <p:cNvSpPr txBox="1"/>
          <p:nvPr/>
        </p:nvSpPr>
        <p:spPr>
          <a:xfrm>
            <a:off x="1852246" y="5862494"/>
            <a:ext cx="8487508" cy="646331"/>
          </a:xfrm>
          <a:prstGeom prst="rect">
            <a:avLst/>
          </a:prstGeom>
          <a:noFill/>
        </p:spPr>
        <p:txBody>
          <a:bodyPr wrap="square" rtlCol="0">
            <a:spAutoFit/>
          </a:bodyPr>
          <a:lstStyle/>
          <a:p>
            <a:r>
              <a:rPr lang="en-US" sz="1200" dirty="0"/>
              <a:t>*In the C programming language, structs could only store data and could not store functions.  In C++ a struct can contain both variables and functions.  But conventionally, programmers generally use structs to store sets of data and classes when we need to store both functions and data.  </a:t>
            </a:r>
          </a:p>
        </p:txBody>
      </p:sp>
    </p:spTree>
    <p:extLst>
      <p:ext uri="{BB962C8B-B14F-4D97-AF65-F5344CB8AC3E}">
        <p14:creationId xmlns:p14="http://schemas.microsoft.com/office/powerpoint/2010/main" val="3191064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D1D1-8A39-4EC2-A4CB-2677091BAF45}"/>
              </a:ext>
            </a:extLst>
          </p:cNvPr>
          <p:cNvSpPr>
            <a:spLocks noGrp="1"/>
          </p:cNvSpPr>
          <p:nvPr>
            <p:ph type="title"/>
          </p:nvPr>
        </p:nvSpPr>
        <p:spPr/>
        <p:txBody>
          <a:bodyPr>
            <a:normAutofit/>
          </a:bodyPr>
          <a:lstStyle/>
          <a:p>
            <a:r>
              <a:rPr lang="en-US" dirty="0"/>
              <a:t>The problem with structs</a:t>
            </a:r>
          </a:p>
        </p:txBody>
      </p:sp>
      <p:sp>
        <p:nvSpPr>
          <p:cNvPr id="3" name="Content Placeholder 2">
            <a:extLst>
              <a:ext uri="{FF2B5EF4-FFF2-40B4-BE49-F238E27FC236}">
                <a16:creationId xmlns:a16="http://schemas.microsoft.com/office/drawing/2014/main" id="{7B11C993-FDCD-4A8B-A92D-48A87D693620}"/>
              </a:ext>
            </a:extLst>
          </p:cNvPr>
          <p:cNvSpPr>
            <a:spLocks noGrp="1"/>
          </p:cNvSpPr>
          <p:nvPr>
            <p:ph idx="1"/>
          </p:nvPr>
        </p:nvSpPr>
        <p:spPr/>
        <p:txBody>
          <a:bodyPr>
            <a:normAutofit/>
          </a:bodyPr>
          <a:lstStyle/>
          <a:p>
            <a:pPr marL="0" indent="0">
              <a:buNone/>
            </a:pPr>
            <a:r>
              <a:rPr lang="en-US" sz="2000" b="1" dirty="0"/>
              <a:t>Two main limitations of structs:</a:t>
            </a:r>
          </a:p>
          <a:p>
            <a:pPr marL="0" indent="0">
              <a:buNone/>
            </a:pPr>
            <a:r>
              <a:rPr lang="en-US" sz="2000" b="1" dirty="0"/>
              <a:t>2. Everything is public within a struct (there is no data protection)</a:t>
            </a:r>
          </a:p>
          <a:p>
            <a:pPr marL="0" indent="0">
              <a:buNone/>
            </a:pPr>
            <a:endParaRPr lang="en-US" sz="2000" b="1" dirty="0"/>
          </a:p>
          <a:p>
            <a:pPr marL="0" indent="0">
              <a:buNone/>
            </a:pPr>
            <a:r>
              <a:rPr lang="en-US" sz="2000" dirty="0"/>
              <a:t>Sometimes we don’t want all parts of a program to be able to access certain data all the time.  Examples:</a:t>
            </a:r>
          </a:p>
          <a:p>
            <a:pPr marL="0" indent="0">
              <a:buNone/>
            </a:pPr>
            <a:endParaRPr lang="en-US" sz="2000" dirty="0"/>
          </a:p>
          <a:p>
            <a:r>
              <a:rPr lang="en-US" sz="2000" dirty="0"/>
              <a:t>Programmer in industry working on a program with a big team.  </a:t>
            </a:r>
          </a:p>
          <a:p>
            <a:pPr lvl="1"/>
            <a:r>
              <a:rPr lang="en-US" sz="1600" dirty="0"/>
              <a:t>Do you want your teammates’ code to be able to modify your data without restriction?</a:t>
            </a:r>
          </a:p>
          <a:p>
            <a:pPr marL="0" indent="0">
              <a:buNone/>
            </a:pPr>
            <a:endParaRPr lang="en-US" sz="2000" dirty="0"/>
          </a:p>
          <a:p>
            <a:r>
              <a:rPr lang="en-US" sz="2000" dirty="0"/>
              <a:t>Programs storing important data</a:t>
            </a:r>
          </a:p>
          <a:p>
            <a:pPr lvl="1"/>
            <a:r>
              <a:rPr lang="en-US" sz="1600" dirty="0"/>
              <a:t>we want to have protections in place so we don’t accidentally modify data </a:t>
            </a:r>
          </a:p>
          <a:p>
            <a:pPr lvl="1"/>
            <a:r>
              <a:rPr lang="en-US" sz="1600" dirty="0"/>
              <a:t>ensure updates are made properly without corrupting other data or calculations.</a:t>
            </a: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0530E745-5184-4B1C-B50A-F304D0635CEB}"/>
              </a:ext>
            </a:extLst>
          </p:cNvPr>
          <p:cNvSpPr>
            <a:spLocks noGrp="1"/>
          </p:cNvSpPr>
          <p:nvPr>
            <p:ph type="sldNum" sz="quarter" idx="12"/>
          </p:nvPr>
        </p:nvSpPr>
        <p:spPr/>
        <p:txBody>
          <a:bodyPr/>
          <a:lstStyle/>
          <a:p>
            <a:fld id="{D62DE1E3-95F9-5A49-8A46-D75D3CDD26F8}" type="slidenum">
              <a:rPr lang="en-US" smtClean="0"/>
              <a:t>22</a:t>
            </a:fld>
            <a:endParaRPr lang="en-US"/>
          </a:p>
        </p:txBody>
      </p:sp>
    </p:spTree>
    <p:extLst>
      <p:ext uri="{BB962C8B-B14F-4D97-AF65-F5344CB8AC3E}">
        <p14:creationId xmlns:p14="http://schemas.microsoft.com/office/powerpoint/2010/main" val="2823752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D2DE-A2A2-4953-837B-1AFDE5A8CB7D}"/>
              </a:ext>
            </a:extLst>
          </p:cNvPr>
          <p:cNvSpPr>
            <a:spLocks noGrp="1"/>
          </p:cNvSpPr>
          <p:nvPr>
            <p:ph type="title"/>
          </p:nvPr>
        </p:nvSpPr>
        <p:spPr/>
        <p:txBody>
          <a:bodyPr>
            <a:normAutofit/>
          </a:bodyPr>
          <a:lstStyle/>
          <a:p>
            <a:r>
              <a:rPr lang="en-US" dirty="0"/>
              <a:t>How to improve a struct</a:t>
            </a:r>
          </a:p>
        </p:txBody>
      </p:sp>
      <p:sp>
        <p:nvSpPr>
          <p:cNvPr id="3" name="Content Placeholder 2">
            <a:extLst>
              <a:ext uri="{FF2B5EF4-FFF2-40B4-BE49-F238E27FC236}">
                <a16:creationId xmlns:a16="http://schemas.microsoft.com/office/drawing/2014/main" id="{5FB8EFCE-3356-41EF-BCE7-039461A8134F}"/>
              </a:ext>
            </a:extLst>
          </p:cNvPr>
          <p:cNvSpPr>
            <a:spLocks noGrp="1"/>
          </p:cNvSpPr>
          <p:nvPr>
            <p:ph idx="1"/>
          </p:nvPr>
        </p:nvSpPr>
        <p:spPr>
          <a:xfrm>
            <a:off x="1981200" y="1600201"/>
            <a:ext cx="8315325" cy="4525963"/>
          </a:xfrm>
        </p:spPr>
        <p:txBody>
          <a:bodyPr>
            <a:normAutofit/>
          </a:bodyPr>
          <a:lstStyle/>
          <a:p>
            <a:pPr marL="0" indent="0">
              <a:spcBef>
                <a:spcPct val="60000"/>
              </a:spcBef>
              <a:buNone/>
            </a:pPr>
            <a:r>
              <a:rPr lang="en-US" altLang="en-US" sz="2000" dirty="0"/>
              <a:t>A </a:t>
            </a:r>
            <a:r>
              <a:rPr lang="en-US" altLang="en-US" sz="2000" dirty="0">
                <a:latin typeface="Courier New" panose="02070309020205020404" pitchFamily="49" charset="0"/>
                <a:cs typeface="Courier New" panose="02070309020205020404" pitchFamily="49" charset="0"/>
              </a:rPr>
              <a:t>class</a:t>
            </a:r>
            <a:r>
              <a:rPr lang="en-US" altLang="en-US" sz="2000" dirty="0"/>
              <a:t> is basically an improved </a:t>
            </a:r>
            <a:r>
              <a:rPr lang="en-US" altLang="en-US" sz="2000" dirty="0">
                <a:latin typeface="Courier New" panose="02070309020205020404" pitchFamily="49" charset="0"/>
              </a:rPr>
              <a:t>struct </a:t>
            </a:r>
            <a:r>
              <a:rPr lang="en-US" altLang="en-US" sz="2000" dirty="0"/>
              <a:t>with more capabilities:</a:t>
            </a:r>
          </a:p>
          <a:p>
            <a:pPr>
              <a:spcBef>
                <a:spcPct val="60000"/>
              </a:spcBef>
            </a:pPr>
            <a:r>
              <a:rPr lang="en-US" altLang="en-US" sz="2000" b="1" dirty="0"/>
              <a:t>Encapsulation:</a:t>
            </a:r>
            <a:r>
              <a:rPr lang="en-US" altLang="en-US" sz="2000" dirty="0"/>
              <a:t> we can put both data and functions together to make self-contained, modular programs.</a:t>
            </a:r>
          </a:p>
          <a:p>
            <a:pPr>
              <a:spcBef>
                <a:spcPct val="60000"/>
              </a:spcBef>
            </a:pPr>
            <a:r>
              <a:rPr lang="en-US" altLang="en-US" sz="2000" b="1" dirty="0"/>
              <a:t>Data hiding: </a:t>
            </a:r>
            <a:r>
              <a:rPr lang="en-US" altLang="en-US" sz="2000" dirty="0"/>
              <a:t>we can declare some items to be public and other items to be private to help protect data.</a:t>
            </a:r>
          </a:p>
          <a:p>
            <a:pPr>
              <a:spcBef>
                <a:spcPct val="60000"/>
              </a:spcBef>
            </a:pPr>
            <a:endParaRPr lang="en-US" altLang="en-US" sz="2000" dirty="0"/>
          </a:p>
          <a:p>
            <a:pPr marL="0" indent="0">
              <a:spcBef>
                <a:spcPct val="60000"/>
              </a:spcBef>
              <a:buNone/>
            </a:pPr>
            <a:r>
              <a:rPr lang="en-US" altLang="en-US" sz="2000" dirty="0"/>
              <a:t>An </a:t>
            </a:r>
            <a:r>
              <a:rPr lang="en-US" altLang="en-US" sz="2000" dirty="0">
                <a:latin typeface="Courier New" panose="02070309020205020404" pitchFamily="49" charset="0"/>
                <a:cs typeface="Courier New" panose="02070309020205020404" pitchFamily="49" charset="0"/>
              </a:rPr>
              <a:t>object</a:t>
            </a:r>
            <a:r>
              <a:rPr lang="en-US" altLang="en-US" sz="2000" dirty="0"/>
              <a:t> is an instance of a </a:t>
            </a:r>
            <a:r>
              <a:rPr lang="en-US" altLang="en-US" sz="2000" dirty="0">
                <a:latin typeface="Courier New" panose="02070309020205020404" pitchFamily="49" charset="0"/>
              </a:rPr>
              <a:t>class</a:t>
            </a:r>
            <a:r>
              <a:rPr lang="en-US" altLang="en-US" sz="2000" dirty="0"/>
              <a:t>, in the same way that a variable can be an instance of a </a:t>
            </a:r>
            <a:r>
              <a:rPr lang="en-US" altLang="en-US" sz="2000" dirty="0">
                <a:latin typeface="Courier New" panose="02070309020205020404" pitchFamily="49" charset="0"/>
              </a:rPr>
              <a:t>struct</a:t>
            </a:r>
          </a:p>
        </p:txBody>
      </p:sp>
      <p:sp>
        <p:nvSpPr>
          <p:cNvPr id="4" name="Slide Number Placeholder 3">
            <a:extLst>
              <a:ext uri="{FF2B5EF4-FFF2-40B4-BE49-F238E27FC236}">
                <a16:creationId xmlns:a16="http://schemas.microsoft.com/office/drawing/2014/main" id="{17E2FA7A-CFF4-4DE0-A606-DE13201D75D3}"/>
              </a:ext>
            </a:extLst>
          </p:cNvPr>
          <p:cNvSpPr>
            <a:spLocks noGrp="1"/>
          </p:cNvSpPr>
          <p:nvPr>
            <p:ph type="sldNum" sz="quarter" idx="12"/>
          </p:nvPr>
        </p:nvSpPr>
        <p:spPr/>
        <p:txBody>
          <a:bodyPr/>
          <a:lstStyle/>
          <a:p>
            <a:fld id="{D62DE1E3-95F9-5A49-8A46-D75D3CDD26F8}" type="slidenum">
              <a:rPr lang="en-US" smtClean="0"/>
              <a:t>23</a:t>
            </a:fld>
            <a:endParaRPr lang="en-US"/>
          </a:p>
        </p:txBody>
      </p:sp>
      <p:sp>
        <p:nvSpPr>
          <p:cNvPr id="5" name="TextBox 4">
            <a:extLst>
              <a:ext uri="{FF2B5EF4-FFF2-40B4-BE49-F238E27FC236}">
                <a16:creationId xmlns:a16="http://schemas.microsoft.com/office/drawing/2014/main" id="{7C3E9036-311F-48ED-B6F5-31E9D8809E93}"/>
              </a:ext>
            </a:extLst>
          </p:cNvPr>
          <p:cNvSpPr txBox="1"/>
          <p:nvPr/>
        </p:nvSpPr>
        <p:spPr>
          <a:xfrm>
            <a:off x="1852246" y="5862494"/>
            <a:ext cx="8487508" cy="646331"/>
          </a:xfrm>
          <a:prstGeom prst="rect">
            <a:avLst/>
          </a:prstGeom>
          <a:noFill/>
        </p:spPr>
        <p:txBody>
          <a:bodyPr wrap="square" rtlCol="0">
            <a:spAutoFit/>
          </a:bodyPr>
          <a:lstStyle/>
          <a:p>
            <a:r>
              <a:rPr lang="en-US" sz="1200" dirty="0"/>
              <a:t>*In the C programming language, structs could only store data and could not store functions.  In C++ a struct can contain both variables and functions.  But conventionally, programmers generally use structs to store sets of data and classes when we need to store both functions and data.  </a:t>
            </a:r>
          </a:p>
        </p:txBody>
      </p:sp>
    </p:spTree>
    <p:extLst>
      <p:ext uri="{BB962C8B-B14F-4D97-AF65-F5344CB8AC3E}">
        <p14:creationId xmlns:p14="http://schemas.microsoft.com/office/powerpoint/2010/main" val="188612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286F-DC93-4B10-8E73-9F36BAB5D2D6}"/>
              </a:ext>
            </a:extLst>
          </p:cNvPr>
          <p:cNvSpPr>
            <a:spLocks noGrp="1"/>
          </p:cNvSpPr>
          <p:nvPr>
            <p:ph type="title"/>
          </p:nvPr>
        </p:nvSpPr>
        <p:spPr/>
        <p:txBody>
          <a:bodyPr>
            <a:normAutofit/>
          </a:bodyPr>
          <a:lstStyle/>
          <a:p>
            <a:r>
              <a:rPr lang="en-US" dirty="0"/>
              <a:t>You have likely used some classes before!</a:t>
            </a:r>
          </a:p>
        </p:txBody>
      </p:sp>
      <p:sp>
        <p:nvSpPr>
          <p:cNvPr id="3" name="Content Placeholder 2">
            <a:extLst>
              <a:ext uri="{FF2B5EF4-FFF2-40B4-BE49-F238E27FC236}">
                <a16:creationId xmlns:a16="http://schemas.microsoft.com/office/drawing/2014/main" id="{CC01DEAA-2062-4CFC-BFFC-AFA49BA3A41E}"/>
              </a:ext>
            </a:extLst>
          </p:cNvPr>
          <p:cNvSpPr>
            <a:spLocks noGrp="1"/>
          </p:cNvSpPr>
          <p:nvPr>
            <p:ph idx="1"/>
          </p:nvPr>
        </p:nvSpPr>
        <p:spPr/>
        <p:txBody>
          <a:bodyPr>
            <a:normAutofit lnSpcReduction="10000"/>
          </a:bodyPr>
          <a:lstStyle/>
          <a:p>
            <a:pPr marL="0" indent="0">
              <a:buNone/>
            </a:pPr>
            <a:r>
              <a:rPr lang="en-US" sz="2000" b="1" dirty="0"/>
              <a:t>The string class</a:t>
            </a:r>
            <a:r>
              <a:rPr lang="en-US" sz="2000" dirty="0"/>
              <a:t>, accessed with #include &lt;string&gt;</a:t>
            </a:r>
          </a:p>
          <a:p>
            <a:r>
              <a:rPr lang="en-US" sz="2000" dirty="0"/>
              <a:t>Declares C++ string objects</a:t>
            </a:r>
          </a:p>
          <a:p>
            <a:r>
              <a:rPr lang="en-US" sz="2000" dirty="0"/>
              <a:t>Has built-in functions we have used</a:t>
            </a:r>
          </a:p>
          <a:p>
            <a:pPr lvl="1"/>
            <a:r>
              <a:rPr lang="en-US" sz="2000" dirty="0" err="1">
                <a:latin typeface="Consolas" panose="020B0609020204030204" pitchFamily="49" charset="0"/>
              </a:rPr>
              <a:t>myString.length</a:t>
            </a:r>
            <a:r>
              <a:rPr lang="en-US" sz="2000" dirty="0">
                <a:latin typeface="Consolas" panose="020B0609020204030204" pitchFamily="49" charset="0"/>
              </a:rPr>
              <a:t>()  </a:t>
            </a:r>
            <a:r>
              <a:rPr lang="en-US" sz="2000" dirty="0"/>
              <a:t>(returns length of </a:t>
            </a:r>
            <a:r>
              <a:rPr lang="en-US" sz="2000" dirty="0" err="1"/>
              <a:t>myString</a:t>
            </a:r>
            <a:r>
              <a:rPr lang="en-US" sz="2000" dirty="0"/>
              <a:t>)</a:t>
            </a:r>
          </a:p>
          <a:p>
            <a:pPr marL="0" indent="0">
              <a:buNone/>
            </a:pPr>
            <a:endParaRPr lang="en-US" sz="2000" dirty="0"/>
          </a:p>
          <a:p>
            <a:pPr marL="0" indent="0">
              <a:buNone/>
            </a:pPr>
            <a:r>
              <a:rPr lang="en-US" sz="2000" b="1" dirty="0"/>
              <a:t>The </a:t>
            </a:r>
            <a:r>
              <a:rPr lang="en-US" sz="2000" b="1" dirty="0" err="1"/>
              <a:t>filestream</a:t>
            </a:r>
            <a:r>
              <a:rPr lang="en-US" sz="2000" b="1" dirty="0"/>
              <a:t> class</a:t>
            </a:r>
            <a:r>
              <a:rPr lang="en-US" sz="2000" dirty="0"/>
              <a:t>, accessed with #include &lt;</a:t>
            </a:r>
            <a:r>
              <a:rPr lang="en-US" sz="2000" dirty="0" err="1"/>
              <a:t>fstream</a:t>
            </a:r>
            <a:r>
              <a:rPr lang="en-US" sz="2000" dirty="0"/>
              <a:t>&gt;</a:t>
            </a:r>
          </a:p>
          <a:p>
            <a:pPr>
              <a:buFont typeface="Arial" panose="020B0604020202020204" pitchFamily="34" charset="0"/>
              <a:buChar char="•"/>
            </a:pPr>
            <a:r>
              <a:rPr lang="en-US" sz="2000" dirty="0"/>
              <a:t>Declare the input and output </a:t>
            </a:r>
            <a:r>
              <a:rPr lang="en-US" sz="2000" dirty="0" err="1"/>
              <a:t>filestream</a:t>
            </a:r>
            <a:r>
              <a:rPr lang="en-US" sz="2000" dirty="0"/>
              <a:t> objects</a:t>
            </a:r>
          </a:p>
          <a:p>
            <a:pPr marL="400050" lvl="1" indent="0">
              <a:buNone/>
            </a:pPr>
            <a:r>
              <a:rPr lang="en-US" sz="1600" dirty="0" err="1">
                <a:latin typeface="Consolas" panose="020B0609020204030204" pitchFamily="49" charset="0"/>
              </a:rPr>
              <a:t>ifstream</a:t>
            </a:r>
            <a:r>
              <a:rPr lang="en-US" sz="1600" dirty="0">
                <a:latin typeface="Consolas" panose="020B0609020204030204" pitchFamily="49" charset="0"/>
              </a:rPr>
              <a:t> </a:t>
            </a:r>
            <a:r>
              <a:rPr lang="en-US" sz="1600" dirty="0" err="1">
                <a:latin typeface="Consolas" panose="020B0609020204030204" pitchFamily="49" charset="0"/>
              </a:rPr>
              <a:t>inFile</a:t>
            </a:r>
            <a:r>
              <a:rPr lang="en-US" sz="1600" dirty="0">
                <a:latin typeface="Consolas" panose="020B0609020204030204" pitchFamily="49" charset="0"/>
              </a:rPr>
              <a:t>; </a:t>
            </a:r>
          </a:p>
          <a:p>
            <a:pPr marL="400050" lvl="1" indent="0">
              <a:buNone/>
            </a:pPr>
            <a:r>
              <a:rPr lang="en-US" sz="1600" dirty="0" err="1">
                <a:latin typeface="Consolas" panose="020B0609020204030204" pitchFamily="49" charset="0"/>
              </a:rPr>
              <a:t>ofstream</a:t>
            </a:r>
            <a:r>
              <a:rPr lang="en-US" sz="1600" dirty="0">
                <a:latin typeface="Consolas" panose="020B0609020204030204" pitchFamily="49" charset="0"/>
              </a:rPr>
              <a:t> </a:t>
            </a:r>
            <a:r>
              <a:rPr lang="en-US" sz="1600" dirty="0" err="1">
                <a:latin typeface="Consolas" panose="020B0609020204030204" pitchFamily="49" charset="0"/>
              </a:rPr>
              <a:t>outFile</a:t>
            </a:r>
            <a:r>
              <a:rPr lang="en-US" sz="1600" dirty="0">
                <a:latin typeface="Consolas" panose="020B0609020204030204" pitchFamily="49" charset="0"/>
              </a:rPr>
              <a:t>;</a:t>
            </a:r>
          </a:p>
          <a:p>
            <a:pPr>
              <a:buFont typeface="Arial" panose="020B0604020202020204" pitchFamily="34" charset="0"/>
              <a:buChar char="•"/>
            </a:pPr>
            <a:r>
              <a:rPr lang="en-US" sz="2000" dirty="0"/>
              <a:t>Has built-in functions – remember these from our assignments?</a:t>
            </a:r>
          </a:p>
          <a:p>
            <a:pPr lvl="1">
              <a:buFont typeface="Arial" panose="020B0604020202020204" pitchFamily="34" charset="0"/>
              <a:buChar char="•"/>
            </a:pPr>
            <a:r>
              <a:rPr lang="en-US" sz="2000" dirty="0" err="1">
                <a:latin typeface="Consolas" panose="020B0609020204030204" pitchFamily="49" charset="0"/>
              </a:rPr>
              <a:t>inFile.open</a:t>
            </a:r>
            <a:r>
              <a:rPr lang="en-US" sz="2000" dirty="0">
                <a:latin typeface="Consolas" panose="020B0609020204030204" pitchFamily="49" charset="0"/>
              </a:rPr>
              <a:t>(“file.txt”);	     </a:t>
            </a:r>
            <a:r>
              <a:rPr lang="en-US" sz="2000" dirty="0"/>
              <a:t>(opens our files)</a:t>
            </a:r>
          </a:p>
          <a:p>
            <a:pPr lvl="1">
              <a:buFont typeface="Arial" panose="020B0604020202020204" pitchFamily="34" charset="0"/>
              <a:buChar char="•"/>
            </a:pPr>
            <a:r>
              <a:rPr lang="en-US" sz="2000" dirty="0" err="1">
                <a:latin typeface="Consolas" panose="020B0609020204030204" pitchFamily="49" charset="0"/>
              </a:rPr>
              <a:t>inFile.close</a:t>
            </a:r>
            <a:r>
              <a:rPr lang="en-US" sz="2000" dirty="0">
                <a:latin typeface="Consolas" panose="020B0609020204030204" pitchFamily="49" charset="0"/>
              </a:rPr>
              <a:t>();                  </a:t>
            </a:r>
            <a:r>
              <a:rPr lang="en-US" sz="2000" dirty="0"/>
              <a:t>(closes our file)</a:t>
            </a:r>
          </a:p>
        </p:txBody>
      </p:sp>
      <p:sp>
        <p:nvSpPr>
          <p:cNvPr id="4" name="Slide Number Placeholder 3">
            <a:extLst>
              <a:ext uri="{FF2B5EF4-FFF2-40B4-BE49-F238E27FC236}">
                <a16:creationId xmlns:a16="http://schemas.microsoft.com/office/drawing/2014/main" id="{A888BFE5-4387-44FD-8179-BC1BB7FA8E45}"/>
              </a:ext>
            </a:extLst>
          </p:cNvPr>
          <p:cNvSpPr>
            <a:spLocks noGrp="1"/>
          </p:cNvSpPr>
          <p:nvPr>
            <p:ph type="sldNum" sz="quarter" idx="12"/>
          </p:nvPr>
        </p:nvSpPr>
        <p:spPr/>
        <p:txBody>
          <a:bodyPr/>
          <a:lstStyle/>
          <a:p>
            <a:fld id="{D62DE1E3-95F9-5A49-8A46-D75D3CDD26F8}" type="slidenum">
              <a:rPr lang="en-US" smtClean="0"/>
              <a:t>24</a:t>
            </a:fld>
            <a:endParaRPr lang="en-US"/>
          </a:p>
        </p:txBody>
      </p:sp>
    </p:spTree>
    <p:extLst>
      <p:ext uri="{BB962C8B-B14F-4D97-AF65-F5344CB8AC3E}">
        <p14:creationId xmlns:p14="http://schemas.microsoft.com/office/powerpoint/2010/main" val="1136468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en-US" dirty="0"/>
              <a:t>Data hiding: Why Have Private Members?</a:t>
            </a:r>
          </a:p>
        </p:txBody>
      </p:sp>
      <p:sp>
        <p:nvSpPr>
          <p:cNvPr id="47107" name="Rectangle 3"/>
          <p:cNvSpPr>
            <a:spLocks noGrp="1" noChangeArrowheads="1"/>
          </p:cNvSpPr>
          <p:nvPr>
            <p:ph idx="1"/>
          </p:nvPr>
        </p:nvSpPr>
        <p:spPr/>
        <p:txBody>
          <a:bodyPr>
            <a:normAutofit/>
          </a:bodyPr>
          <a:lstStyle/>
          <a:p>
            <a:pPr>
              <a:lnSpc>
                <a:spcPct val="90000"/>
              </a:lnSpc>
            </a:pPr>
            <a:r>
              <a:rPr lang="en-US" altLang="en-US" sz="2000" dirty="0"/>
              <a:t>Making data members </a:t>
            </a:r>
            <a:r>
              <a:rPr lang="en-US" altLang="en-US" sz="2000" dirty="0">
                <a:latin typeface="Courier New" panose="02070309020205020404" pitchFamily="49" charset="0"/>
              </a:rPr>
              <a:t>private</a:t>
            </a:r>
            <a:r>
              <a:rPr lang="en-US" altLang="en-US" sz="2000" dirty="0"/>
              <a:t> provides data protection</a:t>
            </a:r>
          </a:p>
          <a:p>
            <a:pPr>
              <a:lnSpc>
                <a:spcPct val="90000"/>
              </a:lnSpc>
            </a:pPr>
            <a:endParaRPr lang="en-US" altLang="en-US" sz="2000" dirty="0"/>
          </a:p>
          <a:p>
            <a:pPr>
              <a:lnSpc>
                <a:spcPct val="90000"/>
              </a:lnSpc>
            </a:pPr>
            <a:r>
              <a:rPr lang="en-US" altLang="en-US" sz="2000" dirty="0"/>
              <a:t>This prevents data from being accidentally manipulated </a:t>
            </a:r>
          </a:p>
          <a:p>
            <a:pPr>
              <a:lnSpc>
                <a:spcPct val="90000"/>
              </a:lnSpc>
            </a:pPr>
            <a:endParaRPr lang="en-US" altLang="en-US" sz="2000" dirty="0"/>
          </a:p>
          <a:p>
            <a:pPr>
              <a:lnSpc>
                <a:spcPct val="90000"/>
              </a:lnSpc>
            </a:pPr>
            <a:r>
              <a:rPr lang="en-US" altLang="en-US" sz="2000" dirty="0"/>
              <a:t>If you attempt to change a private member, your compiler will return an error.</a:t>
            </a:r>
          </a:p>
          <a:p>
            <a:pPr>
              <a:lnSpc>
                <a:spcPct val="90000"/>
              </a:lnSpc>
            </a:pPr>
            <a:endParaRPr lang="en-US" altLang="en-US" sz="2000" dirty="0"/>
          </a:p>
          <a:p>
            <a:pPr>
              <a:lnSpc>
                <a:spcPct val="90000"/>
              </a:lnSpc>
            </a:pPr>
            <a:endParaRPr lang="en-US" altLang="en-US" sz="2000" dirty="0"/>
          </a:p>
          <a:p>
            <a:pPr>
              <a:lnSpc>
                <a:spcPct val="90000"/>
              </a:lnSpc>
            </a:pPr>
            <a:r>
              <a:rPr lang="en-US" altLang="en-US" sz="2000" dirty="0"/>
              <a:t>Example: driving a car</a:t>
            </a:r>
          </a:p>
          <a:p>
            <a:pPr lvl="1">
              <a:lnSpc>
                <a:spcPct val="90000"/>
              </a:lnSpc>
            </a:pPr>
            <a:r>
              <a:rPr lang="en-US" altLang="en-US" sz="1600" dirty="0"/>
              <a:t>Does the driver really need to tell the car when to run the fuel pump?</a:t>
            </a:r>
          </a:p>
          <a:p>
            <a:pPr lvl="1">
              <a:lnSpc>
                <a:spcPct val="90000"/>
              </a:lnSpc>
            </a:pPr>
            <a:r>
              <a:rPr lang="en-US" altLang="en-US" sz="1600" dirty="0"/>
              <a:t>It’s ok for some internal operations to be kept hidden.</a:t>
            </a:r>
            <a:br>
              <a:rPr lang="en-US" altLang="en-US" sz="1600" dirty="0"/>
            </a:br>
            <a:endParaRPr lang="en-US" altLang="en-US" sz="1600" dirty="0"/>
          </a:p>
        </p:txBody>
      </p:sp>
      <p:sp>
        <p:nvSpPr>
          <p:cNvPr id="6" name="Slide Number Placeholder 3">
            <a:extLst>
              <a:ext uri="{FF2B5EF4-FFF2-40B4-BE49-F238E27FC236}">
                <a16:creationId xmlns:a16="http://schemas.microsoft.com/office/drawing/2014/main" id="{09223372-70AD-46CC-AB7B-695C20249931}"/>
              </a:ext>
            </a:extLst>
          </p:cNvPr>
          <p:cNvSpPr>
            <a:spLocks noGrp="1"/>
          </p:cNvSpPr>
          <p:nvPr>
            <p:ph type="sldNum" sz="quarter" idx="12"/>
          </p:nvPr>
        </p:nvSpPr>
        <p:spPr>
          <a:xfrm>
            <a:off x="8077200" y="6356351"/>
            <a:ext cx="2133600" cy="365125"/>
          </a:xfrm>
        </p:spPr>
        <p:txBody>
          <a:bodyPr/>
          <a:lstStyle/>
          <a:p>
            <a:fld id="{D62DE1E3-95F9-5A49-8A46-D75D3CDD26F8}" type="slidenum">
              <a:rPr lang="en-US" smtClean="0"/>
              <a:t>25</a:t>
            </a:fld>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48D5-279B-4280-8E98-A59010476723}"/>
              </a:ext>
            </a:extLst>
          </p:cNvPr>
          <p:cNvSpPr>
            <a:spLocks noGrp="1"/>
          </p:cNvSpPr>
          <p:nvPr>
            <p:ph type="title"/>
          </p:nvPr>
        </p:nvSpPr>
        <p:spPr/>
        <p:txBody>
          <a:bodyPr>
            <a:normAutofit/>
          </a:bodyPr>
          <a:lstStyle/>
          <a:p>
            <a:r>
              <a:rPr lang="en-US" dirty="0"/>
              <a:t>Public vs Private Access Specifiers</a:t>
            </a:r>
          </a:p>
        </p:txBody>
      </p:sp>
      <p:sp>
        <p:nvSpPr>
          <p:cNvPr id="3" name="Content Placeholder 2">
            <a:extLst>
              <a:ext uri="{FF2B5EF4-FFF2-40B4-BE49-F238E27FC236}">
                <a16:creationId xmlns:a16="http://schemas.microsoft.com/office/drawing/2014/main" id="{9445C75D-C816-4F59-910B-8E0788845374}"/>
              </a:ext>
            </a:extLst>
          </p:cNvPr>
          <p:cNvSpPr>
            <a:spLocks noGrp="1"/>
          </p:cNvSpPr>
          <p:nvPr>
            <p:ph idx="1"/>
          </p:nvPr>
        </p:nvSpPr>
        <p:spPr>
          <a:xfrm>
            <a:off x="1873169" y="4225576"/>
            <a:ext cx="8445658" cy="2091767"/>
          </a:xfrm>
        </p:spPr>
        <p:txBody>
          <a:bodyPr>
            <a:normAutofit lnSpcReduction="10000"/>
          </a:bodyPr>
          <a:lstStyle/>
          <a:p>
            <a:pPr marL="0" indent="0">
              <a:lnSpc>
                <a:spcPct val="90000"/>
              </a:lnSpc>
              <a:buNone/>
            </a:pPr>
            <a:r>
              <a:rPr lang="en-US" altLang="en-US" sz="2000" dirty="0">
                <a:latin typeface="Consolas" panose="020B0609020204030204" pitchFamily="49" charset="0"/>
              </a:rPr>
              <a:t>public:  	</a:t>
            </a:r>
            <a:r>
              <a:rPr lang="en-US" altLang="en-US" sz="2000" dirty="0">
                <a:latin typeface="+mj-lt"/>
              </a:rPr>
              <a:t>can be accessed by functions outside of the class</a:t>
            </a:r>
            <a:br>
              <a:rPr lang="en-US" altLang="en-US" sz="2000" dirty="0">
                <a:latin typeface="+mj-lt"/>
              </a:rPr>
            </a:br>
            <a:endParaRPr lang="en-US" altLang="en-US" sz="2000" dirty="0">
              <a:latin typeface="+mj-lt"/>
            </a:endParaRPr>
          </a:p>
          <a:p>
            <a:pPr marL="0" indent="0">
              <a:lnSpc>
                <a:spcPct val="90000"/>
              </a:lnSpc>
              <a:buNone/>
            </a:pPr>
            <a:r>
              <a:rPr lang="en-US" altLang="en-US" sz="2000" dirty="0">
                <a:latin typeface="Consolas" panose="020B0609020204030204" pitchFamily="49" charset="0"/>
              </a:rPr>
              <a:t>private: 	</a:t>
            </a:r>
            <a:r>
              <a:rPr lang="en-US" altLang="en-US" sz="2000" dirty="0">
                <a:latin typeface="+mj-lt"/>
              </a:rPr>
              <a:t>“Members only” - can only be called by or accessed by 			functions that are members of the class</a:t>
            </a:r>
          </a:p>
          <a:p>
            <a:pPr marL="0" indent="0">
              <a:lnSpc>
                <a:spcPct val="90000"/>
              </a:lnSpc>
              <a:buNone/>
            </a:pPr>
            <a:endParaRPr lang="en-US" altLang="en-US" sz="2000" dirty="0">
              <a:latin typeface="+mj-lt"/>
            </a:endParaRPr>
          </a:p>
          <a:p>
            <a:pPr marL="0" indent="0">
              <a:lnSpc>
                <a:spcPct val="90000"/>
              </a:lnSpc>
              <a:buNone/>
            </a:pPr>
            <a:r>
              <a:rPr lang="en-US" altLang="en-US" sz="2000" dirty="0">
                <a:latin typeface="+mj-lt"/>
              </a:rPr>
              <a:t>Note: Can list in any order.  If not specified, Default setting is private.</a:t>
            </a:r>
          </a:p>
          <a:p>
            <a:endParaRPr lang="en-US" dirty="0"/>
          </a:p>
        </p:txBody>
      </p:sp>
      <p:sp>
        <p:nvSpPr>
          <p:cNvPr id="4" name="Slide Number Placeholder 3">
            <a:extLst>
              <a:ext uri="{FF2B5EF4-FFF2-40B4-BE49-F238E27FC236}">
                <a16:creationId xmlns:a16="http://schemas.microsoft.com/office/drawing/2014/main" id="{8DBCDE6F-F061-457B-89F9-EB52C34C92B8}"/>
              </a:ext>
            </a:extLst>
          </p:cNvPr>
          <p:cNvSpPr>
            <a:spLocks noGrp="1"/>
          </p:cNvSpPr>
          <p:nvPr>
            <p:ph type="sldNum" sz="quarter" idx="12"/>
          </p:nvPr>
        </p:nvSpPr>
        <p:spPr/>
        <p:txBody>
          <a:bodyPr/>
          <a:lstStyle/>
          <a:p>
            <a:fld id="{D62DE1E3-95F9-5A49-8A46-D75D3CDD26F8}" type="slidenum">
              <a:rPr lang="en-US" smtClean="0"/>
              <a:t>26</a:t>
            </a:fld>
            <a:endParaRPr lang="en-US"/>
          </a:p>
        </p:txBody>
      </p:sp>
      <p:sp>
        <p:nvSpPr>
          <p:cNvPr id="8" name="Rectangle 4">
            <a:extLst>
              <a:ext uri="{FF2B5EF4-FFF2-40B4-BE49-F238E27FC236}">
                <a16:creationId xmlns:a16="http://schemas.microsoft.com/office/drawing/2014/main" id="{B4ADCA8F-F6AA-4A59-B455-93CB5D830407}"/>
              </a:ext>
            </a:extLst>
          </p:cNvPr>
          <p:cNvSpPr>
            <a:spLocks noChangeAspect="1" noChangeArrowheads="1"/>
          </p:cNvSpPr>
          <p:nvPr/>
        </p:nvSpPr>
        <p:spPr bwMode="auto">
          <a:xfrm>
            <a:off x="3519147" y="1919292"/>
            <a:ext cx="4109563" cy="426460"/>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0" name="Text Box 5">
            <a:extLst>
              <a:ext uri="{FF2B5EF4-FFF2-40B4-BE49-F238E27FC236}">
                <a16:creationId xmlns:a16="http://schemas.microsoft.com/office/drawing/2014/main" id="{0E315A57-E810-47F0-AE38-F329FFF316B0}"/>
              </a:ext>
            </a:extLst>
          </p:cNvPr>
          <p:cNvSpPr txBox="1">
            <a:spLocks noChangeAspect="1" noChangeArrowheads="1"/>
          </p:cNvSpPr>
          <p:nvPr/>
        </p:nvSpPr>
        <p:spPr bwMode="auto">
          <a:xfrm>
            <a:off x="1764365" y="1805004"/>
            <a:ext cx="1352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FA8218"/>
                </a:solidFill>
              </a:rPr>
              <a:t>Private Members</a:t>
            </a:r>
          </a:p>
        </p:txBody>
      </p:sp>
      <p:sp>
        <p:nvSpPr>
          <p:cNvPr id="12" name="Line 6">
            <a:extLst>
              <a:ext uri="{FF2B5EF4-FFF2-40B4-BE49-F238E27FC236}">
                <a16:creationId xmlns:a16="http://schemas.microsoft.com/office/drawing/2014/main" id="{EB84F36C-69C7-41DB-B8FB-057591E05A34}"/>
              </a:ext>
            </a:extLst>
          </p:cNvPr>
          <p:cNvSpPr>
            <a:spLocks noChangeAspect="1" noChangeShapeType="1"/>
          </p:cNvSpPr>
          <p:nvPr/>
        </p:nvSpPr>
        <p:spPr bwMode="auto">
          <a:xfrm>
            <a:off x="2656115" y="3088076"/>
            <a:ext cx="859755" cy="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Rectangle 7">
            <a:extLst>
              <a:ext uri="{FF2B5EF4-FFF2-40B4-BE49-F238E27FC236}">
                <a16:creationId xmlns:a16="http://schemas.microsoft.com/office/drawing/2014/main" id="{A5B70625-A446-4D89-942C-FE512C129D8A}"/>
              </a:ext>
            </a:extLst>
          </p:cNvPr>
          <p:cNvSpPr>
            <a:spLocks noChangeAspect="1" noChangeArrowheads="1"/>
          </p:cNvSpPr>
          <p:nvPr/>
        </p:nvSpPr>
        <p:spPr bwMode="auto">
          <a:xfrm>
            <a:off x="3515870" y="2575362"/>
            <a:ext cx="5166577" cy="1113890"/>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6" name="Text Box 8">
            <a:extLst>
              <a:ext uri="{FF2B5EF4-FFF2-40B4-BE49-F238E27FC236}">
                <a16:creationId xmlns:a16="http://schemas.microsoft.com/office/drawing/2014/main" id="{AAFDA66C-2779-4326-9923-0082C4339190}"/>
              </a:ext>
            </a:extLst>
          </p:cNvPr>
          <p:cNvSpPr txBox="1">
            <a:spLocks noChangeAspect="1" noChangeArrowheads="1"/>
          </p:cNvSpPr>
          <p:nvPr/>
        </p:nvSpPr>
        <p:spPr bwMode="auto">
          <a:xfrm>
            <a:off x="1813626" y="2782670"/>
            <a:ext cx="1352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FA8218"/>
                </a:solidFill>
              </a:rPr>
              <a:t>Public Members</a:t>
            </a:r>
          </a:p>
        </p:txBody>
      </p:sp>
      <p:sp>
        <p:nvSpPr>
          <p:cNvPr id="18" name="Line 6">
            <a:extLst>
              <a:ext uri="{FF2B5EF4-FFF2-40B4-BE49-F238E27FC236}">
                <a16:creationId xmlns:a16="http://schemas.microsoft.com/office/drawing/2014/main" id="{D2505C62-8D9D-4740-89CF-1070A9CAAAED}"/>
              </a:ext>
            </a:extLst>
          </p:cNvPr>
          <p:cNvSpPr>
            <a:spLocks noChangeAspect="1" noChangeShapeType="1"/>
          </p:cNvSpPr>
          <p:nvPr/>
        </p:nvSpPr>
        <p:spPr bwMode="auto">
          <a:xfrm>
            <a:off x="2359841" y="2128169"/>
            <a:ext cx="1159305" cy="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Box 23">
            <a:extLst>
              <a:ext uri="{FF2B5EF4-FFF2-40B4-BE49-F238E27FC236}">
                <a16:creationId xmlns:a16="http://schemas.microsoft.com/office/drawing/2014/main" id="{4C8CB74A-1AD6-4076-8098-B358F2280DF6}"/>
              </a:ext>
            </a:extLst>
          </p:cNvPr>
          <p:cNvSpPr txBox="1"/>
          <p:nvPr/>
        </p:nvSpPr>
        <p:spPr>
          <a:xfrm>
            <a:off x="2521440" y="1242514"/>
            <a:ext cx="8638903" cy="2677656"/>
          </a:xfrm>
          <a:prstGeom prst="rect">
            <a:avLst/>
          </a:prstGeom>
          <a:no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Rectangle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a:t>
            </a: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width;  </a:t>
            </a:r>
            <a:r>
              <a:rPr lang="en-US" sz="1400" dirty="0">
                <a:solidFill>
                  <a:srgbClr val="008000"/>
                </a:solidFill>
                <a:latin typeface="Consolas" panose="020B0609020204030204" pitchFamily="49" charset="0"/>
              </a:rPr>
              <a:t>//declare width and length</a:t>
            </a:r>
            <a:endParaRPr lang="en-US" sz="1400" dirty="0">
              <a:solidFill>
                <a:srgbClr val="000000"/>
              </a:solidFill>
              <a:latin typeface="Consolas" panose="020B0609020204030204" pitchFamily="49" charset="0"/>
            </a:endParaRP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length;</a:t>
            </a:r>
          </a:p>
          <a:p>
            <a:pPr lvl="1"/>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a:t>
            </a:r>
          </a:p>
          <a:p>
            <a:pPr lvl="2"/>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setWidth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double </a:t>
            </a:r>
            <a:r>
              <a:rPr lang="en-US" sz="1400" dirty="0" err="1">
                <a:solidFill>
                  <a:srgbClr val="000000"/>
                </a:solidFill>
                <a:latin typeface="Consolas" panose="020B0609020204030204" pitchFamily="49" charset="0"/>
              </a:rPr>
              <a:t>newWidth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//declaration for functions</a:t>
            </a:r>
            <a:endParaRPr lang="en-US" sz="1400" dirty="0">
              <a:solidFill>
                <a:srgbClr val="000000"/>
              </a:solidFill>
              <a:latin typeface="Consolas" panose="020B0609020204030204" pitchFamily="49" charset="0"/>
            </a:endParaRPr>
          </a:p>
          <a:p>
            <a:pPr lvl="2"/>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setLength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double </a:t>
            </a:r>
            <a:r>
              <a:rPr lang="en-US" sz="1400" dirty="0" err="1">
                <a:solidFill>
                  <a:srgbClr val="000000"/>
                </a:solidFill>
                <a:latin typeface="Consolas" panose="020B0609020204030204" pitchFamily="49" charset="0"/>
              </a:rPr>
              <a:t>newLength</a:t>
            </a:r>
            <a:r>
              <a:rPr lang="en-US" sz="1400" dirty="0">
                <a:solidFill>
                  <a:srgbClr val="000000"/>
                </a:solidFill>
                <a:latin typeface="Consolas" panose="020B0609020204030204" pitchFamily="49" charset="0"/>
              </a:rPr>
              <a:t>);  </a:t>
            </a: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getWidth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a:t>
            </a: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getLength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//const prevents data </a:t>
            </a:r>
            <a:endParaRPr lang="en-US" sz="1400" dirty="0">
              <a:solidFill>
                <a:srgbClr val="000000"/>
              </a:solidFill>
              <a:latin typeface="Consolas" panose="020B0609020204030204" pitchFamily="49" charset="0"/>
            </a:endParaRP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getArea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//from being modified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772381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0D78-C6FD-4D6D-BED0-078A6008B0A4}"/>
              </a:ext>
            </a:extLst>
          </p:cNvPr>
          <p:cNvSpPr>
            <a:spLocks noGrp="1"/>
          </p:cNvSpPr>
          <p:nvPr>
            <p:ph type="title"/>
          </p:nvPr>
        </p:nvSpPr>
        <p:spPr/>
        <p:txBody>
          <a:bodyPr>
            <a:normAutofit/>
          </a:bodyPr>
          <a:lstStyle/>
          <a:p>
            <a:r>
              <a:rPr lang="en-US" altLang="en-US" dirty="0"/>
              <a:t>Using </a:t>
            </a:r>
            <a:r>
              <a:rPr lang="en-US" altLang="en-US" dirty="0">
                <a:latin typeface="Courier New" panose="02070309020205020404" pitchFamily="49" charset="0"/>
              </a:rPr>
              <a:t>const</a:t>
            </a:r>
            <a:r>
              <a:rPr lang="en-US" altLang="en-US" dirty="0"/>
              <a:t> With Member Functions</a:t>
            </a:r>
            <a:endParaRPr lang="en-US" dirty="0"/>
          </a:p>
        </p:txBody>
      </p:sp>
      <p:sp>
        <p:nvSpPr>
          <p:cNvPr id="3" name="Content Placeholder 2">
            <a:extLst>
              <a:ext uri="{FF2B5EF4-FFF2-40B4-BE49-F238E27FC236}">
                <a16:creationId xmlns:a16="http://schemas.microsoft.com/office/drawing/2014/main" id="{3327A381-4ADA-433A-BC19-6D5E3E69E943}"/>
              </a:ext>
            </a:extLst>
          </p:cNvPr>
          <p:cNvSpPr>
            <a:spLocks noGrp="1"/>
          </p:cNvSpPr>
          <p:nvPr>
            <p:ph idx="1"/>
          </p:nvPr>
        </p:nvSpPr>
        <p:spPr/>
        <p:txBody>
          <a:bodyPr>
            <a:normAutofit/>
          </a:bodyPr>
          <a:lstStyle/>
          <a:p>
            <a:r>
              <a:rPr lang="en-US" altLang="en-US" sz="2000" dirty="0">
                <a:latin typeface="Courier New" panose="02070309020205020404" pitchFamily="49" charset="0"/>
              </a:rPr>
              <a:t>const</a:t>
            </a:r>
            <a:r>
              <a:rPr lang="en-US" altLang="en-US" sz="2000" dirty="0"/>
              <a:t> appearing after the parentheses in a member function declaration specifies that the function will not change any data in the calling object.</a:t>
            </a:r>
            <a:endParaRPr lang="en-US" sz="2000" dirty="0"/>
          </a:p>
        </p:txBody>
      </p:sp>
      <p:sp>
        <p:nvSpPr>
          <p:cNvPr id="4" name="Slide Number Placeholder 3">
            <a:extLst>
              <a:ext uri="{FF2B5EF4-FFF2-40B4-BE49-F238E27FC236}">
                <a16:creationId xmlns:a16="http://schemas.microsoft.com/office/drawing/2014/main" id="{A7645245-72CF-4937-92F7-A06B8531060E}"/>
              </a:ext>
            </a:extLst>
          </p:cNvPr>
          <p:cNvSpPr>
            <a:spLocks noGrp="1"/>
          </p:cNvSpPr>
          <p:nvPr>
            <p:ph type="sldNum" sz="quarter" idx="12"/>
          </p:nvPr>
        </p:nvSpPr>
        <p:spPr/>
        <p:txBody>
          <a:bodyPr/>
          <a:lstStyle/>
          <a:p>
            <a:fld id="{D62DE1E3-95F9-5A49-8A46-D75D3CDD26F8}" type="slidenum">
              <a:rPr lang="en-US" smtClean="0"/>
              <a:t>27</a:t>
            </a:fld>
            <a:endParaRPr lang="en-US"/>
          </a:p>
        </p:txBody>
      </p:sp>
      <p:sp>
        <p:nvSpPr>
          <p:cNvPr id="10" name="TextBox 9">
            <a:extLst>
              <a:ext uri="{FF2B5EF4-FFF2-40B4-BE49-F238E27FC236}">
                <a16:creationId xmlns:a16="http://schemas.microsoft.com/office/drawing/2014/main" id="{17AF8E6C-795B-4412-BDF0-197AB28F0802}"/>
              </a:ext>
            </a:extLst>
          </p:cNvPr>
          <p:cNvSpPr txBox="1"/>
          <p:nvPr/>
        </p:nvSpPr>
        <p:spPr>
          <a:xfrm>
            <a:off x="1915886" y="2563078"/>
            <a:ext cx="8638903" cy="3416320"/>
          </a:xfrm>
          <a:prstGeom prst="rect">
            <a:avLst/>
          </a:prstGeom>
          <a:noFill/>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Rectangle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a:t>
            </a: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width;  </a:t>
            </a:r>
            <a:r>
              <a:rPr lang="en-US" dirty="0">
                <a:solidFill>
                  <a:srgbClr val="008000"/>
                </a:solidFill>
                <a:latin typeface="Consolas" panose="020B0609020204030204" pitchFamily="49" charset="0"/>
              </a:rPr>
              <a:t>//declare width and length</a:t>
            </a:r>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length;</a:t>
            </a:r>
          </a:p>
          <a:p>
            <a:pPr lvl="1"/>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lvl="2"/>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setWidth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newWidth</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//declaration for functions</a:t>
            </a:r>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setLength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double </a:t>
            </a:r>
            <a:r>
              <a:rPr lang="en-US" dirty="0" err="1">
                <a:solidFill>
                  <a:srgbClr val="000000"/>
                </a:solidFill>
                <a:latin typeface="Consolas" panose="020B0609020204030204" pitchFamily="49" charset="0"/>
              </a:rPr>
              <a:t>newLength</a:t>
            </a:r>
            <a:r>
              <a:rPr lang="en-US" dirty="0">
                <a:solidFill>
                  <a:srgbClr val="000000"/>
                </a:solidFill>
                <a:latin typeface="Consolas" panose="020B0609020204030204" pitchFamily="49" charset="0"/>
              </a:rPr>
              <a:t>);  </a:t>
            </a: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t>
            </a: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getLength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//const prevents data </a:t>
            </a:r>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getArea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//from being modified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
        <p:nvSpPr>
          <p:cNvPr id="12" name="Rectangle 7">
            <a:extLst>
              <a:ext uri="{FF2B5EF4-FFF2-40B4-BE49-F238E27FC236}">
                <a16:creationId xmlns:a16="http://schemas.microsoft.com/office/drawing/2014/main" id="{B51DFB38-AFA6-4269-A220-EC881DD3C73D}"/>
              </a:ext>
            </a:extLst>
          </p:cNvPr>
          <p:cNvSpPr>
            <a:spLocks noChangeAspect="1" noChangeArrowheads="1"/>
          </p:cNvSpPr>
          <p:nvPr/>
        </p:nvSpPr>
        <p:spPr bwMode="auto">
          <a:xfrm>
            <a:off x="2910624" y="4769922"/>
            <a:ext cx="6442383" cy="886959"/>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322591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360D-8EEF-4681-817A-B47C25529CCF}"/>
              </a:ext>
            </a:extLst>
          </p:cNvPr>
          <p:cNvSpPr>
            <a:spLocks noGrp="1"/>
          </p:cNvSpPr>
          <p:nvPr>
            <p:ph type="title"/>
          </p:nvPr>
        </p:nvSpPr>
        <p:spPr>
          <a:xfrm>
            <a:off x="4324027" y="365125"/>
            <a:ext cx="7486971" cy="1325563"/>
          </a:xfrm>
        </p:spPr>
        <p:txBody>
          <a:bodyPr/>
          <a:lstStyle/>
          <a:p>
            <a:r>
              <a:rPr lang="en-US" dirty="0"/>
              <a:t>Other rules about classes</a:t>
            </a:r>
          </a:p>
        </p:txBody>
      </p:sp>
      <p:sp>
        <p:nvSpPr>
          <p:cNvPr id="3" name="Content Placeholder 2">
            <a:extLst>
              <a:ext uri="{FF2B5EF4-FFF2-40B4-BE49-F238E27FC236}">
                <a16:creationId xmlns:a16="http://schemas.microsoft.com/office/drawing/2014/main" id="{7C4C86BA-C4F3-49EA-9502-003ACE1E9646}"/>
              </a:ext>
            </a:extLst>
          </p:cNvPr>
          <p:cNvSpPr>
            <a:spLocks noGrp="1"/>
          </p:cNvSpPr>
          <p:nvPr>
            <p:ph idx="1"/>
          </p:nvPr>
        </p:nvSpPr>
        <p:spPr>
          <a:xfrm>
            <a:off x="6650891" y="1600201"/>
            <a:ext cx="3727940" cy="4525963"/>
          </a:xfrm>
        </p:spPr>
        <p:txBody>
          <a:bodyPr>
            <a:normAutofit fontScale="70000" lnSpcReduction="20000"/>
          </a:bodyPr>
          <a:lstStyle/>
          <a:p>
            <a:pPr marL="0" indent="0">
              <a:buNone/>
            </a:pPr>
            <a:endParaRPr lang="en-US" sz="2600" dirty="0"/>
          </a:p>
          <a:p>
            <a:pPr marL="514350" indent="-514350">
              <a:buFont typeface="+mj-lt"/>
              <a:buAutoNum type="arabicPeriod"/>
            </a:pPr>
            <a:r>
              <a:rPr lang="en-US" sz="2600" dirty="0"/>
              <a:t>Similar to struct, include your </a:t>
            </a:r>
            <a:r>
              <a:rPr lang="en-US" sz="2600" b="1" dirty="0"/>
              <a:t>class declaration at the beginning of your program</a:t>
            </a:r>
            <a:r>
              <a:rPr lang="en-US" sz="2600" dirty="0"/>
              <a:t>, just below the headers</a:t>
            </a:r>
          </a:p>
          <a:p>
            <a:pPr marL="457200" indent="-457200">
              <a:buFont typeface="+mj-lt"/>
              <a:buAutoNum type="arabicPeriod"/>
            </a:pPr>
            <a:endParaRPr lang="en-US" sz="2600" dirty="0"/>
          </a:p>
          <a:p>
            <a:pPr marL="514350" indent="-514350">
              <a:buFont typeface="+mj-lt"/>
              <a:buAutoNum type="arabicPeriod"/>
            </a:pPr>
            <a:r>
              <a:rPr lang="en-US" sz="2600" dirty="0"/>
              <a:t>Variables are generally declared to be private.</a:t>
            </a:r>
          </a:p>
          <a:p>
            <a:pPr marL="514350" indent="-514350">
              <a:buFont typeface="+mj-lt"/>
              <a:buAutoNum type="arabicPeriod"/>
            </a:pPr>
            <a:endParaRPr lang="en-US" sz="2600" dirty="0"/>
          </a:p>
          <a:p>
            <a:pPr marL="514350" indent="-514350">
              <a:buFont typeface="+mj-lt"/>
              <a:buAutoNum type="arabicPeriod"/>
            </a:pPr>
            <a:r>
              <a:rPr lang="en-US" sz="2600" dirty="0"/>
              <a:t>Objects are declared just like struct variables:</a:t>
            </a:r>
            <a:br>
              <a:rPr lang="en-US" sz="2600" dirty="0"/>
            </a:br>
            <a:r>
              <a:rPr lang="en-US" sz="2600" dirty="0"/>
              <a:t>	</a:t>
            </a:r>
            <a:r>
              <a:rPr lang="en-US" sz="2600" dirty="0">
                <a:solidFill>
                  <a:srgbClr val="2B91AF"/>
                </a:solidFill>
                <a:latin typeface="Consolas" panose="020B0609020204030204" pitchFamily="49" charset="0"/>
              </a:rPr>
              <a:t>Rectangle</a:t>
            </a:r>
            <a:r>
              <a:rPr lang="en-US" sz="2600" dirty="0">
                <a:solidFill>
                  <a:srgbClr val="000000"/>
                </a:solidFill>
                <a:latin typeface="Consolas" panose="020B0609020204030204" pitchFamily="49" charset="0"/>
              </a:rPr>
              <a:t> box;</a:t>
            </a:r>
          </a:p>
          <a:p>
            <a:pPr marL="514350" indent="-514350">
              <a:buFont typeface="+mj-lt"/>
              <a:buAutoNum type="arabicPeriod"/>
            </a:pPr>
            <a:endParaRPr lang="en-US" sz="2600" dirty="0"/>
          </a:p>
          <a:p>
            <a:pPr marL="514350" indent="-514350">
              <a:buFont typeface="+mj-lt"/>
              <a:buAutoNum type="arabicPeriod"/>
            </a:pPr>
            <a:r>
              <a:rPr lang="en-US" sz="2600" dirty="0"/>
              <a:t>You use the dot operator (.) to call functions and access members</a:t>
            </a:r>
          </a:p>
          <a:p>
            <a:pPr marL="457200" lvl="1" indent="0">
              <a:lnSpc>
                <a:spcPct val="90000"/>
              </a:lnSpc>
              <a:buClr>
                <a:srgbClr val="3333CC"/>
              </a:buClr>
              <a:buNone/>
            </a:pPr>
            <a:r>
              <a:rPr lang="en-US" altLang="en-US" sz="2300" dirty="0">
                <a:latin typeface="Courier New" panose="02070309020205020404" pitchFamily="49" charset="0"/>
              </a:rPr>
              <a:t> </a:t>
            </a:r>
            <a:r>
              <a:rPr lang="en-US" altLang="en-US" sz="2300" dirty="0" err="1">
                <a:latin typeface="Courier New" panose="02070309020205020404" pitchFamily="49" charset="0"/>
              </a:rPr>
              <a:t>box.setWidth</a:t>
            </a:r>
            <a:r>
              <a:rPr lang="en-US" altLang="en-US" sz="2300" dirty="0">
                <a:latin typeface="Courier New" panose="02070309020205020404" pitchFamily="49" charset="0"/>
              </a:rPr>
              <a:t>(</a:t>
            </a:r>
            <a:r>
              <a:rPr lang="en-US" altLang="en-US" sz="2300" dirty="0" err="1">
                <a:latin typeface="Courier New" panose="02070309020205020404" pitchFamily="49" charset="0"/>
              </a:rPr>
              <a:t>rectWidth</a:t>
            </a:r>
            <a:r>
              <a:rPr lang="en-US" altLang="en-US" sz="2300" dirty="0">
                <a:latin typeface="Courier New" panose="02070309020205020404" pitchFamily="49" charset="0"/>
              </a:rPr>
              <a:t>);</a:t>
            </a:r>
          </a:p>
          <a:p>
            <a:endParaRPr lang="en-US" sz="2000" dirty="0"/>
          </a:p>
        </p:txBody>
      </p:sp>
      <p:sp>
        <p:nvSpPr>
          <p:cNvPr id="4" name="Slide Number Placeholder 3">
            <a:extLst>
              <a:ext uri="{FF2B5EF4-FFF2-40B4-BE49-F238E27FC236}">
                <a16:creationId xmlns:a16="http://schemas.microsoft.com/office/drawing/2014/main" id="{F66EEC68-8F39-4BFB-B51F-DB39EAE381F2}"/>
              </a:ext>
            </a:extLst>
          </p:cNvPr>
          <p:cNvSpPr>
            <a:spLocks noGrp="1"/>
          </p:cNvSpPr>
          <p:nvPr>
            <p:ph type="sldNum" sz="quarter" idx="12"/>
          </p:nvPr>
        </p:nvSpPr>
        <p:spPr/>
        <p:txBody>
          <a:bodyPr/>
          <a:lstStyle/>
          <a:p>
            <a:fld id="{D62DE1E3-95F9-5A49-8A46-D75D3CDD26F8}" type="slidenum">
              <a:rPr lang="en-US" smtClean="0"/>
              <a:t>28</a:t>
            </a:fld>
            <a:endParaRPr lang="en-US"/>
          </a:p>
        </p:txBody>
      </p:sp>
      <p:sp>
        <p:nvSpPr>
          <p:cNvPr id="8" name="TextBox 7">
            <a:extLst>
              <a:ext uri="{FF2B5EF4-FFF2-40B4-BE49-F238E27FC236}">
                <a16:creationId xmlns:a16="http://schemas.microsoft.com/office/drawing/2014/main" id="{EAE6F41F-E60E-4A64-865E-434ED5B2027C}"/>
              </a:ext>
            </a:extLst>
          </p:cNvPr>
          <p:cNvSpPr txBox="1"/>
          <p:nvPr/>
        </p:nvSpPr>
        <p:spPr>
          <a:xfrm>
            <a:off x="1645138" y="816193"/>
            <a:ext cx="4810369" cy="6093976"/>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//rectangle class declaration</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newWidth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newLength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 box;</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rectangle's width and length from the user.</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"This program will calculate the area of a\n"</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"rectangle.  What is the width?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length?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//Store the width and length of the rectangle</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//in the box object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box.setWidth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box.setLength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04929C77-4AAC-49CF-98F9-9D39F2BBC678}"/>
              </a:ext>
            </a:extLst>
          </p:cNvPr>
          <p:cNvCxnSpPr>
            <a:cxnSpLocks/>
          </p:cNvCxnSpPr>
          <p:nvPr/>
        </p:nvCxnSpPr>
        <p:spPr>
          <a:xfrm flipH="1" flipV="1">
            <a:off x="3759201" y="1500814"/>
            <a:ext cx="2801819" cy="513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9AF3182-BCE0-414F-9BC4-D789678C7BFA}"/>
              </a:ext>
            </a:extLst>
          </p:cNvPr>
          <p:cNvCxnSpPr>
            <a:cxnSpLocks/>
          </p:cNvCxnSpPr>
          <p:nvPr/>
        </p:nvCxnSpPr>
        <p:spPr>
          <a:xfrm flipH="1" flipV="1">
            <a:off x="3759201" y="2176463"/>
            <a:ext cx="2786179" cy="819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4239469-B2C1-40A2-BB21-6432848858AF}"/>
              </a:ext>
            </a:extLst>
          </p:cNvPr>
          <p:cNvCxnSpPr>
            <a:cxnSpLocks/>
          </p:cNvCxnSpPr>
          <p:nvPr/>
        </p:nvCxnSpPr>
        <p:spPr>
          <a:xfrm flipH="1" flipV="1">
            <a:off x="3329354" y="4011588"/>
            <a:ext cx="3231666" cy="158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BE7E35B-49E8-4269-8CA8-245AB59D6D96}"/>
              </a:ext>
            </a:extLst>
          </p:cNvPr>
          <p:cNvCxnSpPr>
            <a:cxnSpLocks/>
          </p:cNvCxnSpPr>
          <p:nvPr/>
        </p:nvCxnSpPr>
        <p:spPr>
          <a:xfrm flipH="1">
            <a:off x="4114802" y="5611446"/>
            <a:ext cx="2801819" cy="813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823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360D-8EEF-4681-817A-B47C25529CCF}"/>
              </a:ext>
            </a:extLst>
          </p:cNvPr>
          <p:cNvSpPr>
            <a:spLocks noGrp="1"/>
          </p:cNvSpPr>
          <p:nvPr>
            <p:ph type="title"/>
          </p:nvPr>
        </p:nvSpPr>
        <p:spPr/>
        <p:txBody>
          <a:bodyPr/>
          <a:lstStyle/>
          <a:p>
            <a:r>
              <a:rPr lang="en-US" dirty="0"/>
              <a:t>Other rules about classes</a:t>
            </a:r>
          </a:p>
        </p:txBody>
      </p:sp>
      <p:sp>
        <p:nvSpPr>
          <p:cNvPr id="3" name="Content Placeholder 2">
            <a:extLst>
              <a:ext uri="{FF2B5EF4-FFF2-40B4-BE49-F238E27FC236}">
                <a16:creationId xmlns:a16="http://schemas.microsoft.com/office/drawing/2014/main" id="{7C4C86BA-C4F3-49EA-9502-003ACE1E9646}"/>
              </a:ext>
            </a:extLst>
          </p:cNvPr>
          <p:cNvSpPr>
            <a:spLocks noGrp="1"/>
          </p:cNvSpPr>
          <p:nvPr>
            <p:ph idx="1"/>
          </p:nvPr>
        </p:nvSpPr>
        <p:spPr>
          <a:xfrm>
            <a:off x="4908062" y="1283800"/>
            <a:ext cx="5443416" cy="4525963"/>
          </a:xfrm>
        </p:spPr>
        <p:txBody>
          <a:bodyPr>
            <a:noAutofit/>
          </a:bodyPr>
          <a:lstStyle/>
          <a:p>
            <a:pPr marL="0" indent="0">
              <a:buNone/>
            </a:pPr>
            <a:endParaRPr lang="en-US" sz="2000" dirty="0"/>
          </a:p>
          <a:p>
            <a:pPr marL="0" indent="0">
              <a:lnSpc>
                <a:spcPct val="95000"/>
              </a:lnSpc>
              <a:buNone/>
            </a:pPr>
            <a:r>
              <a:rPr lang="en-US" altLang="en-US" sz="2000" dirty="0"/>
              <a:t>5. When defining a member function:</a:t>
            </a:r>
          </a:p>
          <a:p>
            <a:pPr lvl="1">
              <a:lnSpc>
                <a:spcPct val="95000"/>
              </a:lnSpc>
            </a:pPr>
            <a:r>
              <a:rPr lang="en-US" altLang="en-US" sz="2000" dirty="0"/>
              <a:t>Put function declaration in class declaration at the beginning of the program</a:t>
            </a:r>
          </a:p>
          <a:p>
            <a:pPr lvl="1">
              <a:lnSpc>
                <a:spcPct val="95000"/>
              </a:lnSpc>
            </a:pPr>
            <a:r>
              <a:rPr lang="en-US" altLang="en-US" sz="2000" dirty="0"/>
              <a:t>Define function using class name and scope resolution operator </a:t>
            </a:r>
            <a:r>
              <a:rPr lang="en-US" altLang="en-US" sz="2000" dirty="0">
                <a:latin typeface="Courier New" panose="02070309020205020404" pitchFamily="49" charset="0"/>
              </a:rPr>
              <a:t>(::)</a:t>
            </a:r>
          </a:p>
          <a:p>
            <a:pPr lvl="2">
              <a:lnSpc>
                <a:spcPct val="90000"/>
              </a:lnSpc>
              <a:buFontTx/>
              <a:buNone/>
            </a:pPr>
            <a:r>
              <a:rPr lang="en-US" altLang="en-US" sz="1400" dirty="0">
                <a:latin typeface="Courier New" panose="02070309020205020404" pitchFamily="49" charset="0"/>
              </a:rPr>
              <a:t>	int Rectangle::</a:t>
            </a:r>
            <a:r>
              <a:rPr lang="en-US" altLang="en-US" sz="1400" dirty="0" err="1">
                <a:latin typeface="Courier New" panose="02070309020205020404" pitchFamily="49" charset="0"/>
              </a:rPr>
              <a:t>setWidth</a:t>
            </a:r>
            <a:r>
              <a:rPr lang="en-US" altLang="en-US" sz="1400" dirty="0">
                <a:latin typeface="Courier New" panose="02070309020205020404" pitchFamily="49" charset="0"/>
              </a:rPr>
              <a:t>(double w)</a:t>
            </a:r>
          </a:p>
          <a:p>
            <a:pPr lvl="2">
              <a:lnSpc>
                <a:spcPct val="90000"/>
              </a:lnSpc>
              <a:buFontTx/>
              <a:buNone/>
            </a:pPr>
            <a:r>
              <a:rPr lang="en-US" altLang="en-US" sz="1400" dirty="0">
                <a:latin typeface="Courier New" panose="02070309020205020404" pitchFamily="49" charset="0"/>
              </a:rPr>
              <a:t>	{</a:t>
            </a:r>
          </a:p>
          <a:p>
            <a:pPr lvl="2">
              <a:lnSpc>
                <a:spcPct val="90000"/>
              </a:lnSpc>
              <a:buFontTx/>
              <a:buNone/>
            </a:pPr>
            <a:r>
              <a:rPr lang="en-US" altLang="en-US" sz="1400" dirty="0">
                <a:latin typeface="Courier New" panose="02070309020205020404" pitchFamily="49" charset="0"/>
              </a:rPr>
              <a:t>		width = w;</a:t>
            </a:r>
          </a:p>
          <a:p>
            <a:pPr lvl="2">
              <a:lnSpc>
                <a:spcPct val="90000"/>
              </a:lnSpc>
              <a:buFontTx/>
              <a:buNone/>
            </a:pPr>
            <a:r>
              <a:rPr lang="en-US" altLang="en-US" sz="1400" dirty="0">
                <a:latin typeface="Courier New" panose="02070309020205020404" pitchFamily="49" charset="0"/>
              </a:rPr>
              <a:t>	}</a:t>
            </a:r>
            <a:endParaRPr lang="en-US" altLang="en-US" sz="2000" dirty="0">
              <a:latin typeface="Courier New" panose="02070309020205020404" pitchFamily="49" charset="0"/>
            </a:endParaRPr>
          </a:p>
          <a:p>
            <a:pPr lvl="1">
              <a:lnSpc>
                <a:spcPct val="90000"/>
              </a:lnSpc>
            </a:pPr>
            <a:r>
              <a:rPr lang="en-US" altLang="en-US" sz="2000" dirty="0"/>
              <a:t>To call a member function, use the function’s name and the dot (.) operator</a:t>
            </a:r>
          </a:p>
          <a:p>
            <a:pPr marL="457200" lvl="1" indent="0">
              <a:lnSpc>
                <a:spcPct val="90000"/>
              </a:lnSpc>
              <a:buNone/>
            </a:pPr>
            <a:r>
              <a:rPr lang="en-US" altLang="en-US" sz="2000" dirty="0">
                <a:latin typeface="Courier New" panose="02070309020205020404" pitchFamily="49" charset="0"/>
              </a:rPr>
              <a:t>	</a:t>
            </a:r>
            <a:r>
              <a:rPr lang="en-US" altLang="en-US" sz="1400" dirty="0" err="1">
                <a:latin typeface="Courier New" panose="02070309020205020404" pitchFamily="49" charset="0"/>
              </a:rPr>
              <a:t>box.setWidth</a:t>
            </a:r>
            <a:r>
              <a:rPr lang="en-US" altLang="en-US" sz="1400" dirty="0">
                <a:latin typeface="Courier New" panose="02070309020205020404" pitchFamily="49" charset="0"/>
              </a:rPr>
              <a:t>(</a:t>
            </a:r>
            <a:r>
              <a:rPr lang="en-US" altLang="en-US" sz="1400" dirty="0" err="1">
                <a:latin typeface="Courier New" panose="02070309020205020404" pitchFamily="49" charset="0"/>
              </a:rPr>
              <a:t>rectWidth</a:t>
            </a:r>
            <a:r>
              <a:rPr lang="en-US" altLang="en-US" sz="1400" dirty="0">
                <a:latin typeface="Courier New" panose="02070309020205020404" pitchFamily="49" charset="0"/>
              </a:rPr>
              <a:t>);</a:t>
            </a:r>
            <a:endParaRPr lang="en-US" altLang="en-US" sz="2000" dirty="0"/>
          </a:p>
          <a:p>
            <a:pPr lvl="1">
              <a:lnSpc>
                <a:spcPct val="90000"/>
              </a:lnSpc>
            </a:pPr>
            <a:r>
              <a:rPr lang="en-US" sz="2000" dirty="0"/>
              <a:t>The scope resolution operator (:</a:t>
            </a:r>
            <a:r>
              <a:rPr lang="en-US" sz="2000" dirty="0">
                <a:sym typeface="Wingdings" panose="05000000000000000000" pitchFamily="2" charset="2"/>
              </a:rPr>
              <a:t>: )</a:t>
            </a:r>
            <a:r>
              <a:rPr lang="en-US" sz="2000" dirty="0"/>
              <a:t> is used to tell what a member function is a member of.  It is used with a class name, not with a class variable.</a:t>
            </a:r>
            <a:endParaRPr lang="en-US" altLang="en-US" sz="2000" dirty="0"/>
          </a:p>
          <a:p>
            <a:pPr lvl="1">
              <a:lnSpc>
                <a:spcPct val="90000"/>
              </a:lnSpc>
            </a:pPr>
            <a:endParaRPr lang="en-US" altLang="en-US" sz="2000" dirty="0"/>
          </a:p>
        </p:txBody>
      </p:sp>
      <p:sp>
        <p:nvSpPr>
          <p:cNvPr id="4" name="Slide Number Placeholder 3">
            <a:extLst>
              <a:ext uri="{FF2B5EF4-FFF2-40B4-BE49-F238E27FC236}">
                <a16:creationId xmlns:a16="http://schemas.microsoft.com/office/drawing/2014/main" id="{F66EEC68-8F39-4BFB-B51F-DB39EAE381F2}"/>
              </a:ext>
            </a:extLst>
          </p:cNvPr>
          <p:cNvSpPr>
            <a:spLocks noGrp="1"/>
          </p:cNvSpPr>
          <p:nvPr>
            <p:ph type="sldNum" sz="quarter" idx="12"/>
          </p:nvPr>
        </p:nvSpPr>
        <p:spPr/>
        <p:txBody>
          <a:bodyPr/>
          <a:lstStyle/>
          <a:p>
            <a:fld id="{D62DE1E3-95F9-5A49-8A46-D75D3CDD26F8}" type="slidenum">
              <a:rPr lang="en-US" smtClean="0"/>
              <a:t>29</a:t>
            </a:fld>
            <a:endParaRPr lang="en-US" dirty="0"/>
          </a:p>
        </p:txBody>
      </p:sp>
      <p:sp>
        <p:nvSpPr>
          <p:cNvPr id="8" name="TextBox 7">
            <a:extLst>
              <a:ext uri="{FF2B5EF4-FFF2-40B4-BE49-F238E27FC236}">
                <a16:creationId xmlns:a16="http://schemas.microsoft.com/office/drawing/2014/main" id="{EAE6F41F-E60E-4A64-865E-434ED5B2027C}"/>
              </a:ext>
            </a:extLst>
          </p:cNvPr>
          <p:cNvSpPr txBox="1"/>
          <p:nvPr/>
        </p:nvSpPr>
        <p:spPr>
          <a:xfrm>
            <a:off x="1840523" y="1449939"/>
            <a:ext cx="4161693" cy="4708981"/>
          </a:xfrm>
          <a:prstGeom prst="rect">
            <a:avLst/>
          </a:prstGeom>
          <a:noFill/>
        </p:spPr>
        <p:txBody>
          <a:bodyPr wrap="square">
            <a:spAutoFit/>
          </a:bodyPr>
          <a:lstStyle/>
          <a:p>
            <a:r>
              <a:rPr lang="en-US" sz="1000" dirty="0">
                <a:solidFill>
                  <a:srgbClr val="008000"/>
                </a:solidFill>
                <a:latin typeface="Consolas" panose="020B0609020204030204" pitchFamily="49" charset="0"/>
              </a:rPr>
              <a:t>// these function definitions</a:t>
            </a:r>
          </a:p>
          <a:p>
            <a:r>
              <a:rPr lang="en-US" sz="1000" dirty="0">
                <a:solidFill>
                  <a:srgbClr val="008000"/>
                </a:solidFill>
                <a:latin typeface="Consolas" panose="020B0609020204030204" pitchFamily="49" charset="0"/>
              </a:rPr>
              <a:t>// are listed after the main function</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 assigns a value to the width member</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w</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width = </a:t>
            </a:r>
            <a:r>
              <a:rPr lang="en-US" sz="1000" dirty="0">
                <a:solidFill>
                  <a:srgbClr val="808080"/>
                </a:solidFill>
                <a:latin typeface="Consolas" panose="020B0609020204030204" pitchFamily="49" charset="0"/>
              </a:rPr>
              <a:t>w</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//set a value to length</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len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length = </a:t>
            </a:r>
            <a:r>
              <a:rPr lang="en-US" sz="1000" dirty="0" err="1">
                <a:solidFill>
                  <a:srgbClr val="808080"/>
                </a:solidFill>
                <a:latin typeface="Consolas" panose="020B0609020204030204" pitchFamily="49" charset="0"/>
              </a:rPr>
              <a:t>len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width;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width * length;</a:t>
            </a:r>
          </a:p>
          <a:p>
            <a:r>
              <a:rPr lang="en-US" sz="1000" dirty="0">
                <a:solidFill>
                  <a:srgbClr val="000000"/>
                </a:solidFill>
                <a:latin typeface="Consolas" panose="020B0609020204030204" pitchFamily="49" charset="0"/>
              </a:rPr>
              <a:t>}</a:t>
            </a:r>
            <a:endParaRPr lang="en-US" sz="1000" dirty="0"/>
          </a:p>
        </p:txBody>
      </p:sp>
      <p:cxnSp>
        <p:nvCxnSpPr>
          <p:cNvPr id="7" name="Straight Arrow Connector 6">
            <a:extLst>
              <a:ext uri="{FF2B5EF4-FFF2-40B4-BE49-F238E27FC236}">
                <a16:creationId xmlns:a16="http://schemas.microsoft.com/office/drawing/2014/main" id="{07B25707-50A8-4677-96AB-C392E539FF92}"/>
              </a:ext>
            </a:extLst>
          </p:cNvPr>
          <p:cNvCxnSpPr>
            <a:cxnSpLocks/>
          </p:cNvCxnSpPr>
          <p:nvPr/>
        </p:nvCxnSpPr>
        <p:spPr>
          <a:xfrm flipH="1">
            <a:off x="4380525" y="2235201"/>
            <a:ext cx="910491" cy="117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526E8E9-CC50-4CF1-AA7D-1F5A98E64102}"/>
              </a:ext>
            </a:extLst>
          </p:cNvPr>
          <p:cNvSpPr/>
          <p:nvPr/>
        </p:nvSpPr>
        <p:spPr>
          <a:xfrm>
            <a:off x="4070309" y="2204386"/>
            <a:ext cx="237706" cy="296091"/>
          </a:xfrm>
          <a:prstGeom prst="rect">
            <a:avLst/>
          </a:prstGeom>
          <a:noFill/>
          <a:ln w="28575">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36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F478-4B51-4AEA-987B-51409BDD5431}"/>
              </a:ext>
            </a:extLst>
          </p:cNvPr>
          <p:cNvSpPr>
            <a:spLocks noGrp="1"/>
          </p:cNvSpPr>
          <p:nvPr>
            <p:ph type="title"/>
          </p:nvPr>
        </p:nvSpPr>
        <p:spPr/>
        <p:txBody>
          <a:bodyPr/>
          <a:lstStyle/>
          <a:p>
            <a:r>
              <a:rPr lang="en-US" dirty="0"/>
              <a:t>Case study: Pet adoption</a:t>
            </a:r>
          </a:p>
        </p:txBody>
      </p:sp>
      <p:sp>
        <p:nvSpPr>
          <p:cNvPr id="3" name="Content Placeholder 2">
            <a:extLst>
              <a:ext uri="{FF2B5EF4-FFF2-40B4-BE49-F238E27FC236}">
                <a16:creationId xmlns:a16="http://schemas.microsoft.com/office/drawing/2014/main" id="{40A678B7-3045-4AFB-B056-D9E7297EB94C}"/>
              </a:ext>
            </a:extLst>
          </p:cNvPr>
          <p:cNvSpPr>
            <a:spLocks noGrp="1"/>
          </p:cNvSpPr>
          <p:nvPr>
            <p:ph idx="1"/>
          </p:nvPr>
        </p:nvSpPr>
        <p:spPr>
          <a:xfrm>
            <a:off x="1961662" y="1600201"/>
            <a:ext cx="8229600" cy="4525963"/>
          </a:xfrm>
        </p:spPr>
        <p:txBody>
          <a:bodyPr>
            <a:normAutofit fontScale="92500" lnSpcReduction="10000"/>
          </a:bodyPr>
          <a:lstStyle/>
          <a:p>
            <a:r>
              <a:rPr lang="en-US" sz="2000" dirty="0"/>
              <a:t>Suppose you have been hired by an animal shelter during COVID-19.  You need to make an online database to help keep track of pets for adoption.</a:t>
            </a:r>
          </a:p>
          <a:p>
            <a:endParaRPr lang="en-US" sz="2000" dirty="0"/>
          </a:p>
          <a:p>
            <a:r>
              <a:rPr lang="en-US" sz="2000" dirty="0"/>
              <a:t>You need to keep track of the following data for 100+ pets:</a:t>
            </a:r>
          </a:p>
          <a:p>
            <a:pPr lvl="1"/>
            <a:r>
              <a:rPr lang="en-US" sz="2000" dirty="0"/>
              <a:t>Name (a string)</a:t>
            </a:r>
          </a:p>
          <a:p>
            <a:pPr lvl="1"/>
            <a:r>
              <a:rPr lang="en-US" sz="2000" dirty="0"/>
              <a:t>Species (a string: cat, dog, </a:t>
            </a:r>
            <a:r>
              <a:rPr lang="en-US" sz="2000" dirty="0" err="1"/>
              <a:t>etc</a:t>
            </a:r>
            <a:r>
              <a:rPr lang="en-US" sz="2000" dirty="0"/>
              <a:t>)</a:t>
            </a:r>
          </a:p>
          <a:p>
            <a:pPr lvl="1"/>
            <a:r>
              <a:rPr lang="en-US" sz="2000" dirty="0"/>
              <a:t>Age (a decimal number)</a:t>
            </a:r>
          </a:p>
          <a:p>
            <a:pPr lvl="1"/>
            <a:r>
              <a:rPr lang="en-US" sz="2000" dirty="0"/>
              <a:t>Gender (a char: M or F)</a:t>
            </a:r>
          </a:p>
          <a:p>
            <a:pPr lvl="1"/>
            <a:r>
              <a:rPr lang="en-US" sz="2000" dirty="0"/>
              <a:t>Weight in pounds (a decimal number)</a:t>
            </a:r>
          </a:p>
          <a:p>
            <a:pPr lvl="1"/>
            <a:r>
              <a:rPr lang="en-US" sz="2000" dirty="0"/>
              <a:t>Location in shelter (an integer cage number)</a:t>
            </a:r>
          </a:p>
          <a:p>
            <a:pPr lvl="1"/>
            <a:r>
              <a:rPr lang="en-US" sz="2000" dirty="0"/>
              <a:t>Date arrived at shelter (a string)</a:t>
            </a:r>
          </a:p>
          <a:p>
            <a:pPr lvl="1"/>
            <a:r>
              <a:rPr lang="en-US" sz="2000" dirty="0"/>
              <a:t>Is the pet healthy? (a bool: true/false)</a:t>
            </a:r>
          </a:p>
          <a:p>
            <a:pPr lvl="1"/>
            <a:r>
              <a:rPr lang="en-US" sz="2000" dirty="0"/>
              <a:t>Whether the pet is available for adoption (a bool: true/false)</a:t>
            </a:r>
          </a:p>
          <a:p>
            <a:pPr lvl="1"/>
            <a:r>
              <a:rPr lang="en-US" sz="2000" dirty="0"/>
              <a:t>Adoption fee (a decimal number)</a:t>
            </a:r>
          </a:p>
          <a:p>
            <a:pPr lvl="1"/>
            <a:endParaRPr lang="en-US" sz="2000" dirty="0"/>
          </a:p>
          <a:p>
            <a:pPr lvl="1"/>
            <a:endParaRPr lang="en-US" dirty="0"/>
          </a:p>
        </p:txBody>
      </p:sp>
      <p:sp>
        <p:nvSpPr>
          <p:cNvPr id="4" name="Slide Number Placeholder 3">
            <a:extLst>
              <a:ext uri="{FF2B5EF4-FFF2-40B4-BE49-F238E27FC236}">
                <a16:creationId xmlns:a16="http://schemas.microsoft.com/office/drawing/2014/main" id="{23009AA5-C64E-4D22-BDFF-A0A160347A53}"/>
              </a:ext>
            </a:extLst>
          </p:cNvPr>
          <p:cNvSpPr>
            <a:spLocks noGrp="1"/>
          </p:cNvSpPr>
          <p:nvPr>
            <p:ph type="sldNum" sz="quarter" idx="12"/>
          </p:nvPr>
        </p:nvSpPr>
        <p:spPr/>
        <p:txBody>
          <a:bodyPr/>
          <a:lstStyle/>
          <a:p>
            <a:fld id="{D62DE1E3-95F9-5A49-8A46-D75D3CDD26F8}" type="slidenum">
              <a:rPr lang="en-US" smtClean="0"/>
              <a:t>3</a:t>
            </a:fld>
            <a:endParaRPr lang="en-US"/>
          </a:p>
        </p:txBody>
      </p:sp>
    </p:spTree>
    <p:extLst>
      <p:ext uri="{BB962C8B-B14F-4D97-AF65-F5344CB8AC3E}">
        <p14:creationId xmlns:p14="http://schemas.microsoft.com/office/powerpoint/2010/main" val="2261656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A894-692D-47B4-8D57-6C509EBD2DD5}"/>
              </a:ext>
            </a:extLst>
          </p:cNvPr>
          <p:cNvSpPr>
            <a:spLocks noGrp="1"/>
          </p:cNvSpPr>
          <p:nvPr>
            <p:ph type="title"/>
          </p:nvPr>
        </p:nvSpPr>
        <p:spPr/>
        <p:txBody>
          <a:bodyPr>
            <a:normAutofit/>
          </a:bodyPr>
          <a:lstStyle/>
          <a:p>
            <a:r>
              <a:rPr lang="en-US" dirty="0"/>
              <a:t>Using multiple files with classes</a:t>
            </a:r>
          </a:p>
        </p:txBody>
      </p:sp>
      <p:sp>
        <p:nvSpPr>
          <p:cNvPr id="3" name="Content Placeholder 2">
            <a:extLst>
              <a:ext uri="{FF2B5EF4-FFF2-40B4-BE49-F238E27FC236}">
                <a16:creationId xmlns:a16="http://schemas.microsoft.com/office/drawing/2014/main" id="{E92D42AC-27AC-4B15-945C-F50B0B911021}"/>
              </a:ext>
            </a:extLst>
          </p:cNvPr>
          <p:cNvSpPr>
            <a:spLocks noGrp="1"/>
          </p:cNvSpPr>
          <p:nvPr>
            <p:ph idx="1"/>
          </p:nvPr>
        </p:nvSpPr>
        <p:spPr/>
        <p:txBody>
          <a:bodyPr>
            <a:normAutofit/>
          </a:bodyPr>
          <a:lstStyle/>
          <a:p>
            <a:pPr marL="514350" indent="-514350">
              <a:buAutoNum type="arabicPeriod"/>
            </a:pPr>
            <a:r>
              <a:rPr lang="en-US" sz="2000" dirty="0"/>
              <a:t>Make a </a:t>
            </a:r>
            <a:r>
              <a:rPr lang="en-US" sz="2000" b="1" dirty="0"/>
              <a:t>header file (aka interface file)</a:t>
            </a:r>
            <a:r>
              <a:rPr lang="en-US" sz="2000" dirty="0"/>
              <a:t>.  Name it </a:t>
            </a:r>
            <a:r>
              <a:rPr lang="en-US" sz="2000" dirty="0" err="1">
                <a:latin typeface="Consolas" panose="020B0609020204030204" pitchFamily="49" charset="0"/>
              </a:rPr>
              <a:t>classname.h</a:t>
            </a:r>
            <a:r>
              <a:rPr lang="en-US" sz="2000" dirty="0">
                <a:latin typeface="Consolas" panose="020B0609020204030204" pitchFamily="49" charset="0"/>
              </a:rPr>
              <a:t> </a:t>
            </a:r>
            <a:r>
              <a:rPr lang="en-US" sz="2000" dirty="0"/>
              <a:t>(where </a:t>
            </a:r>
            <a:r>
              <a:rPr lang="en-US" sz="2000" dirty="0" err="1"/>
              <a:t>classname</a:t>
            </a:r>
            <a:r>
              <a:rPr lang="en-US" sz="2000" dirty="0"/>
              <a:t> is the name of the class it holds).  Put the declaration of the class in this file.  </a:t>
            </a:r>
          </a:p>
          <a:p>
            <a:pPr marL="514350" indent="-514350">
              <a:buAutoNum type="arabicPeriod"/>
            </a:pPr>
            <a:endParaRPr lang="en-US" sz="2000" dirty="0"/>
          </a:p>
          <a:p>
            <a:pPr marL="514350" indent="-514350">
              <a:buAutoNum type="arabicPeriod"/>
            </a:pPr>
            <a:r>
              <a:rPr lang="en-US" sz="2000" dirty="0"/>
              <a:t>Make an </a:t>
            </a:r>
            <a:r>
              <a:rPr lang="en-US" sz="2000" b="1" dirty="0"/>
              <a:t>implementation file</a:t>
            </a:r>
            <a:r>
              <a:rPr lang="en-US" sz="2000" dirty="0"/>
              <a:t>.  Name it </a:t>
            </a:r>
            <a:r>
              <a:rPr lang="en-US" sz="2000" dirty="0">
                <a:latin typeface="Consolas" panose="020B0609020204030204" pitchFamily="49" charset="0"/>
              </a:rPr>
              <a:t>classname.cpp. </a:t>
            </a:r>
            <a:r>
              <a:rPr lang="en-US" sz="2000" dirty="0"/>
              <a:t>The </a:t>
            </a:r>
            <a:r>
              <a:rPr lang="en-US" sz="2000" b="1" dirty="0"/>
              <a:t>implementation must have the same name as the class but end in .</a:t>
            </a:r>
            <a:r>
              <a:rPr lang="en-US" sz="2000" b="1" dirty="0" err="1"/>
              <a:t>cpp</a:t>
            </a:r>
            <a:r>
              <a:rPr lang="en-US" sz="2000" dirty="0"/>
              <a:t>.  Put the definitions for all the member functions and overloaded operators in this implementation file.   Use </a:t>
            </a:r>
            <a:r>
              <a:rPr lang="en-US" sz="2000" dirty="0">
                <a:latin typeface="Consolas" panose="020B0609020204030204" pitchFamily="49" charset="0"/>
              </a:rPr>
              <a:t>#include “</a:t>
            </a:r>
            <a:r>
              <a:rPr lang="en-US" sz="2000" dirty="0" err="1">
                <a:latin typeface="Consolas" panose="020B0609020204030204" pitchFamily="49" charset="0"/>
              </a:rPr>
              <a:t>classname.h</a:t>
            </a:r>
            <a:r>
              <a:rPr lang="en-US" sz="2000" dirty="0">
                <a:latin typeface="Consolas" panose="020B0609020204030204" pitchFamily="49" charset="0"/>
              </a:rPr>
              <a:t>” </a:t>
            </a:r>
            <a:r>
              <a:rPr lang="en-US" sz="2000" dirty="0"/>
              <a:t>to reference the header/interface file in this implementation file.</a:t>
            </a:r>
          </a:p>
          <a:p>
            <a:pPr marL="514350" indent="-514350">
              <a:buAutoNum type="arabicPeriod"/>
            </a:pPr>
            <a:endParaRPr lang="en-US" sz="2000" dirty="0"/>
          </a:p>
          <a:p>
            <a:pPr marL="514350" indent="-514350">
              <a:buFont typeface="Arial"/>
              <a:buAutoNum type="arabicPeriod"/>
            </a:pPr>
            <a:r>
              <a:rPr lang="en-US" sz="2000" dirty="0"/>
              <a:t>Make an </a:t>
            </a:r>
            <a:r>
              <a:rPr lang="en-US" sz="2000" b="1" dirty="0"/>
              <a:t>application file</a:t>
            </a:r>
            <a:r>
              <a:rPr lang="en-US" sz="2000" dirty="0"/>
              <a:t>.  The application file should contain your main function and any additional elements of your program. Use </a:t>
            </a:r>
            <a:r>
              <a:rPr lang="en-US" sz="2000" dirty="0">
                <a:latin typeface="Consolas" panose="020B0609020204030204" pitchFamily="49" charset="0"/>
              </a:rPr>
              <a:t>#include “</a:t>
            </a:r>
            <a:r>
              <a:rPr lang="en-US" sz="2000" dirty="0" err="1">
                <a:latin typeface="Consolas" panose="020B0609020204030204" pitchFamily="49" charset="0"/>
              </a:rPr>
              <a:t>classname.h</a:t>
            </a:r>
            <a:r>
              <a:rPr lang="en-US" sz="2000" dirty="0">
                <a:latin typeface="Consolas" panose="020B0609020204030204" pitchFamily="49" charset="0"/>
              </a:rPr>
              <a:t>” </a:t>
            </a:r>
            <a:r>
              <a:rPr lang="en-US" sz="2000" dirty="0"/>
              <a:t>to reference the header/interface file in this application file.</a:t>
            </a:r>
          </a:p>
          <a:p>
            <a:pPr marL="514350" indent="-514350">
              <a:buAutoNum type="arabicPeriod"/>
            </a:pPr>
            <a:endParaRPr lang="en-US" sz="2000" dirty="0"/>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8E6E8286-0E59-4695-9270-E2BFA8974CBC}"/>
              </a:ext>
            </a:extLst>
          </p:cNvPr>
          <p:cNvSpPr>
            <a:spLocks noGrp="1"/>
          </p:cNvSpPr>
          <p:nvPr>
            <p:ph type="sldNum" sz="quarter" idx="12"/>
          </p:nvPr>
        </p:nvSpPr>
        <p:spPr/>
        <p:txBody>
          <a:bodyPr/>
          <a:lstStyle/>
          <a:p>
            <a:fld id="{D62DE1E3-95F9-5A49-8A46-D75D3CDD26F8}" type="slidenum">
              <a:rPr lang="en-US" smtClean="0"/>
              <a:t>30</a:t>
            </a:fld>
            <a:endParaRPr lang="en-US"/>
          </a:p>
        </p:txBody>
      </p:sp>
    </p:spTree>
    <p:extLst>
      <p:ext uri="{BB962C8B-B14F-4D97-AF65-F5344CB8AC3E}">
        <p14:creationId xmlns:p14="http://schemas.microsoft.com/office/powerpoint/2010/main" val="1301796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11D5-F554-4BDD-B7DA-6D407A61A243}"/>
              </a:ext>
            </a:extLst>
          </p:cNvPr>
          <p:cNvSpPr>
            <a:spLocks noGrp="1"/>
          </p:cNvSpPr>
          <p:nvPr>
            <p:ph type="title"/>
          </p:nvPr>
        </p:nvSpPr>
        <p:spPr>
          <a:xfrm>
            <a:off x="3876431" y="274638"/>
            <a:ext cx="6334369" cy="1143000"/>
          </a:xfrm>
        </p:spPr>
        <p:txBody>
          <a:bodyPr>
            <a:normAutofit fontScale="90000"/>
          </a:bodyPr>
          <a:lstStyle/>
          <a:p>
            <a:r>
              <a:rPr lang="en-US" dirty="0"/>
              <a:t>Demo: </a:t>
            </a:r>
            <a:br>
              <a:rPr lang="en-US" dirty="0"/>
            </a:br>
            <a:r>
              <a:rPr lang="en-US" dirty="0"/>
              <a:t>Building the Rectangle class</a:t>
            </a:r>
          </a:p>
        </p:txBody>
      </p:sp>
      <p:sp>
        <p:nvSpPr>
          <p:cNvPr id="4" name="Slide Number Placeholder 3">
            <a:extLst>
              <a:ext uri="{FF2B5EF4-FFF2-40B4-BE49-F238E27FC236}">
                <a16:creationId xmlns:a16="http://schemas.microsoft.com/office/drawing/2014/main" id="{0AA7CC5E-D851-4C39-80AC-DE546010C853}"/>
              </a:ext>
            </a:extLst>
          </p:cNvPr>
          <p:cNvSpPr>
            <a:spLocks noGrp="1"/>
          </p:cNvSpPr>
          <p:nvPr>
            <p:ph type="sldNum" sz="quarter" idx="12"/>
          </p:nvPr>
        </p:nvSpPr>
        <p:spPr/>
        <p:txBody>
          <a:bodyPr/>
          <a:lstStyle/>
          <a:p>
            <a:fld id="{D62DE1E3-95F9-5A49-8A46-D75D3CDD26F8}" type="slidenum">
              <a:rPr lang="en-US" smtClean="0"/>
              <a:t>31</a:t>
            </a:fld>
            <a:endParaRPr lang="en-US"/>
          </a:p>
        </p:txBody>
      </p:sp>
      <p:sp>
        <p:nvSpPr>
          <p:cNvPr id="6" name="TextBox 5">
            <a:extLst>
              <a:ext uri="{FF2B5EF4-FFF2-40B4-BE49-F238E27FC236}">
                <a16:creationId xmlns:a16="http://schemas.microsoft.com/office/drawing/2014/main" id="{67C4383D-881F-45B1-A4EC-99FEBB49606C}"/>
              </a:ext>
            </a:extLst>
          </p:cNvPr>
          <p:cNvSpPr txBox="1"/>
          <p:nvPr/>
        </p:nvSpPr>
        <p:spPr>
          <a:xfrm>
            <a:off x="1981200" y="1108024"/>
            <a:ext cx="8229599" cy="11480066"/>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//rectangle class declaration</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 box;</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rectangle's width and length from the user.</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"This program will calculate the area of a\n"</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"rectangle.  What is the width?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length?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//Store the width and length of the rectangle</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//in the box object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box.setWidth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box.setLength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//Display the rectangle's data</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"Here is the rectangle's data: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"Width: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box.getWidth</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"Length: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box.getLength</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"Area: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box.getArea</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 assigns a value to the width member</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w</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width = </a:t>
            </a:r>
            <a:r>
              <a:rPr lang="en-US" sz="1000" dirty="0">
                <a:solidFill>
                  <a:srgbClr val="808080"/>
                </a:solidFill>
                <a:latin typeface="Consolas" panose="020B0609020204030204" pitchFamily="49" charset="0"/>
              </a:rPr>
              <a:t>w</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//set a value to length</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len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length = </a:t>
            </a:r>
            <a:r>
              <a:rPr lang="en-US" sz="1000" dirty="0" err="1">
                <a:solidFill>
                  <a:srgbClr val="808080"/>
                </a:solidFill>
                <a:latin typeface="Consolas" panose="020B0609020204030204" pitchFamily="49" charset="0"/>
              </a:rPr>
              <a:t>len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width;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width * length;</a:t>
            </a:r>
          </a:p>
          <a:p>
            <a:r>
              <a:rPr lang="en-US" sz="1000" dirty="0">
                <a:solidFill>
                  <a:srgbClr val="000000"/>
                </a:solidFill>
                <a:latin typeface="Consolas" panose="020B0609020204030204" pitchFamily="49" charset="0"/>
              </a:rPr>
              <a:t>}</a:t>
            </a:r>
            <a:endParaRPr lang="en-US" sz="1000" dirty="0"/>
          </a:p>
        </p:txBody>
      </p:sp>
      <p:sp>
        <p:nvSpPr>
          <p:cNvPr id="3" name="TextBox 2">
            <a:extLst>
              <a:ext uri="{FF2B5EF4-FFF2-40B4-BE49-F238E27FC236}">
                <a16:creationId xmlns:a16="http://schemas.microsoft.com/office/drawing/2014/main" id="{ECC8E8C5-7C7D-4D9F-A456-670291D50A10}"/>
              </a:ext>
            </a:extLst>
          </p:cNvPr>
          <p:cNvSpPr txBox="1"/>
          <p:nvPr/>
        </p:nvSpPr>
        <p:spPr>
          <a:xfrm>
            <a:off x="6541477" y="1727200"/>
            <a:ext cx="3806092" cy="3970318"/>
          </a:xfrm>
          <a:prstGeom prst="rect">
            <a:avLst/>
          </a:prstGeom>
          <a:noFill/>
        </p:spPr>
        <p:txBody>
          <a:bodyPr wrap="square" rtlCol="0">
            <a:spAutoFit/>
          </a:bodyPr>
          <a:lstStyle/>
          <a:p>
            <a:r>
              <a:rPr lang="en-US" dirty="0"/>
              <a:t>Procedure we will follow in this demo:</a:t>
            </a:r>
          </a:p>
          <a:p>
            <a:endParaRPr lang="en-US" dirty="0"/>
          </a:p>
          <a:p>
            <a:pPr marL="342900" indent="-342900">
              <a:buAutoNum type="arabicPeriod"/>
            </a:pPr>
            <a:r>
              <a:rPr lang="en-US" dirty="0"/>
              <a:t>Create new project in CLion</a:t>
            </a:r>
          </a:p>
          <a:p>
            <a:pPr marL="342900" indent="-342900">
              <a:buAutoNum type="arabicPeriod"/>
            </a:pPr>
            <a:r>
              <a:rPr lang="en-US" dirty="0"/>
              <a:t>Create new class “Rectangle”</a:t>
            </a:r>
          </a:p>
          <a:p>
            <a:pPr marL="342900" indent="-342900">
              <a:buAutoNum type="arabicPeriod"/>
            </a:pPr>
            <a:r>
              <a:rPr lang="en-US" dirty="0"/>
              <a:t>Add class header with public and private members</a:t>
            </a:r>
          </a:p>
          <a:p>
            <a:pPr marL="342900" indent="-342900">
              <a:buAutoNum type="arabicPeriod"/>
            </a:pPr>
            <a:r>
              <a:rPr lang="en-US" dirty="0"/>
              <a:t>Update CMakeLists.txt  so that compiler knows to combine three files when compiling</a:t>
            </a:r>
          </a:p>
          <a:p>
            <a:pPr marL="342900" indent="-342900">
              <a:buAutoNum type="arabicPeriod"/>
            </a:pPr>
            <a:r>
              <a:rPr lang="en-US" dirty="0"/>
              <a:t>Use Generate Definitions to make empty function definitions</a:t>
            </a:r>
          </a:p>
          <a:p>
            <a:pPr marL="342900" indent="-342900">
              <a:buAutoNum type="arabicPeriod"/>
            </a:pPr>
            <a:r>
              <a:rPr lang="en-US" dirty="0"/>
              <a:t>Fill in function definitions in Rectangle.cpp</a:t>
            </a:r>
          </a:p>
          <a:p>
            <a:pPr marL="342900" indent="-342900">
              <a:buAutoNum type="arabicPeriod"/>
            </a:pPr>
            <a:r>
              <a:rPr lang="en-US" dirty="0"/>
              <a:t>Update main function and run </a:t>
            </a:r>
          </a:p>
        </p:txBody>
      </p:sp>
    </p:spTree>
    <p:extLst>
      <p:ext uri="{BB962C8B-B14F-4D97-AF65-F5344CB8AC3E}">
        <p14:creationId xmlns:p14="http://schemas.microsoft.com/office/powerpoint/2010/main" val="4119235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8BA61E59-26C8-4C9A-8283-AB1CDBFEEFEC}"/>
              </a:ext>
            </a:extLst>
          </p:cNvPr>
          <p:cNvSpPr>
            <a:spLocks noChangeArrowheads="1"/>
          </p:cNvSpPr>
          <p:nvPr/>
        </p:nvSpPr>
        <p:spPr bwMode="auto">
          <a:xfrm>
            <a:off x="1981200" y="700857"/>
            <a:ext cx="4416594" cy="57708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900" dirty="0">
                <a:solidFill>
                  <a:srgbClr val="9E880D"/>
                </a:solidFill>
                <a:latin typeface="Consolas" panose="020B0609020204030204" pitchFamily="49" charset="0"/>
              </a:rPr>
              <a:t>#ifndef </a:t>
            </a:r>
            <a:r>
              <a:rPr lang="en-US" altLang="en-US" sz="900" b="1" dirty="0">
                <a:solidFill>
                  <a:srgbClr val="1F542E"/>
                </a:solidFill>
                <a:latin typeface="Consolas" panose="020B0609020204030204" pitchFamily="49" charset="0"/>
              </a:rPr>
              <a:t>RECTANGLE_H</a:t>
            </a:r>
            <a:br>
              <a:rPr lang="en-US" altLang="en-US" sz="900" b="1" dirty="0">
                <a:solidFill>
                  <a:srgbClr val="1F542E"/>
                </a:solidFill>
                <a:latin typeface="Consolas" panose="020B0609020204030204" pitchFamily="49" charset="0"/>
              </a:rPr>
            </a:br>
            <a:r>
              <a:rPr lang="en-US" altLang="en-US" sz="900" dirty="0">
                <a:solidFill>
                  <a:srgbClr val="9E880D"/>
                </a:solidFill>
                <a:latin typeface="Consolas" panose="020B0609020204030204" pitchFamily="49" charset="0"/>
              </a:rPr>
              <a:t>#define </a:t>
            </a:r>
            <a:r>
              <a:rPr lang="en-US" altLang="en-US" sz="900" b="1" dirty="0">
                <a:solidFill>
                  <a:srgbClr val="1F542E"/>
                </a:solidFill>
                <a:latin typeface="Consolas" panose="020B0609020204030204" pitchFamily="49" charset="0"/>
              </a:rPr>
              <a:t>RECTANGLE_H</a:t>
            </a:r>
            <a:br>
              <a:rPr lang="en-US" altLang="en-US" sz="900" b="1" dirty="0">
                <a:solidFill>
                  <a:srgbClr val="1F542E"/>
                </a:solidFill>
                <a:latin typeface="Consolas" panose="020B0609020204030204" pitchFamily="49" charset="0"/>
              </a:rPr>
            </a:br>
            <a:br>
              <a:rPr lang="en-US" altLang="en-US" sz="900" b="1" dirty="0">
                <a:solidFill>
                  <a:srgbClr val="1F542E"/>
                </a:solidFill>
                <a:latin typeface="Consolas" panose="020B0609020204030204" pitchFamily="49" charset="0"/>
              </a:rPr>
            </a:br>
            <a:r>
              <a:rPr lang="en-US" altLang="en-US" sz="900" dirty="0">
                <a:solidFill>
                  <a:srgbClr val="9E880D"/>
                </a:solidFill>
                <a:latin typeface="Consolas" panose="020B0609020204030204" pitchFamily="49" charset="0"/>
              </a:rPr>
              <a:t>#include </a:t>
            </a:r>
            <a:r>
              <a:rPr lang="en-US" altLang="en-US" sz="900" dirty="0">
                <a:solidFill>
                  <a:srgbClr val="067D17"/>
                </a:solidFill>
                <a:latin typeface="Consolas" panose="020B0609020204030204" pitchFamily="49" charset="0"/>
              </a:rPr>
              <a:t>&lt;iostream&gt;</a:t>
            </a:r>
            <a:br>
              <a:rPr lang="en-US" altLang="en-US" sz="900" dirty="0">
                <a:solidFill>
                  <a:srgbClr val="067D17"/>
                </a:solidFill>
                <a:latin typeface="Consolas" panose="020B0609020204030204" pitchFamily="49" charset="0"/>
              </a:rPr>
            </a:br>
            <a:r>
              <a:rPr lang="en-US" altLang="en-US" sz="900" dirty="0">
                <a:solidFill>
                  <a:srgbClr val="0033B3"/>
                </a:solidFill>
                <a:latin typeface="Consolas" panose="020B0609020204030204" pitchFamily="49" charset="0"/>
              </a:rPr>
              <a:t>using namespace </a:t>
            </a:r>
            <a:r>
              <a:rPr lang="en-US" altLang="en-US" sz="900" dirty="0">
                <a:solidFill>
                  <a:srgbClr val="008080"/>
                </a:solidFill>
                <a:latin typeface="Consolas" panose="020B0609020204030204" pitchFamily="49" charset="0"/>
              </a:rPr>
              <a:t>std</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class </a:t>
            </a:r>
            <a:r>
              <a:rPr lang="en-US" altLang="en-US" sz="900" dirty="0">
                <a:solidFill>
                  <a:srgbClr val="008080"/>
                </a:solidFill>
                <a:latin typeface="Consolas" panose="020B0609020204030204" pitchFamily="49" charset="0"/>
              </a:rPr>
              <a:t>Rectangle </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private</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a:solidFill>
                  <a:srgbClr val="660E7A"/>
                </a:solidFill>
                <a:latin typeface="Consolas" panose="020B0609020204030204" pitchFamily="49" charset="0"/>
              </a:rPr>
              <a:t>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a:solidFill>
                  <a:srgbClr val="660E7A"/>
                </a:solidFill>
                <a:latin typeface="Consolas" panose="020B0609020204030204" pitchFamily="49" charset="0"/>
              </a:rPr>
              <a:t>length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public</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void </a:t>
            </a:r>
            <a:r>
              <a:rPr lang="en-US" altLang="en-US" sz="900" dirty="0" err="1">
                <a:solidFill>
                  <a:srgbClr val="00627A"/>
                </a:solidFill>
                <a:latin typeface="Consolas" panose="020B0609020204030204" pitchFamily="49" charset="0"/>
              </a:rPr>
              <a:t>setWidth</a:t>
            </a:r>
            <a:r>
              <a:rPr lang="en-US" altLang="en-US" sz="900" dirty="0">
                <a:solidFill>
                  <a:srgbClr val="00627A"/>
                </a:solidFill>
                <a:latin typeface="Consolas" panose="020B0609020204030204" pitchFamily="49" charset="0"/>
              </a:rPr>
              <a:t> </a:t>
            </a:r>
            <a:r>
              <a:rPr lang="en-US" altLang="en-US" sz="900" dirty="0">
                <a:solidFill>
                  <a:srgbClr val="080808"/>
                </a:solidFill>
                <a:latin typeface="Consolas" panose="020B0609020204030204" pitchFamily="49" charset="0"/>
              </a:rPr>
              <a:t>(</a:t>
            </a:r>
            <a:r>
              <a:rPr lang="en-US" altLang="en-US" sz="900" dirty="0">
                <a:solidFill>
                  <a:srgbClr val="0033B3"/>
                </a:solidFill>
                <a:latin typeface="Consolas" panose="020B0609020204030204" pitchFamily="49" charset="0"/>
              </a:rPr>
              <a:t>double </a:t>
            </a:r>
            <a:r>
              <a:rPr lang="en-US" altLang="en-US" sz="900" dirty="0" err="1">
                <a:solidFill>
                  <a:srgbClr val="080808"/>
                </a:solidFill>
                <a:latin typeface="Consolas" panose="020B0609020204030204" pitchFamily="49" charset="0"/>
              </a:rPr>
              <a:t>newWidth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//Precondition: </a:t>
            </a:r>
            <a:r>
              <a:rPr lang="en-US" altLang="en-US" sz="900" i="1" dirty="0" err="1">
                <a:solidFill>
                  <a:srgbClr val="8C8C8C"/>
                </a:solidFill>
                <a:latin typeface="Consolas" panose="020B0609020204030204" pitchFamily="49" charset="0"/>
              </a:rPr>
              <a:t>newWidth</a:t>
            </a:r>
            <a:r>
              <a:rPr lang="en-US" altLang="en-US" sz="900" i="1" dirty="0">
                <a:solidFill>
                  <a:srgbClr val="8C8C8C"/>
                </a:solidFill>
                <a:latin typeface="Consolas" panose="020B0609020204030204" pitchFamily="49" charset="0"/>
              </a:rPr>
              <a:t> is initialized to a double</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private variable width set to </a:t>
            </a:r>
            <a:r>
              <a:rPr lang="en-US" altLang="en-US" sz="900" i="1" dirty="0" err="1">
                <a:solidFill>
                  <a:srgbClr val="8C8C8C"/>
                </a:solidFill>
                <a:latin typeface="Consolas" panose="020B0609020204030204" pitchFamily="49" charset="0"/>
              </a:rPr>
              <a:t>newWidth</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a:t>
            </a:r>
            <a:r>
              <a:rPr lang="en-US" altLang="en-US" sz="900" dirty="0">
                <a:solidFill>
                  <a:srgbClr val="0033B3"/>
                </a:solidFill>
                <a:latin typeface="Consolas" panose="020B0609020204030204" pitchFamily="49" charset="0"/>
              </a:rPr>
              <a:t>void </a:t>
            </a:r>
            <a:r>
              <a:rPr lang="en-US" altLang="en-US" sz="900" dirty="0" err="1">
                <a:solidFill>
                  <a:srgbClr val="00627A"/>
                </a:solidFill>
                <a:latin typeface="Consolas" panose="020B0609020204030204" pitchFamily="49" charset="0"/>
              </a:rPr>
              <a:t>setLength</a:t>
            </a:r>
            <a:r>
              <a:rPr lang="en-US" altLang="en-US" sz="900" dirty="0">
                <a:solidFill>
                  <a:srgbClr val="00627A"/>
                </a:solidFill>
                <a:latin typeface="Consolas" panose="020B0609020204030204" pitchFamily="49" charset="0"/>
              </a:rPr>
              <a:t> </a:t>
            </a:r>
            <a:r>
              <a:rPr lang="en-US" altLang="en-US" sz="900" dirty="0">
                <a:solidFill>
                  <a:srgbClr val="080808"/>
                </a:solidFill>
                <a:latin typeface="Consolas" panose="020B0609020204030204" pitchFamily="49" charset="0"/>
              </a:rPr>
              <a:t>(</a:t>
            </a:r>
            <a:r>
              <a:rPr lang="en-US" altLang="en-US" sz="900" dirty="0">
                <a:solidFill>
                  <a:srgbClr val="0033B3"/>
                </a:solidFill>
                <a:latin typeface="Consolas" panose="020B0609020204030204" pitchFamily="49" charset="0"/>
              </a:rPr>
              <a:t>double </a:t>
            </a:r>
            <a:r>
              <a:rPr lang="en-US" altLang="en-US" sz="900" dirty="0" err="1">
                <a:solidFill>
                  <a:srgbClr val="080808"/>
                </a:solidFill>
                <a:latin typeface="Consolas" panose="020B0609020204030204" pitchFamily="49" charset="0"/>
              </a:rPr>
              <a:t>newLength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//Precondition: </a:t>
            </a:r>
            <a:r>
              <a:rPr lang="en-US" altLang="en-US" sz="900" i="1" dirty="0" err="1">
                <a:solidFill>
                  <a:srgbClr val="8C8C8C"/>
                </a:solidFill>
                <a:latin typeface="Consolas" panose="020B0609020204030204" pitchFamily="49" charset="0"/>
              </a:rPr>
              <a:t>newLength</a:t>
            </a:r>
            <a:r>
              <a:rPr lang="en-US" altLang="en-US" sz="900" i="1" dirty="0">
                <a:solidFill>
                  <a:srgbClr val="8C8C8C"/>
                </a:solidFill>
                <a:latin typeface="Consolas" panose="020B0609020204030204" pitchFamily="49" charset="0"/>
              </a:rPr>
              <a:t> is initialized to a double</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private variable length set to </a:t>
            </a:r>
            <a:r>
              <a:rPr lang="en-US" altLang="en-US" sz="900" i="1" dirty="0" err="1">
                <a:solidFill>
                  <a:srgbClr val="8C8C8C"/>
                </a:solidFill>
                <a:latin typeface="Consolas" panose="020B0609020204030204" pitchFamily="49" charset="0"/>
              </a:rPr>
              <a:t>newlength</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err="1">
                <a:solidFill>
                  <a:srgbClr val="00627A"/>
                </a:solidFill>
                <a:latin typeface="Consolas" panose="020B0609020204030204" pitchFamily="49" charset="0"/>
              </a:rPr>
              <a:t>getWidth</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//Postcondition: private variable width initialized to a value</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returns private variable width</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err="1">
                <a:solidFill>
                  <a:srgbClr val="00627A"/>
                </a:solidFill>
                <a:latin typeface="Consolas" panose="020B0609020204030204" pitchFamily="49" charset="0"/>
              </a:rPr>
              <a:t>getLength</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//Postcondition: private variable width initialized to a value</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returns private variable width</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err="1">
                <a:solidFill>
                  <a:srgbClr val="00627A"/>
                </a:solidFill>
                <a:latin typeface="Consolas" panose="020B0609020204030204" pitchFamily="49" charset="0"/>
              </a:rPr>
              <a:t>getArea</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//Postcondition: private variable length and width initialized</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returns private variable area</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9E880D"/>
                </a:solidFill>
                <a:latin typeface="Consolas" panose="020B0609020204030204" pitchFamily="49" charset="0"/>
              </a:rPr>
              <a:t>#endif </a:t>
            </a:r>
            <a:r>
              <a:rPr lang="en-US" altLang="en-US" sz="900" i="1" dirty="0">
                <a:solidFill>
                  <a:srgbClr val="8C8C8C"/>
                </a:solidFill>
                <a:latin typeface="Consolas" panose="020B0609020204030204" pitchFamily="49" charset="0"/>
              </a:rPr>
              <a:t>//RECTANGLE_H</a:t>
            </a:r>
            <a:br>
              <a:rPr lang="en-US" altLang="en-US" sz="900" i="1" dirty="0">
                <a:solidFill>
                  <a:srgbClr val="8C8C8C"/>
                </a:solidFill>
                <a:latin typeface="Consolas" panose="020B0609020204030204" pitchFamily="49" charset="0"/>
              </a:rPr>
            </a:br>
            <a:endParaRPr lang="en-US" altLang="en-US" dirty="0">
              <a:latin typeface="Consolas" panose="020B0609020204030204" pitchFamily="49" charset="0"/>
            </a:endParaRPr>
          </a:p>
        </p:txBody>
      </p:sp>
      <p:sp>
        <p:nvSpPr>
          <p:cNvPr id="2" name="Title 1">
            <a:extLst>
              <a:ext uri="{FF2B5EF4-FFF2-40B4-BE49-F238E27FC236}">
                <a16:creationId xmlns:a16="http://schemas.microsoft.com/office/drawing/2014/main" id="{49CAC858-C31C-479F-B418-9DE0B60A93C8}"/>
              </a:ext>
            </a:extLst>
          </p:cNvPr>
          <p:cNvSpPr>
            <a:spLocks noGrp="1"/>
          </p:cNvSpPr>
          <p:nvPr>
            <p:ph type="title"/>
          </p:nvPr>
        </p:nvSpPr>
        <p:spPr>
          <a:xfrm>
            <a:off x="7227278" y="365125"/>
            <a:ext cx="4583720" cy="1325563"/>
          </a:xfrm>
        </p:spPr>
        <p:txBody>
          <a:bodyPr/>
          <a:lstStyle/>
          <a:p>
            <a:r>
              <a:rPr lang="en-US" dirty="0"/>
              <a:t>Demo: </a:t>
            </a:r>
            <a:r>
              <a:rPr lang="en-US" dirty="0" err="1"/>
              <a:t>Rectangle.h</a:t>
            </a:r>
            <a:endParaRPr lang="en-US" dirty="0"/>
          </a:p>
        </p:txBody>
      </p:sp>
      <p:sp>
        <p:nvSpPr>
          <p:cNvPr id="4" name="Slide Number Placeholder 3">
            <a:extLst>
              <a:ext uri="{FF2B5EF4-FFF2-40B4-BE49-F238E27FC236}">
                <a16:creationId xmlns:a16="http://schemas.microsoft.com/office/drawing/2014/main" id="{4C8D3B67-F7E6-4413-92EB-7BB599D0C783}"/>
              </a:ext>
            </a:extLst>
          </p:cNvPr>
          <p:cNvSpPr>
            <a:spLocks noGrp="1"/>
          </p:cNvSpPr>
          <p:nvPr>
            <p:ph type="sldNum" sz="quarter" idx="12"/>
          </p:nvPr>
        </p:nvSpPr>
        <p:spPr/>
        <p:txBody>
          <a:bodyPr/>
          <a:lstStyle/>
          <a:p>
            <a:fld id="{D62DE1E3-95F9-5A49-8A46-D75D3CDD26F8}" type="slidenum">
              <a:rPr lang="en-US" smtClean="0"/>
              <a:t>32</a:t>
            </a:fld>
            <a:endParaRPr lang="en-US"/>
          </a:p>
        </p:txBody>
      </p:sp>
      <p:sp>
        <p:nvSpPr>
          <p:cNvPr id="7" name="TextBox 6">
            <a:extLst>
              <a:ext uri="{FF2B5EF4-FFF2-40B4-BE49-F238E27FC236}">
                <a16:creationId xmlns:a16="http://schemas.microsoft.com/office/drawing/2014/main" id="{5B0BE347-4588-4C04-ADAB-0BF3267A3B3E}"/>
              </a:ext>
            </a:extLst>
          </p:cNvPr>
          <p:cNvSpPr txBox="1"/>
          <p:nvPr/>
        </p:nvSpPr>
        <p:spPr>
          <a:xfrm>
            <a:off x="7227278" y="1338281"/>
            <a:ext cx="3032369" cy="646331"/>
          </a:xfrm>
          <a:prstGeom prst="rect">
            <a:avLst/>
          </a:prstGeom>
          <a:noFill/>
        </p:spPr>
        <p:txBody>
          <a:bodyPr wrap="square" rtlCol="0">
            <a:spAutoFit/>
          </a:bodyPr>
          <a:lstStyle/>
          <a:p>
            <a:r>
              <a:rPr lang="en-US" dirty="0"/>
              <a:t>Prevents class from being declared more than once</a:t>
            </a:r>
          </a:p>
        </p:txBody>
      </p:sp>
      <p:sp>
        <p:nvSpPr>
          <p:cNvPr id="8" name="TextBox 7">
            <a:extLst>
              <a:ext uri="{FF2B5EF4-FFF2-40B4-BE49-F238E27FC236}">
                <a16:creationId xmlns:a16="http://schemas.microsoft.com/office/drawing/2014/main" id="{8F57BC5E-4FA3-48DC-88B6-E5CE7A142D59}"/>
              </a:ext>
            </a:extLst>
          </p:cNvPr>
          <p:cNvSpPr txBox="1"/>
          <p:nvPr/>
        </p:nvSpPr>
        <p:spPr>
          <a:xfrm>
            <a:off x="7276124" y="3430174"/>
            <a:ext cx="3032369" cy="1200329"/>
          </a:xfrm>
          <a:prstGeom prst="rect">
            <a:avLst/>
          </a:prstGeom>
          <a:noFill/>
        </p:spPr>
        <p:txBody>
          <a:bodyPr wrap="square" rtlCol="0">
            <a:spAutoFit/>
          </a:bodyPr>
          <a:lstStyle/>
          <a:p>
            <a:r>
              <a:rPr lang="en-US" dirty="0"/>
              <a:t>Class declaration including all public and private variables and all member function declarations</a:t>
            </a:r>
          </a:p>
        </p:txBody>
      </p:sp>
      <p:sp>
        <p:nvSpPr>
          <p:cNvPr id="12" name="Right Brace 11">
            <a:extLst>
              <a:ext uri="{FF2B5EF4-FFF2-40B4-BE49-F238E27FC236}">
                <a16:creationId xmlns:a16="http://schemas.microsoft.com/office/drawing/2014/main" id="{6D62210D-B0BF-4084-B0D6-DA7F4AE28E35}"/>
              </a:ext>
            </a:extLst>
          </p:cNvPr>
          <p:cNvSpPr/>
          <p:nvPr/>
        </p:nvSpPr>
        <p:spPr>
          <a:xfrm>
            <a:off x="6557110" y="2538717"/>
            <a:ext cx="226645" cy="28695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6E30C10-ABF7-4645-9105-47A6079F218B}"/>
              </a:ext>
            </a:extLst>
          </p:cNvPr>
          <p:cNvCxnSpPr>
            <a:cxnSpLocks/>
          </p:cNvCxnSpPr>
          <p:nvPr/>
        </p:nvCxnSpPr>
        <p:spPr>
          <a:xfrm flipH="1" flipV="1">
            <a:off x="3352801" y="1040918"/>
            <a:ext cx="3923322" cy="5622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FF47879-0E88-43DA-84C0-7F1C228151CC}"/>
              </a:ext>
            </a:extLst>
          </p:cNvPr>
          <p:cNvCxnSpPr>
            <a:cxnSpLocks/>
          </p:cNvCxnSpPr>
          <p:nvPr/>
        </p:nvCxnSpPr>
        <p:spPr>
          <a:xfrm flipH="1">
            <a:off x="3395785" y="5611446"/>
            <a:ext cx="4083538" cy="432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10DEA4-7363-4528-B473-81CD450D7EB6}"/>
              </a:ext>
            </a:extLst>
          </p:cNvPr>
          <p:cNvSpPr txBox="1"/>
          <p:nvPr/>
        </p:nvSpPr>
        <p:spPr>
          <a:xfrm>
            <a:off x="7379678" y="5288281"/>
            <a:ext cx="3032369" cy="646331"/>
          </a:xfrm>
          <a:prstGeom prst="rect">
            <a:avLst/>
          </a:prstGeom>
          <a:noFill/>
        </p:spPr>
        <p:txBody>
          <a:bodyPr wrap="square" rtlCol="0">
            <a:spAutoFit/>
          </a:bodyPr>
          <a:lstStyle/>
          <a:p>
            <a:r>
              <a:rPr lang="en-US" dirty="0"/>
              <a:t>Prevents class from being declared more than once</a:t>
            </a:r>
          </a:p>
        </p:txBody>
      </p:sp>
      <p:sp>
        <p:nvSpPr>
          <p:cNvPr id="23" name="TextBox 22">
            <a:extLst>
              <a:ext uri="{FF2B5EF4-FFF2-40B4-BE49-F238E27FC236}">
                <a16:creationId xmlns:a16="http://schemas.microsoft.com/office/drawing/2014/main" id="{468A9568-2244-4AF7-A7D8-CC56721D47AF}"/>
              </a:ext>
            </a:extLst>
          </p:cNvPr>
          <p:cNvSpPr txBox="1"/>
          <p:nvPr/>
        </p:nvSpPr>
        <p:spPr>
          <a:xfrm>
            <a:off x="7379677" y="2077052"/>
            <a:ext cx="3032369" cy="923330"/>
          </a:xfrm>
          <a:prstGeom prst="rect">
            <a:avLst/>
          </a:prstGeom>
          <a:noFill/>
        </p:spPr>
        <p:txBody>
          <a:bodyPr wrap="square" rtlCol="0">
            <a:spAutoFit/>
          </a:bodyPr>
          <a:lstStyle/>
          <a:p>
            <a:r>
              <a:rPr lang="en-US" dirty="0"/>
              <a:t>Include all the header </a:t>
            </a:r>
            <a:r>
              <a:rPr lang="en-US" dirty="0" err="1"/>
              <a:t>filesand</a:t>
            </a:r>
            <a:r>
              <a:rPr lang="en-US" dirty="0"/>
              <a:t> namespaces required for the class and its functions.</a:t>
            </a:r>
          </a:p>
        </p:txBody>
      </p:sp>
      <p:cxnSp>
        <p:nvCxnSpPr>
          <p:cNvPr id="24" name="Straight Arrow Connector 23">
            <a:extLst>
              <a:ext uri="{FF2B5EF4-FFF2-40B4-BE49-F238E27FC236}">
                <a16:creationId xmlns:a16="http://schemas.microsoft.com/office/drawing/2014/main" id="{E83AF8C1-7F06-48B7-9FAF-3375FEBCF1C6}"/>
              </a:ext>
            </a:extLst>
          </p:cNvPr>
          <p:cNvCxnSpPr>
            <a:cxnSpLocks/>
            <a:stCxn id="23" idx="1"/>
          </p:cNvCxnSpPr>
          <p:nvPr/>
        </p:nvCxnSpPr>
        <p:spPr>
          <a:xfrm flipH="1" flipV="1">
            <a:off x="3352802" y="1355445"/>
            <a:ext cx="4026874" cy="118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2082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C858-C31C-479F-B418-9DE0B60A93C8}"/>
              </a:ext>
            </a:extLst>
          </p:cNvPr>
          <p:cNvSpPr>
            <a:spLocks noGrp="1"/>
          </p:cNvSpPr>
          <p:nvPr>
            <p:ph type="title"/>
          </p:nvPr>
        </p:nvSpPr>
        <p:spPr/>
        <p:txBody>
          <a:bodyPr/>
          <a:lstStyle/>
          <a:p>
            <a:r>
              <a:rPr lang="en-US" dirty="0"/>
              <a:t>Demo: Rectangle.cpp</a:t>
            </a:r>
          </a:p>
        </p:txBody>
      </p:sp>
      <p:sp>
        <p:nvSpPr>
          <p:cNvPr id="4" name="Slide Number Placeholder 3">
            <a:extLst>
              <a:ext uri="{FF2B5EF4-FFF2-40B4-BE49-F238E27FC236}">
                <a16:creationId xmlns:a16="http://schemas.microsoft.com/office/drawing/2014/main" id="{4C8D3B67-F7E6-4413-92EB-7BB599D0C783}"/>
              </a:ext>
            </a:extLst>
          </p:cNvPr>
          <p:cNvSpPr>
            <a:spLocks noGrp="1"/>
          </p:cNvSpPr>
          <p:nvPr>
            <p:ph type="sldNum" sz="quarter" idx="12"/>
          </p:nvPr>
        </p:nvSpPr>
        <p:spPr/>
        <p:txBody>
          <a:bodyPr/>
          <a:lstStyle/>
          <a:p>
            <a:fld id="{D62DE1E3-95F9-5A49-8A46-D75D3CDD26F8}" type="slidenum">
              <a:rPr lang="en-US" smtClean="0"/>
              <a:t>33</a:t>
            </a:fld>
            <a:endParaRPr lang="en-US"/>
          </a:p>
        </p:txBody>
      </p:sp>
      <p:sp>
        <p:nvSpPr>
          <p:cNvPr id="3" name="Rectangle 1">
            <a:extLst>
              <a:ext uri="{FF2B5EF4-FFF2-40B4-BE49-F238E27FC236}">
                <a16:creationId xmlns:a16="http://schemas.microsoft.com/office/drawing/2014/main" id="{8B2045A4-AE19-4C19-A500-E985DB47660E}"/>
              </a:ext>
            </a:extLst>
          </p:cNvPr>
          <p:cNvSpPr>
            <a:spLocks noChangeArrowheads="1"/>
          </p:cNvSpPr>
          <p:nvPr/>
        </p:nvSpPr>
        <p:spPr bwMode="auto">
          <a:xfrm>
            <a:off x="2149232" y="1681122"/>
            <a:ext cx="3005951" cy="38318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br>
              <a:rPr lang="en-US" altLang="en-US" sz="900" i="1" dirty="0">
                <a:solidFill>
                  <a:srgbClr val="8C8C8C"/>
                </a:solidFill>
                <a:latin typeface="Consolas" panose="020B0609020204030204" pitchFamily="49" charset="0"/>
              </a:rPr>
            </a:br>
            <a:r>
              <a:rPr lang="en-US" altLang="en-US" sz="900" dirty="0">
                <a:solidFill>
                  <a:srgbClr val="9E880D"/>
                </a:solidFill>
                <a:latin typeface="Consolas" panose="020B0609020204030204" pitchFamily="49" charset="0"/>
              </a:rPr>
              <a:t>#include </a:t>
            </a:r>
            <a:r>
              <a:rPr lang="en-US" altLang="en-US" sz="900" dirty="0">
                <a:solidFill>
                  <a:srgbClr val="067D17"/>
                </a:solidFill>
                <a:latin typeface="Consolas" panose="020B0609020204030204" pitchFamily="49" charset="0"/>
              </a:rPr>
              <a:t>"</a:t>
            </a:r>
            <a:r>
              <a:rPr lang="en-US" altLang="en-US" sz="900" dirty="0" err="1">
                <a:solidFill>
                  <a:srgbClr val="067D17"/>
                </a:solidFill>
                <a:latin typeface="Consolas" panose="020B0609020204030204" pitchFamily="49" charset="0"/>
              </a:rPr>
              <a:t>Rectangle.h</a:t>
            </a:r>
            <a:r>
              <a:rPr lang="en-US" altLang="en-US" sz="900" dirty="0">
                <a:solidFill>
                  <a:srgbClr val="067D17"/>
                </a:solidFill>
                <a:latin typeface="Consolas" panose="020B0609020204030204" pitchFamily="49" charset="0"/>
              </a:rPr>
              <a:t>"</a:t>
            </a:r>
            <a:br>
              <a:rPr lang="en-US" altLang="en-US" sz="900" dirty="0">
                <a:solidFill>
                  <a:srgbClr val="067D17"/>
                </a:solidFill>
                <a:latin typeface="Consolas" panose="020B0609020204030204" pitchFamily="49" charset="0"/>
              </a:rPr>
            </a:br>
            <a:br>
              <a:rPr lang="en-US" altLang="en-US" sz="900" dirty="0">
                <a:solidFill>
                  <a:srgbClr val="067D17"/>
                </a:solidFill>
                <a:latin typeface="Consolas" panose="020B0609020204030204" pitchFamily="49" charset="0"/>
              </a:rPr>
            </a:br>
            <a:r>
              <a:rPr lang="en-US" altLang="en-US" sz="900" dirty="0">
                <a:solidFill>
                  <a:srgbClr val="0033B3"/>
                </a:solidFill>
                <a:latin typeface="Consolas" panose="020B0609020204030204" pitchFamily="49" charset="0"/>
              </a:rPr>
              <a:t>void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setWidth</a:t>
            </a:r>
            <a:r>
              <a:rPr lang="en-US" altLang="en-US" sz="900" dirty="0">
                <a:solidFill>
                  <a:srgbClr val="080808"/>
                </a:solidFill>
                <a:latin typeface="Consolas" panose="020B0609020204030204" pitchFamily="49" charset="0"/>
              </a:rPr>
              <a:t>(</a:t>
            </a:r>
            <a:r>
              <a:rPr lang="en-US" altLang="en-US" sz="900" dirty="0">
                <a:solidFill>
                  <a:srgbClr val="0033B3"/>
                </a:solidFill>
                <a:latin typeface="Consolas" panose="020B0609020204030204" pitchFamily="49" charset="0"/>
              </a:rPr>
              <a:t>double </a:t>
            </a:r>
            <a:r>
              <a:rPr lang="en-US" altLang="en-US" sz="900" dirty="0" err="1">
                <a:solidFill>
                  <a:srgbClr val="080808"/>
                </a:solidFill>
                <a:latin typeface="Consolas" panose="020B0609020204030204" pitchFamily="49" charset="0"/>
              </a:rPr>
              <a:t>newWidth</a:t>
            </a:r>
            <a:r>
              <a:rPr lang="en-US" altLang="en-US" sz="900" dirty="0">
                <a:solidFill>
                  <a:srgbClr val="080808"/>
                </a:solidFill>
                <a:latin typeface="Consolas" panose="020B0609020204030204" pitchFamily="49" charset="0"/>
              </a:rPr>
              <a:t>) </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660E7A"/>
                </a:solidFill>
                <a:latin typeface="Consolas" panose="020B0609020204030204" pitchFamily="49" charset="0"/>
              </a:rPr>
              <a:t>width </a:t>
            </a:r>
            <a:r>
              <a:rPr lang="en-US" altLang="en-US" sz="900" dirty="0">
                <a:solidFill>
                  <a:srgbClr val="080808"/>
                </a:solidFill>
                <a:latin typeface="Consolas" panose="020B0609020204030204" pitchFamily="49" charset="0"/>
              </a:rPr>
              <a:t>= </a:t>
            </a:r>
            <a:r>
              <a:rPr lang="en-US" altLang="en-US" sz="900" dirty="0" err="1">
                <a:solidFill>
                  <a:srgbClr val="080808"/>
                </a:solidFill>
                <a:latin typeface="Consolas" panose="020B0609020204030204" pitchFamily="49" charset="0"/>
              </a:rPr>
              <a:t>newWidth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void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setLength</a:t>
            </a:r>
            <a:r>
              <a:rPr lang="en-US" altLang="en-US" sz="900" dirty="0">
                <a:solidFill>
                  <a:srgbClr val="080808"/>
                </a:solidFill>
                <a:latin typeface="Consolas" panose="020B0609020204030204" pitchFamily="49" charset="0"/>
              </a:rPr>
              <a:t>(</a:t>
            </a:r>
            <a:r>
              <a:rPr lang="en-US" altLang="en-US" sz="900" dirty="0">
                <a:solidFill>
                  <a:srgbClr val="0033B3"/>
                </a:solidFill>
                <a:latin typeface="Consolas" panose="020B0609020204030204" pitchFamily="49" charset="0"/>
              </a:rPr>
              <a:t>double </a:t>
            </a:r>
            <a:r>
              <a:rPr lang="en-US" altLang="en-US" sz="900" dirty="0" err="1">
                <a:solidFill>
                  <a:srgbClr val="080808"/>
                </a:solidFill>
                <a:latin typeface="Consolas" panose="020B0609020204030204" pitchFamily="49" charset="0"/>
              </a:rPr>
              <a:t>newLength</a:t>
            </a:r>
            <a:r>
              <a:rPr lang="en-US" altLang="en-US" sz="900" dirty="0">
                <a:solidFill>
                  <a:srgbClr val="080808"/>
                </a:solidFill>
                <a:latin typeface="Consolas" panose="020B0609020204030204" pitchFamily="49" charset="0"/>
              </a:rPr>
              <a:t>) </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660E7A"/>
                </a:solidFill>
                <a:latin typeface="Consolas" panose="020B0609020204030204" pitchFamily="49" charset="0"/>
              </a:rPr>
              <a:t>length </a:t>
            </a:r>
            <a:r>
              <a:rPr lang="en-US" altLang="en-US" sz="900" dirty="0">
                <a:solidFill>
                  <a:srgbClr val="080808"/>
                </a:solidFill>
                <a:latin typeface="Consolas" panose="020B0609020204030204" pitchFamily="49" charset="0"/>
              </a:rPr>
              <a:t>= </a:t>
            </a:r>
            <a:r>
              <a:rPr lang="en-US" altLang="en-US" sz="900" dirty="0" err="1">
                <a:solidFill>
                  <a:srgbClr val="080808"/>
                </a:solidFill>
                <a:latin typeface="Consolas" panose="020B0609020204030204" pitchFamily="49" charset="0"/>
              </a:rPr>
              <a:t>newLength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double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getWidth</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 </a:t>
            </a:r>
            <a:br>
              <a:rPr lang="en-US" altLang="en-US" sz="900" dirty="0">
                <a:solidFill>
                  <a:srgbClr val="0033B3"/>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return </a:t>
            </a:r>
            <a:r>
              <a:rPr lang="en-US" altLang="en-US" sz="900" dirty="0">
                <a:solidFill>
                  <a:srgbClr val="660E7A"/>
                </a:solidFill>
                <a:latin typeface="Consolas" panose="020B0609020204030204" pitchFamily="49" charset="0"/>
              </a:rPr>
              <a:t>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double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getLength</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 </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return </a:t>
            </a:r>
            <a:r>
              <a:rPr lang="en-US" altLang="en-US" sz="900" dirty="0">
                <a:solidFill>
                  <a:srgbClr val="660E7A"/>
                </a:solidFill>
                <a:latin typeface="Consolas" panose="020B0609020204030204" pitchFamily="49" charset="0"/>
              </a:rPr>
              <a:t>length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double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getArea</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 </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return </a:t>
            </a:r>
            <a:r>
              <a:rPr lang="en-US" altLang="en-US" sz="900" dirty="0">
                <a:solidFill>
                  <a:srgbClr val="080808"/>
                </a:solidFill>
                <a:latin typeface="Consolas" panose="020B0609020204030204" pitchFamily="49" charset="0"/>
              </a:rPr>
              <a:t>(</a:t>
            </a:r>
            <a:r>
              <a:rPr lang="en-US" altLang="en-US" sz="900" dirty="0">
                <a:solidFill>
                  <a:srgbClr val="660E7A"/>
                </a:solidFill>
                <a:latin typeface="Consolas" panose="020B0609020204030204" pitchFamily="49" charset="0"/>
              </a:rPr>
              <a:t>length </a:t>
            </a:r>
            <a:r>
              <a:rPr lang="en-US" altLang="en-US" sz="900" dirty="0">
                <a:solidFill>
                  <a:srgbClr val="080808"/>
                </a:solidFill>
                <a:latin typeface="Consolas" panose="020B0609020204030204" pitchFamily="49" charset="0"/>
              </a:rPr>
              <a:t>* </a:t>
            </a:r>
            <a:r>
              <a:rPr lang="en-US" altLang="en-US" sz="900" dirty="0">
                <a:solidFill>
                  <a:srgbClr val="660E7A"/>
                </a:solidFill>
                <a:latin typeface="Consolas" panose="020B0609020204030204" pitchFamily="49" charset="0"/>
              </a:rPr>
              <a:t>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endParaRPr lang="en-US" altLang="en-US" dirty="0">
              <a:latin typeface="Consolas" panose="020B0609020204030204" pitchFamily="49" charset="0"/>
            </a:endParaRPr>
          </a:p>
        </p:txBody>
      </p:sp>
      <p:sp>
        <p:nvSpPr>
          <p:cNvPr id="7" name="TextBox 6">
            <a:extLst>
              <a:ext uri="{FF2B5EF4-FFF2-40B4-BE49-F238E27FC236}">
                <a16:creationId xmlns:a16="http://schemas.microsoft.com/office/drawing/2014/main" id="{A014A1AC-9F85-4C9B-83B5-861B286ACFCB}"/>
              </a:ext>
            </a:extLst>
          </p:cNvPr>
          <p:cNvSpPr txBox="1"/>
          <p:nvPr/>
        </p:nvSpPr>
        <p:spPr>
          <a:xfrm>
            <a:off x="6846278" y="2620618"/>
            <a:ext cx="3032369" cy="3139321"/>
          </a:xfrm>
          <a:prstGeom prst="rect">
            <a:avLst/>
          </a:prstGeom>
          <a:noFill/>
        </p:spPr>
        <p:txBody>
          <a:bodyPr wrap="square" rtlCol="0">
            <a:spAutoFit/>
          </a:bodyPr>
          <a:lstStyle/>
          <a:p>
            <a:r>
              <a:rPr lang="en-US" dirty="0"/>
              <a:t>Every member function of the class has a definition included in the Rectangle.cpp file.</a:t>
            </a:r>
          </a:p>
          <a:p>
            <a:endParaRPr lang="en-US" dirty="0"/>
          </a:p>
          <a:p>
            <a:r>
              <a:rPr lang="en-US" dirty="0"/>
              <a:t>Remember to use :: on all member functions.</a:t>
            </a:r>
          </a:p>
          <a:p>
            <a:r>
              <a:rPr lang="en-US" dirty="0"/>
              <a:t>The scope resolution operator :: associates each member function as a member function of the Rectangle class. </a:t>
            </a:r>
          </a:p>
        </p:txBody>
      </p:sp>
      <p:sp>
        <p:nvSpPr>
          <p:cNvPr id="8" name="Right Brace 7">
            <a:extLst>
              <a:ext uri="{FF2B5EF4-FFF2-40B4-BE49-F238E27FC236}">
                <a16:creationId xmlns:a16="http://schemas.microsoft.com/office/drawing/2014/main" id="{D61D2614-BC20-47F0-8C6B-EA0770F4DAB5}"/>
              </a:ext>
            </a:extLst>
          </p:cNvPr>
          <p:cNvSpPr/>
          <p:nvPr/>
        </p:nvSpPr>
        <p:spPr>
          <a:xfrm>
            <a:off x="6330465" y="2218286"/>
            <a:ext cx="226645" cy="354165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964A81ED-E90A-4589-84B7-5C6E859F9494}"/>
              </a:ext>
            </a:extLst>
          </p:cNvPr>
          <p:cNvSpPr txBox="1"/>
          <p:nvPr/>
        </p:nvSpPr>
        <p:spPr>
          <a:xfrm>
            <a:off x="7227278" y="1338280"/>
            <a:ext cx="3032369" cy="923330"/>
          </a:xfrm>
          <a:prstGeom prst="rect">
            <a:avLst/>
          </a:prstGeom>
          <a:noFill/>
        </p:spPr>
        <p:txBody>
          <a:bodyPr wrap="square" rtlCol="0">
            <a:spAutoFit/>
          </a:bodyPr>
          <a:lstStyle/>
          <a:p>
            <a:r>
              <a:rPr lang="en-US" dirty="0"/>
              <a:t>Include “</a:t>
            </a:r>
            <a:r>
              <a:rPr lang="en-US" dirty="0" err="1"/>
              <a:t>Rectangle.h</a:t>
            </a:r>
            <a:r>
              <a:rPr lang="en-US" dirty="0"/>
              <a:t>” in order to reference the Rectangle class declaration.</a:t>
            </a:r>
          </a:p>
        </p:txBody>
      </p:sp>
      <p:cxnSp>
        <p:nvCxnSpPr>
          <p:cNvPr id="10" name="Straight Arrow Connector 9">
            <a:extLst>
              <a:ext uri="{FF2B5EF4-FFF2-40B4-BE49-F238E27FC236}">
                <a16:creationId xmlns:a16="http://schemas.microsoft.com/office/drawing/2014/main" id="{6AE8168D-ACD4-4CC3-B0CB-6E7F9059FBDB}"/>
              </a:ext>
            </a:extLst>
          </p:cNvPr>
          <p:cNvCxnSpPr>
            <a:cxnSpLocks/>
          </p:cNvCxnSpPr>
          <p:nvPr/>
        </p:nvCxnSpPr>
        <p:spPr>
          <a:xfrm flipH="1">
            <a:off x="3712309" y="1560226"/>
            <a:ext cx="3563815" cy="381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268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EDB4-8E9B-4682-8E9A-36DCD05D8893}"/>
              </a:ext>
            </a:extLst>
          </p:cNvPr>
          <p:cNvSpPr>
            <a:spLocks noGrp="1"/>
          </p:cNvSpPr>
          <p:nvPr>
            <p:ph type="title"/>
          </p:nvPr>
        </p:nvSpPr>
        <p:spPr/>
        <p:txBody>
          <a:bodyPr/>
          <a:lstStyle/>
          <a:p>
            <a:r>
              <a:rPr lang="en-US" dirty="0"/>
              <a:t>Demo: Main function</a:t>
            </a:r>
          </a:p>
        </p:txBody>
      </p:sp>
      <p:sp>
        <p:nvSpPr>
          <p:cNvPr id="4" name="Slide Number Placeholder 3">
            <a:extLst>
              <a:ext uri="{FF2B5EF4-FFF2-40B4-BE49-F238E27FC236}">
                <a16:creationId xmlns:a16="http://schemas.microsoft.com/office/drawing/2014/main" id="{00600B7F-FF19-484E-83D2-43D41E264147}"/>
              </a:ext>
            </a:extLst>
          </p:cNvPr>
          <p:cNvSpPr>
            <a:spLocks noGrp="1"/>
          </p:cNvSpPr>
          <p:nvPr>
            <p:ph type="sldNum" sz="quarter" idx="12"/>
          </p:nvPr>
        </p:nvSpPr>
        <p:spPr/>
        <p:txBody>
          <a:bodyPr/>
          <a:lstStyle/>
          <a:p>
            <a:fld id="{D62DE1E3-95F9-5A49-8A46-D75D3CDD26F8}" type="slidenum">
              <a:rPr lang="en-US" smtClean="0"/>
              <a:t>34</a:t>
            </a:fld>
            <a:endParaRPr lang="en-US"/>
          </a:p>
        </p:txBody>
      </p:sp>
      <p:sp>
        <p:nvSpPr>
          <p:cNvPr id="6" name="TextBox 5">
            <a:extLst>
              <a:ext uri="{FF2B5EF4-FFF2-40B4-BE49-F238E27FC236}">
                <a16:creationId xmlns:a16="http://schemas.microsoft.com/office/drawing/2014/main" id="{823F791A-5B0D-490F-8D39-25A7BCA0F956}"/>
              </a:ext>
            </a:extLst>
          </p:cNvPr>
          <p:cNvSpPr txBox="1"/>
          <p:nvPr/>
        </p:nvSpPr>
        <p:spPr>
          <a:xfrm>
            <a:off x="2067169" y="1609448"/>
            <a:ext cx="4572000" cy="4555093"/>
          </a:xfrm>
          <a:prstGeom prst="rect">
            <a:avLst/>
          </a:prstGeom>
          <a:noFill/>
        </p:spPr>
        <p:txBody>
          <a:bodyPr wrap="square">
            <a:spAutoFit/>
          </a:bodyPr>
          <a:lstStyle/>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 box;</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rectangle's width and length from the user.</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"This program will calculate the area of a\n"</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"rectangle.  What is the width?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length?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//Store the width and length of the rectangle</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//in the box object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box.setWidth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box.setLength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//Display the rectangle's data</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"Here is the rectangle's data: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"Width: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box.getWidth</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"Length: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box.getLength</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"Area: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box.getArea</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0B58D26-01AD-4A24-B9A5-11C875FB2A79}"/>
              </a:ext>
            </a:extLst>
          </p:cNvPr>
          <p:cNvSpPr txBox="1"/>
          <p:nvPr/>
        </p:nvSpPr>
        <p:spPr>
          <a:xfrm>
            <a:off x="7227278" y="1338280"/>
            <a:ext cx="3032369" cy="923330"/>
          </a:xfrm>
          <a:prstGeom prst="rect">
            <a:avLst/>
          </a:prstGeom>
          <a:noFill/>
        </p:spPr>
        <p:txBody>
          <a:bodyPr wrap="square" rtlCol="0">
            <a:spAutoFit/>
          </a:bodyPr>
          <a:lstStyle/>
          <a:p>
            <a:r>
              <a:rPr lang="en-US" dirty="0"/>
              <a:t>Include “</a:t>
            </a:r>
            <a:r>
              <a:rPr lang="en-US" dirty="0" err="1"/>
              <a:t>Rectangle.h</a:t>
            </a:r>
            <a:r>
              <a:rPr lang="en-US" dirty="0"/>
              <a:t>” in order to reference the Rectangle class declaration.</a:t>
            </a:r>
          </a:p>
        </p:txBody>
      </p:sp>
      <p:cxnSp>
        <p:nvCxnSpPr>
          <p:cNvPr id="8" name="Straight Arrow Connector 7">
            <a:extLst>
              <a:ext uri="{FF2B5EF4-FFF2-40B4-BE49-F238E27FC236}">
                <a16:creationId xmlns:a16="http://schemas.microsoft.com/office/drawing/2014/main" id="{3F315543-C985-4E5F-B178-44C27DAB2AE0}"/>
              </a:ext>
            </a:extLst>
          </p:cNvPr>
          <p:cNvCxnSpPr>
            <a:cxnSpLocks/>
          </p:cNvCxnSpPr>
          <p:nvPr/>
        </p:nvCxnSpPr>
        <p:spPr>
          <a:xfrm flipH="1">
            <a:off x="2969846" y="1560226"/>
            <a:ext cx="4306278" cy="166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5B846BD-7603-40BC-9272-4656FD3259B5}"/>
              </a:ext>
            </a:extLst>
          </p:cNvPr>
          <p:cNvSpPr txBox="1"/>
          <p:nvPr/>
        </p:nvSpPr>
        <p:spPr>
          <a:xfrm>
            <a:off x="7276125" y="2863588"/>
            <a:ext cx="3032369" cy="646331"/>
          </a:xfrm>
          <a:prstGeom prst="rect">
            <a:avLst/>
          </a:prstGeom>
          <a:noFill/>
        </p:spPr>
        <p:txBody>
          <a:bodyPr wrap="square" rtlCol="0">
            <a:spAutoFit/>
          </a:bodyPr>
          <a:lstStyle/>
          <a:p>
            <a:r>
              <a:rPr lang="en-US" dirty="0"/>
              <a:t>Declare Rectangle objects using the Rectangle class</a:t>
            </a:r>
          </a:p>
        </p:txBody>
      </p:sp>
      <p:cxnSp>
        <p:nvCxnSpPr>
          <p:cNvPr id="11" name="Straight Arrow Connector 10">
            <a:extLst>
              <a:ext uri="{FF2B5EF4-FFF2-40B4-BE49-F238E27FC236}">
                <a16:creationId xmlns:a16="http://schemas.microsoft.com/office/drawing/2014/main" id="{D1C64CEE-80AE-4681-9162-DDD288ED610C}"/>
              </a:ext>
            </a:extLst>
          </p:cNvPr>
          <p:cNvCxnSpPr>
            <a:cxnSpLocks/>
          </p:cNvCxnSpPr>
          <p:nvPr/>
        </p:nvCxnSpPr>
        <p:spPr>
          <a:xfrm flipH="1" flipV="1">
            <a:off x="3614616" y="2044250"/>
            <a:ext cx="3661509" cy="9490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8ECC717-7C13-458C-89A6-707281A4E677}"/>
              </a:ext>
            </a:extLst>
          </p:cNvPr>
          <p:cNvSpPr txBox="1"/>
          <p:nvPr/>
        </p:nvSpPr>
        <p:spPr>
          <a:xfrm>
            <a:off x="7256587" y="3816344"/>
            <a:ext cx="3032369" cy="1200329"/>
          </a:xfrm>
          <a:prstGeom prst="rect">
            <a:avLst/>
          </a:prstGeom>
          <a:noFill/>
        </p:spPr>
        <p:txBody>
          <a:bodyPr wrap="square" rtlCol="0">
            <a:spAutoFit/>
          </a:bodyPr>
          <a:lstStyle/>
          <a:p>
            <a:r>
              <a:rPr lang="en-US" dirty="0"/>
              <a:t>Use dot operator to call functions.  Must use setter and getter functions to modify private data.</a:t>
            </a:r>
          </a:p>
        </p:txBody>
      </p:sp>
      <p:cxnSp>
        <p:nvCxnSpPr>
          <p:cNvPr id="14" name="Straight Arrow Connector 13">
            <a:extLst>
              <a:ext uri="{FF2B5EF4-FFF2-40B4-BE49-F238E27FC236}">
                <a16:creationId xmlns:a16="http://schemas.microsoft.com/office/drawing/2014/main" id="{6656D09E-B576-47AA-8BAE-174D9CE95768}"/>
              </a:ext>
            </a:extLst>
          </p:cNvPr>
          <p:cNvCxnSpPr>
            <a:cxnSpLocks/>
            <a:stCxn id="13" idx="1"/>
          </p:cNvCxnSpPr>
          <p:nvPr/>
        </p:nvCxnSpPr>
        <p:spPr>
          <a:xfrm flipH="1">
            <a:off x="4445002" y="4416509"/>
            <a:ext cx="2811584" cy="1476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E2D366D-96D7-4E2F-9F07-3FEB66754151}"/>
              </a:ext>
            </a:extLst>
          </p:cNvPr>
          <p:cNvCxnSpPr>
            <a:cxnSpLocks/>
            <a:stCxn id="13" idx="1"/>
          </p:cNvCxnSpPr>
          <p:nvPr/>
        </p:nvCxnSpPr>
        <p:spPr>
          <a:xfrm flipH="1">
            <a:off x="6003194" y="4416509"/>
            <a:ext cx="1253392" cy="8658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301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1FB7-1B0A-454F-A394-7B5003D92601}"/>
              </a:ext>
            </a:extLst>
          </p:cNvPr>
          <p:cNvSpPr>
            <a:spLocks noGrp="1"/>
          </p:cNvSpPr>
          <p:nvPr>
            <p:ph type="title"/>
          </p:nvPr>
        </p:nvSpPr>
        <p:spPr/>
        <p:txBody>
          <a:bodyPr/>
          <a:lstStyle/>
          <a:p>
            <a:r>
              <a:rPr lang="en-US" dirty="0"/>
              <a:t>Reminder: Let CLion help you!</a:t>
            </a:r>
          </a:p>
        </p:txBody>
      </p:sp>
      <p:sp>
        <p:nvSpPr>
          <p:cNvPr id="3" name="Content Placeholder 2">
            <a:extLst>
              <a:ext uri="{FF2B5EF4-FFF2-40B4-BE49-F238E27FC236}">
                <a16:creationId xmlns:a16="http://schemas.microsoft.com/office/drawing/2014/main" id="{02EE6F7C-4661-457D-974F-5906EACF3B9B}"/>
              </a:ext>
            </a:extLst>
          </p:cNvPr>
          <p:cNvSpPr>
            <a:spLocks noGrp="1"/>
          </p:cNvSpPr>
          <p:nvPr>
            <p:ph idx="1"/>
          </p:nvPr>
        </p:nvSpPr>
        <p:spPr/>
        <p:txBody>
          <a:bodyPr>
            <a:normAutofit/>
          </a:bodyPr>
          <a:lstStyle/>
          <a:p>
            <a:r>
              <a:rPr lang="en-US" sz="2000" dirty="0"/>
              <a:t>From within CLion, you can make a new class.  Enter the class name, and CLion will make the header and implementation files for you.</a:t>
            </a:r>
          </a:p>
          <a:p>
            <a:endParaRPr lang="en-US" sz="2000" dirty="0"/>
          </a:p>
          <a:p>
            <a:r>
              <a:rPr lang="en-US" sz="2000" dirty="0"/>
              <a:t>Other code will be added to prevent your class from being declared multiple times </a:t>
            </a:r>
            <a:br>
              <a:rPr lang="en-US" sz="2000" dirty="0"/>
            </a:br>
            <a:r>
              <a:rPr lang="en-US" sz="2000" dirty="0"/>
              <a:t>(if not defined and #define)</a:t>
            </a:r>
          </a:p>
          <a:p>
            <a:pPr marL="0" indent="0">
              <a:buNone/>
            </a:pPr>
            <a:endParaRPr lang="en-US" sz="2000" dirty="0"/>
          </a:p>
          <a:p>
            <a:r>
              <a:rPr lang="en-US" sz="2000" dirty="0"/>
              <a:t>CLion will even help you add function definitions using a class header.</a:t>
            </a:r>
          </a:p>
          <a:p>
            <a:endParaRPr lang="en-US" sz="2000" dirty="0"/>
          </a:p>
          <a:p>
            <a:r>
              <a:rPr lang="en-US" sz="2000" dirty="0"/>
              <a:t>If you want to compile and run all the files with a class in </a:t>
            </a:r>
            <a:r>
              <a:rPr lang="en-US" sz="2000" dirty="0" err="1"/>
              <a:t>Clion</a:t>
            </a:r>
            <a:r>
              <a:rPr lang="en-US" sz="2000" dirty="0"/>
              <a:t>, you need to update the CMakeLists.txt file and use </a:t>
            </a:r>
            <a:r>
              <a:rPr lang="en-US" sz="2000" dirty="0" err="1"/>
              <a:t>add_executable</a:t>
            </a:r>
            <a:r>
              <a:rPr lang="en-US" sz="2000" dirty="0"/>
              <a:t> to run the header, implementation, and main function together.</a:t>
            </a:r>
          </a:p>
          <a:p>
            <a:endParaRPr lang="en-US" sz="2000" dirty="0"/>
          </a:p>
          <a:p>
            <a:endParaRPr lang="en-US" sz="2000" dirty="0"/>
          </a:p>
        </p:txBody>
      </p:sp>
      <p:sp>
        <p:nvSpPr>
          <p:cNvPr id="4" name="Slide Number Placeholder 3">
            <a:extLst>
              <a:ext uri="{FF2B5EF4-FFF2-40B4-BE49-F238E27FC236}">
                <a16:creationId xmlns:a16="http://schemas.microsoft.com/office/drawing/2014/main" id="{84D9D8B1-3059-4A5E-8AB8-F780FED57BC9}"/>
              </a:ext>
            </a:extLst>
          </p:cNvPr>
          <p:cNvSpPr>
            <a:spLocks noGrp="1"/>
          </p:cNvSpPr>
          <p:nvPr>
            <p:ph type="sldNum" sz="quarter" idx="12"/>
          </p:nvPr>
        </p:nvSpPr>
        <p:spPr/>
        <p:txBody>
          <a:bodyPr/>
          <a:lstStyle/>
          <a:p>
            <a:fld id="{D62DE1E3-95F9-5A49-8A46-D75D3CDD26F8}" type="slidenum">
              <a:rPr lang="en-US" smtClean="0"/>
              <a:t>35</a:t>
            </a:fld>
            <a:endParaRPr lang="en-US"/>
          </a:p>
        </p:txBody>
      </p:sp>
      <p:sp>
        <p:nvSpPr>
          <p:cNvPr id="7" name="Rectangle 3">
            <a:extLst>
              <a:ext uri="{FF2B5EF4-FFF2-40B4-BE49-F238E27FC236}">
                <a16:creationId xmlns:a16="http://schemas.microsoft.com/office/drawing/2014/main" id="{846A164D-D5AD-4788-B556-71BBF4FF7C43}"/>
              </a:ext>
            </a:extLst>
          </p:cNvPr>
          <p:cNvSpPr>
            <a:spLocks noChangeArrowheads="1"/>
          </p:cNvSpPr>
          <p:nvPr/>
        </p:nvSpPr>
        <p:spPr bwMode="auto">
          <a:xfrm>
            <a:off x="2176585" y="5539471"/>
            <a:ext cx="783883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600" dirty="0" err="1">
                <a:solidFill>
                  <a:srgbClr val="000000"/>
                </a:solidFill>
                <a:latin typeface="JetBrains Mono"/>
              </a:rPr>
              <a:t>add_executable</a:t>
            </a:r>
            <a:r>
              <a:rPr lang="en-US" altLang="en-US" sz="1600" dirty="0">
                <a:solidFill>
                  <a:srgbClr val="080808"/>
                </a:solidFill>
                <a:latin typeface="JetBrains Mono"/>
              </a:rPr>
              <a:t>(</a:t>
            </a:r>
            <a:r>
              <a:rPr lang="en-US" altLang="en-US" sz="1600" dirty="0" err="1">
                <a:solidFill>
                  <a:srgbClr val="067D17"/>
                </a:solidFill>
                <a:latin typeface="JetBrains Mono"/>
              </a:rPr>
              <a:t>BankAccount</a:t>
            </a:r>
            <a:r>
              <a:rPr lang="en-US" altLang="en-US" sz="1600" dirty="0">
                <a:solidFill>
                  <a:srgbClr val="067D17"/>
                </a:solidFill>
                <a:latin typeface="JetBrains Mono"/>
              </a:rPr>
              <a:t> </a:t>
            </a:r>
            <a:r>
              <a:rPr lang="en-US" altLang="en-US" sz="1600" dirty="0" err="1">
                <a:solidFill>
                  <a:srgbClr val="067D17"/>
                </a:solidFill>
                <a:latin typeface="JetBrains Mono"/>
              </a:rPr>
              <a:t>BankAccount.h</a:t>
            </a:r>
            <a:r>
              <a:rPr lang="en-US" altLang="en-US" sz="1600" dirty="0">
                <a:solidFill>
                  <a:srgbClr val="067D17"/>
                </a:solidFill>
                <a:latin typeface="JetBrains Mono"/>
              </a:rPr>
              <a:t> BankAccount.cpp mainBankAccount.cpp </a:t>
            </a:r>
            <a:r>
              <a:rPr lang="en-US" altLang="en-US" sz="1600" dirty="0">
                <a:solidFill>
                  <a:srgbClr val="080808"/>
                </a:solidFill>
                <a:latin typeface="JetBrains Mono"/>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840828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8F85-CC84-4589-9926-6CCB2AAF3360}"/>
              </a:ext>
            </a:extLst>
          </p:cNvPr>
          <p:cNvSpPr>
            <a:spLocks noGrp="1"/>
          </p:cNvSpPr>
          <p:nvPr>
            <p:ph type="title"/>
          </p:nvPr>
        </p:nvSpPr>
        <p:spPr/>
        <p:txBody>
          <a:bodyPr>
            <a:normAutofit/>
          </a:bodyPr>
          <a:lstStyle/>
          <a:p>
            <a:r>
              <a:rPr lang="en-US" dirty="0"/>
              <a:t>More buzzwords: Accessors and Mutators (“getters and setters”)</a:t>
            </a:r>
          </a:p>
        </p:txBody>
      </p:sp>
      <p:sp>
        <p:nvSpPr>
          <p:cNvPr id="3" name="Content Placeholder 2">
            <a:extLst>
              <a:ext uri="{FF2B5EF4-FFF2-40B4-BE49-F238E27FC236}">
                <a16:creationId xmlns:a16="http://schemas.microsoft.com/office/drawing/2014/main" id="{CF5330A4-0F15-4326-931B-AD5A3EAA8C1A}"/>
              </a:ext>
            </a:extLst>
          </p:cNvPr>
          <p:cNvSpPr>
            <a:spLocks noGrp="1"/>
          </p:cNvSpPr>
          <p:nvPr>
            <p:ph idx="1"/>
          </p:nvPr>
        </p:nvSpPr>
        <p:spPr>
          <a:xfrm>
            <a:off x="487017" y="1600201"/>
            <a:ext cx="5241661" cy="4525963"/>
          </a:xfrm>
        </p:spPr>
        <p:txBody>
          <a:bodyPr>
            <a:normAutofit/>
          </a:bodyPr>
          <a:lstStyle/>
          <a:p>
            <a:pPr marL="0" indent="0">
              <a:buNone/>
            </a:pPr>
            <a:endParaRPr lang="en-US" altLang="en-US" sz="2000" dirty="0"/>
          </a:p>
          <a:p>
            <a:r>
              <a:rPr lang="en-US" altLang="en-US" sz="2000" b="1" u="sng" dirty="0"/>
              <a:t>Mutator</a:t>
            </a:r>
            <a:r>
              <a:rPr lang="en-US" altLang="en-US" sz="2000" dirty="0"/>
              <a:t>: Think mutate. A member function that </a:t>
            </a:r>
            <a:r>
              <a:rPr lang="en-US" altLang="en-US" sz="2000" dirty="0">
                <a:highlight>
                  <a:srgbClr val="FFFF00"/>
                </a:highlight>
              </a:rPr>
              <a:t>stores a value </a:t>
            </a:r>
            <a:r>
              <a:rPr lang="en-US" altLang="en-US" sz="2000" dirty="0"/>
              <a:t>in a private member variable, or </a:t>
            </a:r>
            <a:r>
              <a:rPr lang="en-US" altLang="en-US" sz="2000" dirty="0">
                <a:highlight>
                  <a:srgbClr val="FFFF00"/>
                </a:highlight>
              </a:rPr>
              <a:t>changes its value </a:t>
            </a:r>
            <a:r>
              <a:rPr lang="en-US" altLang="en-US" sz="2000" dirty="0"/>
              <a:t>in some way</a:t>
            </a:r>
            <a:br>
              <a:rPr lang="en-US" altLang="en-US" sz="2000" dirty="0"/>
            </a:br>
            <a:endParaRPr lang="en-US" altLang="en-US" sz="2000" dirty="0"/>
          </a:p>
          <a:p>
            <a:r>
              <a:rPr lang="en-US" altLang="en-US" sz="2000" b="1" u="sng" dirty="0"/>
              <a:t>Accessor</a:t>
            </a:r>
            <a:r>
              <a:rPr lang="en-US" altLang="en-US" sz="2000" dirty="0"/>
              <a:t>: Think access.  A function that </a:t>
            </a:r>
            <a:r>
              <a:rPr lang="en-US" altLang="en-US" sz="2000" dirty="0">
                <a:highlight>
                  <a:srgbClr val="FFFF00"/>
                </a:highlight>
              </a:rPr>
              <a:t>retrieves </a:t>
            </a:r>
            <a:r>
              <a:rPr lang="en-US" altLang="en-US" sz="2000" dirty="0"/>
              <a:t>a value from a private member variable. Accessors do not change an object's data, so they should be marked </a:t>
            </a:r>
            <a:r>
              <a:rPr lang="en-US" altLang="en-US" sz="2000" dirty="0">
                <a:latin typeface="Courier New" panose="02070309020205020404" pitchFamily="49" charset="0"/>
              </a:rPr>
              <a:t>const</a:t>
            </a:r>
            <a:r>
              <a:rPr lang="en-US" altLang="en-US" sz="2000" dirty="0"/>
              <a:t>.</a:t>
            </a:r>
          </a:p>
          <a:p>
            <a:endParaRPr lang="en-US" altLang="en-US" sz="2000" dirty="0"/>
          </a:p>
          <a:p>
            <a:pPr marL="0" indent="0">
              <a:buNone/>
            </a:pPr>
            <a:r>
              <a:rPr lang="en-US" altLang="en-US" sz="2000" b="1" dirty="0"/>
              <a:t>Remember, code outside the class can only access the private variables by using these functions!</a:t>
            </a:r>
          </a:p>
          <a:p>
            <a:endParaRPr lang="en-US" dirty="0"/>
          </a:p>
        </p:txBody>
      </p:sp>
      <p:sp>
        <p:nvSpPr>
          <p:cNvPr id="4" name="Slide Number Placeholder 3">
            <a:extLst>
              <a:ext uri="{FF2B5EF4-FFF2-40B4-BE49-F238E27FC236}">
                <a16:creationId xmlns:a16="http://schemas.microsoft.com/office/drawing/2014/main" id="{26D560AC-99B7-467B-B3A9-0B5F62C78EB3}"/>
              </a:ext>
            </a:extLst>
          </p:cNvPr>
          <p:cNvSpPr>
            <a:spLocks noGrp="1"/>
          </p:cNvSpPr>
          <p:nvPr>
            <p:ph type="sldNum" sz="quarter" idx="12"/>
          </p:nvPr>
        </p:nvSpPr>
        <p:spPr/>
        <p:txBody>
          <a:bodyPr/>
          <a:lstStyle/>
          <a:p>
            <a:fld id="{D62DE1E3-95F9-5A49-8A46-D75D3CDD26F8}" type="slidenum">
              <a:rPr lang="en-US" smtClean="0"/>
              <a:t>36</a:t>
            </a:fld>
            <a:endParaRPr lang="en-US"/>
          </a:p>
        </p:txBody>
      </p:sp>
      <p:sp>
        <p:nvSpPr>
          <p:cNvPr id="9" name="TextBox 8">
            <a:extLst>
              <a:ext uri="{FF2B5EF4-FFF2-40B4-BE49-F238E27FC236}">
                <a16:creationId xmlns:a16="http://schemas.microsoft.com/office/drawing/2014/main" id="{BAF65C0E-F5C2-43EF-B1CD-4D4DE2C56C7B}"/>
              </a:ext>
            </a:extLst>
          </p:cNvPr>
          <p:cNvSpPr txBox="1"/>
          <p:nvPr/>
        </p:nvSpPr>
        <p:spPr>
          <a:xfrm>
            <a:off x="7020010" y="1359938"/>
            <a:ext cx="3647990" cy="4893647"/>
          </a:xfrm>
          <a:prstGeom prst="rect">
            <a:avLst/>
          </a:prstGeom>
          <a:noFill/>
        </p:spPr>
        <p:txBody>
          <a:bodyPr wrap="square">
            <a:spAutoFit/>
          </a:bodyPr>
          <a:lstStyle/>
          <a:p>
            <a:r>
              <a:rPr lang="en-US" sz="1200" dirty="0">
                <a:solidFill>
                  <a:srgbClr val="008000"/>
                </a:solidFill>
                <a:latin typeface="Consolas" panose="020B0609020204030204" pitchFamily="49" charset="0"/>
              </a:rPr>
              <a:t>// assigns a value to the width member</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setWidth</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w</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width = </a:t>
            </a:r>
            <a:r>
              <a:rPr lang="en-US" sz="1200" dirty="0">
                <a:solidFill>
                  <a:srgbClr val="808080"/>
                </a:solidFill>
                <a:latin typeface="Consolas" panose="020B0609020204030204" pitchFamily="49" charset="0"/>
              </a:rPr>
              <a:t>w</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8000"/>
                </a:solidFill>
                <a:latin typeface="Consolas" panose="020B0609020204030204" pitchFamily="49" charset="0"/>
              </a:rPr>
              <a:t>//set a value to length</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setLength</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len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length = </a:t>
            </a:r>
            <a:r>
              <a:rPr lang="en-US" sz="1200" dirty="0" err="1">
                <a:solidFill>
                  <a:srgbClr val="808080"/>
                </a:solidFill>
                <a:latin typeface="Consolas" panose="020B0609020204030204" pitchFamily="49" charset="0"/>
              </a:rPr>
              <a:t>len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getWidth</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width;</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getLength</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length;</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getArea</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width * length;</a:t>
            </a: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1290142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97E1-961E-4D71-9C3D-8EBE9EA81026}"/>
              </a:ext>
            </a:extLst>
          </p:cNvPr>
          <p:cNvSpPr>
            <a:spLocks noGrp="1"/>
          </p:cNvSpPr>
          <p:nvPr>
            <p:ph type="title"/>
          </p:nvPr>
        </p:nvSpPr>
        <p:spPr>
          <a:xfrm>
            <a:off x="4546242" y="274638"/>
            <a:ext cx="7036158" cy="1143000"/>
          </a:xfrm>
        </p:spPr>
        <p:txBody>
          <a:bodyPr/>
          <a:lstStyle/>
          <a:p>
            <a:r>
              <a:rPr lang="en-US" dirty="0"/>
              <a:t>Review: Will it compile?</a:t>
            </a:r>
          </a:p>
        </p:txBody>
      </p:sp>
      <p:sp>
        <p:nvSpPr>
          <p:cNvPr id="3" name="Content Placeholder 2">
            <a:extLst>
              <a:ext uri="{FF2B5EF4-FFF2-40B4-BE49-F238E27FC236}">
                <a16:creationId xmlns:a16="http://schemas.microsoft.com/office/drawing/2014/main" id="{FC516F39-D811-4573-B32B-FEE78FD18C83}"/>
              </a:ext>
            </a:extLst>
          </p:cNvPr>
          <p:cNvSpPr>
            <a:spLocks noGrp="1"/>
          </p:cNvSpPr>
          <p:nvPr>
            <p:ph idx="1"/>
          </p:nvPr>
        </p:nvSpPr>
        <p:spPr>
          <a:xfrm>
            <a:off x="5283201" y="1276962"/>
            <a:ext cx="4927599" cy="4708525"/>
          </a:xfrm>
        </p:spPr>
        <p:txBody>
          <a:bodyPr/>
          <a:lstStyle/>
          <a:p>
            <a:r>
              <a:rPr lang="en-US" sz="2000" dirty="0"/>
              <a:t>Let’s play a game called “Will it compile?”</a:t>
            </a:r>
          </a:p>
          <a:p>
            <a:r>
              <a:rPr lang="en-US" sz="2000" dirty="0"/>
              <a:t>Suppose we have the Rectangle class and main function shown.   Assume all functions are defined properly.</a:t>
            </a:r>
          </a:p>
          <a:p>
            <a:r>
              <a:rPr lang="en-US" sz="2000" dirty="0"/>
              <a:t>For each line shown, indicate whether it will compile.  If it will not compile, explain why.</a:t>
            </a:r>
            <a:endParaRPr lang="en-US" dirty="0"/>
          </a:p>
        </p:txBody>
      </p:sp>
      <p:sp>
        <p:nvSpPr>
          <p:cNvPr id="4" name="Slide Number Placeholder 3">
            <a:extLst>
              <a:ext uri="{FF2B5EF4-FFF2-40B4-BE49-F238E27FC236}">
                <a16:creationId xmlns:a16="http://schemas.microsoft.com/office/drawing/2014/main" id="{41DC8493-8DFA-4893-8C97-A50A9DE99986}"/>
              </a:ext>
            </a:extLst>
          </p:cNvPr>
          <p:cNvSpPr>
            <a:spLocks noGrp="1"/>
          </p:cNvSpPr>
          <p:nvPr>
            <p:ph type="sldNum" sz="quarter" idx="12"/>
          </p:nvPr>
        </p:nvSpPr>
        <p:spPr/>
        <p:txBody>
          <a:bodyPr/>
          <a:lstStyle/>
          <a:p>
            <a:fld id="{D62DE1E3-95F9-5A49-8A46-D75D3CDD26F8}" type="slidenum">
              <a:rPr lang="en-US" smtClean="0"/>
              <a:t>37</a:t>
            </a:fld>
            <a:endParaRPr lang="en-US"/>
          </a:p>
        </p:txBody>
      </p:sp>
      <p:sp>
        <p:nvSpPr>
          <p:cNvPr id="5" name="TextBox 4">
            <a:extLst>
              <a:ext uri="{FF2B5EF4-FFF2-40B4-BE49-F238E27FC236}">
                <a16:creationId xmlns:a16="http://schemas.microsoft.com/office/drawing/2014/main" id="{B1C24712-99F0-424B-A02B-0FC42ADA7D15}"/>
              </a:ext>
            </a:extLst>
          </p:cNvPr>
          <p:cNvSpPr txBox="1"/>
          <p:nvPr/>
        </p:nvSpPr>
        <p:spPr>
          <a:xfrm>
            <a:off x="1566984" y="130079"/>
            <a:ext cx="4810369" cy="6324808"/>
          </a:xfrm>
          <a:prstGeom prst="rect">
            <a:avLst/>
          </a:prstGeom>
          <a:noFill/>
        </p:spPr>
        <p:txBody>
          <a:bodyPr wrap="square">
            <a:spAutoFit/>
          </a:bodyPr>
          <a:lstStyle/>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&lt;iostream&gt;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using</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namespace</a:t>
            </a:r>
            <a:r>
              <a:rPr lang="en-US" sz="900" dirty="0">
                <a:solidFill>
                  <a:srgbClr val="000000"/>
                </a:solidFill>
                <a:latin typeface="Consolas" panose="020B0609020204030204" pitchFamily="49" charset="0"/>
              </a:rPr>
              <a:t> std;</a:t>
            </a:r>
          </a:p>
          <a:p>
            <a:endParaRPr lang="en-US" sz="900" dirty="0">
              <a:solidFill>
                <a:srgbClr val="000000"/>
              </a:solidFill>
              <a:latin typeface="Consolas" panose="020B0609020204030204" pitchFamily="49" charset="0"/>
            </a:endParaRPr>
          </a:p>
          <a:p>
            <a:r>
              <a:rPr lang="en-US" sz="900" dirty="0">
                <a:solidFill>
                  <a:srgbClr val="008000"/>
                </a:solidFill>
                <a:latin typeface="Consolas" panose="020B0609020204030204" pitchFamily="49" charset="0"/>
              </a:rPr>
              <a:t>//rectangle class declaration</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class</a:t>
            </a:r>
            <a:r>
              <a:rPr lang="en-US" sz="900" dirty="0">
                <a:solidFill>
                  <a:srgbClr val="000000"/>
                </a:solidFill>
                <a:latin typeface="Consolas" panose="020B0609020204030204" pitchFamily="49" charset="0"/>
              </a:rPr>
              <a:t> </a:t>
            </a:r>
            <a:r>
              <a:rPr lang="en-US" sz="900" dirty="0">
                <a:solidFill>
                  <a:srgbClr val="2B91AF"/>
                </a:solidFill>
                <a:latin typeface="Consolas" panose="020B0609020204030204" pitchFamily="49" charset="0"/>
              </a:rPr>
              <a:t>Rectangle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a:t>
            </a:r>
          </a:p>
          <a:p>
            <a:pPr lvl="1"/>
            <a:r>
              <a:rPr lang="en-US" sz="900" dirty="0">
                <a:solidFill>
                  <a:srgbClr val="0000FF"/>
                </a:solidFill>
                <a:latin typeface="Consolas" panose="020B0609020204030204" pitchFamily="49" charset="0"/>
              </a:rPr>
              <a:t>private</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width;</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length;</a:t>
            </a:r>
          </a:p>
          <a:p>
            <a:pPr lvl="1"/>
            <a:endParaRPr lang="en-US" sz="900" dirty="0">
              <a:solidFill>
                <a:srgbClr val="000000"/>
              </a:solidFill>
              <a:latin typeface="Consolas" panose="020B0609020204030204" pitchFamily="49" charset="0"/>
            </a:endParaRPr>
          </a:p>
          <a:p>
            <a:pPr lvl="1"/>
            <a:r>
              <a:rPr lang="en-US" sz="900" dirty="0">
                <a:solidFill>
                  <a:srgbClr val="0000FF"/>
                </a:solidFill>
                <a:latin typeface="Consolas" panose="020B0609020204030204" pitchFamily="49" charset="0"/>
              </a:rPr>
              <a:t>public</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setWidth</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double </a:t>
            </a:r>
            <a:r>
              <a:rPr lang="en-US" sz="900" dirty="0" err="1">
                <a:solidFill>
                  <a:srgbClr val="000000"/>
                </a:solidFill>
                <a:latin typeface="Consolas" panose="020B0609020204030204" pitchFamily="49" charset="0"/>
              </a:rPr>
              <a:t>newWidth</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setLength</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double </a:t>
            </a:r>
            <a:r>
              <a:rPr lang="en-US" sz="900" dirty="0" err="1">
                <a:solidFill>
                  <a:srgbClr val="000000"/>
                </a:solidFill>
                <a:latin typeface="Consolas" panose="020B0609020204030204" pitchFamily="49" charset="0"/>
              </a:rPr>
              <a:t>newLength</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getWidth</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getLength</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getArea</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a:t>
            </a:r>
          </a:p>
          <a:p>
            <a:r>
              <a:rPr lang="en-US" sz="900" dirty="0">
                <a:solidFill>
                  <a:srgbClr val="000000"/>
                </a:solidFill>
                <a:latin typeface="Consolas" panose="020B0609020204030204" pitchFamily="49" charset="0"/>
              </a:rPr>
              <a:t>{</a:t>
            </a:r>
          </a:p>
          <a:p>
            <a:pPr lvl="1"/>
            <a:r>
              <a:rPr lang="en-US" sz="900" dirty="0">
                <a:solidFill>
                  <a:srgbClr val="2B91AF"/>
                </a:solidFill>
                <a:latin typeface="Consolas" panose="020B0609020204030204" pitchFamily="49" charset="0"/>
              </a:rPr>
              <a:t>Rectangle</a:t>
            </a:r>
            <a:r>
              <a:rPr lang="en-US" sz="900" dirty="0">
                <a:solidFill>
                  <a:srgbClr val="000000"/>
                </a:solidFill>
                <a:latin typeface="Consolas" panose="020B0609020204030204" pitchFamily="49" charset="0"/>
              </a:rPr>
              <a:t> box;</a:t>
            </a:r>
          </a:p>
          <a:p>
            <a:pPr lvl="1"/>
            <a:r>
              <a:rPr lang="en-US" sz="900" dirty="0">
                <a:solidFill>
                  <a:srgbClr val="000000"/>
                </a:solidFill>
                <a:latin typeface="Consolas" panose="020B0609020204030204" pitchFamily="49" charset="0"/>
              </a:rPr>
              <a:t>length = 0; </a:t>
            </a:r>
            <a:r>
              <a:rPr lang="en-US" sz="900" dirty="0">
                <a:solidFill>
                  <a:srgbClr val="008000"/>
                </a:solidFill>
                <a:latin typeface="Consolas" panose="020B0609020204030204" pitchFamily="49" charset="0"/>
              </a:rPr>
              <a:t>//line 1: will it compile?</a:t>
            </a:r>
            <a:endParaRPr lang="en-US" sz="900" dirty="0">
              <a:solidFill>
                <a:srgbClr val="000000"/>
              </a:solidFill>
              <a:latin typeface="Consolas" panose="020B0609020204030204" pitchFamily="49" charset="0"/>
            </a:endParaRPr>
          </a:p>
          <a:p>
            <a:pPr lvl="1"/>
            <a:r>
              <a:rPr lang="en-US" sz="900" dirty="0">
                <a:solidFill>
                  <a:srgbClr val="000000"/>
                </a:solidFill>
                <a:latin typeface="Consolas" panose="020B0609020204030204" pitchFamily="49" charset="0"/>
              </a:rPr>
              <a:t>width = 0;</a:t>
            </a:r>
            <a:r>
              <a:rPr lang="en-US" sz="900" dirty="0">
                <a:solidFill>
                  <a:srgbClr val="008000"/>
                </a:solidFill>
                <a:latin typeface="Consolas" panose="020B0609020204030204" pitchFamily="49" charset="0"/>
              </a:rPr>
              <a:t> //line 2: will it compile?</a:t>
            </a:r>
            <a:endParaRPr lang="en-US" sz="900" dirty="0">
              <a:solidFill>
                <a:srgbClr val="000000"/>
              </a:solidFill>
              <a:latin typeface="Consolas" panose="020B0609020204030204" pitchFamily="49" charset="0"/>
            </a:endParaRPr>
          </a:p>
          <a:p>
            <a:pPr lvl="1"/>
            <a:endParaRPr lang="en-US" sz="900" dirty="0">
              <a:solidFill>
                <a:srgbClr val="000000"/>
              </a:solidFill>
              <a:latin typeface="Consolas" panose="020B0609020204030204" pitchFamily="49" charset="0"/>
            </a:endParaRPr>
          </a:p>
          <a:p>
            <a:pPr lvl="1"/>
            <a:r>
              <a:rPr lang="en-US" sz="900" dirty="0">
                <a:solidFill>
                  <a:srgbClr val="008000"/>
                </a:solidFill>
                <a:latin typeface="Consolas" panose="020B0609020204030204" pitchFamily="49" charset="0"/>
              </a:rPr>
              <a:t>//Declare variables </a:t>
            </a:r>
            <a:r>
              <a:rPr lang="en-US" sz="900" dirty="0" err="1">
                <a:solidFill>
                  <a:srgbClr val="008000"/>
                </a:solidFill>
                <a:latin typeface="Consolas" panose="020B0609020204030204" pitchFamily="49" charset="0"/>
              </a:rPr>
              <a:t>rectWidth</a:t>
            </a:r>
            <a:r>
              <a:rPr lang="en-US" sz="900" dirty="0">
                <a:solidFill>
                  <a:srgbClr val="008000"/>
                </a:solidFill>
                <a:latin typeface="Consolas" panose="020B0609020204030204" pitchFamily="49" charset="0"/>
              </a:rPr>
              <a:t> and </a:t>
            </a:r>
            <a:r>
              <a:rPr lang="en-US" sz="900" dirty="0" err="1">
                <a:solidFill>
                  <a:srgbClr val="008000"/>
                </a:solidFill>
                <a:latin typeface="Consolas" panose="020B0609020204030204" pitchFamily="49" charset="0"/>
              </a:rPr>
              <a:t>rectLength</a:t>
            </a:r>
            <a:endParaRPr lang="en-US" sz="900" dirty="0">
              <a:solidFill>
                <a:srgbClr val="000000"/>
              </a:solidFill>
              <a:latin typeface="Consolas" panose="020B0609020204030204" pitchFamily="49" charset="0"/>
            </a:endParaRPr>
          </a:p>
          <a:p>
            <a:pPr lvl="1"/>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 2;</a:t>
            </a:r>
          </a:p>
          <a:p>
            <a:pPr lvl="1"/>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 3;</a:t>
            </a:r>
          </a:p>
          <a:p>
            <a:pPr lvl="1"/>
            <a:endParaRPr lang="en-US" sz="900" dirty="0">
              <a:solidFill>
                <a:srgbClr val="000000"/>
              </a:solidFill>
              <a:latin typeface="Consolas" panose="020B0609020204030204" pitchFamily="49" charset="0"/>
            </a:endParaRPr>
          </a:p>
          <a:p>
            <a:pPr lvl="1"/>
            <a:r>
              <a:rPr lang="en-US" sz="900" dirty="0">
                <a:solidFill>
                  <a:srgbClr val="008000"/>
                </a:solidFill>
                <a:latin typeface="Consolas" panose="020B0609020204030204" pitchFamily="49" charset="0"/>
              </a:rPr>
              <a:t>//update box’s width and length to be </a:t>
            </a:r>
            <a:r>
              <a:rPr lang="en-US" sz="900" dirty="0" err="1">
                <a:solidFill>
                  <a:srgbClr val="008000"/>
                </a:solidFill>
                <a:latin typeface="Consolas" panose="020B0609020204030204" pitchFamily="49" charset="0"/>
              </a:rPr>
              <a:t>rectWidth</a:t>
            </a:r>
            <a:r>
              <a:rPr lang="en-US" sz="900" dirty="0">
                <a:solidFill>
                  <a:srgbClr val="008000"/>
                </a:solidFill>
                <a:latin typeface="Consolas" panose="020B0609020204030204" pitchFamily="49" charset="0"/>
              </a:rPr>
              <a:t> and </a:t>
            </a:r>
            <a:r>
              <a:rPr lang="en-US" sz="900" dirty="0" err="1">
                <a:solidFill>
                  <a:srgbClr val="008000"/>
                </a:solidFill>
                <a:latin typeface="Consolas" panose="020B0609020204030204" pitchFamily="49" charset="0"/>
              </a:rPr>
              <a:t>rectLength</a:t>
            </a:r>
            <a:endParaRPr lang="en-US" sz="900" dirty="0">
              <a:solidFill>
                <a:srgbClr val="000000"/>
              </a:solidFill>
              <a:latin typeface="Consolas" panose="020B0609020204030204" pitchFamily="49" charset="0"/>
            </a:endParaRPr>
          </a:p>
          <a:p>
            <a:pPr lvl="1"/>
            <a:r>
              <a:rPr lang="en-US" sz="900" dirty="0" err="1">
                <a:solidFill>
                  <a:srgbClr val="000000"/>
                </a:solidFill>
                <a:latin typeface="Consolas" panose="020B0609020204030204" pitchFamily="49" charset="0"/>
              </a:rPr>
              <a:t>box.width</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3: will it compile?</a:t>
            </a:r>
            <a:endParaRPr lang="en-US" sz="900" dirty="0">
              <a:solidFill>
                <a:srgbClr val="000000"/>
              </a:solidFill>
              <a:latin typeface="Consolas" panose="020B0609020204030204" pitchFamily="49" charset="0"/>
            </a:endParaRPr>
          </a:p>
          <a:p>
            <a:pPr lvl="1"/>
            <a:r>
              <a:rPr lang="en-US" sz="900" dirty="0" err="1">
                <a:solidFill>
                  <a:srgbClr val="000000"/>
                </a:solidFill>
                <a:latin typeface="Consolas" panose="020B0609020204030204" pitchFamily="49" charset="0"/>
              </a:rPr>
              <a:t>box.length</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4: will it compile?</a:t>
            </a:r>
            <a:endParaRPr lang="en-US" sz="900" dirty="0">
              <a:solidFill>
                <a:srgbClr val="000000"/>
              </a:solidFill>
              <a:latin typeface="Consolas" panose="020B0609020204030204" pitchFamily="49" charset="0"/>
            </a:endParaRPr>
          </a:p>
          <a:p>
            <a:pPr lvl="1"/>
            <a:endParaRPr lang="en-US" sz="900" dirty="0">
              <a:solidFill>
                <a:srgbClr val="000000"/>
              </a:solidFill>
              <a:latin typeface="Consolas" panose="020B0609020204030204" pitchFamily="49" charset="0"/>
            </a:endParaRPr>
          </a:p>
          <a:p>
            <a:pPr lvl="1"/>
            <a:r>
              <a:rPr lang="en-US" sz="900" dirty="0" err="1">
                <a:solidFill>
                  <a:srgbClr val="000000"/>
                </a:solidFill>
                <a:latin typeface="Consolas" panose="020B0609020204030204" pitchFamily="49" charset="0"/>
              </a:rPr>
              <a:t>setLength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5: will it compile?</a:t>
            </a:r>
          </a:p>
          <a:p>
            <a:pPr lvl="1"/>
            <a:r>
              <a:rPr lang="en-US" sz="900" dirty="0" err="1">
                <a:solidFill>
                  <a:srgbClr val="000000"/>
                </a:solidFill>
                <a:latin typeface="Consolas" panose="020B0609020204030204" pitchFamily="49" charset="0"/>
              </a:rPr>
              <a:t>setWidth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6: will it compile?</a:t>
            </a:r>
          </a:p>
          <a:p>
            <a:pPr lvl="1"/>
            <a:endParaRPr lang="en-US" sz="900" dirty="0">
              <a:solidFill>
                <a:srgbClr val="008000"/>
              </a:solidFill>
              <a:latin typeface="Consolas" panose="020B0609020204030204" pitchFamily="49" charset="0"/>
            </a:endParaRPr>
          </a:p>
          <a:p>
            <a:pPr lvl="1"/>
            <a:r>
              <a:rPr lang="en-US" sz="900" dirty="0" err="1">
                <a:solidFill>
                  <a:srgbClr val="000000"/>
                </a:solidFill>
                <a:latin typeface="Consolas" panose="020B0609020204030204" pitchFamily="49" charset="0"/>
              </a:rPr>
              <a:t>Rectangle.setLength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7: will it compile?</a:t>
            </a:r>
          </a:p>
          <a:p>
            <a:pPr lvl="1"/>
            <a:r>
              <a:rPr lang="en-US" sz="900" dirty="0" err="1">
                <a:solidFill>
                  <a:srgbClr val="000000"/>
                </a:solidFill>
                <a:latin typeface="Consolas" panose="020B0609020204030204" pitchFamily="49" charset="0"/>
              </a:rPr>
              <a:t>Rectangle.setWidth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8: will it compile?</a:t>
            </a:r>
            <a:endParaRPr lang="en-US" sz="900" dirty="0">
              <a:solidFill>
                <a:srgbClr val="000000"/>
              </a:solidFill>
              <a:latin typeface="Consolas" panose="020B0609020204030204" pitchFamily="49" charset="0"/>
            </a:endParaRPr>
          </a:p>
          <a:p>
            <a:pPr lvl="1"/>
            <a:endParaRPr lang="en-US" sz="900" dirty="0">
              <a:solidFill>
                <a:srgbClr val="008000"/>
              </a:solidFill>
              <a:latin typeface="Consolas" panose="020B0609020204030204" pitchFamily="49" charset="0"/>
            </a:endParaRPr>
          </a:p>
          <a:p>
            <a:pPr lvl="1"/>
            <a:r>
              <a:rPr lang="en-US" sz="900" dirty="0" err="1">
                <a:solidFill>
                  <a:srgbClr val="000000"/>
                </a:solidFill>
                <a:latin typeface="Consolas" panose="020B0609020204030204" pitchFamily="49" charset="0"/>
              </a:rPr>
              <a:t>box.setLength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9: will it compile?</a:t>
            </a:r>
          </a:p>
          <a:p>
            <a:pPr lvl="1"/>
            <a:r>
              <a:rPr lang="en-US" sz="900" dirty="0" err="1">
                <a:solidFill>
                  <a:srgbClr val="000000"/>
                </a:solidFill>
                <a:latin typeface="Consolas" panose="020B0609020204030204" pitchFamily="49" charset="0"/>
              </a:rPr>
              <a:t>box.setWidth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10: will it compile?</a:t>
            </a:r>
          </a:p>
          <a:p>
            <a:pPr lvl="1"/>
            <a:endParaRPr lang="en-US" sz="900" dirty="0">
              <a:solidFill>
                <a:srgbClr val="008000"/>
              </a:solidFill>
              <a:latin typeface="Consolas" panose="020B0609020204030204" pitchFamily="49" charset="0"/>
            </a:endParaRPr>
          </a:p>
          <a:p>
            <a:pPr lvl="1"/>
            <a:endParaRPr lang="en-US" sz="900" dirty="0">
              <a:solidFill>
                <a:srgbClr val="000000"/>
              </a:solidFill>
              <a:latin typeface="Consolas" panose="020B0609020204030204" pitchFamily="49" charset="0"/>
            </a:endParaRPr>
          </a:p>
          <a:p>
            <a:pPr lvl="1"/>
            <a:r>
              <a:rPr lang="en-US" sz="900" dirty="0">
                <a:solidFill>
                  <a:srgbClr val="000000"/>
                </a:solidFill>
                <a:latin typeface="Consolas" panose="020B0609020204030204" pitchFamily="49" charset="0"/>
              </a:rPr>
              <a:t>return 0;</a:t>
            </a:r>
          </a:p>
          <a:p>
            <a:pPr lvl="1"/>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14735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97C5-9861-4A73-822B-1A72C53B4DD9}"/>
              </a:ext>
            </a:extLst>
          </p:cNvPr>
          <p:cNvSpPr>
            <a:spLocks noGrp="1"/>
          </p:cNvSpPr>
          <p:nvPr>
            <p:ph type="title"/>
          </p:nvPr>
        </p:nvSpPr>
        <p:spPr/>
        <p:txBody>
          <a:bodyPr>
            <a:normAutofit/>
          </a:bodyPr>
          <a:lstStyle/>
          <a:p>
            <a:r>
              <a:rPr lang="en-US" dirty="0"/>
              <a:t>Questions before we continue?</a:t>
            </a:r>
          </a:p>
        </p:txBody>
      </p:sp>
      <p:sp>
        <p:nvSpPr>
          <p:cNvPr id="3" name="Content Placeholder 2">
            <a:extLst>
              <a:ext uri="{FF2B5EF4-FFF2-40B4-BE49-F238E27FC236}">
                <a16:creationId xmlns:a16="http://schemas.microsoft.com/office/drawing/2014/main" id="{7DCA37E1-7CAA-4D14-B1AC-C99409B2A900}"/>
              </a:ext>
            </a:extLst>
          </p:cNvPr>
          <p:cNvSpPr>
            <a:spLocks noGrp="1"/>
          </p:cNvSpPr>
          <p:nvPr>
            <p:ph idx="1"/>
          </p:nvPr>
        </p:nvSpPr>
        <p:spPr/>
        <p:txBody>
          <a:bodyPr/>
          <a:lstStyle/>
          <a:p>
            <a:r>
              <a:rPr lang="en-US" dirty="0"/>
              <a:t>Next topic: constructors</a:t>
            </a:r>
          </a:p>
        </p:txBody>
      </p:sp>
      <p:sp>
        <p:nvSpPr>
          <p:cNvPr id="4" name="Slide Number Placeholder 3">
            <a:extLst>
              <a:ext uri="{FF2B5EF4-FFF2-40B4-BE49-F238E27FC236}">
                <a16:creationId xmlns:a16="http://schemas.microsoft.com/office/drawing/2014/main" id="{3EA487F1-1B58-4503-931C-6E77598DC99D}"/>
              </a:ext>
            </a:extLst>
          </p:cNvPr>
          <p:cNvSpPr>
            <a:spLocks noGrp="1"/>
          </p:cNvSpPr>
          <p:nvPr>
            <p:ph type="sldNum" sz="quarter" idx="12"/>
          </p:nvPr>
        </p:nvSpPr>
        <p:spPr/>
        <p:txBody>
          <a:bodyPr/>
          <a:lstStyle/>
          <a:p>
            <a:fld id="{D62DE1E3-95F9-5A49-8A46-D75D3CDD26F8}" type="slidenum">
              <a:rPr lang="en-US" smtClean="0"/>
              <a:t>38</a:t>
            </a:fld>
            <a:endParaRPr lang="en-US"/>
          </a:p>
        </p:txBody>
      </p:sp>
    </p:spTree>
    <p:extLst>
      <p:ext uri="{BB962C8B-B14F-4D97-AF65-F5344CB8AC3E}">
        <p14:creationId xmlns:p14="http://schemas.microsoft.com/office/powerpoint/2010/main" val="98779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A5EE-325D-4FF4-8A31-21A196702308}"/>
              </a:ext>
            </a:extLst>
          </p:cNvPr>
          <p:cNvSpPr>
            <a:spLocks noGrp="1"/>
          </p:cNvSpPr>
          <p:nvPr>
            <p:ph type="title"/>
          </p:nvPr>
        </p:nvSpPr>
        <p:spPr/>
        <p:txBody>
          <a:bodyPr/>
          <a:lstStyle/>
          <a:p>
            <a:r>
              <a:rPr lang="en-US" dirty="0"/>
              <a:t>What is a constructor?</a:t>
            </a:r>
          </a:p>
        </p:txBody>
      </p:sp>
      <p:sp>
        <p:nvSpPr>
          <p:cNvPr id="3" name="Content Placeholder 2">
            <a:extLst>
              <a:ext uri="{FF2B5EF4-FFF2-40B4-BE49-F238E27FC236}">
                <a16:creationId xmlns:a16="http://schemas.microsoft.com/office/drawing/2014/main" id="{F9D4E357-0A56-4EB7-8A50-BE79CD6DFAEE}"/>
              </a:ext>
            </a:extLst>
          </p:cNvPr>
          <p:cNvSpPr>
            <a:spLocks noGrp="1"/>
          </p:cNvSpPr>
          <p:nvPr>
            <p:ph idx="1"/>
          </p:nvPr>
        </p:nvSpPr>
        <p:spPr/>
        <p:txBody>
          <a:bodyPr>
            <a:normAutofit fontScale="92500" lnSpcReduction="10000"/>
          </a:bodyPr>
          <a:lstStyle/>
          <a:p>
            <a:r>
              <a:rPr lang="en-US" sz="2400" dirty="0"/>
              <a:t>A constructor is a member function that can be used to make more objects of that class (it “constructs” more objects of your class)</a:t>
            </a:r>
          </a:p>
          <a:p>
            <a:endParaRPr lang="en-US" sz="2400" dirty="0"/>
          </a:p>
          <a:p>
            <a:r>
              <a:rPr lang="en-US" sz="2400" dirty="0"/>
              <a:t>Special rules for constructors:</a:t>
            </a:r>
          </a:p>
          <a:p>
            <a:pPr lvl="1">
              <a:lnSpc>
                <a:spcPct val="90000"/>
              </a:lnSpc>
            </a:pPr>
            <a:r>
              <a:rPr lang="en-US" sz="2000" dirty="0"/>
              <a:t>Constructors are automatically called when an object of that class is declared </a:t>
            </a:r>
            <a:br>
              <a:rPr lang="en-US" altLang="en-US" sz="2000" dirty="0"/>
            </a:br>
            <a:endParaRPr lang="en-US" altLang="en-US" sz="2000" dirty="0"/>
          </a:p>
          <a:p>
            <a:pPr lvl="1">
              <a:lnSpc>
                <a:spcPct val="90000"/>
              </a:lnSpc>
            </a:pPr>
            <a:r>
              <a:rPr lang="en-US" altLang="en-US" sz="2000" dirty="0"/>
              <a:t>The constructor function’s name is the same name as the class name</a:t>
            </a:r>
            <a:br>
              <a:rPr lang="en-US" altLang="en-US" sz="2000" dirty="0"/>
            </a:br>
            <a:endParaRPr lang="en-US" altLang="en-US" sz="2000" dirty="0"/>
          </a:p>
          <a:p>
            <a:pPr lvl="1">
              <a:lnSpc>
                <a:spcPct val="90000"/>
              </a:lnSpc>
            </a:pPr>
            <a:r>
              <a:rPr lang="en-US" altLang="en-US" sz="2000" dirty="0"/>
              <a:t>Has no return type</a:t>
            </a:r>
          </a:p>
          <a:p>
            <a:pPr lvl="1">
              <a:lnSpc>
                <a:spcPct val="90000"/>
              </a:lnSpc>
            </a:pPr>
            <a:endParaRPr lang="en-US" altLang="en-US" sz="2000" dirty="0"/>
          </a:p>
          <a:p>
            <a:pPr lvl="1">
              <a:lnSpc>
                <a:spcPct val="90000"/>
              </a:lnSpc>
            </a:pPr>
            <a:r>
              <a:rPr lang="en-US" altLang="en-US" sz="2000" dirty="0"/>
              <a:t>Usually public</a:t>
            </a:r>
          </a:p>
          <a:p>
            <a:pPr lvl="1">
              <a:lnSpc>
                <a:spcPct val="90000"/>
              </a:lnSpc>
            </a:pPr>
            <a:endParaRPr lang="en-US" altLang="en-US" sz="2000" dirty="0"/>
          </a:p>
          <a:p>
            <a:pPr lvl="1">
              <a:lnSpc>
                <a:spcPct val="90000"/>
              </a:lnSpc>
            </a:pPr>
            <a:r>
              <a:rPr lang="en-US" altLang="en-US" sz="2000" dirty="0"/>
              <a:t>We can use overloading to declare different versions of a constructor to initialize objects using various input arguments.</a:t>
            </a:r>
          </a:p>
          <a:p>
            <a:endParaRPr lang="en-US" sz="2400" dirty="0"/>
          </a:p>
          <a:p>
            <a:pPr marL="0" indent="0">
              <a:buNone/>
            </a:pPr>
            <a:endParaRPr lang="en-US" dirty="0"/>
          </a:p>
        </p:txBody>
      </p:sp>
      <p:sp>
        <p:nvSpPr>
          <p:cNvPr id="4" name="Slide Number Placeholder 3">
            <a:extLst>
              <a:ext uri="{FF2B5EF4-FFF2-40B4-BE49-F238E27FC236}">
                <a16:creationId xmlns:a16="http://schemas.microsoft.com/office/drawing/2014/main" id="{ED75329D-B7A6-4F08-8961-58F2AE83D2EA}"/>
              </a:ext>
            </a:extLst>
          </p:cNvPr>
          <p:cNvSpPr>
            <a:spLocks noGrp="1"/>
          </p:cNvSpPr>
          <p:nvPr>
            <p:ph type="sldNum" sz="quarter" idx="12"/>
          </p:nvPr>
        </p:nvSpPr>
        <p:spPr/>
        <p:txBody>
          <a:bodyPr/>
          <a:lstStyle/>
          <a:p>
            <a:fld id="{D62DE1E3-95F9-5A49-8A46-D75D3CDD26F8}" type="slidenum">
              <a:rPr lang="en-US" smtClean="0"/>
              <a:t>39</a:t>
            </a:fld>
            <a:endParaRPr lang="en-US"/>
          </a:p>
        </p:txBody>
      </p:sp>
    </p:spTree>
    <p:extLst>
      <p:ext uri="{BB962C8B-B14F-4D97-AF65-F5344CB8AC3E}">
        <p14:creationId xmlns:p14="http://schemas.microsoft.com/office/powerpoint/2010/main" val="83317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413C-4F45-4866-AFA1-5344DAE6CC23}"/>
              </a:ext>
            </a:extLst>
          </p:cNvPr>
          <p:cNvSpPr>
            <a:spLocks noGrp="1"/>
          </p:cNvSpPr>
          <p:nvPr>
            <p:ph type="title"/>
          </p:nvPr>
        </p:nvSpPr>
        <p:spPr/>
        <p:txBody>
          <a:bodyPr>
            <a:normAutofit/>
          </a:bodyPr>
          <a:lstStyle/>
          <a:p>
            <a:r>
              <a:rPr lang="en-US" dirty="0"/>
              <a:t>Question: What would you do?</a:t>
            </a:r>
          </a:p>
        </p:txBody>
      </p:sp>
      <p:sp>
        <p:nvSpPr>
          <p:cNvPr id="3" name="Content Placeholder 2">
            <a:extLst>
              <a:ext uri="{FF2B5EF4-FFF2-40B4-BE49-F238E27FC236}">
                <a16:creationId xmlns:a16="http://schemas.microsoft.com/office/drawing/2014/main" id="{2E50AC55-EC29-421A-91C3-2DF45B93AFF4}"/>
              </a:ext>
            </a:extLst>
          </p:cNvPr>
          <p:cNvSpPr>
            <a:spLocks noGrp="1"/>
          </p:cNvSpPr>
          <p:nvPr>
            <p:ph idx="1"/>
          </p:nvPr>
        </p:nvSpPr>
        <p:spPr/>
        <p:txBody>
          <a:bodyPr>
            <a:normAutofit lnSpcReduction="10000"/>
          </a:bodyPr>
          <a:lstStyle/>
          <a:p>
            <a:pPr marL="0" indent="0">
              <a:buNone/>
            </a:pPr>
            <a:r>
              <a:rPr lang="en-US" sz="2000" dirty="0"/>
              <a:t>Using only the skills we have covered so far, which of these approaches would you use to store all the pet data?</a:t>
            </a:r>
          </a:p>
          <a:p>
            <a:pPr marL="0" indent="0">
              <a:buNone/>
            </a:pPr>
            <a:endParaRPr lang="en-US" sz="2000" dirty="0"/>
          </a:p>
          <a:p>
            <a:pPr marL="457200" indent="-457200">
              <a:buFont typeface="+mj-lt"/>
              <a:buAutoNum type="alphaUcPeriod"/>
            </a:pPr>
            <a:r>
              <a:rPr lang="en-US" sz="2000" dirty="0"/>
              <a:t>Make a program which saves and updates pet data to a data file</a:t>
            </a:r>
          </a:p>
          <a:p>
            <a:pPr marL="457200" indent="-457200">
              <a:buFont typeface="+mj-lt"/>
              <a:buAutoNum type="alphaUcPeriod"/>
            </a:pPr>
            <a:endParaRPr lang="en-US" sz="2000" dirty="0"/>
          </a:p>
          <a:p>
            <a:pPr marL="457200" indent="-457200">
              <a:buFont typeface="+mj-lt"/>
              <a:buAutoNum type="alphaUcPeriod"/>
            </a:pPr>
            <a:r>
              <a:rPr lang="en-US" sz="2000" dirty="0"/>
              <a:t>Store all the pet data in various arrays or vectors (you will need more than one since we have string, bool, and numeric)</a:t>
            </a:r>
          </a:p>
          <a:p>
            <a:pPr marL="457200" indent="-457200">
              <a:buFont typeface="+mj-lt"/>
              <a:buAutoNum type="alphaUcPeriod"/>
            </a:pPr>
            <a:endParaRPr lang="en-US" sz="2000" dirty="0"/>
          </a:p>
          <a:p>
            <a:pPr marL="457200" indent="-457200">
              <a:buFont typeface="+mj-lt"/>
              <a:buAutoNum type="alphaUcPeriod"/>
            </a:pPr>
            <a:r>
              <a:rPr lang="en-US" sz="2000" dirty="0"/>
              <a:t>Declare a whole bunch of individual variables to hold each pet’s data.  Manually update the program each time a pet is added or adopted.</a:t>
            </a:r>
          </a:p>
          <a:p>
            <a:pPr marL="457200" indent="-457200">
              <a:buFont typeface="+mj-lt"/>
              <a:buAutoNum type="alphaUcPeriod"/>
            </a:pPr>
            <a:endParaRPr lang="en-US" sz="2000" dirty="0"/>
          </a:p>
          <a:p>
            <a:pPr marL="457200" indent="-457200">
              <a:buFont typeface="+mj-lt"/>
              <a:buAutoNum type="alphaUcPeriod"/>
            </a:pPr>
            <a:r>
              <a:rPr lang="en-US" sz="2000" dirty="0"/>
              <a:t>Concatenate all the pet data into a massive string of characters, and figure out a way to read each pet one by one</a:t>
            </a:r>
          </a:p>
        </p:txBody>
      </p:sp>
      <p:sp>
        <p:nvSpPr>
          <p:cNvPr id="4" name="Slide Number Placeholder 3">
            <a:extLst>
              <a:ext uri="{FF2B5EF4-FFF2-40B4-BE49-F238E27FC236}">
                <a16:creationId xmlns:a16="http://schemas.microsoft.com/office/drawing/2014/main" id="{929FEFB7-1233-4602-9C3E-5EF6052A7448}"/>
              </a:ext>
            </a:extLst>
          </p:cNvPr>
          <p:cNvSpPr>
            <a:spLocks noGrp="1"/>
          </p:cNvSpPr>
          <p:nvPr>
            <p:ph type="sldNum" sz="quarter" idx="12"/>
          </p:nvPr>
        </p:nvSpPr>
        <p:spPr/>
        <p:txBody>
          <a:bodyPr/>
          <a:lstStyle/>
          <a:p>
            <a:fld id="{D62DE1E3-95F9-5A49-8A46-D75D3CDD26F8}" type="slidenum">
              <a:rPr lang="en-US" smtClean="0"/>
              <a:t>4</a:t>
            </a:fld>
            <a:endParaRPr lang="en-US"/>
          </a:p>
        </p:txBody>
      </p:sp>
    </p:spTree>
    <p:extLst>
      <p:ext uri="{BB962C8B-B14F-4D97-AF65-F5344CB8AC3E}">
        <p14:creationId xmlns:p14="http://schemas.microsoft.com/office/powerpoint/2010/main" val="2824149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0823-B4C1-4E3A-9447-2702E3E378C9}"/>
              </a:ext>
            </a:extLst>
          </p:cNvPr>
          <p:cNvSpPr>
            <a:spLocks noGrp="1"/>
          </p:cNvSpPr>
          <p:nvPr>
            <p:ph type="title"/>
          </p:nvPr>
        </p:nvSpPr>
        <p:spPr/>
        <p:txBody>
          <a:bodyPr/>
          <a:lstStyle/>
          <a:p>
            <a:r>
              <a:rPr lang="en-US" dirty="0"/>
              <a:t>How do we use constructors?</a:t>
            </a:r>
          </a:p>
        </p:txBody>
      </p:sp>
      <p:sp>
        <p:nvSpPr>
          <p:cNvPr id="3" name="Content Placeholder 2">
            <a:extLst>
              <a:ext uri="{FF2B5EF4-FFF2-40B4-BE49-F238E27FC236}">
                <a16:creationId xmlns:a16="http://schemas.microsoft.com/office/drawing/2014/main" id="{2172D227-8406-451C-B6A3-4315015BF632}"/>
              </a:ext>
            </a:extLst>
          </p:cNvPr>
          <p:cNvSpPr>
            <a:spLocks noGrp="1"/>
          </p:cNvSpPr>
          <p:nvPr>
            <p:ph idx="1"/>
          </p:nvPr>
        </p:nvSpPr>
        <p:spPr/>
        <p:txBody>
          <a:bodyPr>
            <a:normAutofit/>
          </a:bodyPr>
          <a:lstStyle/>
          <a:p>
            <a:pPr marL="0" indent="0">
              <a:buNone/>
            </a:pPr>
            <a:r>
              <a:rPr lang="en-US" sz="2000" dirty="0"/>
              <a:t>They are just member functions which initialize our member variables.  We declare and define the constructor in a similar way to other member functions in our class.</a:t>
            </a:r>
          </a:p>
          <a:p>
            <a:pPr marL="0" indent="0">
              <a:buNone/>
            </a:pPr>
            <a:endParaRPr lang="en-US" sz="2000" dirty="0"/>
          </a:p>
          <a:p>
            <a:pPr marL="514350" indent="-514350">
              <a:buAutoNum type="arabicPeriod"/>
            </a:pPr>
            <a:r>
              <a:rPr lang="en-US" sz="2000" dirty="0"/>
              <a:t>Declare the constructor in our class</a:t>
            </a:r>
          </a:p>
          <a:p>
            <a:pPr marL="514350" indent="-514350">
              <a:buAutoNum type="arabicPeriod"/>
            </a:pPr>
            <a:endParaRPr lang="en-US" sz="2000" dirty="0"/>
          </a:p>
          <a:p>
            <a:pPr marL="514350" indent="-514350">
              <a:buAutoNum type="arabicPeriod"/>
            </a:pPr>
            <a:r>
              <a:rPr lang="en-US" sz="2000" dirty="0"/>
              <a:t>Define the constructor and specify how we want things to be initialized.</a:t>
            </a:r>
          </a:p>
          <a:p>
            <a:pPr marL="514350" indent="-514350">
              <a:buAutoNum type="arabicPeriod"/>
            </a:pPr>
            <a:endParaRPr lang="en-US" sz="2000" dirty="0"/>
          </a:p>
          <a:p>
            <a:pPr marL="514350" indent="-514350">
              <a:buAutoNum type="arabicPeriod"/>
            </a:pPr>
            <a:r>
              <a:rPr lang="en-US" sz="2000" dirty="0"/>
              <a:t>Call the constructor when we want to make and initialize more objects using our class.</a:t>
            </a:r>
          </a:p>
        </p:txBody>
      </p:sp>
      <p:sp>
        <p:nvSpPr>
          <p:cNvPr id="4" name="Slide Number Placeholder 3">
            <a:extLst>
              <a:ext uri="{FF2B5EF4-FFF2-40B4-BE49-F238E27FC236}">
                <a16:creationId xmlns:a16="http://schemas.microsoft.com/office/drawing/2014/main" id="{2EAC57EC-475F-4538-A2CD-9196761170CA}"/>
              </a:ext>
            </a:extLst>
          </p:cNvPr>
          <p:cNvSpPr>
            <a:spLocks noGrp="1"/>
          </p:cNvSpPr>
          <p:nvPr>
            <p:ph type="sldNum" sz="quarter" idx="12"/>
          </p:nvPr>
        </p:nvSpPr>
        <p:spPr/>
        <p:txBody>
          <a:bodyPr/>
          <a:lstStyle/>
          <a:p>
            <a:fld id="{D62DE1E3-95F9-5A49-8A46-D75D3CDD26F8}" type="slidenum">
              <a:rPr lang="en-US" smtClean="0"/>
              <a:t>40</a:t>
            </a:fld>
            <a:endParaRPr lang="en-US"/>
          </a:p>
        </p:txBody>
      </p:sp>
    </p:spTree>
    <p:extLst>
      <p:ext uri="{BB962C8B-B14F-4D97-AF65-F5344CB8AC3E}">
        <p14:creationId xmlns:p14="http://schemas.microsoft.com/office/powerpoint/2010/main" val="2080486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6862-8F83-4F0A-9888-501B97D58463}"/>
              </a:ext>
            </a:extLst>
          </p:cNvPr>
          <p:cNvSpPr>
            <a:spLocks noGrp="1"/>
          </p:cNvSpPr>
          <p:nvPr>
            <p:ph type="title"/>
          </p:nvPr>
        </p:nvSpPr>
        <p:spPr>
          <a:xfrm>
            <a:off x="381000" y="225124"/>
            <a:ext cx="11429999" cy="450246"/>
          </a:xfrm>
        </p:spPr>
        <p:txBody>
          <a:bodyPr>
            <a:normAutofit fontScale="90000"/>
          </a:bodyPr>
          <a:lstStyle/>
          <a:p>
            <a:r>
              <a:rPr lang="en-US" dirty="0"/>
              <a:t>Example: constructors for Rectangle</a:t>
            </a:r>
          </a:p>
        </p:txBody>
      </p:sp>
      <p:sp>
        <p:nvSpPr>
          <p:cNvPr id="3" name="Content Placeholder 2">
            <a:extLst>
              <a:ext uri="{FF2B5EF4-FFF2-40B4-BE49-F238E27FC236}">
                <a16:creationId xmlns:a16="http://schemas.microsoft.com/office/drawing/2014/main" id="{A5E9ADF8-6D2B-442D-8786-CB2817CE1AEB}"/>
              </a:ext>
            </a:extLst>
          </p:cNvPr>
          <p:cNvSpPr>
            <a:spLocks noGrp="1"/>
          </p:cNvSpPr>
          <p:nvPr>
            <p:ph idx="1"/>
          </p:nvPr>
        </p:nvSpPr>
        <p:spPr>
          <a:xfrm>
            <a:off x="6854092" y="1600201"/>
            <a:ext cx="3356708" cy="4525963"/>
          </a:xfrm>
        </p:spPr>
        <p:txBody>
          <a:bodyPr/>
          <a:lstStyle/>
          <a:p>
            <a:r>
              <a:rPr lang="en-US" dirty="0"/>
              <a:t>Let’s create some constructors for our Rectangle class</a:t>
            </a:r>
          </a:p>
          <a:p>
            <a:pPr marL="0" indent="0">
              <a:buNone/>
            </a:pPr>
            <a:endParaRPr lang="en-US" dirty="0"/>
          </a:p>
        </p:txBody>
      </p:sp>
      <p:sp>
        <p:nvSpPr>
          <p:cNvPr id="4" name="Slide Number Placeholder 3">
            <a:extLst>
              <a:ext uri="{FF2B5EF4-FFF2-40B4-BE49-F238E27FC236}">
                <a16:creationId xmlns:a16="http://schemas.microsoft.com/office/drawing/2014/main" id="{8D57CB32-945D-4B47-9636-096C88411762}"/>
              </a:ext>
            </a:extLst>
          </p:cNvPr>
          <p:cNvSpPr>
            <a:spLocks noGrp="1"/>
          </p:cNvSpPr>
          <p:nvPr>
            <p:ph type="sldNum" sz="quarter" idx="12"/>
          </p:nvPr>
        </p:nvSpPr>
        <p:spPr/>
        <p:txBody>
          <a:bodyPr/>
          <a:lstStyle/>
          <a:p>
            <a:fld id="{D62DE1E3-95F9-5A49-8A46-D75D3CDD26F8}" type="slidenum">
              <a:rPr lang="en-US" smtClean="0"/>
              <a:t>41</a:t>
            </a:fld>
            <a:endParaRPr lang="en-US"/>
          </a:p>
        </p:txBody>
      </p:sp>
      <p:sp>
        <p:nvSpPr>
          <p:cNvPr id="5" name="TextBox 4">
            <a:extLst>
              <a:ext uri="{FF2B5EF4-FFF2-40B4-BE49-F238E27FC236}">
                <a16:creationId xmlns:a16="http://schemas.microsoft.com/office/drawing/2014/main" id="{585149FC-51FE-0C5B-E8EB-5C6D60F18723}"/>
              </a:ext>
            </a:extLst>
          </p:cNvPr>
          <p:cNvSpPr txBox="1"/>
          <p:nvPr/>
        </p:nvSpPr>
        <p:spPr>
          <a:xfrm>
            <a:off x="1645138" y="816193"/>
            <a:ext cx="4810369" cy="6093976"/>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//rectangle class declaration</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newWidth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newLength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 box;</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rectangle's width and length from the user.</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"This program will calculate the area of a\n"</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"rectangle.  What is the width?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length?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//Store the width and length of the rectangle</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//in the box object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box.setWidth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box.setLength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F0A5394F-F33F-1685-8FE1-2C8F11E0A58E}"/>
              </a:ext>
            </a:extLst>
          </p:cNvPr>
          <p:cNvSpPr txBox="1"/>
          <p:nvPr/>
        </p:nvSpPr>
        <p:spPr>
          <a:xfrm>
            <a:off x="6307136" y="4472969"/>
            <a:ext cx="4810369" cy="1569660"/>
          </a:xfrm>
          <a:prstGeom prst="rect">
            <a:avLst/>
          </a:prstGeom>
          <a:solidFill>
            <a:srgbClr val="FFFF00"/>
          </a:solidFill>
        </p:spPr>
        <p:txBody>
          <a:bodyPr wrap="square">
            <a:spAutoFit/>
          </a:bodyPr>
          <a:lstStyle/>
          <a:p>
            <a:r>
              <a:rPr lang="en-US" sz="1600" dirty="0"/>
              <a:t>Reminder:</a:t>
            </a:r>
            <a:br>
              <a:rPr lang="en-US" sz="1600" dirty="0"/>
            </a:br>
            <a:r>
              <a:rPr lang="en-US" sz="1600" dirty="0"/>
              <a:t>Be sure to include preconditions and postconditions for all function definitions in your assignments!  You will need to put preconditions and postconditions for all functions in your class declaration as part of our assignments.</a:t>
            </a:r>
          </a:p>
        </p:txBody>
      </p:sp>
    </p:spTree>
    <p:extLst>
      <p:ext uri="{BB962C8B-B14F-4D97-AF65-F5344CB8AC3E}">
        <p14:creationId xmlns:p14="http://schemas.microsoft.com/office/powerpoint/2010/main" val="4038785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728A-F7D8-444B-94FC-0DE748DA679F}"/>
              </a:ext>
            </a:extLst>
          </p:cNvPr>
          <p:cNvSpPr>
            <a:spLocks noGrp="1"/>
          </p:cNvSpPr>
          <p:nvPr>
            <p:ph type="title"/>
          </p:nvPr>
        </p:nvSpPr>
        <p:spPr/>
        <p:txBody>
          <a:bodyPr>
            <a:normAutofit/>
          </a:bodyPr>
          <a:lstStyle/>
          <a:p>
            <a:r>
              <a:rPr lang="en-US" dirty="0"/>
              <a:t>1. Declaring a Constructor: Rectangle</a:t>
            </a:r>
          </a:p>
        </p:txBody>
      </p:sp>
      <p:sp>
        <p:nvSpPr>
          <p:cNvPr id="3" name="Content Placeholder 2">
            <a:extLst>
              <a:ext uri="{FF2B5EF4-FFF2-40B4-BE49-F238E27FC236}">
                <a16:creationId xmlns:a16="http://schemas.microsoft.com/office/drawing/2014/main" id="{980C4099-C5D1-4B32-BDD4-68C7FED208A7}"/>
              </a:ext>
            </a:extLst>
          </p:cNvPr>
          <p:cNvSpPr>
            <a:spLocks noGrp="1"/>
          </p:cNvSpPr>
          <p:nvPr>
            <p:ph idx="1"/>
          </p:nvPr>
        </p:nvSpPr>
        <p:spPr>
          <a:xfrm>
            <a:off x="1981200" y="1295333"/>
            <a:ext cx="8229600" cy="4525963"/>
          </a:xfrm>
        </p:spPr>
        <p:txBody>
          <a:bodyPr>
            <a:normAutofit/>
          </a:bodyPr>
          <a:lstStyle/>
          <a:p>
            <a:pPr marL="0" indent="0">
              <a:buNone/>
            </a:pPr>
            <a:r>
              <a:rPr lang="en-US" altLang="en-US" sz="2000" dirty="0"/>
              <a:t>A constructor for the Rectangle class could be declared as:</a:t>
            </a:r>
            <a:br>
              <a:rPr lang="en-US" altLang="en-US" sz="2000" dirty="0"/>
            </a:br>
            <a:endParaRPr lang="en-US" dirty="0"/>
          </a:p>
        </p:txBody>
      </p:sp>
      <p:sp>
        <p:nvSpPr>
          <p:cNvPr id="4" name="Slide Number Placeholder 3">
            <a:extLst>
              <a:ext uri="{FF2B5EF4-FFF2-40B4-BE49-F238E27FC236}">
                <a16:creationId xmlns:a16="http://schemas.microsoft.com/office/drawing/2014/main" id="{E3BD30F8-A5F0-443D-A769-56CFE7D8816A}"/>
              </a:ext>
            </a:extLst>
          </p:cNvPr>
          <p:cNvSpPr>
            <a:spLocks noGrp="1"/>
          </p:cNvSpPr>
          <p:nvPr>
            <p:ph type="sldNum" sz="quarter" idx="12"/>
          </p:nvPr>
        </p:nvSpPr>
        <p:spPr/>
        <p:txBody>
          <a:bodyPr/>
          <a:lstStyle/>
          <a:p>
            <a:fld id="{D62DE1E3-95F9-5A49-8A46-D75D3CDD26F8}" type="slidenum">
              <a:rPr lang="en-US" smtClean="0"/>
              <a:t>42</a:t>
            </a:fld>
            <a:endParaRPr lang="en-US"/>
          </a:p>
        </p:txBody>
      </p:sp>
      <p:sp>
        <p:nvSpPr>
          <p:cNvPr id="12" name="Rectangle 11">
            <a:extLst>
              <a:ext uri="{FF2B5EF4-FFF2-40B4-BE49-F238E27FC236}">
                <a16:creationId xmlns:a16="http://schemas.microsoft.com/office/drawing/2014/main" id="{F3717854-6595-4C44-A420-930A0F30C154}"/>
              </a:ext>
            </a:extLst>
          </p:cNvPr>
          <p:cNvSpPr/>
          <p:nvPr/>
        </p:nvSpPr>
        <p:spPr>
          <a:xfrm>
            <a:off x="2342093" y="2906744"/>
            <a:ext cx="6911913" cy="17780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8B1F120-BB70-41D4-8474-DD754D807965}"/>
              </a:ext>
            </a:extLst>
          </p:cNvPr>
          <p:cNvSpPr txBox="1"/>
          <p:nvPr/>
        </p:nvSpPr>
        <p:spPr>
          <a:xfrm>
            <a:off x="1676401" y="5352913"/>
            <a:ext cx="7934325" cy="1323439"/>
          </a:xfrm>
          <a:prstGeom prst="rect">
            <a:avLst/>
          </a:prstGeom>
          <a:solidFill>
            <a:srgbClr val="FFFF00"/>
          </a:solidFill>
        </p:spPr>
        <p:txBody>
          <a:bodyPr wrap="square">
            <a:spAutoFit/>
          </a:bodyPr>
          <a:lstStyle/>
          <a:p>
            <a:r>
              <a:rPr lang="en-US" sz="1600" dirty="0"/>
              <a:t>Note:</a:t>
            </a:r>
          </a:p>
          <a:p>
            <a:pPr lvl="1"/>
            <a:r>
              <a:rPr lang="en-US" sz="1600" dirty="0"/>
              <a:t>A constructor must have the same name as the class</a:t>
            </a:r>
          </a:p>
          <a:p>
            <a:pPr lvl="1"/>
            <a:r>
              <a:rPr lang="en-US" sz="1600" dirty="0"/>
              <a:t>A constructor definition cannot return a value or have any specified return type.</a:t>
            </a:r>
            <a:br>
              <a:rPr lang="en-US" sz="1600" dirty="0"/>
            </a:br>
            <a:r>
              <a:rPr lang="en-US" sz="1600" dirty="0"/>
              <a:t>Be sure to include preconditions and postconditions for all function definitions in your assignments!</a:t>
            </a:r>
          </a:p>
        </p:txBody>
      </p:sp>
      <p:sp>
        <p:nvSpPr>
          <p:cNvPr id="5" name="TextBox 4">
            <a:extLst>
              <a:ext uri="{FF2B5EF4-FFF2-40B4-BE49-F238E27FC236}">
                <a16:creationId xmlns:a16="http://schemas.microsoft.com/office/drawing/2014/main" id="{0A7937C3-9DBE-6DE2-38FC-7E7C122B7F15}"/>
              </a:ext>
            </a:extLst>
          </p:cNvPr>
          <p:cNvSpPr txBox="1"/>
          <p:nvPr/>
        </p:nvSpPr>
        <p:spPr>
          <a:xfrm>
            <a:off x="2802530" y="1641427"/>
            <a:ext cx="6911912" cy="3785652"/>
          </a:xfrm>
          <a:prstGeom prst="rect">
            <a:avLst/>
          </a:prstGeom>
          <a:noFill/>
        </p:spPr>
        <p:txBody>
          <a:bodyPr wrap="square">
            <a:spAutoFit/>
          </a:bodyPr>
          <a:lstStyle/>
          <a:p>
            <a:endParaRPr lang="en-US" sz="1000" dirty="0">
              <a:solidFill>
                <a:srgbClr val="0000FF"/>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	</a:t>
            </a:r>
            <a:r>
              <a:rPr lang="en-US" altLang="en-US" sz="1000" dirty="0">
                <a:solidFill>
                  <a:srgbClr val="008080"/>
                </a:solidFill>
                <a:latin typeface="Consolas" panose="020B0609020204030204" pitchFamily="49" charset="0"/>
              </a:rPr>
              <a:t> </a:t>
            </a:r>
            <a:r>
              <a:rPr lang="en-US" altLang="en-US" sz="1000" dirty="0">
                <a:solidFill>
                  <a:srgbClr val="00627A"/>
                </a:solidFill>
                <a:latin typeface="Consolas" panose="020B0609020204030204" pitchFamily="49" charset="0"/>
              </a:rPr>
              <a:t>Rectangle</a:t>
            </a:r>
            <a:r>
              <a:rPr lang="en-US" altLang="en-US" sz="1000" dirty="0">
                <a:solidFill>
                  <a:srgbClr val="080808"/>
                </a:solidFill>
                <a:latin typeface="Consolas" panose="020B0609020204030204" pitchFamily="49" charset="0"/>
              </a:rPr>
              <a:t>(</a:t>
            </a:r>
            <a:r>
              <a:rPr lang="en-US" altLang="en-US" sz="1000" dirty="0">
                <a:solidFill>
                  <a:srgbClr val="0033B3"/>
                </a:solidFill>
                <a:latin typeface="Consolas" panose="020B0609020204030204" pitchFamily="49" charset="0"/>
              </a:rPr>
              <a:t>double </a:t>
            </a:r>
            <a:r>
              <a:rPr lang="en-US" altLang="en-US" sz="1000" dirty="0" err="1">
                <a:solidFill>
                  <a:srgbClr val="080808"/>
                </a:solidFill>
                <a:latin typeface="Consolas" panose="020B0609020204030204" pitchFamily="49" charset="0"/>
              </a:rPr>
              <a:t>initialWidth</a:t>
            </a:r>
            <a:r>
              <a:rPr lang="en-US" altLang="en-US" sz="1000" dirty="0">
                <a:solidFill>
                  <a:srgbClr val="080808"/>
                </a:solidFill>
                <a:latin typeface="Consolas" panose="020B0609020204030204" pitchFamily="49" charset="0"/>
              </a:rPr>
              <a:t>, </a:t>
            </a:r>
            <a:r>
              <a:rPr lang="en-US" altLang="en-US" sz="1000" dirty="0">
                <a:solidFill>
                  <a:srgbClr val="0033B3"/>
                </a:solidFill>
                <a:latin typeface="Consolas" panose="020B0609020204030204" pitchFamily="49" charset="0"/>
              </a:rPr>
              <a:t>double </a:t>
            </a:r>
            <a:r>
              <a:rPr lang="en-US" altLang="en-US" sz="1000" dirty="0" err="1">
                <a:solidFill>
                  <a:srgbClr val="080808"/>
                </a:solidFill>
                <a:latin typeface="Consolas" panose="020B0609020204030204" pitchFamily="49" charset="0"/>
              </a:rPr>
              <a:t>initialLength</a:t>
            </a:r>
            <a:r>
              <a:rPr lang="en-US" altLang="en-US" sz="1000" dirty="0">
                <a:solidFill>
                  <a:srgbClr val="080808"/>
                </a:solidFill>
                <a:latin typeface="Consolas" panose="020B0609020204030204" pitchFamily="49" charset="0"/>
              </a:rPr>
              <a:t>);</a:t>
            </a:r>
          </a:p>
          <a:p>
            <a:pPr lvl="1"/>
            <a:endParaRPr lang="en-US" altLang="en-US" sz="1000" dirty="0">
              <a:solidFill>
                <a:srgbClr val="080808"/>
              </a:solidFill>
              <a:latin typeface="Consolas" panose="020B0609020204030204" pitchFamily="49" charset="0"/>
            </a:endParaRPr>
          </a:p>
          <a:p>
            <a:pPr lvl="1"/>
            <a:r>
              <a:rPr lang="en-US" altLang="en-US" sz="1000" dirty="0">
                <a:solidFill>
                  <a:srgbClr val="080808"/>
                </a:solidFill>
                <a:latin typeface="Consolas" panose="020B0609020204030204" pitchFamily="49" charset="0"/>
              </a:rPr>
              <a:t>//constructor</a:t>
            </a:r>
          </a:p>
          <a:p>
            <a:pPr lvl="1"/>
            <a:r>
              <a:rPr lang="en-US" altLang="en-US" sz="1000" dirty="0">
                <a:solidFill>
                  <a:srgbClr val="080808"/>
                </a:solidFill>
                <a:latin typeface="Consolas" panose="020B0609020204030204" pitchFamily="49" charset="0"/>
              </a:rPr>
              <a:t>//Precondition: </a:t>
            </a:r>
            <a:r>
              <a:rPr lang="en-US" altLang="en-US" sz="1000" dirty="0" err="1">
                <a:solidFill>
                  <a:srgbClr val="080808"/>
                </a:solidFill>
                <a:latin typeface="Consolas" panose="020B0609020204030204" pitchFamily="49" charset="0"/>
              </a:rPr>
              <a:t>initialWidth</a:t>
            </a:r>
            <a:r>
              <a:rPr lang="en-US" altLang="en-US" sz="1000" dirty="0">
                <a:solidFill>
                  <a:srgbClr val="080808"/>
                </a:solidFill>
                <a:latin typeface="Consolas" panose="020B0609020204030204" pitchFamily="49" charset="0"/>
              </a:rPr>
              <a:t> and </a:t>
            </a:r>
            <a:r>
              <a:rPr lang="en-US" altLang="en-US" sz="1000" dirty="0" err="1">
                <a:solidFill>
                  <a:srgbClr val="080808"/>
                </a:solidFill>
                <a:latin typeface="Consolas" panose="020B0609020204030204" pitchFamily="49" charset="0"/>
              </a:rPr>
              <a:t>initialLength</a:t>
            </a:r>
            <a:r>
              <a:rPr lang="en-US" altLang="en-US" sz="1000" dirty="0">
                <a:solidFill>
                  <a:srgbClr val="080808"/>
                </a:solidFill>
                <a:latin typeface="Consolas" panose="020B0609020204030204" pitchFamily="49" charset="0"/>
              </a:rPr>
              <a:t> are initialized to positive doubles</a:t>
            </a:r>
          </a:p>
          <a:p>
            <a:pPr lvl="1"/>
            <a:r>
              <a:rPr lang="en-US" altLang="en-US" sz="1000" dirty="0">
                <a:solidFill>
                  <a:srgbClr val="080808"/>
                </a:solidFill>
                <a:latin typeface="Consolas" panose="020B0609020204030204" pitchFamily="49" charset="0"/>
              </a:rPr>
              <a:t>//Postcondition: Initializes width to </a:t>
            </a:r>
            <a:r>
              <a:rPr lang="en-US" altLang="en-US" sz="1000" dirty="0" err="1">
                <a:solidFill>
                  <a:srgbClr val="080808"/>
                </a:solidFill>
                <a:latin typeface="Consolas" panose="020B0609020204030204" pitchFamily="49" charset="0"/>
              </a:rPr>
              <a:t>initialWidth</a:t>
            </a:r>
            <a:r>
              <a:rPr lang="en-US" altLang="en-US" sz="1000" dirty="0">
                <a:solidFill>
                  <a:srgbClr val="080808"/>
                </a:solidFill>
                <a:latin typeface="Consolas" panose="020B0609020204030204" pitchFamily="49" charset="0"/>
              </a:rPr>
              <a:t> //and length to </a:t>
            </a:r>
            <a:r>
              <a:rPr lang="en-US" altLang="en-US" sz="1000" dirty="0" err="1">
                <a:solidFill>
                  <a:srgbClr val="080808"/>
                </a:solidFill>
                <a:latin typeface="Consolas" panose="020B0609020204030204" pitchFamily="49" charset="0"/>
              </a:rPr>
              <a:t>initialLength</a:t>
            </a:r>
            <a:r>
              <a:rPr lang="en-US" altLang="en-US" sz="1000" dirty="0">
                <a:solidFill>
                  <a:srgbClr val="080808"/>
                </a:solidFill>
                <a:latin typeface="Consolas" panose="020B0609020204030204" pitchFamily="49" charset="0"/>
              </a:rPr>
              <a:t>.</a:t>
            </a:r>
          </a:p>
          <a:p>
            <a:pPr lvl="1"/>
            <a:endParaRPr lang="en-US" altLang="en-US" sz="1000" dirty="0">
              <a:solidFill>
                <a:srgbClr val="080808"/>
              </a:solidFill>
              <a:latin typeface="Consolas" panose="020B0609020204030204" pitchFamily="49" charset="0"/>
            </a:endParaRPr>
          </a:p>
          <a:p>
            <a:pPr lvl="1"/>
            <a:r>
              <a:rPr lang="en-US" altLang="en-US" sz="1000" dirty="0">
                <a:solidFill>
                  <a:srgbClr val="080808"/>
                </a:solidFill>
                <a:latin typeface="Consolas" panose="020B0609020204030204" pitchFamily="49" charset="0"/>
              </a:rPr>
              <a:t>//remember to also add preconditions and postconditions for the other function</a:t>
            </a:r>
          </a:p>
          <a:p>
            <a:pPr lvl="1"/>
            <a:r>
              <a:rPr lang="en-US" altLang="en-US" sz="1000" dirty="0">
                <a:solidFill>
                  <a:srgbClr val="080808"/>
                </a:solidFill>
                <a:latin typeface="Consolas" panose="020B0609020204030204" pitchFamily="49" charset="0"/>
              </a:rPr>
              <a:t>//declarations</a:t>
            </a:r>
          </a:p>
          <a:p>
            <a:pPr lvl="1"/>
            <a:r>
              <a:rPr lang="en-US" altLang="en-US" sz="1000" dirty="0">
                <a:solidFill>
                  <a:srgbClr val="080808"/>
                </a:solidFill>
                <a:latin typeface="Consolas" panose="020B0609020204030204" pitchFamily="49" charset="0"/>
              </a:rPr>
              <a:t> </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newWidth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newLength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58927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3F88-4455-4357-88D0-831BF8B14673}"/>
              </a:ext>
            </a:extLst>
          </p:cNvPr>
          <p:cNvSpPr>
            <a:spLocks noGrp="1"/>
          </p:cNvSpPr>
          <p:nvPr>
            <p:ph type="title"/>
          </p:nvPr>
        </p:nvSpPr>
        <p:spPr>
          <a:xfrm>
            <a:off x="380999" y="365125"/>
            <a:ext cx="11429999" cy="782657"/>
          </a:xfrm>
        </p:spPr>
        <p:txBody>
          <a:bodyPr/>
          <a:lstStyle/>
          <a:p>
            <a:r>
              <a:rPr lang="en-US" dirty="0"/>
              <a:t>2. Defining constructors</a:t>
            </a:r>
          </a:p>
        </p:txBody>
      </p:sp>
      <p:sp>
        <p:nvSpPr>
          <p:cNvPr id="4" name="Slide Number Placeholder 3">
            <a:extLst>
              <a:ext uri="{FF2B5EF4-FFF2-40B4-BE49-F238E27FC236}">
                <a16:creationId xmlns:a16="http://schemas.microsoft.com/office/drawing/2014/main" id="{B90E216D-4159-4296-A42A-DB4A7F9037DD}"/>
              </a:ext>
            </a:extLst>
          </p:cNvPr>
          <p:cNvSpPr>
            <a:spLocks noGrp="1"/>
          </p:cNvSpPr>
          <p:nvPr>
            <p:ph type="sldNum" sz="quarter" idx="12"/>
          </p:nvPr>
        </p:nvSpPr>
        <p:spPr/>
        <p:txBody>
          <a:bodyPr/>
          <a:lstStyle/>
          <a:p>
            <a:fld id="{D62DE1E3-95F9-5A49-8A46-D75D3CDD26F8}" type="slidenum">
              <a:rPr lang="en-US" smtClean="0"/>
              <a:t>43</a:t>
            </a:fld>
            <a:endParaRPr lang="en-US"/>
          </a:p>
        </p:txBody>
      </p:sp>
      <p:sp>
        <p:nvSpPr>
          <p:cNvPr id="5" name="Rectangle 6">
            <a:extLst>
              <a:ext uri="{FF2B5EF4-FFF2-40B4-BE49-F238E27FC236}">
                <a16:creationId xmlns:a16="http://schemas.microsoft.com/office/drawing/2014/main" id="{A7EE56B2-EE25-45EF-BFCF-C98D62FFE8B7}"/>
              </a:ext>
            </a:extLst>
          </p:cNvPr>
          <p:cNvSpPr>
            <a:spLocks noGrp="1" noChangeArrowheads="1"/>
          </p:cNvSpPr>
          <p:nvPr>
            <p:ph idx="1"/>
          </p:nvPr>
        </p:nvSpPr>
        <p:spPr>
          <a:xfrm>
            <a:off x="6764868" y="3115734"/>
            <a:ext cx="3445933" cy="3480877"/>
          </a:xfrm>
        </p:spPr>
        <p:txBody>
          <a:bodyPr>
            <a:normAutofit/>
          </a:bodyPr>
          <a:lstStyle/>
          <a:p>
            <a:pPr eaLnBrk="1" hangingPunct="1">
              <a:lnSpc>
                <a:spcPct val="90000"/>
              </a:lnSpc>
            </a:pPr>
            <a:r>
              <a:rPr lang="en-US" altLang="en-US" sz="2000" dirty="0"/>
              <a:t>Constructor definitions go in the same place as other member functions (in the implementation file, if multiple </a:t>
            </a:r>
            <a:r>
              <a:rPr lang="en-US" altLang="en-US" sz="2000" dirty="0" err="1"/>
              <a:t>cpp</a:t>
            </a:r>
            <a:r>
              <a:rPr lang="en-US" altLang="en-US" sz="2000" dirty="0"/>
              <a:t> files used)</a:t>
            </a:r>
          </a:p>
          <a:p>
            <a:pPr eaLnBrk="1" hangingPunct="1">
              <a:lnSpc>
                <a:spcPct val="90000"/>
              </a:lnSpc>
            </a:pPr>
            <a:endParaRPr lang="en-US" altLang="en-US" sz="2000" dirty="0"/>
          </a:p>
          <a:p>
            <a:pPr eaLnBrk="1" hangingPunct="1">
              <a:lnSpc>
                <a:spcPct val="90000"/>
              </a:lnSpc>
            </a:pPr>
            <a:r>
              <a:rPr lang="en-US" altLang="en-US" sz="2000" dirty="0"/>
              <a:t>Here, the rectangle constructor will initialize a rectangle object with the initial width and length passed in the argument.</a:t>
            </a:r>
          </a:p>
        </p:txBody>
      </p:sp>
      <p:sp>
        <p:nvSpPr>
          <p:cNvPr id="10" name="TextBox 9">
            <a:extLst>
              <a:ext uri="{FF2B5EF4-FFF2-40B4-BE49-F238E27FC236}">
                <a16:creationId xmlns:a16="http://schemas.microsoft.com/office/drawing/2014/main" id="{A9D5BA30-25AB-933F-15DE-33899A09FB05}"/>
              </a:ext>
            </a:extLst>
          </p:cNvPr>
          <p:cNvSpPr txBox="1"/>
          <p:nvPr/>
        </p:nvSpPr>
        <p:spPr>
          <a:xfrm>
            <a:off x="1981200" y="1147782"/>
            <a:ext cx="6790267" cy="6986528"/>
          </a:xfrm>
          <a:prstGeom prst="rect">
            <a:avLst/>
          </a:prstGeom>
          <a:noFill/>
        </p:spPr>
        <p:txBody>
          <a:bodyPr wrap="square">
            <a:spAutoFit/>
          </a:bodyPr>
          <a:lstStyle/>
          <a:p>
            <a:r>
              <a:rPr lang="en-US" altLang="en-US" sz="1400" dirty="0">
                <a:solidFill>
                  <a:srgbClr val="9E880D"/>
                </a:solidFill>
                <a:latin typeface="Consolas" panose="020B0609020204030204" pitchFamily="49" charset="0"/>
              </a:rPr>
              <a:t>#include </a:t>
            </a:r>
            <a:r>
              <a:rPr lang="en-US" altLang="en-US" sz="1400" dirty="0">
                <a:solidFill>
                  <a:srgbClr val="067D17"/>
                </a:solidFill>
                <a:latin typeface="Consolas" panose="020B0609020204030204" pitchFamily="49" charset="0"/>
              </a:rPr>
              <a:t>"</a:t>
            </a:r>
            <a:r>
              <a:rPr lang="en-US" altLang="en-US" sz="1400" dirty="0" err="1">
                <a:solidFill>
                  <a:srgbClr val="067D17"/>
                </a:solidFill>
                <a:latin typeface="Consolas" panose="020B0609020204030204" pitchFamily="49" charset="0"/>
              </a:rPr>
              <a:t>Rectangle.h</a:t>
            </a:r>
            <a:r>
              <a:rPr lang="en-US" altLang="en-US" sz="1400" dirty="0">
                <a:solidFill>
                  <a:srgbClr val="067D17"/>
                </a:solidFill>
                <a:latin typeface="Consolas" panose="020B0609020204030204" pitchFamily="49" charset="0"/>
              </a:rPr>
              <a:t>"</a:t>
            </a:r>
            <a:br>
              <a:rPr lang="en-US" altLang="en-US" sz="1400" dirty="0">
                <a:solidFill>
                  <a:srgbClr val="067D17"/>
                </a:solidFill>
                <a:latin typeface="Consolas" panose="020B0609020204030204" pitchFamily="49" charset="0"/>
              </a:rPr>
            </a:br>
            <a:br>
              <a:rPr lang="en-US" altLang="en-US" sz="1400" dirty="0">
                <a:solidFill>
                  <a:srgbClr val="067D17"/>
                </a:solidFill>
                <a:latin typeface="Consolas" panose="020B0609020204030204" pitchFamily="49" charset="0"/>
              </a:rPr>
            </a:b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a:solidFill>
                  <a:srgbClr val="00627A"/>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a:solidFill>
                  <a:srgbClr val="0033B3"/>
                </a:solidFill>
                <a:latin typeface="Consolas" panose="020B0609020204030204" pitchFamily="49" charset="0"/>
              </a:rPr>
              <a:t>double </a:t>
            </a:r>
            <a:r>
              <a:rPr lang="en-US" altLang="en-US" sz="1400" dirty="0" err="1">
                <a:solidFill>
                  <a:srgbClr val="080808"/>
                </a:solidFill>
                <a:latin typeface="Consolas" panose="020B0609020204030204" pitchFamily="49" charset="0"/>
              </a:rPr>
              <a:t>initialWidth</a:t>
            </a: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double </a:t>
            </a:r>
            <a:r>
              <a:rPr lang="en-US" altLang="en-US" sz="1400" dirty="0" err="1">
                <a:solidFill>
                  <a:srgbClr val="080808"/>
                </a:solidFill>
                <a:latin typeface="Consolas" panose="020B0609020204030204" pitchFamily="49" charset="0"/>
              </a:rPr>
              <a:t>initialLength</a:t>
            </a:r>
            <a:r>
              <a:rPr lang="en-US" altLang="en-US" sz="1400" dirty="0">
                <a:solidFill>
                  <a:srgbClr val="080808"/>
                </a:solidFill>
                <a:latin typeface="Consolas" panose="020B0609020204030204" pitchFamily="49" charset="0"/>
              </a:rPr>
              <a:t>) </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660E7A"/>
                </a:solidFill>
                <a:latin typeface="Consolas" panose="020B0609020204030204" pitchFamily="49" charset="0"/>
              </a:rPr>
              <a:t>width </a:t>
            </a:r>
            <a:r>
              <a:rPr lang="en-US" altLang="en-US" sz="1400" dirty="0">
                <a:solidFill>
                  <a:srgbClr val="080808"/>
                </a:solidFill>
                <a:latin typeface="Consolas" panose="020B0609020204030204" pitchFamily="49" charset="0"/>
              </a:rPr>
              <a:t>= </a:t>
            </a:r>
            <a:r>
              <a:rPr lang="en-US" altLang="en-US" sz="1400" dirty="0" err="1">
                <a:solidFill>
                  <a:srgbClr val="080808"/>
                </a:solidFill>
                <a:latin typeface="Consolas" panose="020B0609020204030204" pitchFamily="49" charset="0"/>
              </a:rPr>
              <a:t>initialWidth</a:t>
            </a:r>
            <a:r>
              <a:rPr lang="en-US" altLang="en-US" sz="1400" dirty="0">
                <a:solidFill>
                  <a:srgbClr val="080808"/>
                </a:solidFill>
                <a:latin typeface="Consolas" panose="020B0609020204030204" pitchFamily="49" charset="0"/>
              </a:rPr>
              <a:t>;</a:t>
            </a:r>
          </a:p>
          <a:p>
            <a:r>
              <a:rPr lang="en-US" altLang="en-US" sz="1400" dirty="0">
                <a:solidFill>
                  <a:srgbClr val="660E7A"/>
                </a:solidFill>
                <a:latin typeface="Consolas" panose="020B0609020204030204" pitchFamily="49" charset="0"/>
              </a:rPr>
              <a:t>	length </a:t>
            </a:r>
            <a:r>
              <a:rPr lang="en-US" altLang="en-US" sz="1400" dirty="0">
                <a:solidFill>
                  <a:srgbClr val="080808"/>
                </a:solidFill>
                <a:latin typeface="Consolas" panose="020B0609020204030204" pitchFamily="49" charset="0"/>
              </a:rPr>
              <a:t>= </a:t>
            </a:r>
            <a:r>
              <a:rPr lang="en-US" altLang="en-US" sz="1400" dirty="0" err="1">
                <a:solidFill>
                  <a:srgbClr val="080808"/>
                </a:solidFill>
                <a:latin typeface="Consolas" panose="020B0609020204030204" pitchFamily="49" charset="0"/>
              </a:rPr>
              <a:t>initialLength</a:t>
            </a:r>
            <a:r>
              <a:rPr lang="en-US" altLang="en-US" sz="1400" dirty="0">
                <a:solidFill>
                  <a:srgbClr val="080808"/>
                </a:solidFill>
                <a:latin typeface="Consolas" panose="020B0609020204030204" pitchFamily="49" charset="0"/>
              </a:rPr>
              <a:t>;</a:t>
            </a:r>
          </a:p>
          <a:p>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endParaRPr lang="en-US" altLang="en-US" sz="1400" dirty="0">
              <a:solidFill>
                <a:srgbClr val="067D17"/>
              </a:solidFill>
              <a:latin typeface="Consolas" panose="020B0609020204030204" pitchFamily="49" charset="0"/>
            </a:endParaRPr>
          </a:p>
          <a:p>
            <a:endParaRPr lang="en-US" altLang="en-US" sz="1400" dirty="0">
              <a:solidFill>
                <a:srgbClr val="067D17"/>
              </a:solidFill>
              <a:latin typeface="Consolas" panose="020B0609020204030204" pitchFamily="49" charset="0"/>
            </a:endParaRPr>
          </a:p>
          <a:p>
            <a:r>
              <a:rPr lang="en-US" altLang="en-US" sz="1400" dirty="0">
                <a:solidFill>
                  <a:srgbClr val="0033B3"/>
                </a:solidFill>
                <a:latin typeface="Consolas" panose="020B0609020204030204" pitchFamily="49" charset="0"/>
              </a:rPr>
              <a:t>void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setWidth</a:t>
            </a:r>
            <a:r>
              <a:rPr lang="en-US" altLang="en-US" sz="1400" dirty="0">
                <a:solidFill>
                  <a:srgbClr val="080808"/>
                </a:solidFill>
                <a:latin typeface="Consolas" panose="020B0609020204030204" pitchFamily="49" charset="0"/>
              </a:rPr>
              <a:t>(</a:t>
            </a:r>
            <a:r>
              <a:rPr lang="en-US" altLang="en-US" sz="1400" dirty="0">
                <a:solidFill>
                  <a:srgbClr val="0033B3"/>
                </a:solidFill>
                <a:latin typeface="Consolas" panose="020B0609020204030204" pitchFamily="49" charset="0"/>
              </a:rPr>
              <a:t>double </a:t>
            </a:r>
            <a:r>
              <a:rPr lang="en-US" altLang="en-US" sz="1400" dirty="0" err="1">
                <a:solidFill>
                  <a:srgbClr val="080808"/>
                </a:solidFill>
                <a:latin typeface="Consolas" panose="020B0609020204030204" pitchFamily="49" charset="0"/>
              </a:rPr>
              <a:t>newWidth</a:t>
            </a:r>
            <a:r>
              <a:rPr lang="en-US" altLang="en-US" sz="1400" dirty="0">
                <a:solidFill>
                  <a:srgbClr val="080808"/>
                </a:solidFill>
                <a:latin typeface="Consolas" panose="020B0609020204030204" pitchFamily="49" charset="0"/>
              </a:rPr>
              <a:t>) </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660E7A"/>
                </a:solidFill>
                <a:latin typeface="Consolas" panose="020B0609020204030204" pitchFamily="49" charset="0"/>
              </a:rPr>
              <a:t>width </a:t>
            </a:r>
            <a:r>
              <a:rPr lang="en-US" altLang="en-US" sz="1400" dirty="0">
                <a:solidFill>
                  <a:srgbClr val="080808"/>
                </a:solidFill>
                <a:latin typeface="Consolas" panose="020B0609020204030204" pitchFamily="49" charset="0"/>
              </a:rPr>
              <a:t>= </a:t>
            </a:r>
            <a:r>
              <a:rPr lang="en-US" altLang="en-US" sz="1400" dirty="0" err="1">
                <a:solidFill>
                  <a:srgbClr val="080808"/>
                </a:solidFill>
                <a:latin typeface="Consolas" panose="020B0609020204030204" pitchFamily="49" charset="0"/>
              </a:rPr>
              <a:t>newWidth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br>
              <a:rPr lang="en-US" altLang="en-US" sz="1400" dirty="0">
                <a:solidFill>
                  <a:srgbClr val="080808"/>
                </a:solidFill>
                <a:latin typeface="Consolas" panose="020B0609020204030204" pitchFamily="49" charset="0"/>
              </a:rPr>
            </a:br>
            <a:r>
              <a:rPr lang="en-US" altLang="en-US" sz="1400" dirty="0">
                <a:solidFill>
                  <a:srgbClr val="0033B3"/>
                </a:solidFill>
                <a:latin typeface="Consolas" panose="020B0609020204030204" pitchFamily="49" charset="0"/>
              </a:rPr>
              <a:t>void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setLength</a:t>
            </a:r>
            <a:r>
              <a:rPr lang="en-US" altLang="en-US" sz="1400" dirty="0">
                <a:solidFill>
                  <a:srgbClr val="080808"/>
                </a:solidFill>
                <a:latin typeface="Consolas" panose="020B0609020204030204" pitchFamily="49" charset="0"/>
              </a:rPr>
              <a:t>(</a:t>
            </a:r>
            <a:r>
              <a:rPr lang="en-US" altLang="en-US" sz="1400" dirty="0">
                <a:solidFill>
                  <a:srgbClr val="0033B3"/>
                </a:solidFill>
                <a:latin typeface="Consolas" panose="020B0609020204030204" pitchFamily="49" charset="0"/>
              </a:rPr>
              <a:t>double </a:t>
            </a:r>
            <a:r>
              <a:rPr lang="en-US" altLang="en-US" sz="1400" dirty="0" err="1">
                <a:solidFill>
                  <a:srgbClr val="080808"/>
                </a:solidFill>
                <a:latin typeface="Consolas" panose="020B0609020204030204" pitchFamily="49" charset="0"/>
              </a:rPr>
              <a:t>newLength</a:t>
            </a:r>
            <a:r>
              <a:rPr lang="en-US" altLang="en-US" sz="1400" dirty="0">
                <a:solidFill>
                  <a:srgbClr val="080808"/>
                </a:solidFill>
                <a:latin typeface="Consolas" panose="020B0609020204030204" pitchFamily="49" charset="0"/>
              </a:rPr>
              <a:t>) </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660E7A"/>
                </a:solidFill>
                <a:latin typeface="Consolas" panose="020B0609020204030204" pitchFamily="49" charset="0"/>
              </a:rPr>
              <a:t>length </a:t>
            </a:r>
            <a:r>
              <a:rPr lang="en-US" altLang="en-US" sz="1400" dirty="0">
                <a:solidFill>
                  <a:srgbClr val="080808"/>
                </a:solidFill>
                <a:latin typeface="Consolas" panose="020B0609020204030204" pitchFamily="49" charset="0"/>
              </a:rPr>
              <a:t>= </a:t>
            </a:r>
            <a:r>
              <a:rPr lang="en-US" altLang="en-US" sz="1400" dirty="0" err="1">
                <a:solidFill>
                  <a:srgbClr val="080808"/>
                </a:solidFill>
                <a:latin typeface="Consolas" panose="020B0609020204030204" pitchFamily="49" charset="0"/>
              </a:rPr>
              <a:t>newLength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br>
              <a:rPr lang="en-US" altLang="en-US" sz="1400" dirty="0">
                <a:solidFill>
                  <a:srgbClr val="080808"/>
                </a:solidFill>
                <a:latin typeface="Consolas" panose="020B0609020204030204" pitchFamily="49" charset="0"/>
              </a:rPr>
            </a:br>
            <a:r>
              <a:rPr lang="en-US" altLang="en-US" sz="1400" dirty="0">
                <a:solidFill>
                  <a:srgbClr val="0033B3"/>
                </a:solidFill>
                <a:latin typeface="Consolas" panose="020B0609020204030204" pitchFamily="49" charset="0"/>
              </a:rPr>
              <a:t>double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getWidth</a:t>
            </a: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const </a:t>
            </a:r>
            <a:br>
              <a:rPr lang="en-US" altLang="en-US" sz="1400" dirty="0">
                <a:solidFill>
                  <a:srgbClr val="0033B3"/>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return </a:t>
            </a:r>
            <a:r>
              <a:rPr lang="en-US" altLang="en-US" sz="1400" dirty="0">
                <a:solidFill>
                  <a:srgbClr val="660E7A"/>
                </a:solidFill>
                <a:latin typeface="Consolas" panose="020B0609020204030204" pitchFamily="49" charset="0"/>
              </a:rPr>
              <a:t>width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br>
              <a:rPr lang="en-US" altLang="en-US" sz="1400" dirty="0">
                <a:solidFill>
                  <a:srgbClr val="080808"/>
                </a:solidFill>
                <a:latin typeface="Consolas" panose="020B0609020204030204" pitchFamily="49" charset="0"/>
              </a:rPr>
            </a:br>
            <a:r>
              <a:rPr lang="en-US" altLang="en-US" sz="1400" dirty="0">
                <a:solidFill>
                  <a:srgbClr val="0033B3"/>
                </a:solidFill>
                <a:latin typeface="Consolas" panose="020B0609020204030204" pitchFamily="49" charset="0"/>
              </a:rPr>
              <a:t>double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getLength</a:t>
            </a: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const </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return </a:t>
            </a:r>
            <a:r>
              <a:rPr lang="en-US" altLang="en-US" sz="1400" dirty="0">
                <a:solidFill>
                  <a:srgbClr val="660E7A"/>
                </a:solidFill>
                <a:latin typeface="Consolas" panose="020B0609020204030204" pitchFamily="49" charset="0"/>
              </a:rPr>
              <a:t>length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br>
              <a:rPr lang="en-US" altLang="en-US" sz="1400" dirty="0">
                <a:solidFill>
                  <a:srgbClr val="080808"/>
                </a:solidFill>
                <a:latin typeface="Consolas" panose="020B0609020204030204" pitchFamily="49" charset="0"/>
              </a:rPr>
            </a:br>
            <a:r>
              <a:rPr lang="en-US" altLang="en-US" sz="1400" dirty="0">
                <a:solidFill>
                  <a:srgbClr val="0033B3"/>
                </a:solidFill>
                <a:latin typeface="Consolas" panose="020B0609020204030204" pitchFamily="49" charset="0"/>
              </a:rPr>
              <a:t>double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getArea</a:t>
            </a: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const </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return </a:t>
            </a:r>
            <a:r>
              <a:rPr lang="en-US" altLang="en-US" sz="1400" dirty="0">
                <a:solidFill>
                  <a:srgbClr val="080808"/>
                </a:solidFill>
                <a:latin typeface="Consolas" panose="020B0609020204030204" pitchFamily="49" charset="0"/>
              </a:rPr>
              <a:t>(</a:t>
            </a:r>
            <a:r>
              <a:rPr lang="en-US" altLang="en-US" sz="1400" dirty="0">
                <a:solidFill>
                  <a:srgbClr val="660E7A"/>
                </a:solidFill>
                <a:latin typeface="Consolas" panose="020B0609020204030204" pitchFamily="49" charset="0"/>
              </a:rPr>
              <a:t>length </a:t>
            </a:r>
            <a:r>
              <a:rPr lang="en-US" altLang="en-US" sz="1400" dirty="0">
                <a:solidFill>
                  <a:srgbClr val="080808"/>
                </a:solidFill>
                <a:latin typeface="Consolas" panose="020B0609020204030204" pitchFamily="49" charset="0"/>
              </a:rPr>
              <a:t>* </a:t>
            </a:r>
            <a:r>
              <a:rPr lang="en-US" altLang="en-US" sz="1400" dirty="0">
                <a:solidFill>
                  <a:srgbClr val="660E7A"/>
                </a:solidFill>
                <a:latin typeface="Consolas" panose="020B0609020204030204" pitchFamily="49" charset="0"/>
              </a:rPr>
              <a:t>width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endParaRPr lang="en-US" sz="1400" dirty="0"/>
          </a:p>
        </p:txBody>
      </p:sp>
      <p:sp>
        <p:nvSpPr>
          <p:cNvPr id="11" name="Rectangle 10">
            <a:extLst>
              <a:ext uri="{FF2B5EF4-FFF2-40B4-BE49-F238E27FC236}">
                <a16:creationId xmlns:a16="http://schemas.microsoft.com/office/drawing/2014/main" id="{6A38BAB8-FAB9-3AE3-8A6E-6A22AFAA2861}"/>
              </a:ext>
            </a:extLst>
          </p:cNvPr>
          <p:cNvSpPr/>
          <p:nvPr/>
        </p:nvSpPr>
        <p:spPr>
          <a:xfrm>
            <a:off x="1859554" y="1642779"/>
            <a:ext cx="7267513" cy="1312088"/>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8086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5AEF-E114-4AD6-A979-3103F92E21EA}"/>
              </a:ext>
            </a:extLst>
          </p:cNvPr>
          <p:cNvSpPr>
            <a:spLocks noGrp="1"/>
          </p:cNvSpPr>
          <p:nvPr>
            <p:ph type="title"/>
          </p:nvPr>
        </p:nvSpPr>
        <p:spPr/>
        <p:txBody>
          <a:bodyPr/>
          <a:lstStyle/>
          <a:p>
            <a:r>
              <a:rPr lang="en-US" dirty="0"/>
              <a:t>3. Calling a constructor</a:t>
            </a:r>
          </a:p>
        </p:txBody>
      </p:sp>
      <p:sp>
        <p:nvSpPr>
          <p:cNvPr id="3" name="Content Placeholder 2">
            <a:extLst>
              <a:ext uri="{FF2B5EF4-FFF2-40B4-BE49-F238E27FC236}">
                <a16:creationId xmlns:a16="http://schemas.microsoft.com/office/drawing/2014/main" id="{B9E5D993-E045-4017-A984-C542B5EEEFFC}"/>
              </a:ext>
            </a:extLst>
          </p:cNvPr>
          <p:cNvSpPr>
            <a:spLocks noGrp="1"/>
          </p:cNvSpPr>
          <p:nvPr>
            <p:ph idx="1"/>
          </p:nvPr>
        </p:nvSpPr>
        <p:spPr/>
        <p:txBody>
          <a:bodyPr>
            <a:normAutofit/>
          </a:bodyPr>
          <a:lstStyle/>
          <a:p>
            <a:endParaRPr lang="en-US" sz="2000" dirty="0"/>
          </a:p>
          <a:p>
            <a:pPr marL="0" indent="0">
              <a:buNone/>
            </a:pPr>
            <a:r>
              <a:rPr lang="en-US" sz="2000" dirty="0"/>
              <a:t>Constructors are NOT called like a normal member function.</a:t>
            </a:r>
          </a:p>
          <a:p>
            <a:pPr marL="0" indent="0">
              <a:buNone/>
            </a:pPr>
            <a:br>
              <a:rPr lang="en-US" altLang="en-US" sz="1600" dirty="0">
                <a:latin typeface="Courier New" panose="02070309020205020404" pitchFamily="49" charset="0"/>
                <a:cs typeface="Courier New" panose="02070309020205020404" pitchFamily="49" charset="0"/>
              </a:rPr>
            </a:b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box1.Rectangle(2, 3);   </a:t>
            </a:r>
            <a:r>
              <a:rPr lang="en-US" altLang="en-US" sz="1600" b="1" i="1" dirty="0">
                <a:latin typeface="Courier New" panose="02070309020205020404" pitchFamily="49" charset="0"/>
                <a:cs typeface="Courier New" panose="02070309020205020404" pitchFamily="49" charset="0"/>
              </a:rPr>
              <a:t>//will not work</a:t>
            </a:r>
          </a:p>
          <a:p>
            <a:pPr marL="0" indent="0">
              <a:buNone/>
            </a:pPr>
            <a:endParaRPr lang="en-US" dirty="0"/>
          </a:p>
          <a:p>
            <a:pPr marL="0" indent="0">
              <a:buNone/>
            </a:pPr>
            <a:r>
              <a:rPr lang="en-US" altLang="en-US" sz="2000" dirty="0"/>
              <a:t>The correct way to call a constructor is when declaring the object:</a:t>
            </a:r>
            <a:br>
              <a:rPr lang="en-US" altLang="en-US" sz="2000" dirty="0"/>
            </a:br>
            <a:br>
              <a:rPr lang="en-US" altLang="en-US" sz="2000" dirty="0"/>
            </a:br>
            <a:r>
              <a:rPr lang="en-US" altLang="en-US" sz="2000" dirty="0">
                <a:latin typeface="Courier New" panose="02070309020205020404" pitchFamily="49" charset="0"/>
                <a:cs typeface="Courier New" panose="02070309020205020404" pitchFamily="49" charset="0"/>
              </a:rPr>
              <a:t> 		</a:t>
            </a:r>
            <a:r>
              <a:rPr lang="en-US" altLang="en-US" sz="2800" dirty="0"/>
              <a:t> 		</a:t>
            </a:r>
            <a:r>
              <a:rPr lang="en-US" altLang="en-US" sz="2000" dirty="0">
                <a:latin typeface="Courier New" panose="02070309020205020404" pitchFamily="49" charset="0"/>
                <a:cs typeface="Courier New" panose="02070309020205020404" pitchFamily="49" charset="0"/>
              </a:rPr>
              <a:t>Rectangle  box1(2, 3);  </a:t>
            </a:r>
          </a:p>
          <a:p>
            <a:pPr marL="0" indent="0">
              <a:buNone/>
            </a:pPr>
            <a:r>
              <a:rPr lang="en-US" altLang="en-US" sz="2000" dirty="0">
                <a:latin typeface="Courier New" panose="02070309020205020404" pitchFamily="49" charset="0"/>
                <a:cs typeface="Courier New" panose="02070309020205020404" pitchFamily="49" charset="0"/>
              </a:rPr>
              <a:t>//creates Rectangle object named box1 and </a:t>
            </a:r>
          </a:p>
          <a:p>
            <a:pPr marL="0" indent="0">
              <a:buNone/>
            </a:pPr>
            <a:r>
              <a:rPr lang="en-US" altLang="en-US" sz="2000" dirty="0">
                <a:latin typeface="Courier New" panose="02070309020205020404" pitchFamily="49" charset="0"/>
                <a:cs typeface="Courier New" panose="02070309020205020404" pitchFamily="49" charset="0"/>
              </a:rPr>
              <a:t>//initializes width to 2, and length to 3</a:t>
            </a:r>
            <a:endParaRPr lang="en-US" altLang="en-US" sz="2000" dirty="0"/>
          </a:p>
          <a:p>
            <a:pPr lvl="1" eaLnBrk="1" hangingPunct="1"/>
            <a:endParaRPr lang="en-US" altLang="en-US" sz="2000" dirty="0"/>
          </a:p>
          <a:p>
            <a:pPr marL="0" indent="0">
              <a:buNone/>
            </a:pPr>
            <a:endParaRPr lang="en-US" dirty="0"/>
          </a:p>
        </p:txBody>
      </p:sp>
      <p:sp>
        <p:nvSpPr>
          <p:cNvPr id="4" name="Slide Number Placeholder 3">
            <a:extLst>
              <a:ext uri="{FF2B5EF4-FFF2-40B4-BE49-F238E27FC236}">
                <a16:creationId xmlns:a16="http://schemas.microsoft.com/office/drawing/2014/main" id="{B350DF64-5F8E-4B8C-BA29-1317EBD837FE}"/>
              </a:ext>
            </a:extLst>
          </p:cNvPr>
          <p:cNvSpPr>
            <a:spLocks noGrp="1"/>
          </p:cNvSpPr>
          <p:nvPr>
            <p:ph type="sldNum" sz="quarter" idx="12"/>
          </p:nvPr>
        </p:nvSpPr>
        <p:spPr/>
        <p:txBody>
          <a:bodyPr/>
          <a:lstStyle/>
          <a:p>
            <a:fld id="{D62DE1E3-95F9-5A49-8A46-D75D3CDD26F8}" type="slidenum">
              <a:rPr lang="en-US" smtClean="0"/>
              <a:t>44</a:t>
            </a:fld>
            <a:endParaRPr lang="en-US"/>
          </a:p>
        </p:txBody>
      </p:sp>
    </p:spTree>
    <p:extLst>
      <p:ext uri="{BB962C8B-B14F-4D97-AF65-F5344CB8AC3E}">
        <p14:creationId xmlns:p14="http://schemas.microsoft.com/office/powerpoint/2010/main" val="1100307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20FA-A0F9-4223-8A37-CA0619CAACF8}"/>
              </a:ext>
            </a:extLst>
          </p:cNvPr>
          <p:cNvSpPr>
            <a:spLocks noGrp="1"/>
          </p:cNvSpPr>
          <p:nvPr>
            <p:ph type="title"/>
          </p:nvPr>
        </p:nvSpPr>
        <p:spPr/>
        <p:txBody>
          <a:bodyPr/>
          <a:lstStyle/>
          <a:p>
            <a:r>
              <a:rPr lang="en-US" dirty="0"/>
              <a:t>Overloading Constructors</a:t>
            </a:r>
          </a:p>
        </p:txBody>
      </p:sp>
      <p:sp>
        <p:nvSpPr>
          <p:cNvPr id="3" name="Content Placeholder 2">
            <a:extLst>
              <a:ext uri="{FF2B5EF4-FFF2-40B4-BE49-F238E27FC236}">
                <a16:creationId xmlns:a16="http://schemas.microsoft.com/office/drawing/2014/main" id="{35119B48-E579-48D2-B777-48EFECACF6CA}"/>
              </a:ext>
            </a:extLst>
          </p:cNvPr>
          <p:cNvSpPr>
            <a:spLocks noGrp="1"/>
          </p:cNvSpPr>
          <p:nvPr>
            <p:ph idx="1"/>
          </p:nvPr>
        </p:nvSpPr>
        <p:spPr/>
        <p:txBody>
          <a:bodyPr>
            <a:normAutofit/>
          </a:bodyPr>
          <a:lstStyle/>
          <a:p>
            <a:pPr eaLnBrk="1" hangingPunct="1">
              <a:lnSpc>
                <a:spcPct val="90000"/>
              </a:lnSpc>
            </a:pPr>
            <a:r>
              <a:rPr lang="en-US" altLang="en-US" sz="2000" dirty="0"/>
              <a:t>Sometimes you need to create objects based on different sets of parameter values</a:t>
            </a:r>
          </a:p>
          <a:p>
            <a:pPr eaLnBrk="1" hangingPunct="1">
              <a:lnSpc>
                <a:spcPct val="90000"/>
              </a:lnSpc>
            </a:pPr>
            <a:endParaRPr lang="en-US" altLang="en-US" sz="2000" dirty="0"/>
          </a:p>
          <a:p>
            <a:pPr eaLnBrk="1" hangingPunct="1">
              <a:lnSpc>
                <a:spcPct val="90000"/>
              </a:lnSpc>
            </a:pPr>
            <a:r>
              <a:rPr lang="en-US" altLang="en-US" sz="2000" dirty="0"/>
              <a:t>Constructors can be overloaded by defining constructors with different parameter lists</a:t>
            </a:r>
          </a:p>
          <a:p>
            <a:pPr marL="0" indent="0">
              <a:lnSpc>
                <a:spcPct val="90000"/>
              </a:lnSpc>
              <a:buNone/>
            </a:pPr>
            <a:endParaRPr lang="en-US" altLang="en-US" sz="2000" dirty="0"/>
          </a:p>
          <a:p>
            <a:pPr marL="0" indent="0">
              <a:lnSpc>
                <a:spcPct val="90000"/>
              </a:lnSpc>
              <a:buNone/>
            </a:pPr>
            <a:r>
              <a:rPr lang="en-US" altLang="en-US" sz="2000" dirty="0">
                <a:solidFill>
                  <a:srgbClr val="008080"/>
                </a:solidFill>
                <a:latin typeface="Consolas" panose="020B0609020204030204" pitchFamily="49" charset="0"/>
              </a:rPr>
              <a:t> </a:t>
            </a:r>
            <a:r>
              <a:rPr lang="en-US" altLang="en-US" sz="2000" dirty="0">
                <a:solidFill>
                  <a:srgbClr val="00627A"/>
                </a:solidFill>
                <a:latin typeface="Consolas" panose="020B0609020204030204" pitchFamily="49" charset="0"/>
              </a:rPr>
              <a:t>Rectangle</a:t>
            </a:r>
            <a:r>
              <a:rPr lang="en-US" altLang="en-US" sz="2000" dirty="0">
                <a:solidFill>
                  <a:srgbClr val="080808"/>
                </a:solidFill>
                <a:latin typeface="Consolas" panose="020B0609020204030204" pitchFamily="49" charset="0"/>
              </a:rPr>
              <a:t>(</a:t>
            </a:r>
            <a:r>
              <a:rPr lang="en-US" altLang="en-US" sz="2000" dirty="0">
                <a:solidFill>
                  <a:srgbClr val="0033B3"/>
                </a:solidFill>
                <a:latin typeface="Consolas" panose="020B0609020204030204" pitchFamily="49" charset="0"/>
              </a:rPr>
              <a:t>double </a:t>
            </a:r>
            <a:r>
              <a:rPr lang="en-US" altLang="en-US" sz="2000" dirty="0" err="1">
                <a:solidFill>
                  <a:srgbClr val="080808"/>
                </a:solidFill>
                <a:latin typeface="Consolas" panose="020B0609020204030204" pitchFamily="49" charset="0"/>
              </a:rPr>
              <a:t>initialWidth</a:t>
            </a:r>
            <a:r>
              <a:rPr lang="en-US" altLang="en-US" sz="2000" dirty="0">
                <a:solidFill>
                  <a:srgbClr val="080808"/>
                </a:solidFill>
                <a:latin typeface="Consolas" panose="020B0609020204030204" pitchFamily="49" charset="0"/>
              </a:rPr>
              <a:t>, </a:t>
            </a:r>
            <a:r>
              <a:rPr lang="en-US" altLang="en-US" sz="2000" dirty="0">
                <a:solidFill>
                  <a:srgbClr val="0033B3"/>
                </a:solidFill>
                <a:latin typeface="Consolas" panose="020B0609020204030204" pitchFamily="49" charset="0"/>
              </a:rPr>
              <a:t>double </a:t>
            </a:r>
            <a:r>
              <a:rPr lang="en-US" altLang="en-US" sz="2000" dirty="0" err="1">
                <a:solidFill>
                  <a:srgbClr val="080808"/>
                </a:solidFill>
                <a:latin typeface="Consolas" panose="020B0609020204030204" pitchFamily="49" charset="0"/>
              </a:rPr>
              <a:t>initialLength</a:t>
            </a:r>
            <a:r>
              <a:rPr lang="en-US" altLang="en-US" sz="2000" dirty="0">
                <a:solidFill>
                  <a:srgbClr val="080808"/>
                </a:solidFill>
                <a:latin typeface="Consolas" panose="020B0609020204030204" pitchFamily="49" charset="0"/>
              </a:rPr>
              <a:t>); </a:t>
            </a:r>
          </a:p>
          <a:p>
            <a:pPr marL="0" indent="0">
              <a:lnSpc>
                <a:spcPct val="90000"/>
              </a:lnSpc>
              <a:buNone/>
            </a:pPr>
            <a:r>
              <a:rPr lang="en-US" altLang="en-US" sz="2000" dirty="0">
                <a:solidFill>
                  <a:srgbClr val="008080"/>
                </a:solidFill>
                <a:latin typeface="Consolas" panose="020B0609020204030204" pitchFamily="49" charset="0"/>
              </a:rPr>
              <a:t> </a:t>
            </a:r>
            <a:r>
              <a:rPr lang="en-US" altLang="en-US" sz="2000" dirty="0">
                <a:solidFill>
                  <a:srgbClr val="00627A"/>
                </a:solidFill>
                <a:latin typeface="Consolas" panose="020B0609020204030204" pitchFamily="49" charset="0"/>
              </a:rPr>
              <a:t>Rectangle</a:t>
            </a:r>
            <a:r>
              <a:rPr lang="en-US" altLang="en-US" sz="2000" dirty="0">
                <a:solidFill>
                  <a:srgbClr val="080808"/>
                </a:solidFill>
                <a:latin typeface="Consolas" panose="020B0609020204030204" pitchFamily="49" charset="0"/>
              </a:rPr>
              <a:t>(); </a:t>
            </a:r>
            <a:endParaRPr lang="en-US" altLang="en-US" sz="2000" dirty="0"/>
          </a:p>
          <a:p>
            <a:pPr marL="0" indent="0">
              <a:lnSpc>
                <a:spcPct val="90000"/>
              </a:lnSpc>
              <a:buNone/>
            </a:pPr>
            <a:endParaRPr lang="en-US" altLang="en-US" sz="2000" dirty="0"/>
          </a:p>
          <a:p>
            <a:pPr eaLnBrk="1" hangingPunct="1">
              <a:lnSpc>
                <a:spcPct val="90000"/>
              </a:lnSpc>
            </a:pPr>
            <a:endParaRPr lang="en-US" altLang="en-US" sz="2000" dirty="0"/>
          </a:p>
          <a:p>
            <a:pPr eaLnBrk="1" hangingPunct="1">
              <a:lnSpc>
                <a:spcPct val="90000"/>
              </a:lnSpc>
            </a:pPr>
            <a:r>
              <a:rPr lang="en-US" altLang="en-US" sz="2000" dirty="0"/>
              <a:t>Remember, the compiler determines which constructor to use based on the number and type of arguments</a:t>
            </a:r>
          </a:p>
          <a:p>
            <a:pPr marL="0" indent="0">
              <a:lnSpc>
                <a:spcPct val="90000"/>
              </a:lnSpc>
              <a:buNone/>
            </a:pPr>
            <a:endParaRPr lang="en-US" altLang="en-US" sz="2000" dirty="0"/>
          </a:p>
        </p:txBody>
      </p:sp>
      <p:sp>
        <p:nvSpPr>
          <p:cNvPr id="4" name="Slide Number Placeholder 3">
            <a:extLst>
              <a:ext uri="{FF2B5EF4-FFF2-40B4-BE49-F238E27FC236}">
                <a16:creationId xmlns:a16="http://schemas.microsoft.com/office/drawing/2014/main" id="{78ACB082-382D-4264-A695-5315EFA0E280}"/>
              </a:ext>
            </a:extLst>
          </p:cNvPr>
          <p:cNvSpPr>
            <a:spLocks noGrp="1"/>
          </p:cNvSpPr>
          <p:nvPr>
            <p:ph type="sldNum" sz="quarter" idx="12"/>
          </p:nvPr>
        </p:nvSpPr>
        <p:spPr/>
        <p:txBody>
          <a:bodyPr/>
          <a:lstStyle/>
          <a:p>
            <a:fld id="{D62DE1E3-95F9-5A49-8A46-D75D3CDD26F8}" type="slidenum">
              <a:rPr lang="en-US" smtClean="0"/>
              <a:t>45</a:t>
            </a:fld>
            <a:endParaRPr lang="en-US"/>
          </a:p>
        </p:txBody>
      </p:sp>
    </p:spTree>
    <p:extLst>
      <p:ext uri="{BB962C8B-B14F-4D97-AF65-F5344CB8AC3E}">
        <p14:creationId xmlns:p14="http://schemas.microsoft.com/office/powerpoint/2010/main" val="4160378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B57D-8420-462B-B86B-CECD234FA8BF}"/>
              </a:ext>
            </a:extLst>
          </p:cNvPr>
          <p:cNvSpPr>
            <a:spLocks noGrp="1"/>
          </p:cNvSpPr>
          <p:nvPr>
            <p:ph type="title"/>
          </p:nvPr>
        </p:nvSpPr>
        <p:spPr/>
        <p:txBody>
          <a:bodyPr/>
          <a:lstStyle/>
          <a:p>
            <a:r>
              <a:rPr lang="en-US" dirty="0"/>
              <a:t>The default constructor</a:t>
            </a:r>
          </a:p>
        </p:txBody>
      </p:sp>
      <p:sp>
        <p:nvSpPr>
          <p:cNvPr id="3" name="Content Placeholder 2">
            <a:extLst>
              <a:ext uri="{FF2B5EF4-FFF2-40B4-BE49-F238E27FC236}">
                <a16:creationId xmlns:a16="http://schemas.microsoft.com/office/drawing/2014/main" id="{2F2A1192-99A3-4D12-9145-0ABC96285FD4}"/>
              </a:ext>
            </a:extLst>
          </p:cNvPr>
          <p:cNvSpPr>
            <a:spLocks noGrp="1"/>
          </p:cNvSpPr>
          <p:nvPr>
            <p:ph idx="1"/>
          </p:nvPr>
        </p:nvSpPr>
        <p:spPr/>
        <p:txBody>
          <a:bodyPr>
            <a:normAutofit/>
          </a:bodyPr>
          <a:lstStyle/>
          <a:p>
            <a:pPr eaLnBrk="1" hangingPunct="1">
              <a:lnSpc>
                <a:spcPct val="90000"/>
              </a:lnSpc>
            </a:pPr>
            <a:r>
              <a:rPr lang="en-US" altLang="en-US" sz="2000" dirty="0"/>
              <a:t>A default constructor uses no parameters (takes no arguments).</a:t>
            </a:r>
          </a:p>
          <a:p>
            <a:pPr eaLnBrk="1" hangingPunct="1">
              <a:lnSpc>
                <a:spcPct val="90000"/>
              </a:lnSpc>
            </a:pPr>
            <a:endParaRPr lang="en-US" altLang="en-US" sz="2000" dirty="0"/>
          </a:p>
          <a:p>
            <a:pPr eaLnBrk="1" hangingPunct="1">
              <a:lnSpc>
                <a:spcPct val="90000"/>
              </a:lnSpc>
            </a:pPr>
            <a:r>
              <a:rPr lang="en-US" altLang="en-US" sz="2000" dirty="0"/>
              <a:t>It used to create an object when no other input arguments are given.  (It is the “default” version of a constructor)</a:t>
            </a:r>
          </a:p>
          <a:p>
            <a:pPr marL="0" indent="0">
              <a:lnSpc>
                <a:spcPct val="90000"/>
              </a:lnSpc>
              <a:buNone/>
            </a:pPr>
            <a:endParaRPr lang="en-US" altLang="en-US" sz="2000" dirty="0"/>
          </a:p>
          <a:p>
            <a:pPr eaLnBrk="1" hangingPunct="1">
              <a:lnSpc>
                <a:spcPct val="90000"/>
              </a:lnSpc>
            </a:pPr>
            <a:r>
              <a:rPr lang="en-US" altLang="en-US" sz="2000" dirty="0"/>
              <a:t>A default constructor for the Rectangle class could be declared in this way</a:t>
            </a:r>
          </a:p>
          <a:p>
            <a:endParaRPr lang="en-US" sz="2000" dirty="0"/>
          </a:p>
        </p:txBody>
      </p:sp>
      <p:sp>
        <p:nvSpPr>
          <p:cNvPr id="4" name="Slide Number Placeholder 3">
            <a:extLst>
              <a:ext uri="{FF2B5EF4-FFF2-40B4-BE49-F238E27FC236}">
                <a16:creationId xmlns:a16="http://schemas.microsoft.com/office/drawing/2014/main" id="{43E95075-B47B-464F-9EE0-2CA09E8B098D}"/>
              </a:ext>
            </a:extLst>
          </p:cNvPr>
          <p:cNvSpPr>
            <a:spLocks noGrp="1"/>
          </p:cNvSpPr>
          <p:nvPr>
            <p:ph type="sldNum" sz="quarter" idx="12"/>
          </p:nvPr>
        </p:nvSpPr>
        <p:spPr/>
        <p:txBody>
          <a:bodyPr/>
          <a:lstStyle/>
          <a:p>
            <a:fld id="{D62DE1E3-95F9-5A49-8A46-D75D3CDD26F8}" type="slidenum">
              <a:rPr lang="en-US" smtClean="0"/>
              <a:t>46</a:t>
            </a:fld>
            <a:endParaRPr lang="en-US"/>
          </a:p>
        </p:txBody>
      </p:sp>
      <p:sp>
        <p:nvSpPr>
          <p:cNvPr id="7" name="Rectangle 6">
            <a:extLst>
              <a:ext uri="{FF2B5EF4-FFF2-40B4-BE49-F238E27FC236}">
                <a16:creationId xmlns:a16="http://schemas.microsoft.com/office/drawing/2014/main" id="{6C33E2E7-2006-D601-5E89-5CA64AE7540B}"/>
              </a:ext>
            </a:extLst>
          </p:cNvPr>
          <p:cNvSpPr/>
          <p:nvPr/>
        </p:nvSpPr>
        <p:spPr>
          <a:xfrm>
            <a:off x="3269305" y="5300790"/>
            <a:ext cx="953984" cy="185609"/>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72BEA1-01CD-1F59-47EA-87B4993F5CF5}"/>
              </a:ext>
            </a:extLst>
          </p:cNvPr>
          <p:cNvSpPr txBox="1"/>
          <p:nvPr/>
        </p:nvSpPr>
        <p:spPr>
          <a:xfrm>
            <a:off x="2343320" y="4023519"/>
            <a:ext cx="7205070" cy="2554545"/>
          </a:xfrm>
          <a:prstGeom prst="rect">
            <a:avLst/>
          </a:prstGeom>
          <a:noFill/>
        </p:spPr>
        <p:txBody>
          <a:bodyPr wrap="square">
            <a:spAutoFit/>
          </a:bodyPr>
          <a:lstStyle/>
          <a:p>
            <a:endParaRPr lang="en-US" sz="1000" dirty="0">
              <a:solidFill>
                <a:srgbClr val="0000FF"/>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	</a:t>
            </a:r>
            <a:r>
              <a:rPr lang="en-US" altLang="en-US" sz="1000" dirty="0">
                <a:solidFill>
                  <a:srgbClr val="00627A"/>
                </a:solidFill>
                <a:latin typeface="Consolas" panose="020B0609020204030204" pitchFamily="49" charset="0"/>
              </a:rPr>
              <a:t>Rectangle</a:t>
            </a:r>
            <a:r>
              <a:rPr lang="en-US" altLang="en-US" sz="1000" dirty="0">
                <a:solidFill>
                  <a:srgbClr val="080808"/>
                </a:solidFill>
                <a:latin typeface="Consolas" panose="020B0609020204030204" pitchFamily="49" charset="0"/>
              </a:rPr>
              <a:t>(); </a:t>
            </a:r>
          </a:p>
          <a:p>
            <a:pPr lvl="1"/>
            <a:r>
              <a:rPr lang="en-US" altLang="en-US" sz="1000" dirty="0">
                <a:solidFill>
                  <a:srgbClr val="080808"/>
                </a:solidFill>
                <a:latin typeface="Consolas" panose="020B0609020204030204" pitchFamily="49" charset="0"/>
              </a:rPr>
              <a:t>	//default constructor</a:t>
            </a:r>
          </a:p>
          <a:p>
            <a:pPr lvl="1"/>
            <a:r>
              <a:rPr lang="en-US" altLang="en-US" sz="1000" dirty="0">
                <a:solidFill>
                  <a:srgbClr val="080808"/>
                </a:solidFill>
                <a:latin typeface="Consolas" panose="020B0609020204030204" pitchFamily="49" charset="0"/>
              </a:rPr>
              <a:t>	//Precondition: none</a:t>
            </a:r>
          </a:p>
          <a:p>
            <a:pPr lvl="1"/>
            <a:r>
              <a:rPr lang="en-US" altLang="en-US" sz="1000" dirty="0">
                <a:solidFill>
                  <a:srgbClr val="080808"/>
                </a:solidFill>
                <a:latin typeface="Consolas" panose="020B0609020204030204" pitchFamily="49" charset="0"/>
              </a:rPr>
              <a:t>	//Postcondition: default constructor. Initializes length and width to zero.</a:t>
            </a:r>
          </a:p>
          <a:p>
            <a:pPr lvl="1"/>
            <a:endParaRPr lang="en-US" altLang="en-US" sz="1000" dirty="0">
              <a:solidFill>
                <a:srgbClr val="080808"/>
              </a:solidFill>
              <a:latin typeface="Consolas" panose="020B0609020204030204" pitchFamily="49" charset="0"/>
            </a:endParaRPr>
          </a:p>
          <a:p>
            <a:pPr lvl="1"/>
            <a:r>
              <a:rPr lang="en-US" altLang="en-US" sz="1000" dirty="0">
                <a:solidFill>
                  <a:srgbClr val="080808"/>
                </a:solidFill>
                <a:latin typeface="Consolas" panose="020B0609020204030204" pitchFamily="49" charset="0"/>
              </a:rPr>
              <a:t>//then add the rest of class declaration </a:t>
            </a:r>
          </a:p>
          <a:p>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281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3279-CFE7-4DA0-B120-8C2562A66DE1}"/>
              </a:ext>
            </a:extLst>
          </p:cNvPr>
          <p:cNvSpPr>
            <a:spLocks noGrp="1"/>
          </p:cNvSpPr>
          <p:nvPr>
            <p:ph type="title"/>
          </p:nvPr>
        </p:nvSpPr>
        <p:spPr/>
        <p:txBody>
          <a:bodyPr>
            <a:normAutofit/>
          </a:bodyPr>
          <a:lstStyle/>
          <a:p>
            <a:r>
              <a:rPr lang="en-US" dirty="0"/>
              <a:t>An undefined default constructor</a:t>
            </a:r>
          </a:p>
        </p:txBody>
      </p:sp>
      <p:sp>
        <p:nvSpPr>
          <p:cNvPr id="3" name="Content Placeholder 2">
            <a:extLst>
              <a:ext uri="{FF2B5EF4-FFF2-40B4-BE49-F238E27FC236}">
                <a16:creationId xmlns:a16="http://schemas.microsoft.com/office/drawing/2014/main" id="{1692EFB5-6385-415B-89E2-D5EFD1EA725C}"/>
              </a:ext>
            </a:extLst>
          </p:cNvPr>
          <p:cNvSpPr>
            <a:spLocks noGrp="1"/>
          </p:cNvSpPr>
          <p:nvPr>
            <p:ph idx="1"/>
          </p:nvPr>
        </p:nvSpPr>
        <p:spPr/>
        <p:txBody>
          <a:bodyPr/>
          <a:lstStyle/>
          <a:p>
            <a:r>
              <a:rPr lang="en-US" sz="2000" dirty="0"/>
              <a:t>If we do not define the default constructor, it will be a function with no parameters and an empty definition:</a:t>
            </a:r>
          </a:p>
          <a:p>
            <a:endParaRPr lang="en-US" sz="2000" dirty="0"/>
          </a:p>
          <a:p>
            <a:endParaRPr lang="en-US" sz="2000" dirty="0"/>
          </a:p>
          <a:p>
            <a:endParaRPr lang="en-US" sz="2000" dirty="0"/>
          </a:p>
          <a:p>
            <a:endParaRPr lang="en-US" sz="2000" dirty="0"/>
          </a:p>
          <a:p>
            <a:endParaRPr lang="en-US" sz="2000" dirty="0"/>
          </a:p>
          <a:p>
            <a:r>
              <a:rPr lang="en-US" sz="2000" b="1" u="sng" dirty="0"/>
              <a:t>You should ALWAYS declare and define your default constructor </a:t>
            </a:r>
            <a:r>
              <a:rPr lang="en-US" sz="2000" dirty="0"/>
              <a:t>(at least ALWAYS in this class.  You may find very rare exceptions later).</a:t>
            </a:r>
          </a:p>
          <a:p>
            <a:endParaRPr lang="en-US" dirty="0"/>
          </a:p>
        </p:txBody>
      </p:sp>
      <p:sp>
        <p:nvSpPr>
          <p:cNvPr id="4" name="Slide Number Placeholder 3">
            <a:extLst>
              <a:ext uri="{FF2B5EF4-FFF2-40B4-BE49-F238E27FC236}">
                <a16:creationId xmlns:a16="http://schemas.microsoft.com/office/drawing/2014/main" id="{C40D1347-FBC3-4DDA-8895-E4FD911DA038}"/>
              </a:ext>
            </a:extLst>
          </p:cNvPr>
          <p:cNvSpPr>
            <a:spLocks noGrp="1"/>
          </p:cNvSpPr>
          <p:nvPr>
            <p:ph type="sldNum" sz="quarter" idx="12"/>
          </p:nvPr>
        </p:nvSpPr>
        <p:spPr/>
        <p:txBody>
          <a:bodyPr/>
          <a:lstStyle/>
          <a:p>
            <a:fld id="{D62DE1E3-95F9-5A49-8A46-D75D3CDD26F8}" type="slidenum">
              <a:rPr lang="en-US" smtClean="0"/>
              <a:t>47</a:t>
            </a:fld>
            <a:endParaRPr lang="en-US"/>
          </a:p>
        </p:txBody>
      </p:sp>
      <p:sp>
        <p:nvSpPr>
          <p:cNvPr id="7" name="TextBox 6">
            <a:extLst>
              <a:ext uri="{FF2B5EF4-FFF2-40B4-BE49-F238E27FC236}">
                <a16:creationId xmlns:a16="http://schemas.microsoft.com/office/drawing/2014/main" id="{75247B82-3CA4-F069-77F3-AE37EB2852A2}"/>
              </a:ext>
            </a:extLst>
          </p:cNvPr>
          <p:cNvSpPr txBox="1"/>
          <p:nvPr/>
        </p:nvSpPr>
        <p:spPr>
          <a:xfrm>
            <a:off x="1981201" y="2470540"/>
            <a:ext cx="8475133" cy="1200329"/>
          </a:xfrm>
          <a:prstGeom prst="rect">
            <a:avLst/>
          </a:prstGeom>
          <a:noFill/>
        </p:spPr>
        <p:txBody>
          <a:bodyPr wrap="square">
            <a:spAutoFit/>
          </a:bodyPr>
          <a:lstStyle/>
          <a:p>
            <a:r>
              <a:rPr lang="en-US" altLang="en-US" dirty="0">
                <a:solidFill>
                  <a:srgbClr val="008080"/>
                </a:solidFill>
                <a:latin typeface="Consolas" panose="020B0609020204030204" pitchFamily="49" charset="0"/>
              </a:rPr>
              <a:t>Rectangle</a:t>
            </a:r>
            <a:r>
              <a:rPr lang="en-US" altLang="en-US" dirty="0">
                <a:solidFill>
                  <a:srgbClr val="080808"/>
                </a:solidFill>
                <a:latin typeface="Consolas" panose="020B0609020204030204" pitchFamily="49" charset="0"/>
              </a:rPr>
              <a:t>::</a:t>
            </a:r>
            <a:r>
              <a:rPr lang="en-US" altLang="en-US" dirty="0">
                <a:solidFill>
                  <a:srgbClr val="00627A"/>
                </a:solidFill>
                <a:latin typeface="Consolas" panose="020B0609020204030204" pitchFamily="49" charset="0"/>
              </a:rPr>
              <a:t>Rectangle</a:t>
            </a:r>
            <a:r>
              <a:rPr lang="en-US" altLang="en-US" dirty="0">
                <a:solidFill>
                  <a:srgbClr val="080808"/>
                </a:solidFill>
                <a:latin typeface="Consolas" panose="020B0609020204030204" pitchFamily="49" charset="0"/>
              </a:rPr>
              <a:t>() </a:t>
            </a:r>
            <a:br>
              <a:rPr lang="en-US" altLang="en-US" dirty="0">
                <a:solidFill>
                  <a:srgbClr val="080808"/>
                </a:solidFill>
                <a:latin typeface="Consolas" panose="020B0609020204030204" pitchFamily="49" charset="0"/>
              </a:rPr>
            </a:br>
            <a:r>
              <a:rPr lang="en-US" altLang="en-US" dirty="0">
                <a:solidFill>
                  <a:srgbClr val="080808"/>
                </a:solidFill>
                <a:latin typeface="Consolas" panose="020B0609020204030204" pitchFamily="49" charset="0"/>
              </a:rPr>
              <a:t>{</a:t>
            </a:r>
            <a:br>
              <a:rPr lang="en-US" altLang="en-US" dirty="0">
                <a:solidFill>
                  <a:srgbClr val="080808"/>
                </a:solidFill>
                <a:latin typeface="Consolas" panose="020B0609020204030204" pitchFamily="49" charset="0"/>
              </a:rPr>
            </a:br>
            <a:r>
              <a:rPr lang="en-US" altLang="en-US" dirty="0">
                <a:solidFill>
                  <a:srgbClr val="080808"/>
                </a:solidFill>
                <a:latin typeface="Consolas" panose="020B0609020204030204" pitchFamily="49" charset="0"/>
              </a:rPr>
              <a:t>	//empty</a:t>
            </a:r>
          </a:p>
          <a:p>
            <a:r>
              <a:rPr lang="en-US" altLang="en-US" dirty="0">
                <a:solidFill>
                  <a:srgbClr val="080808"/>
                </a:solidFill>
                <a:latin typeface="Consolas" panose="020B0609020204030204" pitchFamily="49" charset="0"/>
              </a:rPr>
              <a:t>}</a:t>
            </a:r>
            <a:endParaRPr lang="en-US" altLang="en-US" dirty="0">
              <a:solidFill>
                <a:srgbClr val="067D17"/>
              </a:solidFill>
              <a:latin typeface="Consolas" panose="020B0609020204030204" pitchFamily="49" charset="0"/>
            </a:endParaRPr>
          </a:p>
        </p:txBody>
      </p:sp>
    </p:spTree>
    <p:extLst>
      <p:ext uri="{BB962C8B-B14F-4D97-AF65-F5344CB8AC3E}">
        <p14:creationId xmlns:p14="http://schemas.microsoft.com/office/powerpoint/2010/main" val="1378533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E5A5-00A3-4C40-AC9C-6E31E4FB4C0E}"/>
              </a:ext>
            </a:extLst>
          </p:cNvPr>
          <p:cNvSpPr>
            <a:spLocks noGrp="1"/>
          </p:cNvSpPr>
          <p:nvPr>
            <p:ph type="title"/>
          </p:nvPr>
        </p:nvSpPr>
        <p:spPr/>
        <p:txBody>
          <a:bodyPr/>
          <a:lstStyle/>
          <a:p>
            <a:r>
              <a:rPr lang="en-US" dirty="0"/>
              <a:t>Defining the default constructor</a:t>
            </a:r>
          </a:p>
        </p:txBody>
      </p:sp>
      <p:sp>
        <p:nvSpPr>
          <p:cNvPr id="3" name="Content Placeholder 2">
            <a:extLst>
              <a:ext uri="{FF2B5EF4-FFF2-40B4-BE49-F238E27FC236}">
                <a16:creationId xmlns:a16="http://schemas.microsoft.com/office/drawing/2014/main" id="{30F57516-044F-477A-9797-B24A0FA2F87E}"/>
              </a:ext>
            </a:extLst>
          </p:cNvPr>
          <p:cNvSpPr>
            <a:spLocks noGrp="1"/>
          </p:cNvSpPr>
          <p:nvPr>
            <p:ph idx="1"/>
          </p:nvPr>
        </p:nvSpPr>
        <p:spPr/>
        <p:txBody>
          <a:bodyPr>
            <a:normAutofit fontScale="70000" lnSpcReduction="20000"/>
          </a:bodyPr>
          <a:lstStyle/>
          <a:p>
            <a:pPr eaLnBrk="1" hangingPunct="1"/>
            <a:r>
              <a:rPr lang="en-US" altLang="en-US" sz="2200" dirty="0"/>
              <a:t>The default constructor for the Rectangle class could be defined as</a:t>
            </a:r>
          </a:p>
          <a:p>
            <a:pPr eaLnBrk="1" hangingPunct="1"/>
            <a:endParaRPr lang="en-US" altLang="en-US" sz="2200" dirty="0"/>
          </a:p>
          <a:p>
            <a:pPr eaLnBrk="1" hangingPunct="1"/>
            <a:endParaRPr lang="en-US" altLang="en-US" sz="2200" dirty="0"/>
          </a:p>
          <a:p>
            <a:pPr marL="0" indent="0">
              <a:buNone/>
            </a:pPr>
            <a:endParaRPr lang="en-US" altLang="en-US" sz="2200" dirty="0"/>
          </a:p>
          <a:p>
            <a:pPr marL="0" indent="0">
              <a:buNone/>
            </a:pPr>
            <a:br>
              <a:rPr lang="en-US" altLang="en-US" sz="2200" dirty="0"/>
            </a:br>
            <a:endParaRPr lang="en-US" altLang="en-US" sz="2200" dirty="0"/>
          </a:p>
          <a:p>
            <a:pPr marL="0" indent="0">
              <a:buNone/>
            </a:pPr>
            <a:endParaRPr lang="en-US" altLang="en-US" sz="2200" dirty="0"/>
          </a:p>
          <a:p>
            <a:pPr marL="0" indent="0">
              <a:buNone/>
            </a:pPr>
            <a:endParaRPr lang="en-US" altLang="en-US" sz="2200" dirty="0"/>
          </a:p>
          <a:p>
            <a:pPr marL="0" indent="0">
              <a:buNone/>
            </a:pPr>
            <a:endParaRPr lang="en-US" altLang="en-US" sz="2200" b="1" u="sng" dirty="0"/>
          </a:p>
          <a:p>
            <a:pPr marL="0" indent="0">
              <a:buNone/>
            </a:pPr>
            <a:endParaRPr lang="en-US" altLang="en-US" sz="2200" b="1" u="sng" dirty="0"/>
          </a:p>
          <a:p>
            <a:r>
              <a:rPr lang="en-US" sz="2400" b="1" u="sng" dirty="0"/>
              <a:t>You should ALWAYS declare and define your default constructor </a:t>
            </a:r>
            <a:r>
              <a:rPr lang="en-US" sz="2400" dirty="0"/>
              <a:t>(at least ALWAYS in this class.  You may find very rare exceptions later).</a:t>
            </a:r>
          </a:p>
          <a:p>
            <a:pPr eaLnBrk="1" hangingPunct="1"/>
            <a:endParaRPr lang="en-US" altLang="en-US" sz="2200" b="1" u="sng" dirty="0"/>
          </a:p>
          <a:p>
            <a:r>
              <a:rPr lang="en-US" altLang="en-US" sz="2200" b="1" u="sng" dirty="0"/>
              <a:t>What should the default constructor do?  What variables should it change?  </a:t>
            </a:r>
            <a:br>
              <a:rPr lang="en-US" altLang="en-US" sz="2200" b="1" u="sng" dirty="0"/>
            </a:br>
            <a:br>
              <a:rPr lang="en-US" altLang="en-US" sz="2200" b="1" u="sng" dirty="0"/>
            </a:br>
            <a:r>
              <a:rPr lang="en-US" altLang="en-US" sz="2200" u="sng" dirty="0"/>
              <a:t>General rule of thumb: </a:t>
            </a:r>
            <a:r>
              <a:rPr lang="en-US" altLang="en-US" sz="2200" dirty="0"/>
              <a:t>Most of the time, your default constructor should initialize </a:t>
            </a:r>
            <a:r>
              <a:rPr lang="en-US" altLang="en-US" sz="2200" i="1" dirty="0"/>
              <a:t>all private variables </a:t>
            </a:r>
            <a:r>
              <a:rPr lang="en-US" altLang="en-US" sz="2200" dirty="0"/>
              <a:t>to some initial value (often zero).</a:t>
            </a:r>
            <a:br>
              <a:rPr lang="en-US" altLang="en-US" sz="2200" b="1" u="sng" dirty="0"/>
            </a:br>
            <a:endParaRPr lang="en-US" dirty="0"/>
          </a:p>
        </p:txBody>
      </p:sp>
      <p:sp>
        <p:nvSpPr>
          <p:cNvPr id="4" name="Slide Number Placeholder 3">
            <a:extLst>
              <a:ext uri="{FF2B5EF4-FFF2-40B4-BE49-F238E27FC236}">
                <a16:creationId xmlns:a16="http://schemas.microsoft.com/office/drawing/2014/main" id="{1613C7D3-4028-4992-B8F9-9027F660E8CC}"/>
              </a:ext>
            </a:extLst>
          </p:cNvPr>
          <p:cNvSpPr>
            <a:spLocks noGrp="1"/>
          </p:cNvSpPr>
          <p:nvPr>
            <p:ph type="sldNum" sz="quarter" idx="12"/>
          </p:nvPr>
        </p:nvSpPr>
        <p:spPr/>
        <p:txBody>
          <a:bodyPr/>
          <a:lstStyle/>
          <a:p>
            <a:fld id="{D62DE1E3-95F9-5A49-8A46-D75D3CDD26F8}" type="slidenum">
              <a:rPr lang="en-US" smtClean="0"/>
              <a:t>48</a:t>
            </a:fld>
            <a:endParaRPr lang="en-US" dirty="0"/>
          </a:p>
        </p:txBody>
      </p:sp>
      <p:sp>
        <p:nvSpPr>
          <p:cNvPr id="5" name="TextBox 4">
            <a:extLst>
              <a:ext uri="{FF2B5EF4-FFF2-40B4-BE49-F238E27FC236}">
                <a16:creationId xmlns:a16="http://schemas.microsoft.com/office/drawing/2014/main" id="{3965C551-FBC2-2E09-B056-1F213930FFBB}"/>
              </a:ext>
            </a:extLst>
          </p:cNvPr>
          <p:cNvSpPr txBox="1"/>
          <p:nvPr/>
        </p:nvSpPr>
        <p:spPr>
          <a:xfrm>
            <a:off x="2099734" y="2335072"/>
            <a:ext cx="8475133" cy="1477328"/>
          </a:xfrm>
          <a:prstGeom prst="rect">
            <a:avLst/>
          </a:prstGeom>
          <a:noFill/>
        </p:spPr>
        <p:txBody>
          <a:bodyPr wrap="square">
            <a:spAutoFit/>
          </a:bodyPr>
          <a:lstStyle/>
          <a:p>
            <a:r>
              <a:rPr lang="en-US" altLang="en-US" dirty="0">
                <a:solidFill>
                  <a:srgbClr val="008080"/>
                </a:solidFill>
                <a:latin typeface="Consolas" panose="020B0609020204030204" pitchFamily="49" charset="0"/>
              </a:rPr>
              <a:t>Rectangle</a:t>
            </a:r>
            <a:r>
              <a:rPr lang="en-US" altLang="en-US" dirty="0">
                <a:solidFill>
                  <a:srgbClr val="080808"/>
                </a:solidFill>
                <a:latin typeface="Consolas" panose="020B0609020204030204" pitchFamily="49" charset="0"/>
              </a:rPr>
              <a:t>::</a:t>
            </a:r>
            <a:r>
              <a:rPr lang="en-US" altLang="en-US" dirty="0">
                <a:solidFill>
                  <a:srgbClr val="00627A"/>
                </a:solidFill>
                <a:latin typeface="Consolas" panose="020B0609020204030204" pitchFamily="49" charset="0"/>
              </a:rPr>
              <a:t>Rectangle</a:t>
            </a:r>
            <a:r>
              <a:rPr lang="en-US" altLang="en-US" dirty="0">
                <a:solidFill>
                  <a:srgbClr val="080808"/>
                </a:solidFill>
                <a:latin typeface="Consolas" panose="020B0609020204030204" pitchFamily="49" charset="0"/>
              </a:rPr>
              <a:t>() </a:t>
            </a:r>
            <a:br>
              <a:rPr lang="en-US" altLang="en-US" dirty="0">
                <a:solidFill>
                  <a:srgbClr val="080808"/>
                </a:solidFill>
                <a:latin typeface="Consolas" panose="020B0609020204030204" pitchFamily="49" charset="0"/>
              </a:rPr>
            </a:br>
            <a:r>
              <a:rPr lang="en-US" altLang="en-US" dirty="0">
                <a:solidFill>
                  <a:srgbClr val="080808"/>
                </a:solidFill>
                <a:latin typeface="Consolas" panose="020B0609020204030204" pitchFamily="49" charset="0"/>
              </a:rPr>
              <a:t>{</a:t>
            </a:r>
            <a:br>
              <a:rPr lang="en-US" altLang="en-US" dirty="0">
                <a:solidFill>
                  <a:srgbClr val="080808"/>
                </a:solidFill>
                <a:latin typeface="Consolas" panose="020B0609020204030204" pitchFamily="49" charset="0"/>
              </a:rPr>
            </a:br>
            <a:r>
              <a:rPr lang="en-US" altLang="en-US" dirty="0">
                <a:solidFill>
                  <a:srgbClr val="080808"/>
                </a:solidFill>
                <a:latin typeface="Consolas" panose="020B0609020204030204" pitchFamily="49" charset="0"/>
              </a:rPr>
              <a:t>	</a:t>
            </a:r>
            <a:r>
              <a:rPr lang="en-US" altLang="en-US" dirty="0">
                <a:solidFill>
                  <a:srgbClr val="660E7A"/>
                </a:solidFill>
                <a:latin typeface="Consolas" panose="020B0609020204030204" pitchFamily="49" charset="0"/>
              </a:rPr>
              <a:t>width </a:t>
            </a:r>
            <a:r>
              <a:rPr lang="en-US" altLang="en-US" dirty="0">
                <a:solidFill>
                  <a:srgbClr val="080808"/>
                </a:solidFill>
                <a:latin typeface="Consolas" panose="020B0609020204030204" pitchFamily="49" charset="0"/>
              </a:rPr>
              <a:t>= 0;</a:t>
            </a:r>
          </a:p>
          <a:p>
            <a:r>
              <a:rPr lang="en-US" altLang="en-US" dirty="0">
                <a:solidFill>
                  <a:srgbClr val="660E7A"/>
                </a:solidFill>
                <a:latin typeface="Consolas" panose="020B0609020204030204" pitchFamily="49" charset="0"/>
              </a:rPr>
              <a:t>	length </a:t>
            </a:r>
            <a:r>
              <a:rPr lang="en-US" altLang="en-US" dirty="0">
                <a:solidFill>
                  <a:srgbClr val="080808"/>
                </a:solidFill>
                <a:latin typeface="Consolas" panose="020B0609020204030204" pitchFamily="49" charset="0"/>
              </a:rPr>
              <a:t>= 0;</a:t>
            </a:r>
          </a:p>
          <a:p>
            <a:r>
              <a:rPr lang="en-US" altLang="en-US" dirty="0">
                <a:solidFill>
                  <a:srgbClr val="080808"/>
                </a:solidFill>
                <a:latin typeface="Consolas" panose="020B0609020204030204" pitchFamily="49" charset="0"/>
              </a:rPr>
              <a:t>}</a:t>
            </a:r>
            <a:endParaRPr lang="en-US" altLang="en-US" dirty="0">
              <a:solidFill>
                <a:srgbClr val="067D17"/>
              </a:solidFill>
              <a:latin typeface="Consolas" panose="020B0609020204030204" pitchFamily="49" charset="0"/>
            </a:endParaRPr>
          </a:p>
        </p:txBody>
      </p:sp>
    </p:spTree>
    <p:extLst>
      <p:ext uri="{BB962C8B-B14F-4D97-AF65-F5344CB8AC3E}">
        <p14:creationId xmlns:p14="http://schemas.microsoft.com/office/powerpoint/2010/main" val="278326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D62C-9E9C-413E-A9AF-503309FC154D}"/>
              </a:ext>
            </a:extLst>
          </p:cNvPr>
          <p:cNvSpPr>
            <a:spLocks noGrp="1"/>
          </p:cNvSpPr>
          <p:nvPr>
            <p:ph type="title"/>
          </p:nvPr>
        </p:nvSpPr>
        <p:spPr/>
        <p:txBody>
          <a:bodyPr/>
          <a:lstStyle/>
          <a:p>
            <a:r>
              <a:rPr lang="en-US" dirty="0"/>
              <a:t>Calling the default constructor</a:t>
            </a:r>
          </a:p>
        </p:txBody>
      </p:sp>
      <p:sp>
        <p:nvSpPr>
          <p:cNvPr id="3" name="Content Placeholder 2">
            <a:extLst>
              <a:ext uri="{FF2B5EF4-FFF2-40B4-BE49-F238E27FC236}">
                <a16:creationId xmlns:a16="http://schemas.microsoft.com/office/drawing/2014/main" id="{8F64630B-5BBD-4EBB-9A1E-9214CEA2F20B}"/>
              </a:ext>
            </a:extLst>
          </p:cNvPr>
          <p:cNvSpPr>
            <a:spLocks noGrp="1"/>
          </p:cNvSpPr>
          <p:nvPr>
            <p:ph idx="1"/>
          </p:nvPr>
        </p:nvSpPr>
        <p:spPr/>
        <p:txBody>
          <a:bodyPr>
            <a:normAutofit/>
          </a:bodyPr>
          <a:lstStyle/>
          <a:p>
            <a:pPr eaLnBrk="1" hangingPunct="1"/>
            <a:r>
              <a:rPr lang="en-US" altLang="en-US" sz="2000" dirty="0"/>
              <a:t>The default constructor is called during  declaration of an object</a:t>
            </a:r>
          </a:p>
          <a:p>
            <a:pPr marL="457200" lvl="1" indent="0">
              <a:buNone/>
            </a:pPr>
            <a:br>
              <a:rPr lang="en-US" altLang="en-US" sz="2000" dirty="0"/>
            </a:br>
            <a:r>
              <a:rPr lang="en-US" altLang="en-US" sz="2000" dirty="0">
                <a:latin typeface="Consolas" panose="020B0609020204030204" pitchFamily="49" charset="0"/>
              </a:rPr>
              <a:t>		Rectangle  box1; </a:t>
            </a:r>
            <a:br>
              <a:rPr lang="en-US" altLang="en-US" sz="2000" dirty="0">
                <a:latin typeface="Consolas" panose="020B0609020204030204" pitchFamily="49" charset="0"/>
              </a:rPr>
            </a:br>
            <a:r>
              <a:rPr lang="en-US" altLang="en-US" sz="2000" dirty="0">
                <a:latin typeface="Consolas" panose="020B0609020204030204" pitchFamily="49" charset="0"/>
              </a:rPr>
              <a:t>		// uses the default constructor </a:t>
            </a:r>
          </a:p>
          <a:p>
            <a:pPr marL="457200" lvl="1" indent="0">
              <a:buNone/>
            </a:pPr>
            <a:r>
              <a:rPr lang="en-US" altLang="en-US" sz="2000" dirty="0">
                <a:latin typeface="Consolas" panose="020B0609020204030204" pitchFamily="49" charset="0"/>
              </a:rPr>
              <a:t>		// since no arguments given</a:t>
            </a:r>
          </a:p>
          <a:p>
            <a:pPr marL="457200" lvl="1" indent="0">
              <a:buNone/>
            </a:pPr>
            <a:endParaRPr lang="en-US" sz="2000" dirty="0">
              <a:latin typeface="Consolas" panose="020B0609020204030204" pitchFamily="49" charset="0"/>
            </a:endParaRPr>
          </a:p>
          <a:p>
            <a:endParaRPr lang="en-US" altLang="en-US" sz="2000" dirty="0"/>
          </a:p>
          <a:p>
            <a:r>
              <a:rPr lang="en-US" altLang="en-US" sz="2000" dirty="0"/>
              <a:t>You can only have one default constructor for a class.</a:t>
            </a:r>
          </a:p>
          <a:p>
            <a:pPr marL="457200" lvl="1" indent="0">
              <a:buNone/>
            </a:pPr>
            <a:endParaRPr lang="en-US" sz="2000" dirty="0"/>
          </a:p>
        </p:txBody>
      </p:sp>
      <p:sp>
        <p:nvSpPr>
          <p:cNvPr id="4" name="Slide Number Placeholder 3">
            <a:extLst>
              <a:ext uri="{FF2B5EF4-FFF2-40B4-BE49-F238E27FC236}">
                <a16:creationId xmlns:a16="http://schemas.microsoft.com/office/drawing/2014/main" id="{5E687B4A-A851-47AD-96CF-D71FF3C27C95}"/>
              </a:ext>
            </a:extLst>
          </p:cNvPr>
          <p:cNvSpPr>
            <a:spLocks noGrp="1"/>
          </p:cNvSpPr>
          <p:nvPr>
            <p:ph type="sldNum" sz="quarter" idx="12"/>
          </p:nvPr>
        </p:nvSpPr>
        <p:spPr/>
        <p:txBody>
          <a:bodyPr/>
          <a:lstStyle/>
          <a:p>
            <a:fld id="{D62DE1E3-95F9-5A49-8A46-D75D3CDD26F8}" type="slidenum">
              <a:rPr lang="en-US" smtClean="0"/>
              <a:t>49</a:t>
            </a:fld>
            <a:endParaRPr lang="en-US"/>
          </a:p>
        </p:txBody>
      </p:sp>
    </p:spTree>
    <p:extLst>
      <p:ext uri="{BB962C8B-B14F-4D97-AF65-F5344CB8AC3E}">
        <p14:creationId xmlns:p14="http://schemas.microsoft.com/office/powerpoint/2010/main" val="112102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5503-21AD-4181-A7DC-62E271948131}"/>
              </a:ext>
            </a:extLst>
          </p:cNvPr>
          <p:cNvSpPr>
            <a:spLocks noGrp="1"/>
          </p:cNvSpPr>
          <p:nvPr>
            <p:ph type="title"/>
          </p:nvPr>
        </p:nvSpPr>
        <p:spPr/>
        <p:txBody>
          <a:bodyPr>
            <a:normAutofit/>
          </a:bodyPr>
          <a:lstStyle/>
          <a:p>
            <a:r>
              <a:rPr lang="en-US" dirty="0"/>
              <a:t>Limitations of our existing data types</a:t>
            </a:r>
          </a:p>
        </p:txBody>
      </p:sp>
      <p:sp>
        <p:nvSpPr>
          <p:cNvPr id="3" name="Content Placeholder 2">
            <a:extLst>
              <a:ext uri="{FF2B5EF4-FFF2-40B4-BE49-F238E27FC236}">
                <a16:creationId xmlns:a16="http://schemas.microsoft.com/office/drawing/2014/main" id="{70075C45-0DEB-4834-976F-A1F5415FA39B}"/>
              </a:ext>
            </a:extLst>
          </p:cNvPr>
          <p:cNvSpPr>
            <a:spLocks noGrp="1"/>
          </p:cNvSpPr>
          <p:nvPr>
            <p:ph idx="1"/>
          </p:nvPr>
        </p:nvSpPr>
        <p:spPr>
          <a:xfrm>
            <a:off x="380999" y="1419226"/>
            <a:ext cx="6285525" cy="5073649"/>
          </a:xfrm>
        </p:spPr>
        <p:txBody>
          <a:bodyPr>
            <a:normAutofit/>
          </a:bodyPr>
          <a:lstStyle/>
          <a:p>
            <a:pPr marL="0" indent="0">
              <a:buNone/>
            </a:pPr>
            <a:r>
              <a:rPr lang="en-US" sz="1400" b="1" dirty="0"/>
              <a:t>Arrays and vectors </a:t>
            </a:r>
          </a:p>
          <a:p>
            <a:pPr marL="0" indent="0">
              <a:buNone/>
            </a:pPr>
            <a:r>
              <a:rPr lang="en-US" sz="1400" dirty="0"/>
              <a:t>Pros: 	can hold many items in indexed list</a:t>
            </a:r>
          </a:p>
          <a:p>
            <a:pPr marL="0" indent="0">
              <a:buNone/>
            </a:pPr>
            <a:r>
              <a:rPr lang="en-US" sz="1400" dirty="0"/>
              <a:t>Cons: 	items must be the same data type.  </a:t>
            </a:r>
          </a:p>
          <a:p>
            <a:pPr marL="457200" lvl="1" indent="0">
              <a:buNone/>
            </a:pPr>
            <a:r>
              <a:rPr lang="en-US" sz="1400" dirty="0"/>
              <a:t>	We would need multiple arrays and vectors to hold many different 	kinds of data (text, numbers, bool)</a:t>
            </a:r>
          </a:p>
          <a:p>
            <a:pPr marL="0" indent="0">
              <a:buNone/>
            </a:pPr>
            <a:endParaRPr lang="en-US" sz="1400" dirty="0"/>
          </a:p>
          <a:p>
            <a:pPr marL="0" indent="0">
              <a:buNone/>
            </a:pPr>
            <a:r>
              <a:rPr lang="en-US" sz="1400" b="1" dirty="0"/>
              <a:t>Strings </a:t>
            </a:r>
          </a:p>
          <a:p>
            <a:pPr marL="0" indent="0">
              <a:buNone/>
            </a:pPr>
            <a:r>
              <a:rPr lang="en-US" sz="1400" dirty="0"/>
              <a:t>Pros:	can hold alphanumeric text.  We could convert all our data to a string.</a:t>
            </a:r>
          </a:p>
          <a:p>
            <a:pPr marL="0" indent="0">
              <a:buNone/>
            </a:pPr>
            <a:r>
              <a:rPr lang="en-US" sz="1400" dirty="0"/>
              <a:t>Cons: 	we would need to convert to numeric or bool for data to use the data in 	functions elsewhere.  That is slow and a pain.</a:t>
            </a:r>
          </a:p>
          <a:p>
            <a:pPr marL="0" indent="0">
              <a:buNone/>
            </a:pPr>
            <a:endParaRPr lang="en-US" sz="1400" b="1" dirty="0"/>
          </a:p>
          <a:p>
            <a:pPr marL="0" indent="0">
              <a:buNone/>
            </a:pPr>
            <a:r>
              <a:rPr lang="en-US" sz="1400" b="1" dirty="0"/>
              <a:t>Data files </a:t>
            </a:r>
          </a:p>
          <a:p>
            <a:pPr marL="0" indent="0">
              <a:buNone/>
            </a:pPr>
            <a:r>
              <a:rPr lang="en-US" sz="1400" dirty="0"/>
              <a:t>Pros: 	Can store large amounts of data, and not limited to specific types</a:t>
            </a:r>
          </a:p>
          <a:p>
            <a:pPr marL="0" indent="0">
              <a:buNone/>
            </a:pPr>
            <a:r>
              <a:rPr lang="en-US" sz="1400" dirty="0"/>
              <a:t>Cons:	we have to read through the entire thing each time we want to find 	data of interest.  </a:t>
            </a:r>
          </a:p>
          <a:p>
            <a:pPr marL="457200" lvl="1" indent="0">
              <a:buNone/>
            </a:pPr>
            <a:r>
              <a:rPr lang="en-US" sz="1400" dirty="0"/>
              <a:t>	Reading files is very slow.  Also hard drive memory is very slow 	compared to RAM.</a:t>
            </a:r>
          </a:p>
        </p:txBody>
      </p:sp>
      <p:sp>
        <p:nvSpPr>
          <p:cNvPr id="4" name="Slide Number Placeholder 3">
            <a:extLst>
              <a:ext uri="{FF2B5EF4-FFF2-40B4-BE49-F238E27FC236}">
                <a16:creationId xmlns:a16="http://schemas.microsoft.com/office/drawing/2014/main" id="{D9690002-126C-4A69-A468-6773953F6129}"/>
              </a:ext>
            </a:extLst>
          </p:cNvPr>
          <p:cNvSpPr>
            <a:spLocks noGrp="1"/>
          </p:cNvSpPr>
          <p:nvPr>
            <p:ph type="sldNum" sz="quarter" idx="12"/>
          </p:nvPr>
        </p:nvSpPr>
        <p:spPr/>
        <p:txBody>
          <a:bodyPr/>
          <a:lstStyle/>
          <a:p>
            <a:fld id="{D62DE1E3-95F9-5A49-8A46-D75D3CDD26F8}" type="slidenum">
              <a:rPr lang="en-US" smtClean="0"/>
              <a:t>5</a:t>
            </a:fld>
            <a:endParaRPr lang="en-US"/>
          </a:p>
        </p:txBody>
      </p:sp>
      <p:sp>
        <p:nvSpPr>
          <p:cNvPr id="6" name="TextBox 5">
            <a:extLst>
              <a:ext uri="{FF2B5EF4-FFF2-40B4-BE49-F238E27FC236}">
                <a16:creationId xmlns:a16="http://schemas.microsoft.com/office/drawing/2014/main" id="{80884FDB-A6E6-43A2-A6B5-210261E438BB}"/>
              </a:ext>
            </a:extLst>
          </p:cNvPr>
          <p:cNvSpPr txBox="1"/>
          <p:nvPr/>
        </p:nvSpPr>
        <p:spPr>
          <a:xfrm>
            <a:off x="6936154" y="1944323"/>
            <a:ext cx="3583354" cy="3323987"/>
          </a:xfrm>
          <a:prstGeom prst="rect">
            <a:avLst/>
          </a:prstGeom>
          <a:solidFill>
            <a:schemeClr val="accent5">
              <a:lumMod val="20000"/>
              <a:lumOff val="80000"/>
            </a:schemeClr>
          </a:solidFill>
        </p:spPr>
        <p:txBody>
          <a:bodyPr wrap="square">
            <a:spAutoFit/>
          </a:bodyPr>
          <a:lstStyle/>
          <a:p>
            <a:r>
              <a:rPr lang="en-US" sz="1400" dirty="0"/>
              <a:t>Recall: Pet data we need to track</a:t>
            </a:r>
          </a:p>
          <a:p>
            <a:pPr marL="742950" lvl="1" indent="-285750">
              <a:buFont typeface="Arial" panose="020B0604020202020204" pitchFamily="34" charset="0"/>
              <a:buChar char="•"/>
            </a:pPr>
            <a:r>
              <a:rPr lang="en-US" sz="1400" dirty="0"/>
              <a:t>Name (a string)</a:t>
            </a:r>
          </a:p>
          <a:p>
            <a:pPr marL="742950" lvl="1" indent="-285750">
              <a:buFont typeface="Arial" panose="020B0604020202020204" pitchFamily="34" charset="0"/>
              <a:buChar char="•"/>
            </a:pPr>
            <a:r>
              <a:rPr lang="en-US" sz="1400" dirty="0"/>
              <a:t>Species (a string: cat, dog, </a:t>
            </a:r>
            <a:r>
              <a:rPr lang="en-US" sz="1400" dirty="0" err="1"/>
              <a:t>etc</a:t>
            </a:r>
            <a:r>
              <a:rPr lang="en-US" sz="1400" dirty="0"/>
              <a:t>)</a:t>
            </a:r>
          </a:p>
          <a:p>
            <a:pPr marL="742950" lvl="1" indent="-285750">
              <a:buFont typeface="Arial" panose="020B0604020202020204" pitchFamily="34" charset="0"/>
              <a:buChar char="•"/>
            </a:pPr>
            <a:r>
              <a:rPr lang="en-US" sz="1400" dirty="0"/>
              <a:t>Age (a decimal number)</a:t>
            </a:r>
          </a:p>
          <a:p>
            <a:pPr marL="742950" lvl="1" indent="-285750">
              <a:buFont typeface="Arial" panose="020B0604020202020204" pitchFamily="34" charset="0"/>
              <a:buChar char="•"/>
            </a:pPr>
            <a:r>
              <a:rPr lang="en-US" sz="1400" dirty="0"/>
              <a:t>Gender (a char: M or F)</a:t>
            </a:r>
          </a:p>
          <a:p>
            <a:pPr marL="742950" lvl="1" indent="-285750">
              <a:buFont typeface="Arial" panose="020B0604020202020204" pitchFamily="34" charset="0"/>
              <a:buChar char="•"/>
            </a:pPr>
            <a:r>
              <a:rPr lang="en-US" sz="1400" dirty="0"/>
              <a:t>Weight in pounds (a decimal number)</a:t>
            </a:r>
          </a:p>
          <a:p>
            <a:pPr marL="742950" lvl="1" indent="-285750">
              <a:buFont typeface="Arial" panose="020B0604020202020204" pitchFamily="34" charset="0"/>
              <a:buChar char="•"/>
            </a:pPr>
            <a:r>
              <a:rPr lang="en-US" sz="1400" dirty="0"/>
              <a:t>Location in shelter (an integer cage number)</a:t>
            </a:r>
          </a:p>
          <a:p>
            <a:pPr marL="742950" lvl="1" indent="-285750">
              <a:buFont typeface="Arial" panose="020B0604020202020204" pitchFamily="34" charset="0"/>
              <a:buChar char="•"/>
            </a:pPr>
            <a:r>
              <a:rPr lang="en-US" sz="1400" dirty="0"/>
              <a:t>Date arrived at shelter (a string)</a:t>
            </a:r>
          </a:p>
          <a:p>
            <a:pPr marL="742950" lvl="1" indent="-285750">
              <a:buFont typeface="Arial" panose="020B0604020202020204" pitchFamily="34" charset="0"/>
              <a:buChar char="•"/>
            </a:pPr>
            <a:r>
              <a:rPr lang="en-US" sz="1400" dirty="0"/>
              <a:t>Is the pet healthy? (a bool: true/false)</a:t>
            </a:r>
          </a:p>
          <a:p>
            <a:pPr marL="742950" lvl="1" indent="-285750">
              <a:buFont typeface="Arial" panose="020B0604020202020204" pitchFamily="34" charset="0"/>
              <a:buChar char="•"/>
            </a:pPr>
            <a:r>
              <a:rPr lang="en-US" sz="1400" dirty="0"/>
              <a:t>Whether the pet is available for adoption (a bool: true/false)</a:t>
            </a:r>
          </a:p>
          <a:p>
            <a:pPr marL="742950" lvl="1" indent="-285750">
              <a:buFont typeface="Arial" panose="020B0604020202020204" pitchFamily="34" charset="0"/>
              <a:buChar char="•"/>
            </a:pPr>
            <a:r>
              <a:rPr lang="en-US" sz="1400" dirty="0"/>
              <a:t>Adoption fee (a decimal number)</a:t>
            </a:r>
          </a:p>
        </p:txBody>
      </p:sp>
    </p:spTree>
    <p:extLst>
      <p:ext uri="{BB962C8B-B14F-4D97-AF65-F5344CB8AC3E}">
        <p14:creationId xmlns:p14="http://schemas.microsoft.com/office/powerpoint/2010/main" val="360766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E831-BA75-4D72-AA34-4AC7584297E2}"/>
              </a:ext>
            </a:extLst>
          </p:cNvPr>
          <p:cNvSpPr>
            <a:spLocks noGrp="1"/>
          </p:cNvSpPr>
          <p:nvPr>
            <p:ph type="title"/>
          </p:nvPr>
        </p:nvSpPr>
        <p:spPr>
          <a:xfrm>
            <a:off x="380999" y="365126"/>
            <a:ext cx="11429999" cy="747219"/>
          </a:xfrm>
        </p:spPr>
        <p:txBody>
          <a:bodyPr/>
          <a:lstStyle/>
          <a:p>
            <a:r>
              <a:rPr lang="en-US" dirty="0"/>
              <a:t>Struct</a:t>
            </a:r>
          </a:p>
        </p:txBody>
      </p:sp>
      <p:sp>
        <p:nvSpPr>
          <p:cNvPr id="3" name="Content Placeholder 2">
            <a:extLst>
              <a:ext uri="{FF2B5EF4-FFF2-40B4-BE49-F238E27FC236}">
                <a16:creationId xmlns:a16="http://schemas.microsoft.com/office/drawing/2014/main" id="{5BA8730A-E6C8-41AB-A104-59D8CE640F68}"/>
              </a:ext>
            </a:extLst>
          </p:cNvPr>
          <p:cNvSpPr>
            <a:spLocks noGrp="1"/>
          </p:cNvSpPr>
          <p:nvPr>
            <p:ph idx="1"/>
          </p:nvPr>
        </p:nvSpPr>
        <p:spPr>
          <a:xfrm>
            <a:off x="1802875" y="1112345"/>
            <a:ext cx="8229600" cy="1396047"/>
          </a:xfrm>
        </p:spPr>
        <p:txBody>
          <a:bodyPr>
            <a:normAutofit/>
          </a:bodyPr>
          <a:lstStyle/>
          <a:p>
            <a:pPr marL="0" indent="0">
              <a:buNone/>
            </a:pPr>
            <a:r>
              <a:rPr lang="en-US" altLang="en-US" sz="2000" u="sng" dirty="0"/>
              <a:t>struct</a:t>
            </a:r>
            <a:r>
              <a:rPr lang="en-US" altLang="en-US" sz="2000" dirty="0"/>
              <a:t>: C++ construct that allows multiple variables to be </a:t>
            </a:r>
            <a:r>
              <a:rPr lang="en-US" altLang="en-US" sz="2000" b="1" dirty="0"/>
              <a:t>grouped together</a:t>
            </a:r>
            <a:endParaRPr lang="en-US" sz="2000" b="1" dirty="0"/>
          </a:p>
          <a:p>
            <a:pPr marL="0" indent="0">
              <a:buNone/>
            </a:pPr>
            <a:r>
              <a:rPr lang="en-US" sz="2000" dirty="0"/>
              <a:t>structs allow us to </a:t>
            </a:r>
            <a:r>
              <a:rPr lang="en-US" sz="2000" b="1" dirty="0"/>
              <a:t>mix different data types </a:t>
            </a:r>
            <a:r>
              <a:rPr lang="en-US" sz="2000" dirty="0"/>
              <a:t>and </a:t>
            </a:r>
            <a:r>
              <a:rPr lang="en-US" sz="2000" b="1" dirty="0"/>
              <a:t>store them within the same group.</a:t>
            </a:r>
            <a:r>
              <a:rPr lang="en-US" sz="2000" dirty="0"/>
              <a:t>  Then, we can treat this group as a single item.</a:t>
            </a:r>
          </a:p>
          <a:p>
            <a:pPr marL="0" indent="0">
              <a:buNone/>
            </a:pPr>
            <a:endParaRPr lang="en-US" sz="20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D60EF59-8F82-48C0-9B81-D5A9E0827A52}"/>
              </a:ext>
            </a:extLst>
          </p:cNvPr>
          <p:cNvSpPr>
            <a:spLocks noGrp="1"/>
          </p:cNvSpPr>
          <p:nvPr>
            <p:ph type="sldNum" sz="quarter" idx="12"/>
          </p:nvPr>
        </p:nvSpPr>
        <p:spPr/>
        <p:txBody>
          <a:bodyPr/>
          <a:lstStyle/>
          <a:p>
            <a:fld id="{D62DE1E3-95F9-5A49-8A46-D75D3CDD26F8}" type="slidenum">
              <a:rPr lang="en-US" smtClean="0"/>
              <a:t>6</a:t>
            </a:fld>
            <a:endParaRPr lang="en-US"/>
          </a:p>
        </p:txBody>
      </p:sp>
      <p:graphicFrame>
        <p:nvGraphicFramePr>
          <p:cNvPr id="13" name="Table 9">
            <a:extLst>
              <a:ext uri="{FF2B5EF4-FFF2-40B4-BE49-F238E27FC236}">
                <a16:creationId xmlns:a16="http://schemas.microsoft.com/office/drawing/2014/main" id="{921D9387-D44F-4D95-99B9-641ABDF801BE}"/>
              </a:ext>
            </a:extLst>
          </p:cNvPr>
          <p:cNvGraphicFramePr>
            <a:graphicFrameLocks noGrp="1"/>
          </p:cNvGraphicFramePr>
          <p:nvPr>
            <p:extLst>
              <p:ext uri="{D42A27DB-BD31-4B8C-83A1-F6EECF244321}">
                <p14:modId xmlns:p14="http://schemas.microsoft.com/office/powerpoint/2010/main" val="3499547828"/>
              </p:ext>
            </p:extLst>
          </p:nvPr>
        </p:nvGraphicFramePr>
        <p:xfrm>
          <a:off x="719811" y="2668270"/>
          <a:ext cx="1078523" cy="33528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namePet1</a:t>
                      </a:r>
                      <a:endParaRPr lang="en-US" sz="1400" dirty="0"/>
                    </a:p>
                  </a:txBody>
                  <a:tcPr/>
                </a:tc>
                <a:extLst>
                  <a:ext uri="{0D108BD9-81ED-4DB2-BD59-A6C34878D82A}">
                    <a16:rowId xmlns:a16="http://schemas.microsoft.com/office/drawing/2014/main" val="2903050378"/>
                  </a:ext>
                </a:extLst>
              </a:tr>
            </a:tbl>
          </a:graphicData>
        </a:graphic>
      </p:graphicFrame>
      <p:graphicFrame>
        <p:nvGraphicFramePr>
          <p:cNvPr id="15" name="Table 9">
            <a:extLst>
              <a:ext uri="{FF2B5EF4-FFF2-40B4-BE49-F238E27FC236}">
                <a16:creationId xmlns:a16="http://schemas.microsoft.com/office/drawing/2014/main" id="{B1639F2D-AFF5-484B-92E0-DB18D654FE62}"/>
              </a:ext>
            </a:extLst>
          </p:cNvPr>
          <p:cNvGraphicFramePr>
            <a:graphicFrameLocks noGrp="1"/>
          </p:cNvGraphicFramePr>
          <p:nvPr>
            <p:extLst>
              <p:ext uri="{D42A27DB-BD31-4B8C-83A1-F6EECF244321}">
                <p14:modId xmlns:p14="http://schemas.microsoft.com/office/powerpoint/2010/main" val="4067566392"/>
              </p:ext>
            </p:extLst>
          </p:nvPr>
        </p:nvGraphicFramePr>
        <p:xfrm>
          <a:off x="524835" y="3063547"/>
          <a:ext cx="1468475" cy="335280"/>
        </p:xfrm>
        <a:graphic>
          <a:graphicData uri="http://schemas.openxmlformats.org/drawingml/2006/table">
            <a:tbl>
              <a:tblPr firstRow="1" bandRow="1">
                <a:tableStyleId>{5940675A-B579-460E-94D1-54222C63F5DA}</a:tableStyleId>
              </a:tblPr>
              <a:tblGrid>
                <a:gridCol w="1468475">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SpeciesPet1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17" name="Table 9">
            <a:extLst>
              <a:ext uri="{FF2B5EF4-FFF2-40B4-BE49-F238E27FC236}">
                <a16:creationId xmlns:a16="http://schemas.microsoft.com/office/drawing/2014/main" id="{E8BEC953-184B-49F2-856E-85DD5C315884}"/>
              </a:ext>
            </a:extLst>
          </p:cNvPr>
          <p:cNvGraphicFramePr>
            <a:graphicFrameLocks noGrp="1"/>
          </p:cNvGraphicFramePr>
          <p:nvPr>
            <p:extLst>
              <p:ext uri="{D42A27DB-BD31-4B8C-83A1-F6EECF244321}">
                <p14:modId xmlns:p14="http://schemas.microsoft.com/office/powerpoint/2010/main" val="1117436061"/>
              </p:ext>
            </p:extLst>
          </p:nvPr>
        </p:nvGraphicFramePr>
        <p:xfrm>
          <a:off x="136505" y="4249378"/>
          <a:ext cx="2245134" cy="335280"/>
        </p:xfrm>
        <a:graphic>
          <a:graphicData uri="http://schemas.openxmlformats.org/drawingml/2006/table">
            <a:tbl>
              <a:tblPr firstRow="1" bandRow="1">
                <a:tableStyleId>{5940675A-B579-460E-94D1-54222C63F5DA}</a:tableStyleId>
              </a:tblPr>
              <a:tblGrid>
                <a:gridCol w="2245134">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weightinPoundsPet1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19" name="Table 9">
            <a:extLst>
              <a:ext uri="{FF2B5EF4-FFF2-40B4-BE49-F238E27FC236}">
                <a16:creationId xmlns:a16="http://schemas.microsoft.com/office/drawing/2014/main" id="{4C20CD19-7E4E-42CC-BFD9-A99D3048E260}"/>
              </a:ext>
            </a:extLst>
          </p:cNvPr>
          <p:cNvGraphicFramePr>
            <a:graphicFrameLocks noGrp="1"/>
          </p:cNvGraphicFramePr>
          <p:nvPr>
            <p:extLst>
              <p:ext uri="{D42A27DB-BD31-4B8C-83A1-F6EECF244321}">
                <p14:modId xmlns:p14="http://schemas.microsoft.com/office/powerpoint/2010/main" val="2377256178"/>
              </p:ext>
            </p:extLst>
          </p:nvPr>
        </p:nvGraphicFramePr>
        <p:xfrm>
          <a:off x="315822" y="5435209"/>
          <a:ext cx="1886500" cy="335280"/>
        </p:xfrm>
        <a:graphic>
          <a:graphicData uri="http://schemas.openxmlformats.org/drawingml/2006/table">
            <a:tbl>
              <a:tblPr firstRow="1" bandRow="1">
                <a:tableStyleId>{5940675A-B579-460E-94D1-54222C63F5DA}</a:tableStyleId>
              </a:tblPr>
              <a:tblGrid>
                <a:gridCol w="188650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isAvailablePet1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21" name="Table 9">
            <a:extLst>
              <a:ext uri="{FF2B5EF4-FFF2-40B4-BE49-F238E27FC236}">
                <a16:creationId xmlns:a16="http://schemas.microsoft.com/office/drawing/2014/main" id="{5D1E13A8-A529-4029-BFE9-F9D7C764AC09}"/>
              </a:ext>
            </a:extLst>
          </p:cNvPr>
          <p:cNvGraphicFramePr>
            <a:graphicFrameLocks noGrp="1"/>
          </p:cNvGraphicFramePr>
          <p:nvPr>
            <p:extLst>
              <p:ext uri="{D42A27DB-BD31-4B8C-83A1-F6EECF244321}">
                <p14:modId xmlns:p14="http://schemas.microsoft.com/office/powerpoint/2010/main" val="2182863835"/>
              </p:ext>
            </p:extLst>
          </p:nvPr>
        </p:nvGraphicFramePr>
        <p:xfrm>
          <a:off x="242670" y="4644655"/>
          <a:ext cx="2032804" cy="335280"/>
        </p:xfrm>
        <a:graphic>
          <a:graphicData uri="http://schemas.openxmlformats.org/drawingml/2006/table">
            <a:tbl>
              <a:tblPr firstRow="1" bandRow="1">
                <a:tableStyleId>{5940675A-B579-460E-94D1-54222C63F5DA}</a:tableStyleId>
              </a:tblPr>
              <a:tblGrid>
                <a:gridCol w="2032804">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cageLocationPet1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23" name="Table 9">
            <a:extLst>
              <a:ext uri="{FF2B5EF4-FFF2-40B4-BE49-F238E27FC236}">
                <a16:creationId xmlns:a16="http://schemas.microsoft.com/office/drawing/2014/main" id="{7D4B9A29-A187-4582-9824-47C024D063B5}"/>
              </a:ext>
            </a:extLst>
          </p:cNvPr>
          <p:cNvGraphicFramePr>
            <a:graphicFrameLocks noGrp="1"/>
          </p:cNvGraphicFramePr>
          <p:nvPr>
            <p:extLst>
              <p:ext uri="{D42A27DB-BD31-4B8C-83A1-F6EECF244321}">
                <p14:modId xmlns:p14="http://schemas.microsoft.com/office/powerpoint/2010/main" val="1134591708"/>
              </p:ext>
            </p:extLst>
          </p:nvPr>
        </p:nvGraphicFramePr>
        <p:xfrm>
          <a:off x="410407" y="5039932"/>
          <a:ext cx="1697330" cy="335280"/>
        </p:xfrm>
        <a:graphic>
          <a:graphicData uri="http://schemas.openxmlformats.org/drawingml/2006/table">
            <a:tbl>
              <a:tblPr firstRow="1" bandRow="1">
                <a:tableStyleId>{5940675A-B579-460E-94D1-54222C63F5DA}</a:tableStyleId>
              </a:tblPr>
              <a:tblGrid>
                <a:gridCol w="169733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isHealthyPet1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25" name="Table 9">
            <a:extLst>
              <a:ext uri="{FF2B5EF4-FFF2-40B4-BE49-F238E27FC236}">
                <a16:creationId xmlns:a16="http://schemas.microsoft.com/office/drawing/2014/main" id="{8E46404F-494C-4A2D-B8D8-745F5513C7C6}"/>
              </a:ext>
            </a:extLst>
          </p:cNvPr>
          <p:cNvGraphicFramePr>
            <a:graphicFrameLocks noGrp="1"/>
          </p:cNvGraphicFramePr>
          <p:nvPr>
            <p:extLst>
              <p:ext uri="{D42A27DB-BD31-4B8C-83A1-F6EECF244321}">
                <p14:modId xmlns:p14="http://schemas.microsoft.com/office/powerpoint/2010/main" val="732060896"/>
              </p:ext>
            </p:extLst>
          </p:nvPr>
        </p:nvGraphicFramePr>
        <p:xfrm>
          <a:off x="719811" y="3458824"/>
          <a:ext cx="1078523" cy="33528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agePet1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27" name="Table 9">
            <a:extLst>
              <a:ext uri="{FF2B5EF4-FFF2-40B4-BE49-F238E27FC236}">
                <a16:creationId xmlns:a16="http://schemas.microsoft.com/office/drawing/2014/main" id="{FFB8EB74-F995-44BA-91D2-E7CFDE549B3B}"/>
              </a:ext>
            </a:extLst>
          </p:cNvPr>
          <p:cNvGraphicFramePr>
            <a:graphicFrameLocks noGrp="1"/>
          </p:cNvGraphicFramePr>
          <p:nvPr>
            <p:extLst>
              <p:ext uri="{D42A27DB-BD31-4B8C-83A1-F6EECF244321}">
                <p14:modId xmlns:p14="http://schemas.microsoft.com/office/powerpoint/2010/main" val="1647103619"/>
              </p:ext>
            </p:extLst>
          </p:nvPr>
        </p:nvGraphicFramePr>
        <p:xfrm>
          <a:off x="315822" y="5830488"/>
          <a:ext cx="1886501" cy="335280"/>
        </p:xfrm>
        <a:graphic>
          <a:graphicData uri="http://schemas.openxmlformats.org/drawingml/2006/table">
            <a:tbl>
              <a:tblPr firstRow="1" bandRow="1">
                <a:tableStyleId>{5940675A-B579-460E-94D1-54222C63F5DA}</a:tableStyleId>
              </a:tblPr>
              <a:tblGrid>
                <a:gridCol w="1886501">
                  <a:extLst>
                    <a:ext uri="{9D8B030D-6E8A-4147-A177-3AD203B41FA5}">
                      <a16:colId xmlns:a16="http://schemas.microsoft.com/office/drawing/2014/main" val="2443045963"/>
                    </a:ext>
                  </a:extLst>
                </a:gridCol>
              </a:tblGrid>
              <a:tr h="264223">
                <a:tc>
                  <a:txBody>
                    <a:bodyPr/>
                    <a:lstStyle/>
                    <a:p>
                      <a:r>
                        <a:rPr lang="en-US" sz="1600" dirty="0">
                          <a:solidFill>
                            <a:srgbClr val="000000"/>
                          </a:solidFill>
                          <a:latin typeface="Consolas" panose="020B0609020204030204" pitchFamily="49" charset="0"/>
                        </a:rPr>
                        <a:t>adoptionFeePet1</a:t>
                      </a:r>
                      <a:endParaRPr lang="en-US" sz="1600" dirty="0"/>
                    </a:p>
                  </a:txBody>
                  <a:tcPr/>
                </a:tc>
                <a:extLst>
                  <a:ext uri="{0D108BD9-81ED-4DB2-BD59-A6C34878D82A}">
                    <a16:rowId xmlns:a16="http://schemas.microsoft.com/office/drawing/2014/main" val="2903050378"/>
                  </a:ext>
                </a:extLst>
              </a:tr>
            </a:tbl>
          </a:graphicData>
        </a:graphic>
      </p:graphicFrame>
      <p:sp>
        <p:nvSpPr>
          <p:cNvPr id="32" name="Arrow: Right 31">
            <a:extLst>
              <a:ext uri="{FF2B5EF4-FFF2-40B4-BE49-F238E27FC236}">
                <a16:creationId xmlns:a16="http://schemas.microsoft.com/office/drawing/2014/main" id="{1FBECD8C-E366-4406-86A9-91456B746254}"/>
              </a:ext>
            </a:extLst>
          </p:cNvPr>
          <p:cNvSpPr/>
          <p:nvPr/>
        </p:nvSpPr>
        <p:spPr>
          <a:xfrm>
            <a:off x="4775785" y="3478217"/>
            <a:ext cx="1130587" cy="189699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  a struct</a:t>
            </a:r>
          </a:p>
        </p:txBody>
      </p:sp>
      <p:graphicFrame>
        <p:nvGraphicFramePr>
          <p:cNvPr id="36" name="Table 9">
            <a:extLst>
              <a:ext uri="{FF2B5EF4-FFF2-40B4-BE49-F238E27FC236}">
                <a16:creationId xmlns:a16="http://schemas.microsoft.com/office/drawing/2014/main" id="{9DBC6365-5F95-4FCA-A805-08DDEE91BE01}"/>
              </a:ext>
            </a:extLst>
          </p:cNvPr>
          <p:cNvGraphicFramePr>
            <a:graphicFrameLocks noGrp="1"/>
          </p:cNvGraphicFramePr>
          <p:nvPr>
            <p:extLst>
              <p:ext uri="{D42A27DB-BD31-4B8C-83A1-F6EECF244321}">
                <p14:modId xmlns:p14="http://schemas.microsoft.com/office/powerpoint/2010/main" val="675184319"/>
              </p:ext>
            </p:extLst>
          </p:nvPr>
        </p:nvGraphicFramePr>
        <p:xfrm>
          <a:off x="338052" y="3854101"/>
          <a:ext cx="1842040" cy="335280"/>
        </p:xfrm>
        <a:graphic>
          <a:graphicData uri="http://schemas.openxmlformats.org/drawingml/2006/table">
            <a:tbl>
              <a:tblPr firstRow="1" bandRow="1">
                <a:tableStyleId>{5940675A-B579-460E-94D1-54222C63F5DA}</a:tableStyleId>
              </a:tblPr>
              <a:tblGrid>
                <a:gridCol w="184204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genderMorFPet1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38" name="Table 9">
            <a:extLst>
              <a:ext uri="{FF2B5EF4-FFF2-40B4-BE49-F238E27FC236}">
                <a16:creationId xmlns:a16="http://schemas.microsoft.com/office/drawing/2014/main" id="{CD51CB67-7ECF-44BC-A3D7-9724206CDAA3}"/>
              </a:ext>
            </a:extLst>
          </p:cNvPr>
          <p:cNvGraphicFramePr>
            <a:graphicFrameLocks noGrp="1"/>
          </p:cNvGraphicFramePr>
          <p:nvPr>
            <p:extLst>
              <p:ext uri="{D42A27DB-BD31-4B8C-83A1-F6EECF244321}">
                <p14:modId xmlns:p14="http://schemas.microsoft.com/office/powerpoint/2010/main" val="994405907"/>
              </p:ext>
            </p:extLst>
          </p:nvPr>
        </p:nvGraphicFramePr>
        <p:xfrm>
          <a:off x="3061051" y="2681720"/>
          <a:ext cx="1078523" cy="33528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239264">
                <a:tc>
                  <a:txBody>
                    <a:bodyPr/>
                    <a:lstStyle/>
                    <a:p>
                      <a:r>
                        <a:rPr lang="en-US" sz="1600" dirty="0">
                          <a:solidFill>
                            <a:srgbClr val="000000"/>
                          </a:solidFill>
                          <a:latin typeface="Consolas" panose="020B0609020204030204" pitchFamily="49" charset="0"/>
                        </a:rPr>
                        <a:t>namePet2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0" name="Table 9">
            <a:extLst>
              <a:ext uri="{FF2B5EF4-FFF2-40B4-BE49-F238E27FC236}">
                <a16:creationId xmlns:a16="http://schemas.microsoft.com/office/drawing/2014/main" id="{0FBFE55C-E125-4F4E-8E58-A22F6E21E5F5}"/>
              </a:ext>
            </a:extLst>
          </p:cNvPr>
          <p:cNvGraphicFramePr>
            <a:graphicFrameLocks noGrp="1"/>
          </p:cNvGraphicFramePr>
          <p:nvPr>
            <p:extLst>
              <p:ext uri="{D42A27DB-BD31-4B8C-83A1-F6EECF244321}">
                <p14:modId xmlns:p14="http://schemas.microsoft.com/office/powerpoint/2010/main" val="1397761281"/>
              </p:ext>
            </p:extLst>
          </p:nvPr>
        </p:nvGraphicFramePr>
        <p:xfrm>
          <a:off x="2866075" y="3071528"/>
          <a:ext cx="1468475" cy="335280"/>
        </p:xfrm>
        <a:graphic>
          <a:graphicData uri="http://schemas.openxmlformats.org/drawingml/2006/table">
            <a:tbl>
              <a:tblPr firstRow="1" bandRow="1">
                <a:tableStyleId>{5940675A-B579-460E-94D1-54222C63F5DA}</a:tableStyleId>
              </a:tblPr>
              <a:tblGrid>
                <a:gridCol w="1468475">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SpeciesPet2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2" name="Table 9">
            <a:extLst>
              <a:ext uri="{FF2B5EF4-FFF2-40B4-BE49-F238E27FC236}">
                <a16:creationId xmlns:a16="http://schemas.microsoft.com/office/drawing/2014/main" id="{32910297-C955-4F9B-995E-E6F5C9B4FCC0}"/>
              </a:ext>
            </a:extLst>
          </p:cNvPr>
          <p:cNvGraphicFramePr>
            <a:graphicFrameLocks noGrp="1"/>
          </p:cNvGraphicFramePr>
          <p:nvPr>
            <p:extLst>
              <p:ext uri="{D42A27DB-BD31-4B8C-83A1-F6EECF244321}">
                <p14:modId xmlns:p14="http://schemas.microsoft.com/office/powerpoint/2010/main" val="3248108521"/>
              </p:ext>
            </p:extLst>
          </p:nvPr>
        </p:nvGraphicFramePr>
        <p:xfrm>
          <a:off x="2491464" y="4240952"/>
          <a:ext cx="2217697" cy="335280"/>
        </p:xfrm>
        <a:graphic>
          <a:graphicData uri="http://schemas.openxmlformats.org/drawingml/2006/table">
            <a:tbl>
              <a:tblPr firstRow="1" bandRow="1">
                <a:tableStyleId>{5940675A-B579-460E-94D1-54222C63F5DA}</a:tableStyleId>
              </a:tblPr>
              <a:tblGrid>
                <a:gridCol w="2217697">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weightinPoundsPet2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4" name="Table 9">
            <a:extLst>
              <a:ext uri="{FF2B5EF4-FFF2-40B4-BE49-F238E27FC236}">
                <a16:creationId xmlns:a16="http://schemas.microsoft.com/office/drawing/2014/main" id="{B05E06EE-B3E4-4715-A9D9-8BC24C940FAE}"/>
              </a:ext>
            </a:extLst>
          </p:cNvPr>
          <p:cNvGraphicFramePr>
            <a:graphicFrameLocks noGrp="1"/>
          </p:cNvGraphicFramePr>
          <p:nvPr>
            <p:extLst>
              <p:ext uri="{D42A27DB-BD31-4B8C-83A1-F6EECF244321}">
                <p14:modId xmlns:p14="http://schemas.microsoft.com/office/powerpoint/2010/main" val="2912766852"/>
              </p:ext>
            </p:extLst>
          </p:nvPr>
        </p:nvGraphicFramePr>
        <p:xfrm>
          <a:off x="2657062" y="5020568"/>
          <a:ext cx="1886500" cy="335280"/>
        </p:xfrm>
        <a:graphic>
          <a:graphicData uri="http://schemas.openxmlformats.org/drawingml/2006/table">
            <a:tbl>
              <a:tblPr firstRow="1" bandRow="1">
                <a:tableStyleId>{5940675A-B579-460E-94D1-54222C63F5DA}</a:tableStyleId>
              </a:tblPr>
              <a:tblGrid>
                <a:gridCol w="188650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isAvailablePet2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6" name="Table 9">
            <a:extLst>
              <a:ext uri="{FF2B5EF4-FFF2-40B4-BE49-F238E27FC236}">
                <a16:creationId xmlns:a16="http://schemas.microsoft.com/office/drawing/2014/main" id="{91ABDF87-1686-4323-B6D8-B0DBFB43DE38}"/>
              </a:ext>
            </a:extLst>
          </p:cNvPr>
          <p:cNvGraphicFramePr>
            <a:graphicFrameLocks noGrp="1"/>
          </p:cNvGraphicFramePr>
          <p:nvPr>
            <p:extLst>
              <p:ext uri="{D42A27DB-BD31-4B8C-83A1-F6EECF244321}">
                <p14:modId xmlns:p14="http://schemas.microsoft.com/office/powerpoint/2010/main" val="1972163355"/>
              </p:ext>
            </p:extLst>
          </p:nvPr>
        </p:nvGraphicFramePr>
        <p:xfrm>
          <a:off x="2583910" y="4630760"/>
          <a:ext cx="2032804" cy="335280"/>
        </p:xfrm>
        <a:graphic>
          <a:graphicData uri="http://schemas.openxmlformats.org/drawingml/2006/table">
            <a:tbl>
              <a:tblPr firstRow="1" bandRow="1">
                <a:tableStyleId>{5940675A-B579-460E-94D1-54222C63F5DA}</a:tableStyleId>
              </a:tblPr>
              <a:tblGrid>
                <a:gridCol w="2032804">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cageLocationPet2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8" name="Table 9">
            <a:extLst>
              <a:ext uri="{FF2B5EF4-FFF2-40B4-BE49-F238E27FC236}">
                <a16:creationId xmlns:a16="http://schemas.microsoft.com/office/drawing/2014/main" id="{AD76E62F-FF22-49BA-9F81-1511856BC1FE}"/>
              </a:ext>
            </a:extLst>
          </p:cNvPr>
          <p:cNvGraphicFramePr>
            <a:graphicFrameLocks noGrp="1"/>
          </p:cNvGraphicFramePr>
          <p:nvPr>
            <p:extLst>
              <p:ext uri="{D42A27DB-BD31-4B8C-83A1-F6EECF244321}">
                <p14:modId xmlns:p14="http://schemas.microsoft.com/office/powerpoint/2010/main" val="215046017"/>
              </p:ext>
            </p:extLst>
          </p:nvPr>
        </p:nvGraphicFramePr>
        <p:xfrm>
          <a:off x="2751647" y="5410375"/>
          <a:ext cx="1697330" cy="335280"/>
        </p:xfrm>
        <a:graphic>
          <a:graphicData uri="http://schemas.openxmlformats.org/drawingml/2006/table">
            <a:tbl>
              <a:tblPr firstRow="1" bandRow="1">
                <a:tableStyleId>{5940675A-B579-460E-94D1-54222C63F5DA}</a:tableStyleId>
              </a:tblPr>
              <a:tblGrid>
                <a:gridCol w="1697330">
                  <a:extLst>
                    <a:ext uri="{9D8B030D-6E8A-4147-A177-3AD203B41FA5}">
                      <a16:colId xmlns:a16="http://schemas.microsoft.com/office/drawing/2014/main" val="2443045963"/>
                    </a:ext>
                  </a:extLst>
                </a:gridCol>
              </a:tblGrid>
              <a:tr h="335280">
                <a:tc>
                  <a:txBody>
                    <a:bodyPr/>
                    <a:lstStyle/>
                    <a:p>
                      <a:r>
                        <a:rPr lang="en-US" sz="1600" dirty="0">
                          <a:solidFill>
                            <a:srgbClr val="000000"/>
                          </a:solidFill>
                          <a:latin typeface="Consolas" panose="020B0609020204030204" pitchFamily="49" charset="0"/>
                        </a:rPr>
                        <a:t>isHealthyPet2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50" name="Table 9">
            <a:extLst>
              <a:ext uri="{FF2B5EF4-FFF2-40B4-BE49-F238E27FC236}">
                <a16:creationId xmlns:a16="http://schemas.microsoft.com/office/drawing/2014/main" id="{67A01819-77A5-48B8-9B2E-6AA046AACB6C}"/>
              </a:ext>
            </a:extLst>
          </p:cNvPr>
          <p:cNvGraphicFramePr>
            <a:graphicFrameLocks noGrp="1"/>
          </p:cNvGraphicFramePr>
          <p:nvPr>
            <p:extLst>
              <p:ext uri="{D42A27DB-BD31-4B8C-83A1-F6EECF244321}">
                <p14:modId xmlns:p14="http://schemas.microsoft.com/office/powerpoint/2010/main" val="1639620313"/>
              </p:ext>
            </p:extLst>
          </p:nvPr>
        </p:nvGraphicFramePr>
        <p:xfrm>
          <a:off x="3061051" y="3461336"/>
          <a:ext cx="1078523" cy="33528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agePet2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52" name="Table 9">
            <a:extLst>
              <a:ext uri="{FF2B5EF4-FFF2-40B4-BE49-F238E27FC236}">
                <a16:creationId xmlns:a16="http://schemas.microsoft.com/office/drawing/2014/main" id="{0518AADE-8931-4413-B9AF-2E33F5294B14}"/>
              </a:ext>
            </a:extLst>
          </p:cNvPr>
          <p:cNvGraphicFramePr>
            <a:graphicFrameLocks noGrp="1"/>
          </p:cNvGraphicFramePr>
          <p:nvPr>
            <p:extLst>
              <p:ext uri="{D42A27DB-BD31-4B8C-83A1-F6EECF244321}">
                <p14:modId xmlns:p14="http://schemas.microsoft.com/office/powerpoint/2010/main" val="3848917696"/>
              </p:ext>
            </p:extLst>
          </p:nvPr>
        </p:nvGraphicFramePr>
        <p:xfrm>
          <a:off x="2665728" y="5800180"/>
          <a:ext cx="1869168" cy="335280"/>
        </p:xfrm>
        <a:graphic>
          <a:graphicData uri="http://schemas.openxmlformats.org/drawingml/2006/table">
            <a:tbl>
              <a:tblPr firstRow="1" bandRow="1">
                <a:tableStyleId>{5940675A-B579-460E-94D1-54222C63F5DA}</a:tableStyleId>
              </a:tblPr>
              <a:tblGrid>
                <a:gridCol w="1869168">
                  <a:extLst>
                    <a:ext uri="{9D8B030D-6E8A-4147-A177-3AD203B41FA5}">
                      <a16:colId xmlns:a16="http://schemas.microsoft.com/office/drawing/2014/main" val="2443045963"/>
                    </a:ext>
                  </a:extLst>
                </a:gridCol>
              </a:tblGrid>
              <a:tr h="283754">
                <a:tc>
                  <a:txBody>
                    <a:bodyPr/>
                    <a:lstStyle/>
                    <a:p>
                      <a:r>
                        <a:rPr lang="en-US" sz="1600" dirty="0">
                          <a:solidFill>
                            <a:srgbClr val="000000"/>
                          </a:solidFill>
                          <a:latin typeface="Consolas" panose="020B0609020204030204" pitchFamily="49" charset="0"/>
                        </a:rPr>
                        <a:t>adoptionFeePet2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54" name="Table 9">
            <a:extLst>
              <a:ext uri="{FF2B5EF4-FFF2-40B4-BE49-F238E27FC236}">
                <a16:creationId xmlns:a16="http://schemas.microsoft.com/office/drawing/2014/main" id="{03E7B7CC-AD6A-4D84-8CCA-E78EA6443FC7}"/>
              </a:ext>
            </a:extLst>
          </p:cNvPr>
          <p:cNvGraphicFramePr>
            <a:graphicFrameLocks noGrp="1"/>
          </p:cNvGraphicFramePr>
          <p:nvPr>
            <p:extLst>
              <p:ext uri="{D42A27DB-BD31-4B8C-83A1-F6EECF244321}">
                <p14:modId xmlns:p14="http://schemas.microsoft.com/office/powerpoint/2010/main" val="2335045870"/>
              </p:ext>
            </p:extLst>
          </p:nvPr>
        </p:nvGraphicFramePr>
        <p:xfrm>
          <a:off x="2679292" y="3851144"/>
          <a:ext cx="1842040" cy="335280"/>
        </p:xfrm>
        <a:graphic>
          <a:graphicData uri="http://schemas.openxmlformats.org/drawingml/2006/table">
            <a:tbl>
              <a:tblPr firstRow="1" bandRow="1">
                <a:tableStyleId>{5940675A-B579-460E-94D1-54222C63F5DA}</a:tableStyleId>
              </a:tblPr>
              <a:tblGrid>
                <a:gridCol w="184204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genderMorFPet2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5" name="Table 9">
            <a:extLst>
              <a:ext uri="{FF2B5EF4-FFF2-40B4-BE49-F238E27FC236}">
                <a16:creationId xmlns:a16="http://schemas.microsoft.com/office/drawing/2014/main" id="{02B2E18D-9A85-7F4E-A0D9-F0995A6486C0}"/>
              </a:ext>
            </a:extLst>
          </p:cNvPr>
          <p:cNvGraphicFramePr>
            <a:graphicFrameLocks noGrp="1"/>
          </p:cNvGraphicFramePr>
          <p:nvPr>
            <p:extLst>
              <p:ext uri="{D42A27DB-BD31-4B8C-83A1-F6EECF244321}">
                <p14:modId xmlns:p14="http://schemas.microsoft.com/office/powerpoint/2010/main" val="3163598609"/>
              </p:ext>
            </p:extLst>
          </p:nvPr>
        </p:nvGraphicFramePr>
        <p:xfrm>
          <a:off x="9072844" y="2668270"/>
          <a:ext cx="2737378" cy="368808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368062768"/>
                    </a:ext>
                  </a:extLst>
                </a:gridCol>
                <a:gridCol w="2320818">
                  <a:extLst>
                    <a:ext uri="{9D8B030D-6E8A-4147-A177-3AD203B41FA5}">
                      <a16:colId xmlns:a16="http://schemas.microsoft.com/office/drawing/2014/main" val="2443045963"/>
                    </a:ext>
                  </a:extLst>
                </a:gridCol>
                <a:gridCol w="208280">
                  <a:extLst>
                    <a:ext uri="{9D8B030D-6E8A-4147-A177-3AD203B41FA5}">
                      <a16:colId xmlns:a16="http://schemas.microsoft.com/office/drawing/2014/main" val="812128248"/>
                    </a:ext>
                  </a:extLst>
                </a:gridCol>
              </a:tblGrid>
              <a:tr h="145179">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dirty="0"/>
                        <a:t>pet2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3952357"/>
                  </a:ext>
                </a:extLst>
              </a:tr>
              <a:tr h="14517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name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965845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061913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genderMorF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54447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weightInPounds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25199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cageLocation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128195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isHealthy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122996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isAvailable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0387208"/>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adoptionFee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9833572"/>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9578792"/>
                  </a:ext>
                </a:extLst>
              </a:tr>
            </a:tbl>
          </a:graphicData>
        </a:graphic>
      </p:graphicFrame>
      <p:graphicFrame>
        <p:nvGraphicFramePr>
          <p:cNvPr id="6" name="Table 9">
            <a:extLst>
              <a:ext uri="{FF2B5EF4-FFF2-40B4-BE49-F238E27FC236}">
                <a16:creationId xmlns:a16="http://schemas.microsoft.com/office/drawing/2014/main" id="{F237361E-30B2-1DFC-09F4-E93C01312AE6}"/>
              </a:ext>
            </a:extLst>
          </p:cNvPr>
          <p:cNvGraphicFramePr>
            <a:graphicFrameLocks noGrp="1"/>
          </p:cNvGraphicFramePr>
          <p:nvPr>
            <p:extLst>
              <p:ext uri="{D42A27DB-BD31-4B8C-83A1-F6EECF244321}">
                <p14:modId xmlns:p14="http://schemas.microsoft.com/office/powerpoint/2010/main" val="1246509828"/>
              </p:ext>
            </p:extLst>
          </p:nvPr>
        </p:nvGraphicFramePr>
        <p:xfrm>
          <a:off x="5917675" y="2668270"/>
          <a:ext cx="2737378" cy="368808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368062768"/>
                    </a:ext>
                  </a:extLst>
                </a:gridCol>
                <a:gridCol w="2320818">
                  <a:extLst>
                    <a:ext uri="{9D8B030D-6E8A-4147-A177-3AD203B41FA5}">
                      <a16:colId xmlns:a16="http://schemas.microsoft.com/office/drawing/2014/main" val="2443045963"/>
                    </a:ext>
                  </a:extLst>
                </a:gridCol>
                <a:gridCol w="208280">
                  <a:extLst>
                    <a:ext uri="{9D8B030D-6E8A-4147-A177-3AD203B41FA5}">
                      <a16:colId xmlns:a16="http://schemas.microsoft.com/office/drawing/2014/main" val="812128248"/>
                    </a:ext>
                  </a:extLst>
                </a:gridCol>
              </a:tblGrid>
              <a:tr h="145179">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dirty="0"/>
                        <a:t>pet1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3952357"/>
                  </a:ext>
                </a:extLst>
              </a:tr>
              <a:tr h="14517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name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965845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061913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genderMorF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54447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weightInPounds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25199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cageLocation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128195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isHealthy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122996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isAvailable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0387208"/>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adoptionFee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9833572"/>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9578792"/>
                  </a:ext>
                </a:extLst>
              </a:tr>
            </a:tbl>
          </a:graphicData>
        </a:graphic>
      </p:graphicFrame>
    </p:spTree>
    <p:extLst>
      <p:ext uri="{BB962C8B-B14F-4D97-AF65-F5344CB8AC3E}">
        <p14:creationId xmlns:p14="http://schemas.microsoft.com/office/powerpoint/2010/main" val="45656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E831-BA75-4D72-AA34-4AC7584297E2}"/>
              </a:ext>
            </a:extLst>
          </p:cNvPr>
          <p:cNvSpPr>
            <a:spLocks noGrp="1"/>
          </p:cNvSpPr>
          <p:nvPr>
            <p:ph type="title"/>
          </p:nvPr>
        </p:nvSpPr>
        <p:spPr/>
        <p:txBody>
          <a:bodyPr>
            <a:normAutofit/>
          </a:bodyPr>
          <a:lstStyle/>
          <a:p>
            <a:r>
              <a:rPr lang="en-US" dirty="0"/>
              <a:t>Example: A structure for pet adoption</a:t>
            </a:r>
          </a:p>
        </p:txBody>
      </p:sp>
      <p:sp>
        <p:nvSpPr>
          <p:cNvPr id="3" name="Content Placeholder 2">
            <a:extLst>
              <a:ext uri="{FF2B5EF4-FFF2-40B4-BE49-F238E27FC236}">
                <a16:creationId xmlns:a16="http://schemas.microsoft.com/office/drawing/2014/main" id="{5BA8730A-E6C8-41AB-A104-59D8CE640F68}"/>
              </a:ext>
            </a:extLst>
          </p:cNvPr>
          <p:cNvSpPr>
            <a:spLocks noGrp="1"/>
          </p:cNvSpPr>
          <p:nvPr>
            <p:ph idx="1"/>
          </p:nvPr>
        </p:nvSpPr>
        <p:spPr>
          <a:xfrm>
            <a:off x="1922584" y="1318847"/>
            <a:ext cx="8229600" cy="4525963"/>
          </a:xfrm>
        </p:spPr>
        <p:txBody>
          <a:bodyPr>
            <a:normAutofit/>
          </a:bodyPr>
          <a:lstStyle/>
          <a:p>
            <a:pPr marL="0" indent="0">
              <a:buNone/>
            </a:pPr>
            <a:endParaRPr lang="en-US" sz="2000" dirty="0"/>
          </a:p>
          <a:p>
            <a:pPr marL="0" indent="0">
              <a:buNone/>
            </a:pPr>
            <a:r>
              <a:rPr lang="en-US" sz="2000" dirty="0"/>
              <a:t>We could use the below C++ code to track our pet variables</a:t>
            </a:r>
          </a:p>
          <a:p>
            <a:pPr marL="0" indent="0">
              <a:buNone/>
            </a:pPr>
            <a:endParaRPr lang="en-US" sz="2000" dirty="0"/>
          </a:p>
          <a:p>
            <a:pPr marL="0" indent="0">
              <a:buNone/>
            </a:pPr>
            <a:r>
              <a:rPr lang="en-US" sz="2000" dirty="0"/>
              <a:t>This code declares the struct PetData:</a:t>
            </a:r>
          </a:p>
          <a:p>
            <a:pPr marL="0" indent="0">
              <a:buNone/>
            </a:pPr>
            <a:endParaRPr lang="en-US" sz="20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D60EF59-8F82-48C0-9B81-D5A9E0827A52}"/>
              </a:ext>
            </a:extLst>
          </p:cNvPr>
          <p:cNvSpPr>
            <a:spLocks noGrp="1"/>
          </p:cNvSpPr>
          <p:nvPr>
            <p:ph type="sldNum" sz="quarter" idx="12"/>
          </p:nvPr>
        </p:nvSpPr>
        <p:spPr/>
        <p:txBody>
          <a:bodyPr/>
          <a:lstStyle/>
          <a:p>
            <a:fld id="{D62DE1E3-95F9-5A49-8A46-D75D3CDD26F8}" type="slidenum">
              <a:rPr lang="en-US" smtClean="0"/>
              <a:t>7</a:t>
            </a:fld>
            <a:endParaRPr lang="en-US"/>
          </a:p>
        </p:txBody>
      </p:sp>
      <p:sp>
        <p:nvSpPr>
          <p:cNvPr id="6" name="TextBox 5">
            <a:extLst>
              <a:ext uri="{FF2B5EF4-FFF2-40B4-BE49-F238E27FC236}">
                <a16:creationId xmlns:a16="http://schemas.microsoft.com/office/drawing/2014/main" id="{3F258193-4FC7-4830-9A91-33F9147BE739}"/>
              </a:ext>
            </a:extLst>
          </p:cNvPr>
          <p:cNvSpPr txBox="1"/>
          <p:nvPr/>
        </p:nvSpPr>
        <p:spPr>
          <a:xfrm>
            <a:off x="2175861" y="2863284"/>
            <a:ext cx="7561385" cy="2308324"/>
          </a:xfrm>
          <a:prstGeom prst="rect">
            <a:avLst/>
          </a:prstGeom>
          <a:noFill/>
        </p:spPr>
        <p:txBody>
          <a:bodyPr wrap="square">
            <a:spAutoFit/>
          </a:bodyPr>
          <a:lstStyle/>
          <a:p>
            <a:r>
              <a:rPr lang="en-US" sz="1200" dirty="0">
                <a:solidFill>
                  <a:srgbClr val="0000FF"/>
                </a:solidFill>
                <a:latin typeface="Consolas" panose="020B0609020204030204" pitchFamily="49" charset="0"/>
              </a:rPr>
              <a:t>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PetData</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000000"/>
                </a:solidFill>
                <a:latin typeface="Consolas" panose="020B0609020204030204" pitchFamily="49" charset="0"/>
              </a:rPr>
              <a:t>petName</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store pet's name</a:t>
            </a:r>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string species;			</a:t>
            </a:r>
            <a:r>
              <a:rPr lang="en-US" sz="1200" dirty="0">
                <a:solidFill>
                  <a:srgbClr val="008000"/>
                </a:solidFill>
                <a:latin typeface="Consolas" panose="020B0609020204030204" pitchFamily="49" charset="0"/>
              </a:rPr>
              <a:t>// store species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ageInYears</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store age in years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char</a:t>
            </a:r>
            <a:r>
              <a:rPr lang="en-US" sz="1200" dirty="0">
                <a:solidFill>
                  <a:srgbClr val="000000"/>
                </a:solidFill>
                <a:latin typeface="Consolas" panose="020B0609020204030204" pitchFamily="49" charset="0"/>
              </a:rPr>
              <a:t> genderMorF;			</a:t>
            </a:r>
            <a:r>
              <a:rPr lang="en-US" sz="1200" dirty="0">
                <a:solidFill>
                  <a:srgbClr val="008000"/>
                </a:solidFill>
                <a:latin typeface="Consolas" panose="020B0609020204030204" pitchFamily="49" charset="0"/>
              </a:rPr>
              <a:t>// store gender as 'M' or 'F'</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weightInPounds;		</a:t>
            </a:r>
            <a:r>
              <a:rPr lang="en-US" sz="1200" dirty="0">
                <a:solidFill>
                  <a:srgbClr val="008000"/>
                </a:solidFill>
                <a:latin typeface="Consolas" panose="020B0609020204030204" pitchFamily="49" charset="0"/>
              </a:rPr>
              <a:t>// store weight in pounds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cageLocation;		</a:t>
            </a:r>
            <a:r>
              <a:rPr lang="en-US" sz="1200" dirty="0">
                <a:solidFill>
                  <a:srgbClr val="008000"/>
                </a:solidFill>
                <a:latin typeface="Consolas" panose="020B0609020204030204" pitchFamily="49" charset="0"/>
              </a:rPr>
              <a:t>// store location in shelter</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isHealthy;			</a:t>
            </a:r>
            <a:r>
              <a:rPr lang="en-US" sz="1200" dirty="0">
                <a:solidFill>
                  <a:srgbClr val="008000"/>
                </a:solidFill>
                <a:latin typeface="Consolas" panose="020B0609020204030204" pitchFamily="49" charset="0"/>
              </a:rPr>
              <a:t>// true/false whether the pet is healthy</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isAvailable;		</a:t>
            </a:r>
            <a:r>
              <a:rPr lang="en-US" sz="1200" dirty="0">
                <a:solidFill>
                  <a:srgbClr val="008000"/>
                </a:solidFill>
                <a:latin typeface="Consolas" panose="020B0609020204030204" pitchFamily="49" charset="0"/>
              </a:rPr>
              <a:t>// true/false whether the pet is available</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adoptionFee;		</a:t>
            </a:r>
            <a:r>
              <a:rPr lang="en-US" sz="1200" dirty="0">
                <a:solidFill>
                  <a:srgbClr val="008000"/>
                </a:solidFill>
                <a:latin typeface="Consolas" panose="020B0609020204030204" pitchFamily="49" charset="0"/>
              </a:rPr>
              <a:t>// adoption fee in dollars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graphicFrame>
        <p:nvGraphicFramePr>
          <p:cNvPr id="5" name="Table 9">
            <a:extLst>
              <a:ext uri="{FF2B5EF4-FFF2-40B4-BE49-F238E27FC236}">
                <a16:creationId xmlns:a16="http://schemas.microsoft.com/office/drawing/2014/main" id="{85F33C0C-3AEB-40B8-A81B-683E9E11C167}"/>
              </a:ext>
            </a:extLst>
          </p:cNvPr>
          <p:cNvGraphicFramePr>
            <a:graphicFrameLocks noGrp="1"/>
          </p:cNvGraphicFramePr>
          <p:nvPr>
            <p:extLst>
              <p:ext uri="{D42A27DB-BD31-4B8C-83A1-F6EECF244321}">
                <p14:modId xmlns:p14="http://schemas.microsoft.com/office/powerpoint/2010/main" val="2892602056"/>
              </p:ext>
            </p:extLst>
          </p:nvPr>
        </p:nvGraphicFramePr>
        <p:xfrm>
          <a:off x="9991474" y="2863284"/>
          <a:ext cx="2031650" cy="3017520"/>
        </p:xfrm>
        <a:graphic>
          <a:graphicData uri="http://schemas.openxmlformats.org/drawingml/2006/table">
            <a:tbl>
              <a:tblPr firstRow="1" bandRow="1">
                <a:tableStyleId>{5940675A-B579-460E-94D1-54222C63F5DA}</a:tableStyleId>
              </a:tblPr>
              <a:tblGrid>
                <a:gridCol w="203165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name	</a:t>
                      </a:r>
                      <a:endParaRPr lang="en-US" sz="1600" dirty="0"/>
                    </a:p>
                  </a:txBody>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tc>
                <a:extLst>
                  <a:ext uri="{0D108BD9-81ED-4DB2-BD59-A6C34878D82A}">
                    <a16:rowId xmlns:a16="http://schemas.microsoft.com/office/drawing/2014/main" val="509658456"/>
                  </a:ext>
                </a:extLst>
              </a:tr>
              <a:tr h="127000">
                <a:tc>
                  <a:txBody>
                    <a:bodyPr/>
                    <a:lstStyle/>
                    <a:p>
                      <a:r>
                        <a:rPr lang="en-US" sz="1600" dirty="0">
                          <a:solidFill>
                            <a:srgbClr val="000000"/>
                          </a:solidFill>
                          <a:latin typeface="Consolas" panose="020B0609020204030204" pitchFamily="49" charset="0"/>
                        </a:rPr>
                        <a:t>age</a:t>
                      </a:r>
                      <a:endParaRPr lang="en-US" sz="1600" dirty="0"/>
                    </a:p>
                  </a:txBody>
                  <a:tcPr/>
                </a:tc>
                <a:extLst>
                  <a:ext uri="{0D108BD9-81ED-4DB2-BD59-A6C34878D82A}">
                    <a16:rowId xmlns:a16="http://schemas.microsoft.com/office/drawing/2014/main" val="3860619131"/>
                  </a:ext>
                </a:extLst>
              </a:tr>
              <a:tr h="127000">
                <a:tc>
                  <a:txBody>
                    <a:bodyPr/>
                    <a:lstStyle/>
                    <a:p>
                      <a:r>
                        <a:rPr lang="en-US" sz="1600" dirty="0">
                          <a:solidFill>
                            <a:srgbClr val="000000"/>
                          </a:solidFill>
                          <a:latin typeface="Consolas" panose="020B0609020204030204" pitchFamily="49" charset="0"/>
                        </a:rPr>
                        <a:t>genderMorF</a:t>
                      </a:r>
                      <a:endParaRPr lang="en-US" sz="1600" dirty="0"/>
                    </a:p>
                  </a:txBody>
                  <a:tcPr/>
                </a:tc>
                <a:extLst>
                  <a:ext uri="{0D108BD9-81ED-4DB2-BD59-A6C34878D82A}">
                    <a16:rowId xmlns:a16="http://schemas.microsoft.com/office/drawing/2014/main" val="215544471"/>
                  </a:ext>
                </a:extLst>
              </a:tr>
              <a:tr h="127000">
                <a:tc>
                  <a:txBody>
                    <a:bodyPr/>
                    <a:lstStyle/>
                    <a:p>
                      <a:r>
                        <a:rPr lang="en-US" sz="1600" dirty="0">
                          <a:solidFill>
                            <a:srgbClr val="000000"/>
                          </a:solidFill>
                          <a:latin typeface="Consolas" panose="020B0609020204030204" pitchFamily="49" charset="0"/>
                        </a:rPr>
                        <a:t>weightInPounds</a:t>
                      </a:r>
                      <a:endParaRPr lang="en-US" sz="1600" dirty="0"/>
                    </a:p>
                  </a:txBody>
                  <a:tcPr/>
                </a:tc>
                <a:extLst>
                  <a:ext uri="{0D108BD9-81ED-4DB2-BD59-A6C34878D82A}">
                    <a16:rowId xmlns:a16="http://schemas.microsoft.com/office/drawing/2014/main" val="2281251995"/>
                  </a:ext>
                </a:extLst>
              </a:tr>
              <a:tr h="127000">
                <a:tc>
                  <a:txBody>
                    <a:bodyPr/>
                    <a:lstStyle/>
                    <a:p>
                      <a:r>
                        <a:rPr lang="en-US" sz="1600" dirty="0">
                          <a:solidFill>
                            <a:srgbClr val="000000"/>
                          </a:solidFill>
                          <a:latin typeface="Consolas" panose="020B0609020204030204" pitchFamily="49" charset="0"/>
                        </a:rPr>
                        <a:t>cageLocation</a:t>
                      </a:r>
                      <a:endParaRPr lang="en-US" sz="1600" dirty="0"/>
                    </a:p>
                  </a:txBody>
                  <a:tcPr/>
                </a:tc>
                <a:extLst>
                  <a:ext uri="{0D108BD9-81ED-4DB2-BD59-A6C34878D82A}">
                    <a16:rowId xmlns:a16="http://schemas.microsoft.com/office/drawing/2014/main" val="2851281955"/>
                  </a:ext>
                </a:extLst>
              </a:tr>
              <a:tr h="127000">
                <a:tc>
                  <a:txBody>
                    <a:bodyPr/>
                    <a:lstStyle/>
                    <a:p>
                      <a:r>
                        <a:rPr lang="en-US" sz="1600" dirty="0">
                          <a:solidFill>
                            <a:srgbClr val="000000"/>
                          </a:solidFill>
                          <a:latin typeface="Consolas" panose="020B0609020204030204" pitchFamily="49" charset="0"/>
                        </a:rPr>
                        <a:t>isHealthy</a:t>
                      </a:r>
                      <a:endParaRPr lang="en-US" sz="1600" dirty="0"/>
                    </a:p>
                  </a:txBody>
                  <a:tcPr/>
                </a:tc>
                <a:extLst>
                  <a:ext uri="{0D108BD9-81ED-4DB2-BD59-A6C34878D82A}">
                    <a16:rowId xmlns:a16="http://schemas.microsoft.com/office/drawing/2014/main" val="3171229966"/>
                  </a:ext>
                </a:extLst>
              </a:tr>
              <a:tr h="127000">
                <a:tc>
                  <a:txBody>
                    <a:bodyPr/>
                    <a:lstStyle/>
                    <a:p>
                      <a:r>
                        <a:rPr lang="en-US" sz="1600" dirty="0">
                          <a:solidFill>
                            <a:srgbClr val="000000"/>
                          </a:solidFill>
                          <a:latin typeface="Consolas" panose="020B0609020204030204" pitchFamily="49" charset="0"/>
                        </a:rPr>
                        <a:t>isAvailable</a:t>
                      </a:r>
                      <a:endParaRPr lang="en-US" sz="1600" dirty="0"/>
                    </a:p>
                  </a:txBody>
                  <a:tcPr/>
                </a:tc>
                <a:extLst>
                  <a:ext uri="{0D108BD9-81ED-4DB2-BD59-A6C34878D82A}">
                    <a16:rowId xmlns:a16="http://schemas.microsoft.com/office/drawing/2014/main" val="2970387208"/>
                  </a:ext>
                </a:extLst>
              </a:tr>
              <a:tr h="127000">
                <a:tc>
                  <a:txBody>
                    <a:bodyPr/>
                    <a:lstStyle/>
                    <a:p>
                      <a:r>
                        <a:rPr lang="en-US" sz="1600" dirty="0">
                          <a:solidFill>
                            <a:srgbClr val="000000"/>
                          </a:solidFill>
                          <a:latin typeface="Consolas" panose="020B0609020204030204" pitchFamily="49" charset="0"/>
                        </a:rPr>
                        <a:t>adoptionFee</a:t>
                      </a:r>
                      <a:endParaRPr lang="en-US" sz="1600" dirty="0"/>
                    </a:p>
                  </a:txBody>
                  <a:tcPr/>
                </a:tc>
                <a:extLst>
                  <a:ext uri="{0D108BD9-81ED-4DB2-BD59-A6C34878D82A}">
                    <a16:rowId xmlns:a16="http://schemas.microsoft.com/office/drawing/2014/main" val="3609833572"/>
                  </a:ext>
                </a:extLst>
              </a:tr>
            </a:tbl>
          </a:graphicData>
        </a:graphic>
      </p:graphicFrame>
    </p:spTree>
    <p:extLst>
      <p:ext uri="{BB962C8B-B14F-4D97-AF65-F5344CB8AC3E}">
        <p14:creationId xmlns:p14="http://schemas.microsoft.com/office/powerpoint/2010/main" val="186435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CF96-5445-4192-B4A7-451B1BD7DC3A}"/>
              </a:ext>
            </a:extLst>
          </p:cNvPr>
          <p:cNvSpPr>
            <a:spLocks noGrp="1"/>
          </p:cNvSpPr>
          <p:nvPr>
            <p:ph type="title"/>
          </p:nvPr>
        </p:nvSpPr>
        <p:spPr/>
        <p:txBody>
          <a:bodyPr/>
          <a:lstStyle/>
          <a:p>
            <a:r>
              <a:rPr lang="en-US" dirty="0"/>
              <a:t>How to declare and use structs</a:t>
            </a:r>
          </a:p>
        </p:txBody>
      </p:sp>
      <p:sp>
        <p:nvSpPr>
          <p:cNvPr id="3" name="Content Placeholder 2">
            <a:extLst>
              <a:ext uri="{FF2B5EF4-FFF2-40B4-BE49-F238E27FC236}">
                <a16:creationId xmlns:a16="http://schemas.microsoft.com/office/drawing/2014/main" id="{F37247B4-DADE-4702-A387-DFF424E45BD4}"/>
              </a:ext>
            </a:extLst>
          </p:cNvPr>
          <p:cNvSpPr>
            <a:spLocks noGrp="1"/>
          </p:cNvSpPr>
          <p:nvPr>
            <p:ph idx="1"/>
          </p:nvPr>
        </p:nvSpPr>
        <p:spPr/>
        <p:txBody>
          <a:bodyPr/>
          <a:lstStyle/>
          <a:p>
            <a:r>
              <a:rPr lang="en-US" altLang="en-US" sz="2000" dirty="0"/>
              <a:t>How to declare:  use keyword “struct”:</a:t>
            </a:r>
          </a:p>
          <a:p>
            <a:pPr marL="0" indent="0">
              <a:buNone/>
            </a:pPr>
            <a:endParaRPr lang="en-US" altLang="en-US" sz="2000" dirty="0"/>
          </a:p>
          <a:p>
            <a:pPr lvl="1">
              <a:buFontTx/>
              <a:buNone/>
            </a:pPr>
            <a:r>
              <a:rPr lang="en-US" altLang="en-US" sz="2000" dirty="0">
                <a:latin typeface="Courier New" panose="02070309020205020404" pitchFamily="49" charset="0"/>
              </a:rPr>
              <a:t>struct </a:t>
            </a:r>
            <a:r>
              <a:rPr lang="en-US" altLang="en-US" sz="2000" i="1" dirty="0" err="1">
                <a:latin typeface="Courier New" panose="02070309020205020404" pitchFamily="49" charset="0"/>
              </a:rPr>
              <a:t>StructName</a:t>
            </a:r>
            <a:endParaRPr lang="en-US" altLang="en-US" sz="2000" dirty="0">
              <a:latin typeface="Courier New" panose="02070309020205020404" pitchFamily="49" charset="0"/>
            </a:endParaRPr>
          </a:p>
          <a:p>
            <a:pPr lvl="1">
              <a:buFontTx/>
              <a:buNone/>
            </a:pPr>
            <a:r>
              <a:rPr lang="en-US" altLang="en-US" sz="2000" dirty="0">
                <a:latin typeface="Courier New" panose="02070309020205020404" pitchFamily="49" charset="0"/>
              </a:rPr>
              <a:t>{</a:t>
            </a:r>
          </a:p>
          <a:p>
            <a:pPr lvl="1">
              <a:buFontTx/>
              <a:buNone/>
            </a:pPr>
            <a:r>
              <a:rPr lang="en-US" altLang="en-US" sz="2000" dirty="0">
                <a:latin typeface="Courier New" panose="02070309020205020404" pitchFamily="49" charset="0"/>
              </a:rPr>
              <a:t>	</a:t>
            </a:r>
            <a:r>
              <a:rPr lang="en-US" altLang="en-US" sz="2000" i="1" dirty="0">
                <a:latin typeface="Courier New" panose="02070309020205020404" pitchFamily="49" charset="0"/>
              </a:rPr>
              <a:t>type</a:t>
            </a:r>
            <a:r>
              <a:rPr lang="en-US" altLang="en-US" sz="2000" b="1" i="1" dirty="0">
                <a:latin typeface="Courier New" panose="02070309020205020404" pitchFamily="49" charset="0"/>
              </a:rPr>
              <a:t>1</a:t>
            </a:r>
            <a:r>
              <a:rPr lang="en-US" altLang="en-US" sz="2000" i="1" dirty="0">
                <a:latin typeface="Courier New" panose="02070309020205020404" pitchFamily="49" charset="0"/>
              </a:rPr>
              <a:t> field</a:t>
            </a:r>
            <a:r>
              <a:rPr lang="en-US" altLang="en-US" sz="2000" b="1" i="1" dirty="0">
                <a:latin typeface="Courier New" panose="02070309020205020404" pitchFamily="49" charset="0"/>
              </a:rPr>
              <a:t>1</a:t>
            </a:r>
            <a:r>
              <a:rPr lang="en-US" altLang="en-US" sz="2000" dirty="0">
                <a:latin typeface="Courier New" panose="02070309020205020404" pitchFamily="49" charset="0"/>
              </a:rPr>
              <a:t>;</a:t>
            </a:r>
          </a:p>
          <a:p>
            <a:pPr lvl="1">
              <a:buFontTx/>
              <a:buNone/>
            </a:pPr>
            <a:r>
              <a:rPr lang="en-US" altLang="en-US" sz="2000" dirty="0">
                <a:latin typeface="Courier New" panose="02070309020205020404" pitchFamily="49" charset="0"/>
              </a:rPr>
              <a:t>	</a:t>
            </a:r>
            <a:r>
              <a:rPr lang="en-US" altLang="en-US" sz="2000" i="1" dirty="0">
                <a:latin typeface="Courier New" panose="02070309020205020404" pitchFamily="49" charset="0"/>
              </a:rPr>
              <a:t>type</a:t>
            </a:r>
            <a:r>
              <a:rPr lang="en-US" altLang="en-US" sz="2000" b="1" i="1" dirty="0">
                <a:latin typeface="Courier New" panose="02070309020205020404" pitchFamily="49" charset="0"/>
              </a:rPr>
              <a:t>2</a:t>
            </a:r>
            <a:r>
              <a:rPr lang="en-US" altLang="en-US" sz="2000" i="1" dirty="0">
                <a:latin typeface="Courier New" panose="02070309020205020404" pitchFamily="49" charset="0"/>
              </a:rPr>
              <a:t> field</a:t>
            </a:r>
            <a:r>
              <a:rPr lang="en-US" altLang="en-US" sz="2000" b="1" i="1" dirty="0">
                <a:latin typeface="Courier New" panose="02070309020205020404" pitchFamily="49" charset="0"/>
              </a:rPr>
              <a:t>2</a:t>
            </a:r>
            <a:r>
              <a:rPr lang="en-US" altLang="en-US" sz="2000" dirty="0">
                <a:latin typeface="Courier New" panose="02070309020205020404" pitchFamily="49" charset="0"/>
              </a:rPr>
              <a:t>;</a:t>
            </a:r>
          </a:p>
          <a:p>
            <a:pPr lvl="1">
              <a:buFontTx/>
              <a:buNone/>
            </a:pPr>
            <a:r>
              <a:rPr lang="en-US" altLang="en-US" sz="2000" dirty="0">
                <a:latin typeface="Courier New" panose="02070309020205020404" pitchFamily="49" charset="0"/>
              </a:rPr>
              <a:t>	. . .</a:t>
            </a:r>
          </a:p>
          <a:p>
            <a:pPr lvl="1">
              <a:buFontTx/>
              <a:buNone/>
            </a:pPr>
            <a:r>
              <a:rPr lang="en-US" altLang="en-US" sz="2000" dirty="0">
                <a:latin typeface="Courier New" panose="020703090202050204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1BD8FA21-598D-43F7-9EB3-DCB02C7F3FEB}"/>
              </a:ext>
            </a:extLst>
          </p:cNvPr>
          <p:cNvSpPr>
            <a:spLocks noGrp="1"/>
          </p:cNvSpPr>
          <p:nvPr>
            <p:ph type="sldNum" sz="quarter" idx="12"/>
          </p:nvPr>
        </p:nvSpPr>
        <p:spPr/>
        <p:txBody>
          <a:bodyPr/>
          <a:lstStyle/>
          <a:p>
            <a:fld id="{D62DE1E3-95F9-5A49-8A46-D75D3CDD26F8}" type="slidenum">
              <a:rPr lang="en-US" smtClean="0"/>
              <a:t>8</a:t>
            </a:fld>
            <a:endParaRPr lang="en-US"/>
          </a:p>
        </p:txBody>
      </p:sp>
      <p:cxnSp>
        <p:nvCxnSpPr>
          <p:cNvPr id="6" name="Straight Arrow Connector 5">
            <a:extLst>
              <a:ext uri="{FF2B5EF4-FFF2-40B4-BE49-F238E27FC236}">
                <a16:creationId xmlns:a16="http://schemas.microsoft.com/office/drawing/2014/main" id="{6123F770-78B3-4216-9BAE-25D91B88C4FB}"/>
              </a:ext>
            </a:extLst>
          </p:cNvPr>
          <p:cNvCxnSpPr>
            <a:cxnSpLocks/>
          </p:cNvCxnSpPr>
          <p:nvPr/>
        </p:nvCxnSpPr>
        <p:spPr>
          <a:xfrm flipH="1">
            <a:off x="3817816" y="2750930"/>
            <a:ext cx="2485292" cy="17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FC503D9-3B22-459E-8953-672B4E61EB87}"/>
              </a:ext>
            </a:extLst>
          </p:cNvPr>
          <p:cNvSpPr txBox="1"/>
          <p:nvPr/>
        </p:nvSpPr>
        <p:spPr>
          <a:xfrm>
            <a:off x="6303109" y="2272035"/>
            <a:ext cx="2086707" cy="1200329"/>
          </a:xfrm>
          <a:prstGeom prst="rect">
            <a:avLst/>
          </a:prstGeom>
          <a:noFill/>
        </p:spPr>
        <p:txBody>
          <a:bodyPr wrap="square" rtlCol="0">
            <a:spAutoFit/>
          </a:bodyPr>
          <a:lstStyle/>
          <a:p>
            <a:r>
              <a:rPr lang="en-US" dirty="0"/>
              <a:t>Use uppercase letter for name.  No semicolon after this!</a:t>
            </a:r>
          </a:p>
        </p:txBody>
      </p:sp>
      <p:sp>
        <p:nvSpPr>
          <p:cNvPr id="11" name="TextBox 10">
            <a:extLst>
              <a:ext uri="{FF2B5EF4-FFF2-40B4-BE49-F238E27FC236}">
                <a16:creationId xmlns:a16="http://schemas.microsoft.com/office/drawing/2014/main" id="{89DD7AA0-1DC8-47B7-AC64-75F773C7C5AA}"/>
              </a:ext>
            </a:extLst>
          </p:cNvPr>
          <p:cNvSpPr txBox="1"/>
          <p:nvPr/>
        </p:nvSpPr>
        <p:spPr>
          <a:xfrm>
            <a:off x="4721444" y="5339587"/>
            <a:ext cx="3536460" cy="646331"/>
          </a:xfrm>
          <a:prstGeom prst="rect">
            <a:avLst/>
          </a:prstGeom>
          <a:noFill/>
        </p:spPr>
        <p:txBody>
          <a:bodyPr wrap="square" rtlCol="0">
            <a:spAutoFit/>
          </a:bodyPr>
          <a:lstStyle/>
          <a:p>
            <a:r>
              <a:rPr lang="en-US" dirty="0"/>
              <a:t>Remember the semicolon at the end of the curly brace!</a:t>
            </a:r>
          </a:p>
        </p:txBody>
      </p:sp>
      <p:cxnSp>
        <p:nvCxnSpPr>
          <p:cNvPr id="12" name="Straight Arrow Connector 11">
            <a:extLst>
              <a:ext uri="{FF2B5EF4-FFF2-40B4-BE49-F238E27FC236}">
                <a16:creationId xmlns:a16="http://schemas.microsoft.com/office/drawing/2014/main" id="{77286B3D-4CEC-431D-8EB8-B2DC48019137}"/>
              </a:ext>
            </a:extLst>
          </p:cNvPr>
          <p:cNvCxnSpPr>
            <a:cxnSpLocks/>
          </p:cNvCxnSpPr>
          <p:nvPr/>
        </p:nvCxnSpPr>
        <p:spPr>
          <a:xfrm flipH="1" flipV="1">
            <a:off x="1306120" y="4491335"/>
            <a:ext cx="3415324" cy="11714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CC08DFC-F076-455E-B43B-B156F6141D6E}"/>
              </a:ext>
            </a:extLst>
          </p:cNvPr>
          <p:cNvSpPr txBox="1"/>
          <p:nvPr/>
        </p:nvSpPr>
        <p:spPr>
          <a:xfrm>
            <a:off x="4853356" y="3523276"/>
            <a:ext cx="3536460" cy="923330"/>
          </a:xfrm>
          <a:prstGeom prst="rect">
            <a:avLst/>
          </a:prstGeom>
          <a:noFill/>
        </p:spPr>
        <p:txBody>
          <a:bodyPr wrap="square" rtlCol="0">
            <a:spAutoFit/>
          </a:bodyPr>
          <a:lstStyle/>
          <a:p>
            <a:r>
              <a:rPr lang="en-US" dirty="0"/>
              <a:t>List all your variables inside the curly braces.</a:t>
            </a:r>
          </a:p>
          <a:p>
            <a:r>
              <a:rPr lang="en-US" dirty="0"/>
              <a:t>Indent inside the curly braces.</a:t>
            </a:r>
          </a:p>
        </p:txBody>
      </p:sp>
      <p:cxnSp>
        <p:nvCxnSpPr>
          <p:cNvPr id="18" name="Straight Arrow Connector 17">
            <a:extLst>
              <a:ext uri="{FF2B5EF4-FFF2-40B4-BE49-F238E27FC236}">
                <a16:creationId xmlns:a16="http://schemas.microsoft.com/office/drawing/2014/main" id="{F220D39C-8FC6-417D-A96B-1F60710BB032}"/>
              </a:ext>
            </a:extLst>
          </p:cNvPr>
          <p:cNvCxnSpPr>
            <a:cxnSpLocks/>
          </p:cNvCxnSpPr>
          <p:nvPr/>
        </p:nvCxnSpPr>
        <p:spPr>
          <a:xfrm flipH="1" flipV="1">
            <a:off x="3313725" y="3786989"/>
            <a:ext cx="1500554" cy="197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69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1C04-6373-4381-B48B-A915D9780615}"/>
              </a:ext>
            </a:extLst>
          </p:cNvPr>
          <p:cNvSpPr>
            <a:spLocks noGrp="1"/>
          </p:cNvSpPr>
          <p:nvPr>
            <p:ph type="title"/>
          </p:nvPr>
        </p:nvSpPr>
        <p:spPr/>
        <p:txBody>
          <a:bodyPr>
            <a:normAutofit/>
          </a:bodyPr>
          <a:lstStyle/>
          <a:p>
            <a:r>
              <a:rPr lang="en-US" dirty="0"/>
              <a:t>How to use struct variables</a:t>
            </a:r>
          </a:p>
        </p:txBody>
      </p:sp>
      <p:sp>
        <p:nvSpPr>
          <p:cNvPr id="3" name="Content Placeholder 2">
            <a:extLst>
              <a:ext uri="{FF2B5EF4-FFF2-40B4-BE49-F238E27FC236}">
                <a16:creationId xmlns:a16="http://schemas.microsoft.com/office/drawing/2014/main" id="{60EBC35D-0781-4A36-BCC7-AF2D5C64A34E}"/>
              </a:ext>
            </a:extLst>
          </p:cNvPr>
          <p:cNvSpPr>
            <a:spLocks noGrp="1"/>
          </p:cNvSpPr>
          <p:nvPr>
            <p:ph idx="1"/>
          </p:nvPr>
        </p:nvSpPr>
        <p:spPr>
          <a:xfrm>
            <a:off x="2084765" y="1453763"/>
            <a:ext cx="8325089" cy="4525963"/>
          </a:xfrm>
        </p:spPr>
        <p:txBody>
          <a:bodyPr>
            <a:normAutofit/>
          </a:bodyPr>
          <a:lstStyle/>
          <a:p>
            <a:pPr marL="0" indent="0">
              <a:buNone/>
            </a:pPr>
            <a:r>
              <a:rPr lang="en-US" sz="2000" dirty="0"/>
              <a:t>Once you declare your struct, you can declare variables of structure type.</a:t>
            </a:r>
          </a:p>
          <a:p>
            <a:pPr marL="0" indent="0">
              <a:buNone/>
            </a:pPr>
            <a:r>
              <a:rPr lang="en-US" sz="1600" dirty="0">
                <a:latin typeface="Consolas" panose="020B0609020204030204" pitchFamily="49" charset="0"/>
              </a:rPr>
              <a:t>structName </a:t>
            </a:r>
            <a:r>
              <a:rPr lang="en-US" sz="1600" dirty="0" err="1">
                <a:latin typeface="Consolas" panose="020B0609020204030204" pitchFamily="49" charset="0"/>
              </a:rPr>
              <a:t>structVariableName</a:t>
            </a:r>
            <a:r>
              <a:rPr lang="en-US" sz="16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t>Example: We can declare more variables of type </a:t>
            </a:r>
            <a:r>
              <a:rPr lang="en-US" sz="1600" dirty="0">
                <a:latin typeface="Consolas" panose="020B0609020204030204" pitchFamily="49" charset="0"/>
              </a:rPr>
              <a:t>PetData</a:t>
            </a:r>
            <a:r>
              <a:rPr lang="en-US" sz="2000" dirty="0"/>
              <a:t> using:</a:t>
            </a:r>
          </a:p>
          <a:p>
            <a:pPr marL="0" indent="0">
              <a:buNone/>
            </a:pPr>
            <a:r>
              <a:rPr lang="en-US" sz="1600" dirty="0">
                <a:latin typeface="Consolas" panose="020B0609020204030204" pitchFamily="49" charset="0"/>
              </a:rPr>
              <a:t>PetData pet1;</a:t>
            </a:r>
          </a:p>
          <a:p>
            <a:pPr marL="0" indent="0">
              <a:buNone/>
            </a:pPr>
            <a:r>
              <a:rPr lang="en-US" sz="1600" dirty="0">
                <a:latin typeface="Consolas" panose="020B0609020204030204" pitchFamily="49" charset="0"/>
              </a:rPr>
              <a:t>PetData pet2;</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6D91E49-CF72-42F9-A7EB-9A2B67F38212}"/>
              </a:ext>
            </a:extLst>
          </p:cNvPr>
          <p:cNvSpPr>
            <a:spLocks noGrp="1"/>
          </p:cNvSpPr>
          <p:nvPr>
            <p:ph type="sldNum" sz="quarter" idx="12"/>
          </p:nvPr>
        </p:nvSpPr>
        <p:spPr/>
        <p:txBody>
          <a:bodyPr/>
          <a:lstStyle/>
          <a:p>
            <a:fld id="{D62DE1E3-95F9-5A49-8A46-D75D3CDD26F8}" type="slidenum">
              <a:rPr lang="en-US" smtClean="0"/>
              <a:t>9</a:t>
            </a:fld>
            <a:endParaRPr lang="en-US"/>
          </a:p>
        </p:txBody>
      </p:sp>
      <p:graphicFrame>
        <p:nvGraphicFramePr>
          <p:cNvPr id="6" name="Table 9">
            <a:extLst>
              <a:ext uri="{FF2B5EF4-FFF2-40B4-BE49-F238E27FC236}">
                <a16:creationId xmlns:a16="http://schemas.microsoft.com/office/drawing/2014/main" id="{D923A829-2EAC-03CC-C4F6-B2FC42463580}"/>
              </a:ext>
            </a:extLst>
          </p:cNvPr>
          <p:cNvGraphicFramePr>
            <a:graphicFrameLocks noGrp="1"/>
          </p:cNvGraphicFramePr>
          <p:nvPr>
            <p:extLst>
              <p:ext uri="{D42A27DB-BD31-4B8C-83A1-F6EECF244321}">
                <p14:modId xmlns:p14="http://schemas.microsoft.com/office/powerpoint/2010/main" val="4283479556"/>
              </p:ext>
            </p:extLst>
          </p:nvPr>
        </p:nvGraphicFramePr>
        <p:xfrm>
          <a:off x="7254685" y="3033395"/>
          <a:ext cx="2737378" cy="368808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368062768"/>
                    </a:ext>
                  </a:extLst>
                </a:gridCol>
                <a:gridCol w="2320818">
                  <a:extLst>
                    <a:ext uri="{9D8B030D-6E8A-4147-A177-3AD203B41FA5}">
                      <a16:colId xmlns:a16="http://schemas.microsoft.com/office/drawing/2014/main" val="2443045963"/>
                    </a:ext>
                  </a:extLst>
                </a:gridCol>
                <a:gridCol w="208280">
                  <a:extLst>
                    <a:ext uri="{9D8B030D-6E8A-4147-A177-3AD203B41FA5}">
                      <a16:colId xmlns:a16="http://schemas.microsoft.com/office/drawing/2014/main" val="812128248"/>
                    </a:ext>
                  </a:extLst>
                </a:gridCol>
              </a:tblGrid>
              <a:tr h="145179">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dirty="0"/>
                        <a:t>pet2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3952357"/>
                  </a:ext>
                </a:extLst>
              </a:tr>
              <a:tr h="14517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name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965845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061913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genderMorF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54447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weightInPounds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25199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cageLocation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128195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isHealthy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122996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isAvailable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0387208"/>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adoptionFee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9833572"/>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9578792"/>
                  </a:ext>
                </a:extLst>
              </a:tr>
            </a:tbl>
          </a:graphicData>
        </a:graphic>
      </p:graphicFrame>
      <p:graphicFrame>
        <p:nvGraphicFramePr>
          <p:cNvPr id="7" name="Table 9">
            <a:extLst>
              <a:ext uri="{FF2B5EF4-FFF2-40B4-BE49-F238E27FC236}">
                <a16:creationId xmlns:a16="http://schemas.microsoft.com/office/drawing/2014/main" id="{F740D8FE-C2A8-7616-AEBD-1F0972F654EA}"/>
              </a:ext>
            </a:extLst>
          </p:cNvPr>
          <p:cNvGraphicFramePr>
            <a:graphicFrameLocks noGrp="1"/>
          </p:cNvGraphicFramePr>
          <p:nvPr>
            <p:extLst>
              <p:ext uri="{D42A27DB-BD31-4B8C-83A1-F6EECF244321}">
                <p14:modId xmlns:p14="http://schemas.microsoft.com/office/powerpoint/2010/main" val="1965138645"/>
              </p:ext>
            </p:extLst>
          </p:nvPr>
        </p:nvGraphicFramePr>
        <p:xfrm>
          <a:off x="4099516" y="3033395"/>
          <a:ext cx="2737378" cy="368808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368062768"/>
                    </a:ext>
                  </a:extLst>
                </a:gridCol>
                <a:gridCol w="2320818">
                  <a:extLst>
                    <a:ext uri="{9D8B030D-6E8A-4147-A177-3AD203B41FA5}">
                      <a16:colId xmlns:a16="http://schemas.microsoft.com/office/drawing/2014/main" val="2443045963"/>
                    </a:ext>
                  </a:extLst>
                </a:gridCol>
                <a:gridCol w="208280">
                  <a:extLst>
                    <a:ext uri="{9D8B030D-6E8A-4147-A177-3AD203B41FA5}">
                      <a16:colId xmlns:a16="http://schemas.microsoft.com/office/drawing/2014/main" val="812128248"/>
                    </a:ext>
                  </a:extLst>
                </a:gridCol>
              </a:tblGrid>
              <a:tr h="145179">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dirty="0"/>
                        <a:t>pet1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3952357"/>
                  </a:ext>
                </a:extLst>
              </a:tr>
              <a:tr h="14517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name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965845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061913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genderMorF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54447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weightInPounds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25199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cageLocation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128195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isHealthy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122996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isAvailable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0387208"/>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adoptionFee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9833572"/>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9578792"/>
                  </a:ext>
                </a:extLst>
              </a:tr>
            </a:tbl>
          </a:graphicData>
        </a:graphic>
      </p:graphicFrame>
    </p:spTree>
    <p:extLst>
      <p:ext uri="{BB962C8B-B14F-4D97-AF65-F5344CB8AC3E}">
        <p14:creationId xmlns:p14="http://schemas.microsoft.com/office/powerpoint/2010/main" val="11107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29485</TotalTime>
  <Words>6430</Words>
  <Application>Microsoft Office PowerPoint</Application>
  <PresentationFormat>Widescreen</PresentationFormat>
  <Paragraphs>1126</Paragraphs>
  <Slides>49</Slides>
  <Notes>4</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JetBrains Mono</vt:lpstr>
      <vt:lpstr>Arial</vt:lpstr>
      <vt:lpstr>Calibri</vt:lpstr>
      <vt:lpstr>Calibri Light</vt:lpstr>
      <vt:lpstr>Consolas</vt:lpstr>
      <vt:lpstr>Courier New</vt:lpstr>
      <vt:lpstr>Office Theme</vt:lpstr>
      <vt:lpstr>Classes and Structs</vt:lpstr>
      <vt:lpstr>Structs</vt:lpstr>
      <vt:lpstr>Case study: Pet adoption</vt:lpstr>
      <vt:lpstr>Question: What would you do?</vt:lpstr>
      <vt:lpstr>Limitations of our existing data types</vt:lpstr>
      <vt:lpstr>Struct</vt:lpstr>
      <vt:lpstr>Example: A structure for pet adoption</vt:lpstr>
      <vt:lpstr>How to declare and use structs</vt:lpstr>
      <vt:lpstr>How to use struct variables</vt:lpstr>
      <vt:lpstr>Important rules for struct</vt:lpstr>
      <vt:lpstr>Additional rules for structs</vt:lpstr>
      <vt:lpstr>Using structures in programs</vt:lpstr>
      <vt:lpstr>Key terms to remember</vt:lpstr>
      <vt:lpstr>More key terms</vt:lpstr>
      <vt:lpstr>More key terms</vt:lpstr>
      <vt:lpstr>Quick question</vt:lpstr>
      <vt:lpstr>Another quick question</vt:lpstr>
      <vt:lpstr>The Dot Operator and Using data in structures</vt:lpstr>
      <vt:lpstr>Example Program: Employee Pay</vt:lpstr>
      <vt:lpstr>PowerPoint Presentation</vt:lpstr>
      <vt:lpstr>The problem with structs</vt:lpstr>
      <vt:lpstr>The problem with structs</vt:lpstr>
      <vt:lpstr>How to improve a struct</vt:lpstr>
      <vt:lpstr>You have likely used some classes before!</vt:lpstr>
      <vt:lpstr>Data hiding: Why Have Private Members?</vt:lpstr>
      <vt:lpstr>Public vs Private Access Specifiers</vt:lpstr>
      <vt:lpstr>Using const With Member Functions</vt:lpstr>
      <vt:lpstr>Other rules about classes</vt:lpstr>
      <vt:lpstr>Other rules about classes</vt:lpstr>
      <vt:lpstr>Using multiple files with classes</vt:lpstr>
      <vt:lpstr>Demo:  Building the Rectangle class</vt:lpstr>
      <vt:lpstr>Demo: Rectangle.h</vt:lpstr>
      <vt:lpstr>Demo: Rectangle.cpp</vt:lpstr>
      <vt:lpstr>Demo: Main function</vt:lpstr>
      <vt:lpstr>Reminder: Let CLion help you!</vt:lpstr>
      <vt:lpstr>More buzzwords: Accessors and Mutators (“getters and setters”)</vt:lpstr>
      <vt:lpstr>Review: Will it compile?</vt:lpstr>
      <vt:lpstr>Questions before we continue?</vt:lpstr>
      <vt:lpstr>What is a constructor?</vt:lpstr>
      <vt:lpstr>How do we use constructors?</vt:lpstr>
      <vt:lpstr>Example: constructors for Rectangle</vt:lpstr>
      <vt:lpstr>1. Declaring a Constructor: Rectangle</vt:lpstr>
      <vt:lpstr>2. Defining constructors</vt:lpstr>
      <vt:lpstr>3. Calling a constructor</vt:lpstr>
      <vt:lpstr>Overloading Constructors</vt:lpstr>
      <vt:lpstr>The default constructor</vt:lpstr>
      <vt:lpstr>An undefined default constructor</vt:lpstr>
      <vt:lpstr>Defining the default constructor</vt:lpstr>
      <vt:lpstr>Calling the default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Big-O Analysis</dc:title>
  <dc:creator>Varick Erickson</dc:creator>
  <cp:lastModifiedBy>Varick Erickson</cp:lastModifiedBy>
  <cp:revision>55</cp:revision>
  <dcterms:created xsi:type="dcterms:W3CDTF">2021-07-05T12:03:36Z</dcterms:created>
  <dcterms:modified xsi:type="dcterms:W3CDTF">2023-08-16T20:41:20Z</dcterms:modified>
</cp:coreProperties>
</file>