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51435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zvYCycXSXqnhKNKWDpG5xEnrl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60EDDB-2834-426C-8B4C-15A8F23C9E75}">
  <a:tblStyle styleId="{4860EDDB-2834-426C-8B4C-15A8F23C9E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20s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For XGBoost, we uses hourly temperatures from 2020 to 2025 with standard time and lag features.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The key point is that to avoid data leakage, all future-dependent test features were simply replaced with 5-year historical averages.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c9fa1dbfe_1_1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38c9fa1dbfe_1_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9s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First, we trained our XGBoost model on the training and validation datasets and the performance was excellent on both sets.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8c9fa1dbfe_1_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c9fa1dbfe_1_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38c9fa1dbfe_1_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9s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However, when we applied this to the actual test set, the performance dropped dramatically. So we asked why?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8c9fa1dbfe_1_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c9fa1dbfe_1_4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g38c9fa1dbfe_1_4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32s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Our theory was that the input features were the problem. For a real forecast, we can't use future data, so we filled features like temperature lags with historical averages.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To test this, we ran a 'cheat' experiment using the </a:t>
            </a:r>
            <a:r>
              <a:rPr i="1" lang="en-US" sz="1100">
                <a:solidFill>
                  <a:schemeClr val="dk1"/>
                </a:solidFill>
              </a:rPr>
              <a:t>actual</a:t>
            </a:r>
            <a:r>
              <a:rPr lang="en-US" sz="1100">
                <a:solidFill>
                  <a:schemeClr val="dk1"/>
                </a:solidFill>
              </a:rPr>
              <a:t> test values to create the features. The performance immediately returned to its previous high level. This proved the model isn't the problem—the quality of its input data is.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" name="Google Shape;140;g38c9fa1dbfe_1_4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c9fa1dbfe_1_6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38c9fa1dbfe_1_6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31s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Since historical data failed, we tried a rolling forecast, where the model uses its own predictions as inputs for the next step.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However, this was even worse. The reason is twofold: First, </a:t>
            </a:r>
            <a:r>
              <a:rPr b="1" lang="en-US" sz="1100">
                <a:solidFill>
                  <a:schemeClr val="dk1"/>
                </a:solidFill>
              </a:rPr>
              <a:t>Error Accumulation</a:t>
            </a:r>
            <a:r>
              <a:rPr lang="en-US" sz="1100">
                <a:solidFill>
                  <a:schemeClr val="dk1"/>
                </a:solidFill>
              </a:rPr>
              <a:t>, where small mistakes snowball over time. And second, </a:t>
            </a:r>
            <a:r>
              <a:rPr b="1" lang="en-US" sz="1100">
                <a:solidFill>
                  <a:schemeClr val="dk1"/>
                </a:solidFill>
              </a:rPr>
              <a:t>Distribution Shift</a:t>
            </a:r>
            <a:r>
              <a:rPr lang="en-US" sz="1100">
                <a:solidFill>
                  <a:schemeClr val="dk1"/>
                </a:solidFill>
              </a:rPr>
              <a:t>; the model was trained on real data and gets lost when it's only fed its own predictions.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9" name="Google Shape;149;g38c9fa1dbfe_1_6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c9fa1dbfe_1_5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38c9fa1dbfe_1_5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31s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Looking at the two-week error, you can see it gets worse in the second week, which is expected as forecasts extend further out.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</a:rPr>
              <a:t>More importantly, notice the large error in the middle. The model's prediction stayed flat while the actual temperature rose. This is a clear sign that the historical data we used for its features failed to capture this specific weather event, creating a large systematic error.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g38c9fa1dbfe_1_5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c9fa1dbfe_1_8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38c9fa1dbfe_1_8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40s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This feature importance chart explains exactly why the model failed. It's almost completely dependent on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temp_lag_1</a:t>
            </a:r>
            <a:r>
              <a:rPr lang="en-US" sz="1100">
                <a:solidFill>
                  <a:schemeClr val="dk1"/>
                </a:solidFill>
              </a:rPr>
              <a:t>, the temperature from the previous hour.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While this is logical, it's the fatal flaw. Only our very first prediction used a </a:t>
            </a:r>
            <a:r>
              <a:rPr i="1" lang="en-US" sz="1100">
                <a:solidFill>
                  <a:schemeClr val="dk1"/>
                </a:solidFill>
              </a:rPr>
              <a:t>real</a:t>
            </a:r>
            <a:r>
              <a:rPr lang="en-US" sz="1100">
                <a:solidFill>
                  <a:schemeClr val="dk1"/>
                </a:solidFill>
              </a:rPr>
              <a:t> past temperature. After that, every forecast was fed either a historical average or its own prior prediction. This feedback loop of bad data can easily cause the model to fail.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So, now that we've identified what doesn't work, next let's see what actually works.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g38c9fa1dbfe_1_8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Although Random Forest performs well on structured tabular data, its </a:t>
            </a:r>
            <a:r>
              <a:rPr b="1" lang="en-US" sz="1100">
                <a:solidFill>
                  <a:schemeClr val="dk1"/>
                </a:solidFill>
              </a:rPr>
              <a:t>static nature prevents it from understanding temporal continuity</a:t>
            </a:r>
            <a:r>
              <a:rPr lang="en-US" sz="1100">
                <a:solidFill>
                  <a:schemeClr val="dk1"/>
                </a:solidFill>
              </a:rPr>
              <a:t>. Each tree in the ensemble treats every record as an independent sample — it does not know that one hour follows another or that a sudden cold front at 3 AM is related to temperature trends at 2 AM. This means it can only learn </a:t>
            </a:r>
            <a:r>
              <a:rPr b="1" lang="en-US" sz="1100">
                <a:solidFill>
                  <a:schemeClr val="dk1"/>
                </a:solidFill>
              </a:rPr>
              <a:t>average conditional relationships</a:t>
            </a:r>
            <a:r>
              <a:rPr lang="en-US" sz="1100">
                <a:solidFill>
                  <a:schemeClr val="dk1"/>
                </a:solidFill>
              </a:rPr>
              <a:t> like “high humidity → lower temperature,” but not </a:t>
            </a:r>
            <a:r>
              <a:rPr b="1" lang="en-US" sz="1100">
                <a:solidFill>
                  <a:schemeClr val="dk1"/>
                </a:solidFill>
              </a:rPr>
              <a:t>temporal transitions</a:t>
            </a:r>
            <a:r>
              <a:rPr lang="en-US" sz="1100">
                <a:solidFill>
                  <a:schemeClr val="dk1"/>
                </a:solidFill>
              </a:rPr>
              <a:t> such as “a sharp humidity drop in consecutive hours indicates an upcoming temperature rise.” Consequently, Random Forest tends to </a:t>
            </a:r>
            <a:r>
              <a:rPr b="1" lang="en-US" sz="1100">
                <a:solidFill>
                  <a:schemeClr val="dk1"/>
                </a:solidFill>
              </a:rPr>
              <a:t>smooth out fluctuations</a:t>
            </a:r>
            <a:r>
              <a:rPr lang="en-US" sz="1100">
                <a:solidFill>
                  <a:schemeClr val="dk1"/>
                </a:solidFill>
              </a:rPr>
              <a:t>, producing forecasts that are stable but </a:t>
            </a:r>
            <a:r>
              <a:rPr b="1" lang="en-US" sz="1100">
                <a:solidFill>
                  <a:schemeClr val="dk1"/>
                </a:solidFill>
              </a:rPr>
              <a:t>insensitive to abrupt shifts</a:t>
            </a:r>
            <a:r>
              <a:rPr lang="en-US" sz="1100">
                <a:solidFill>
                  <a:schemeClr val="dk1"/>
                </a:solidFill>
              </a:rPr>
              <a:t>. In time-series contexts, this leads to underreaction during short-term temperature spikes or drops, as the model cannot propagate information from one timestamp to the next.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The LSTM model treats temperature as a dynamic sequence. We added cyclic time encoding using sine and cosine functions so the model understands that hour 23 and hour 0 are adjacent. We also included rolling means, differences, weekends, and even holidays — since airports experience heat island effects during low-traffic periods. Combined with dropout, batch normalization, and adaptive learning rates, this setup helped the model adapt to limited data and still capture the time-series rhythm quite well.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LSTM</a:t>
            </a:r>
            <a:r>
              <a:rPr lang="en-US" sz="1100">
                <a:solidFill>
                  <a:schemeClr val="dk1"/>
                </a:solidFill>
              </a:rPr>
              <a:t>: Dynamic and adaptive, learns from past sequences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Random Forest</a:t>
            </a:r>
            <a:r>
              <a:rPr lang="en-US" sz="1100">
                <a:solidFill>
                  <a:schemeClr val="dk1"/>
                </a:solidFill>
              </a:rPr>
              <a:t>: Static and memoryless, predicts from fixed rules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Small-data limitation:</a:t>
            </a:r>
            <a:r>
              <a:rPr lang="en-US" sz="1100">
                <a:solidFill>
                  <a:schemeClr val="dk1"/>
                </a:solidFill>
              </a:rPr>
              <a:t> LSTM’s performance still below ideal due to limited samples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RF = stability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b="1" lang="en-US" sz="1100">
                <a:solidFill>
                  <a:schemeClr val="dk1"/>
                </a:solidFill>
              </a:rPr>
              <a:t>LSTM = flexibility</a:t>
            </a:r>
            <a:r>
              <a:rPr lang="en-US" sz="1100">
                <a:solidFill>
                  <a:schemeClr val="dk1"/>
                </a:solidFill>
              </a:rPr>
              <a:t> — both valuable in practice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Deep models excel in </a:t>
            </a:r>
            <a:r>
              <a:rPr b="1" lang="en-US" sz="1100">
                <a:solidFill>
                  <a:schemeClr val="dk1"/>
                </a:solidFill>
              </a:rPr>
              <a:t>temporal pattern recognition</a:t>
            </a:r>
            <a:r>
              <a:rPr lang="en-US" sz="1100">
                <a:solidFill>
                  <a:schemeClr val="dk1"/>
                </a:solidFill>
              </a:rPr>
              <a:t>, but </a:t>
            </a:r>
            <a:r>
              <a:rPr b="1" lang="en-US" sz="1100">
                <a:solidFill>
                  <a:schemeClr val="dk1"/>
                </a:solidFill>
              </a:rPr>
              <a:t>feature design</a:t>
            </a:r>
            <a:r>
              <a:rPr lang="en-US" sz="1100">
                <a:solidFill>
                  <a:schemeClr val="dk1"/>
                </a:solidFill>
              </a:rPr>
              <a:t> remains essential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our project focuses on </a:t>
            </a:r>
            <a:r>
              <a:rPr b="1" lang="en-US" sz="1100">
                <a:solidFill>
                  <a:schemeClr val="dk1"/>
                </a:solidFill>
              </a:rPr>
              <a:t>hourly temperature forecasting at RDU Airport</a:t>
            </a:r>
            <a:r>
              <a:rPr lang="en-US" sz="1100">
                <a:solidFill>
                  <a:schemeClr val="dk1"/>
                </a:solidFill>
              </a:rPr>
              <a:t>, from </a:t>
            </a:r>
            <a:r>
              <a:rPr b="1" lang="en-US" sz="1100">
                <a:solidFill>
                  <a:schemeClr val="dk1"/>
                </a:solidFill>
              </a:rPr>
              <a:t>September 17th to 30th</a:t>
            </a:r>
            <a:r>
              <a:rPr b="1" lang="en-US" sz="1100">
                <a:solidFill>
                  <a:schemeClr val="dk1"/>
                </a:solidFill>
              </a:rPr>
              <a:t>, 2025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Specifically, we experimented with </a:t>
            </a:r>
            <a:r>
              <a:rPr b="1" lang="en-US" sz="1100">
                <a:solidFill>
                  <a:schemeClr val="dk1"/>
                </a:solidFill>
              </a:rPr>
              <a:t>Linear Regression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b="1" lang="en-US" sz="1100">
                <a:solidFill>
                  <a:schemeClr val="dk1"/>
                </a:solidFill>
              </a:rPr>
              <a:t>XGBoost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b="1" lang="en-US" sz="1100">
                <a:solidFill>
                  <a:schemeClr val="dk1"/>
                </a:solidFill>
              </a:rPr>
              <a:t>Random Forest</a:t>
            </a:r>
            <a:r>
              <a:rPr lang="en-US" sz="1100">
                <a:solidFill>
                  <a:schemeClr val="dk1"/>
                </a:solidFill>
              </a:rPr>
              <a:t>, and </a:t>
            </a:r>
            <a:r>
              <a:rPr b="1" lang="en-US" sz="1100">
                <a:solidFill>
                  <a:schemeClr val="dk1"/>
                </a:solidFill>
              </a:rPr>
              <a:t>LSTM</a:t>
            </a:r>
            <a:r>
              <a:rPr lang="en-US" sz="1100">
                <a:solidFill>
                  <a:schemeClr val="dk1"/>
                </a:solidFill>
              </a:rPr>
              <a:t> to handle this task.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" name="Google Shape;22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c9fa1dbfe_0_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38c9fa1dbfe_0_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38c9fa1dbfe_0_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c9fa1dbfe_0_4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38c9fa1dbfe_0_4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8c9fa1dbfe_0_4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30.png"/><Relationship Id="rId5" Type="http://schemas.openxmlformats.org/officeDocument/2006/relationships/image" Target="../media/image18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claude/cloud.png" id="12" name="Google Shape;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81000"/>
            <a:ext cx="1905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home/claude/cloud.png"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50" y="3683050"/>
            <a:ext cx="19050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47349" y="945654"/>
            <a:ext cx="8849302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5200"/>
              <a:buFont typeface="Arial"/>
              <a:buNone/>
            </a:pPr>
            <a:r>
              <a:rPr b="1" i="0" lang="en-US" sz="52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Temperature Prediction</a:t>
            </a:r>
            <a:endParaRPr b="0" i="0" sz="5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47349" y="1971080"/>
            <a:ext cx="884930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7A96B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87A96B"/>
                </a:solidFill>
                <a:latin typeface="Arial"/>
                <a:ea typeface="Arial"/>
                <a:cs typeface="Arial"/>
                <a:sym typeface="Arial"/>
              </a:rPr>
              <a:t>RDU Airport Hourly Forecasting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746875" y="2802775"/>
            <a:ext cx="3525900" cy="1518600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  <a:effectLst>
            <a:outerShdw blurRad="190500" rotWithShape="0" algn="bl" dir="2700000" dist="35921">
              <a:srgbClr val="000000">
                <a:alpha val="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75675" y="3200525"/>
            <a:ext cx="29286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Roshan • Yifei • Keming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aleigh-Durham International Airport Terminal 2 - Airport Technology" id="18" name="Google Shape;1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325" y="2529600"/>
            <a:ext cx="4283700" cy="22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/>
          <p:nvPr/>
        </p:nvSpPr>
        <p:spPr>
          <a:xfrm>
            <a:off x="420975" y="286826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3100">
                <a:solidFill>
                  <a:srgbClr val="E89F71"/>
                </a:solidFill>
              </a:rPr>
              <a:t>🌳 XGBoost 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100">
                <a:solidFill>
                  <a:srgbClr val="E89F71"/>
                </a:solidFill>
              </a:rPr>
              <a:t>Data &amp; Features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16" y="972450"/>
            <a:ext cx="59436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/>
        </p:nvSpPr>
        <p:spPr>
          <a:xfrm>
            <a:off x="106575" y="3368245"/>
            <a:ext cx="30123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Time/Cyclical (leak-free)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hour, day_of_week, is_weekend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sin_hour, cos_hour (24-hour cycle)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sin_doy, cos_doy (365-day cycle)</a:t>
            </a:r>
            <a:br>
              <a:rPr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2908607" y="3368245"/>
            <a:ext cx="30000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Lag &amp; Diff (from observed temps)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Lags: temp_lag_1, temp_lag_24, temp_lag_48, temp_lag_72, temp_lag_168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First difference: temp_diff_1 = temp(t-1) − temp(t-2)</a:t>
            </a:r>
            <a:br>
              <a:rPr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5718950" y="3368245"/>
            <a:ext cx="300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Rolling statistics (pandas, min_periods=24)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Means: roll_mean_24, roll_mean_168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STDs:  roll_std_24,  roll_std_168  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6308616" y="1051425"/>
            <a:ext cx="27645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Leakage-safe test construction (9/17–9/30)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Use </a:t>
            </a:r>
            <a:r>
              <a:rPr b="1" lang="en-US" sz="1100">
                <a:solidFill>
                  <a:schemeClr val="dk1"/>
                </a:solidFill>
              </a:rPr>
              <a:t>real observed </a:t>
            </a:r>
            <a:r>
              <a:rPr b="1" lang="en-US" sz="1100">
                <a:solidFill>
                  <a:schemeClr val="dk1"/>
                </a:solidFill>
              </a:rPr>
              <a:t>values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if available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Use av</a:t>
            </a:r>
            <a:r>
              <a:rPr lang="en-US" sz="1100">
                <a:solidFill>
                  <a:schemeClr val="dk1"/>
                </a:solidFill>
              </a:rPr>
              <a:t>erage </a:t>
            </a:r>
            <a:r>
              <a:rPr lang="en-US" sz="1100">
                <a:solidFill>
                  <a:schemeClr val="dk1"/>
                </a:solidFill>
              </a:rPr>
              <a:t>of the </a:t>
            </a:r>
            <a:r>
              <a:rPr b="1" lang="en-US" sz="1100">
                <a:solidFill>
                  <a:schemeClr val="dk1"/>
                </a:solidFill>
              </a:rPr>
              <a:t>same month-day-hour</a:t>
            </a:r>
            <a:r>
              <a:rPr lang="en-US" sz="1100">
                <a:solidFill>
                  <a:schemeClr val="dk1"/>
                </a:solidFill>
              </a:rPr>
              <a:t> over </a:t>
            </a:r>
            <a:r>
              <a:rPr b="1" lang="en-US" sz="1100">
                <a:solidFill>
                  <a:schemeClr val="dk1"/>
                </a:solidFill>
              </a:rPr>
              <a:t>2020–2024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if real values not available.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Never peeking past 9/16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c9fa1dbfe_1_16"/>
          <p:cNvSpPr/>
          <p:nvPr/>
        </p:nvSpPr>
        <p:spPr>
          <a:xfrm>
            <a:off x="420975" y="286826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3100">
                <a:solidFill>
                  <a:srgbClr val="E89F71"/>
                </a:solidFill>
              </a:rPr>
              <a:t>🌳 XGBoost 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100">
                <a:solidFill>
                  <a:srgbClr val="E89F71"/>
                </a:solidFill>
              </a:rPr>
              <a:t>Training &amp; Validation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t/>
            </a:r>
            <a:endParaRPr b="1" sz="3100">
              <a:solidFill>
                <a:srgbClr val="E89F71"/>
              </a:solidFill>
            </a:endParaRPr>
          </a:p>
        </p:txBody>
      </p:sp>
      <p:pic>
        <p:nvPicPr>
          <p:cNvPr id="125" name="Google Shape;125;g38c9fa1dbfe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375" y="1806950"/>
            <a:ext cx="2459074" cy="202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8c9fa1dbfe_1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275" y="3007001"/>
            <a:ext cx="5436410" cy="2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8c9fa1dbfe_1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857" y="835325"/>
            <a:ext cx="5436400" cy="202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c9fa1dbfe_1_7"/>
          <p:cNvSpPr/>
          <p:nvPr/>
        </p:nvSpPr>
        <p:spPr>
          <a:xfrm>
            <a:off x="420975" y="286826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3100">
                <a:solidFill>
                  <a:srgbClr val="E89F71"/>
                </a:solidFill>
              </a:rPr>
              <a:t>🌳 XGBoost 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100">
                <a:solidFill>
                  <a:srgbClr val="E89F71"/>
                </a:solidFill>
              </a:rPr>
              <a:t>Testing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38c9fa1dbfe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325" y="1691975"/>
            <a:ext cx="2027450" cy="9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8c9fa1dbfe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675" y="1149700"/>
            <a:ext cx="59436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8c9fa1dbfe_1_7"/>
          <p:cNvSpPr/>
          <p:nvPr/>
        </p:nvSpPr>
        <p:spPr>
          <a:xfrm>
            <a:off x="6523863" y="3583900"/>
            <a:ext cx="2272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3100">
                <a:solidFill>
                  <a:srgbClr val="E89F71"/>
                </a:solidFill>
              </a:rPr>
              <a:t>Why?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9fa1dbfe_1_42"/>
          <p:cNvSpPr/>
          <p:nvPr/>
        </p:nvSpPr>
        <p:spPr>
          <a:xfrm>
            <a:off x="420975" y="286826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3100">
                <a:solidFill>
                  <a:srgbClr val="E89F71"/>
                </a:solidFill>
              </a:rPr>
              <a:t>🌳 XGBoost 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100">
                <a:solidFill>
                  <a:srgbClr val="E89F71"/>
                </a:solidFill>
              </a:rPr>
              <a:t>Test on the Dataset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8c9fa1dbfe_1_42"/>
          <p:cNvSpPr/>
          <p:nvPr/>
        </p:nvSpPr>
        <p:spPr>
          <a:xfrm>
            <a:off x="317222" y="1558100"/>
            <a:ext cx="23121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US" sz="1300">
                <a:solidFill>
                  <a:schemeClr val="dk1"/>
                </a:solidFill>
              </a:rPr>
              <a:t>Peek in the real values from the test period (lags, roll mean etc.)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US" sz="1300">
                <a:solidFill>
                  <a:schemeClr val="dk1"/>
                </a:solidFill>
              </a:rPr>
              <a:t>Use the features based on real values for the testing inference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44" name="Google Shape;144;g38c9fa1dbfe_1_42"/>
          <p:cNvPicPr preferRelativeResize="0"/>
          <p:nvPr/>
        </p:nvPicPr>
        <p:blipFill rotWithShape="1">
          <a:blip r:embed="rId4">
            <a:alphaModFix/>
          </a:blip>
          <a:srcRect b="3299" l="-1449" r="1450" t="-3300"/>
          <a:stretch/>
        </p:blipFill>
        <p:spPr>
          <a:xfrm>
            <a:off x="2883450" y="1095000"/>
            <a:ext cx="594360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8c9fa1dbfe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275" y="3407474"/>
            <a:ext cx="2093299" cy="9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c9fa1dbfe_1_63"/>
          <p:cNvSpPr/>
          <p:nvPr/>
        </p:nvSpPr>
        <p:spPr>
          <a:xfrm>
            <a:off x="420975" y="286826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3100">
                <a:solidFill>
                  <a:srgbClr val="E89F71"/>
                </a:solidFill>
              </a:rPr>
              <a:t>🌳 XGBoost 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100">
                <a:solidFill>
                  <a:srgbClr val="E89F71"/>
                </a:solidFill>
              </a:rPr>
              <a:t>Test on Rolling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8c9fa1dbfe_1_63"/>
          <p:cNvSpPr/>
          <p:nvPr/>
        </p:nvSpPr>
        <p:spPr>
          <a:xfrm>
            <a:off x="420975" y="1550550"/>
            <a:ext cx="24165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Rolling Forecast Setup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Historical averages didn’t work → we tried a </a:t>
            </a:r>
            <a:r>
              <a:rPr b="1" lang="en-US" sz="1300">
                <a:solidFill>
                  <a:schemeClr val="dk1"/>
                </a:solidFill>
              </a:rPr>
              <a:t>rolling forecast</a:t>
            </a:r>
            <a:r>
              <a:rPr lang="en-U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Predict next hour’s temperature → feed it back as </a:t>
            </a:r>
            <a:r>
              <a:rPr b="1" lang="en-US" sz="1300">
                <a:solidFill>
                  <a:schemeClr val="dk1"/>
                </a:solidFill>
              </a:rPr>
              <a:t>input</a:t>
            </a:r>
            <a:r>
              <a:rPr lang="en-US" sz="1300">
                <a:solidFill>
                  <a:schemeClr val="dk1"/>
                </a:solidFill>
              </a:rPr>
              <a:t> for the next step.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Repeat this process hour by hour for the 14-day test window.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53" name="Google Shape;153;g38c9fa1dbfe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4750" y="2335601"/>
            <a:ext cx="1923700" cy="8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8c9fa1dbfe_1_63"/>
          <p:cNvSpPr/>
          <p:nvPr/>
        </p:nvSpPr>
        <p:spPr>
          <a:xfrm>
            <a:off x="6256900" y="1364100"/>
            <a:ext cx="25914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Why the Drop?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⚙️ Error Accumulation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Small prediction errors loop back into the model.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Each step compounds the previous bias → errors </a:t>
            </a:r>
            <a:r>
              <a:rPr b="1" lang="en-US" sz="1100">
                <a:solidFill>
                  <a:schemeClr val="dk1"/>
                </a:solidFill>
              </a:rPr>
              <a:t>snowball</a:t>
            </a:r>
            <a:r>
              <a:rPr lang="en-US" sz="1100">
                <a:solidFill>
                  <a:schemeClr val="dk1"/>
                </a:solidFill>
              </a:rPr>
              <a:t> over 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📊 Distribution Shift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Model trained on </a:t>
            </a:r>
            <a:r>
              <a:rPr b="1" lang="en-US" sz="1100">
                <a:solidFill>
                  <a:schemeClr val="dk1"/>
                </a:solidFill>
              </a:rPr>
              <a:t>real observed data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During rolling inference, it relies on its </a:t>
            </a:r>
            <a:r>
              <a:rPr b="1" lang="en-US" sz="1100">
                <a:solidFill>
                  <a:schemeClr val="dk1"/>
                </a:solidFill>
              </a:rPr>
              <a:t>own predictions</a:t>
            </a:r>
            <a:r>
              <a:rPr lang="en-US" sz="1100">
                <a:solidFill>
                  <a:schemeClr val="dk1"/>
                </a:solidFill>
              </a:rPr>
              <a:t>, which deviate from the true data distribution → </a:t>
            </a:r>
            <a:r>
              <a:rPr b="1" lang="en-US" sz="1100">
                <a:solidFill>
                  <a:schemeClr val="dk1"/>
                </a:solidFill>
              </a:rPr>
              <a:t>rapid performance decay</a:t>
            </a:r>
            <a:r>
              <a:rPr lang="en-US" sz="11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5" name="Google Shape;155;g38c9fa1dbfe_1_63"/>
          <p:cNvSpPr/>
          <p:nvPr/>
        </p:nvSpPr>
        <p:spPr>
          <a:xfrm>
            <a:off x="2837325" y="2608725"/>
            <a:ext cx="490800" cy="2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8c9fa1dbfe_1_63"/>
          <p:cNvSpPr/>
          <p:nvPr/>
        </p:nvSpPr>
        <p:spPr>
          <a:xfrm>
            <a:off x="5525075" y="2608725"/>
            <a:ext cx="490800" cy="2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c9fa1dbfe_1_50"/>
          <p:cNvSpPr/>
          <p:nvPr/>
        </p:nvSpPr>
        <p:spPr>
          <a:xfrm>
            <a:off x="420975" y="286826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3100">
                <a:solidFill>
                  <a:srgbClr val="E89F71"/>
                </a:solidFill>
              </a:rPr>
              <a:t>🌳 XGBoost 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100">
                <a:solidFill>
                  <a:srgbClr val="E89F71"/>
                </a:solidFill>
              </a:rPr>
              <a:t>Errors in 2 Weeks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38c9fa1dbfe_1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201" y="1301450"/>
            <a:ext cx="2690125" cy="12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8c9fa1dbfe_1_50"/>
          <p:cNvSpPr/>
          <p:nvPr/>
        </p:nvSpPr>
        <p:spPr>
          <a:xfrm>
            <a:off x="6228225" y="3021378"/>
            <a:ext cx="27783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Error Trend Overview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For </a:t>
            </a:r>
            <a:r>
              <a:rPr b="1" lang="en-US" sz="1100">
                <a:solidFill>
                  <a:schemeClr val="dk1"/>
                </a:solidFill>
              </a:rPr>
              <a:t>both methods</a:t>
            </a:r>
            <a:r>
              <a:rPr lang="en-US" sz="1100">
                <a:solidFill>
                  <a:schemeClr val="dk1"/>
                </a:solidFill>
              </a:rPr>
              <a:t>, the error clearly </a:t>
            </a:r>
            <a:r>
              <a:rPr b="1" lang="en-US" sz="1100">
                <a:solidFill>
                  <a:schemeClr val="dk1"/>
                </a:solidFill>
              </a:rPr>
              <a:t>increases in the second week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Key Observation (Sep 23–26)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actual temperature</a:t>
            </a:r>
            <a:r>
              <a:rPr lang="en-US" sz="1100">
                <a:solidFill>
                  <a:schemeClr val="dk1"/>
                </a:solidFill>
              </a:rPr>
              <a:t> shows a noticeable </a:t>
            </a:r>
            <a:r>
              <a:rPr b="1" lang="en-US" sz="1100">
                <a:solidFill>
                  <a:schemeClr val="dk1"/>
                </a:solidFill>
              </a:rPr>
              <a:t>upward trend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model prediction stays flat</a:t>
            </a:r>
            <a:r>
              <a:rPr lang="en-US" sz="1100">
                <a:solidFill>
                  <a:schemeClr val="dk1"/>
                </a:solidFill>
              </a:rPr>
              <a:t>, failing to capture this short-term rise.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65" name="Google Shape;165;g38c9fa1dbfe_1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875" y="1200879"/>
            <a:ext cx="59436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c9fa1dbfe_1_80"/>
          <p:cNvSpPr/>
          <p:nvPr/>
        </p:nvSpPr>
        <p:spPr>
          <a:xfrm>
            <a:off x="420975" y="286826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3100">
                <a:solidFill>
                  <a:srgbClr val="E89F71"/>
                </a:solidFill>
              </a:rPr>
              <a:t>🌳 XGBoost -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100">
                <a:solidFill>
                  <a:srgbClr val="E89F71"/>
                </a:solidFill>
              </a:rPr>
              <a:t>How the model thinks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38c9fa1dbfe_1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75" y="1067500"/>
            <a:ext cx="4902125" cy="39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8c9fa1dbfe_1_80"/>
          <p:cNvSpPr/>
          <p:nvPr/>
        </p:nvSpPr>
        <p:spPr>
          <a:xfrm>
            <a:off x="5580846" y="1278741"/>
            <a:ext cx="31875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Feature Importance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chart shows the model relies </a:t>
            </a:r>
            <a:r>
              <a:rPr b="1" lang="en-US" sz="1100">
                <a:solidFill>
                  <a:schemeClr val="dk1"/>
                </a:solidFill>
              </a:rPr>
              <a:t>heavily on temp_lag_1</a:t>
            </a:r>
            <a:r>
              <a:rPr lang="en-US" sz="1100">
                <a:solidFill>
                  <a:schemeClr val="dk1"/>
                </a:solidFill>
              </a:rPr>
              <a:t>,  the temperature from the </a:t>
            </a:r>
            <a:r>
              <a:rPr b="1" lang="en-US" sz="1100">
                <a:solidFill>
                  <a:schemeClr val="dk1"/>
                </a:solidFill>
              </a:rPr>
              <a:t>previous hour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That’s reasonable, temperature changes </a:t>
            </a:r>
            <a:r>
              <a:rPr b="1" lang="en-US" sz="1100">
                <a:solidFill>
                  <a:schemeClr val="dk1"/>
                </a:solidFill>
              </a:rPr>
              <a:t>smoothly</a:t>
            </a:r>
            <a:r>
              <a:rPr lang="en-US" sz="1100">
                <a:solidFill>
                  <a:schemeClr val="dk1"/>
                </a:solidFill>
              </a:rPr>
              <a:t> over short time intervals.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The Core Issue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Only the </a:t>
            </a:r>
            <a:r>
              <a:rPr b="1" lang="en-US" sz="1100">
                <a:solidFill>
                  <a:schemeClr val="dk1"/>
                </a:solidFill>
              </a:rPr>
              <a:t>first prediction</a:t>
            </a:r>
            <a:r>
              <a:rPr lang="en-US" sz="1100">
                <a:solidFill>
                  <a:schemeClr val="dk1"/>
                </a:solidFill>
              </a:rPr>
              <a:t> used a </a:t>
            </a:r>
            <a:r>
              <a:rPr b="1" lang="en-US" sz="1100">
                <a:solidFill>
                  <a:schemeClr val="dk1"/>
                </a:solidFill>
              </a:rPr>
              <a:t>true value</a:t>
            </a:r>
            <a:r>
              <a:rPr lang="en-US" sz="1100">
                <a:solidFill>
                  <a:schemeClr val="dk1"/>
                </a:solidFill>
              </a:rPr>
              <a:t> for temp_lag_1.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Every following step used </a:t>
            </a:r>
            <a:r>
              <a:rPr b="1" lang="en-US" sz="1100">
                <a:solidFill>
                  <a:schemeClr val="dk1"/>
                </a:solidFill>
              </a:rPr>
              <a:t>non-real data</a:t>
            </a:r>
            <a:r>
              <a:rPr lang="en-US" sz="1100">
                <a:solidFill>
                  <a:schemeClr val="dk1"/>
                </a:solidFill>
              </a:rPr>
              <a:t>, either </a:t>
            </a:r>
            <a:r>
              <a:rPr b="1" lang="en-US" sz="1100">
                <a:solidFill>
                  <a:schemeClr val="dk1"/>
                </a:solidFill>
              </a:rPr>
              <a:t>historical averages</a:t>
            </a:r>
            <a:r>
              <a:rPr lang="en-US" sz="1100">
                <a:solidFill>
                  <a:schemeClr val="dk1"/>
                </a:solidFill>
              </a:rPr>
              <a:t> or the model’s </a:t>
            </a:r>
            <a:r>
              <a:rPr b="1" lang="en-US" sz="1100">
                <a:solidFill>
                  <a:schemeClr val="dk1"/>
                </a:solidFill>
              </a:rPr>
              <a:t>own previous outputs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This created a </a:t>
            </a:r>
            <a:r>
              <a:rPr b="1" lang="en-US" sz="1100">
                <a:solidFill>
                  <a:schemeClr val="dk1"/>
                </a:solidFill>
              </a:rPr>
              <a:t>feedback loop of unreliable inputs</a:t>
            </a:r>
            <a:r>
              <a:rPr lang="en-US" sz="1100">
                <a:solidFill>
                  <a:schemeClr val="dk1"/>
                </a:solidFill>
              </a:rPr>
              <a:t>, causing errors to </a:t>
            </a:r>
            <a:r>
              <a:rPr b="1" lang="en-US" sz="1100">
                <a:solidFill>
                  <a:schemeClr val="dk1"/>
                </a:solidFill>
              </a:rPr>
              <a:t>grow over time</a:t>
            </a:r>
            <a:r>
              <a:rPr lang="en-US" sz="11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762000" y="634901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7A96B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87A96B"/>
                </a:solidFill>
                <a:latin typeface="Arial"/>
                <a:ea typeface="Arial"/>
                <a:cs typeface="Arial"/>
                <a:sym typeface="Arial"/>
              </a:rPr>
              <a:t>🌲 Random Forest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975" y="1561650"/>
            <a:ext cx="5466725" cy="22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587550" y="1666350"/>
            <a:ext cx="2518800" cy="3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Predictions are </a:t>
            </a:r>
            <a:r>
              <a:rPr b="1" lang="en-US" sz="1100">
                <a:solidFill>
                  <a:schemeClr val="dk1"/>
                </a:solidFill>
              </a:rPr>
              <a:t>smooth and robust</a:t>
            </a:r>
            <a:r>
              <a:rPr lang="en-US" sz="1100">
                <a:solidFill>
                  <a:schemeClr val="dk1"/>
                </a:solidFill>
              </a:rPr>
              <a:t>, yet lag behind sudden changes.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Captures </a:t>
            </a:r>
            <a:r>
              <a:rPr b="1" lang="en-US" sz="1100">
                <a:solidFill>
                  <a:schemeClr val="dk1"/>
                </a:solidFill>
              </a:rPr>
              <a:t>average behavior</a:t>
            </a:r>
            <a:r>
              <a:rPr lang="en-US" sz="1100">
                <a:solidFill>
                  <a:schemeClr val="dk1"/>
                </a:solidFill>
              </a:rPr>
              <a:t> but not sequential dynamics.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666666"/>
                </a:solidFill>
              </a:rPr>
              <a:t> it doesn’t ‘see’ the order of events, so while it’s robust, it can’t respond quickly to short-term shifts like temperature spikes or drops.</a:t>
            </a:r>
            <a:endParaRPr b="1" i="1" sz="1100">
              <a:solidFill>
                <a:srgbClr val="666666"/>
              </a:solidFill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0875" y="3928075"/>
            <a:ext cx="3380925" cy="2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762000" y="634901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E89F71"/>
                </a:solidFill>
                <a:latin typeface="Arial"/>
                <a:ea typeface="Arial"/>
                <a:cs typeface="Arial"/>
                <a:sym typeface="Arial"/>
              </a:rPr>
              <a:t>🔄 LSTM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50" y="1444850"/>
            <a:ext cx="5660800" cy="2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5">
            <a:alphaModFix/>
          </a:blip>
          <a:srcRect b="16022" l="0" r="0" t="0"/>
          <a:stretch/>
        </p:blipFill>
        <p:spPr>
          <a:xfrm>
            <a:off x="1560525" y="4112151"/>
            <a:ext cx="3529249" cy="36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6155550" y="1067150"/>
            <a:ext cx="27213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An encoder–decoder LSTM </a:t>
            </a:r>
            <a:r>
              <a:rPr lang="en-US" sz="1100">
                <a:solidFill>
                  <a:schemeClr val="dk1"/>
                </a:solidFill>
              </a:rPr>
              <a:t>captures both short- and long-term temporal dependencies from past observations to produce multi-step forecasts.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Cyclical encoding (sin/cos)</a:t>
            </a:r>
            <a:r>
              <a:rPr lang="en-US" sz="1100">
                <a:solidFill>
                  <a:schemeClr val="dk1"/>
                </a:solidFill>
              </a:rPr>
              <a:t> for hour/day to reflect time continuity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Rolling stats &amp; differences</a:t>
            </a:r>
            <a:r>
              <a:rPr lang="en-US" sz="1100">
                <a:solidFill>
                  <a:schemeClr val="dk1"/>
                </a:solidFill>
              </a:rPr>
              <a:t> capture local temperature trends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Holiday &amp; weekend features</a:t>
            </a:r>
            <a:r>
              <a:rPr lang="en-US" sz="1100">
                <a:solidFill>
                  <a:schemeClr val="dk1"/>
                </a:solidFill>
              </a:rPr>
              <a:t> add context for </a:t>
            </a:r>
            <a:r>
              <a:rPr b="1" lang="en-US" sz="1100">
                <a:solidFill>
                  <a:schemeClr val="dk1"/>
                </a:solidFill>
              </a:rPr>
              <a:t>urban heat effects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BatchNorm + Dropout + adaptive learning rate</a:t>
            </a:r>
            <a:br>
              <a:rPr b="1" lang="en-US" sz="1100">
                <a:solidFill>
                  <a:schemeClr val="dk1"/>
                </a:solidFill>
              </a:rPr>
            </a:br>
            <a:endParaRPr b="1"/>
          </a:p>
        </p:txBody>
      </p:sp>
      <p:sp>
        <p:nvSpPr>
          <p:cNvPr id="192" name="Google Shape;192;p10"/>
          <p:cNvSpPr txBox="1"/>
          <p:nvPr/>
        </p:nvSpPr>
        <p:spPr>
          <a:xfrm>
            <a:off x="669975" y="4448050"/>
            <a:ext cx="5604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762000" y="571500"/>
            <a:ext cx="7772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7FB3D5"/>
                </a:solidFill>
                <a:latin typeface="Arial"/>
                <a:ea typeface="Arial"/>
                <a:cs typeface="Arial"/>
                <a:sym typeface="Arial"/>
              </a:rPr>
              <a:t>⚖️ </a:t>
            </a:r>
            <a:r>
              <a:rPr b="1" lang="en-US" sz="4200">
                <a:solidFill>
                  <a:srgbClr val="7FB3D5"/>
                </a:solidFill>
              </a:rPr>
              <a:t>Model–Problem Fit</a:t>
            </a:r>
            <a:endParaRPr b="1" sz="4200">
              <a:solidFill>
                <a:srgbClr val="7FB3D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4200"/>
              <a:buFont typeface="Arial"/>
              <a:buNone/>
            </a:pPr>
            <a:r>
              <a:rPr b="1" i="1" lang="en-US" sz="2100">
                <a:solidFill>
                  <a:srgbClr val="7FB3D5"/>
                </a:solidFill>
              </a:rPr>
              <a:t>Understanding Model Behavior</a:t>
            </a:r>
            <a:endParaRPr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762000" y="1775125"/>
            <a:ext cx="3376500" cy="30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Type:</a:t>
            </a:r>
            <a:r>
              <a:rPr lang="en-US" sz="1100">
                <a:solidFill>
                  <a:schemeClr val="dk1"/>
                </a:solidFill>
              </a:rPr>
              <a:t> Time-series regression on small, continuous, site-specific data (RDU Airport).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Data:</a:t>
            </a:r>
            <a:r>
              <a:rPr lang="en-US" sz="1100">
                <a:solidFill>
                  <a:schemeClr val="dk1"/>
                </a:solidFill>
              </a:rPr>
              <a:t> Strong autocorrelation &amp; daily periodicity, limited variability, mild noise (urban heat island).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Key Challenge:</a:t>
            </a:r>
            <a:r>
              <a:rPr lang="en-US" sz="1100">
                <a:solidFill>
                  <a:schemeClr val="dk1"/>
                </a:solidFill>
              </a:rPr>
              <a:t> Small dataset size limits deep model performance.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Mod</a:t>
            </a:r>
            <a:r>
              <a:rPr b="1" lang="en-US" sz="1200">
                <a:solidFill>
                  <a:schemeClr val="dk1"/>
                </a:solidFill>
              </a:rPr>
              <a:t>e</a:t>
            </a:r>
            <a:r>
              <a:rPr b="1" lang="en-US" sz="1200">
                <a:solidFill>
                  <a:schemeClr val="dk1"/>
                </a:solidFill>
              </a:rPr>
              <a:t>l Fit: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Linear Regression:</a:t>
            </a:r>
            <a:r>
              <a:rPr lang="en-US" sz="1100">
                <a:solidFill>
                  <a:schemeClr val="dk1"/>
                </a:solidFill>
              </a:rPr>
              <a:t> Best stable global fit, low overfitting.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Random Forest / XGBoost:</a:t>
            </a:r>
            <a:r>
              <a:rPr lang="en-US" sz="1100">
                <a:solidFill>
                  <a:schemeClr val="dk1"/>
                </a:solidFill>
              </a:rPr>
              <a:t> Capture nonlinearities but static, lack temporal continuity.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LSTM:</a:t>
            </a:r>
            <a:r>
              <a:rPr lang="en-US" sz="1100">
                <a:solidFill>
                  <a:schemeClr val="dk1"/>
                </a:solidFill>
              </a:rPr>
              <a:t> Learns dynamics but constrained by small data; mild overfitting.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00" name="Google Shape;200;p11"/>
          <p:cNvGraphicFramePr/>
          <p:nvPr/>
        </p:nvGraphicFramePr>
        <p:xfrm>
          <a:off x="4592700" y="167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{4860EDDB-2834-426C-8B4C-15A8F23C9E75}</a:tableStyleId>
              </a:tblPr>
              <a:tblGrid>
                <a:gridCol w="2114150"/>
                <a:gridCol w="2015100"/>
              </a:tblGrid>
              <a:tr h="1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118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</a:rPr>
                        <a:t>LSTM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01" name="Google Shape;201;p11"/>
          <p:cNvGrpSpPr/>
          <p:nvPr/>
        </p:nvGrpSpPr>
        <p:grpSpPr>
          <a:xfrm>
            <a:off x="4737560" y="2156925"/>
            <a:ext cx="3839539" cy="1740450"/>
            <a:chOff x="3818626" y="2371187"/>
            <a:chExt cx="4478642" cy="1846044"/>
          </a:xfrm>
        </p:grpSpPr>
        <p:pic>
          <p:nvPicPr>
            <p:cNvPr id="202" name="Google Shape;202;p11" title="Screenshot 2025-10-14 at 11.47.04 PM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8626" y="2371200"/>
              <a:ext cx="2187423" cy="48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1"/>
            <p:cNvPicPr preferRelativeResize="0"/>
            <p:nvPr/>
          </p:nvPicPr>
          <p:blipFill rotWithShape="1">
            <a:blip r:embed="rId5">
              <a:alphaModFix/>
            </a:blip>
            <a:srcRect b="50558" l="0" r="0" t="0"/>
            <a:stretch/>
          </p:blipFill>
          <p:spPr>
            <a:xfrm>
              <a:off x="6462291" y="2371187"/>
              <a:ext cx="1834977" cy="526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31847" y="3588598"/>
              <a:ext cx="1834977" cy="62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22772" y="3588598"/>
              <a:ext cx="1904293" cy="62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1"/>
          <p:cNvSpPr txBox="1"/>
          <p:nvPr/>
        </p:nvSpPr>
        <p:spPr>
          <a:xfrm>
            <a:off x="4252075" y="4231425"/>
            <a:ext cx="4592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5A5A5A"/>
                </a:solidFill>
              </a:rPr>
              <a:t>For small, smooth time-series data, simple models can outperform complex ones — sometimes, simplicity wins.</a:t>
            </a:r>
            <a:endParaRPr b="1" i="1">
              <a:solidFill>
                <a:srgbClr val="5A5A5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762000" y="444401"/>
            <a:ext cx="77724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7A96B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87A96B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95975" y="1180563"/>
            <a:ext cx="72876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Predict hourly temperature at RDU Airport for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September 17–30, 2025</a:t>
            </a:r>
            <a:endParaRPr b="1" sz="1800">
              <a:solidFill>
                <a:srgbClr val="2C2C2C"/>
              </a:solidFill>
            </a:endParaRPr>
          </a:p>
        </p:txBody>
      </p:sp>
      <p:pic>
        <p:nvPicPr>
          <p:cNvPr id="26" name="Google Shape;26;p2" title="Screenshot 2025-10-14 at 10.42.1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231875"/>
            <a:ext cx="4952274" cy="26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/>
          <p:nvPr/>
        </p:nvSpPr>
        <p:spPr>
          <a:xfrm>
            <a:off x="6328800" y="2540625"/>
            <a:ext cx="27369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2C2C2C"/>
                </a:solidFill>
              </a:rPr>
              <a:t>Models we used:</a:t>
            </a:r>
            <a:endParaRPr b="1" sz="1800">
              <a:solidFill>
                <a:srgbClr val="2C2C2C"/>
              </a:solidFill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AutoNum type="arabicPeriod"/>
            </a:pPr>
            <a:r>
              <a:rPr lang="en-US" sz="1800">
                <a:solidFill>
                  <a:srgbClr val="2C2C2C"/>
                </a:solidFill>
              </a:rPr>
              <a:t>Linear Regression</a:t>
            </a:r>
            <a:endParaRPr sz="1800">
              <a:solidFill>
                <a:srgbClr val="2C2C2C"/>
              </a:solidFill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AutoNum type="arabicPeriod"/>
            </a:pPr>
            <a:r>
              <a:rPr lang="en-US" sz="1800">
                <a:solidFill>
                  <a:srgbClr val="2C2C2C"/>
                </a:solidFill>
              </a:rPr>
              <a:t>XGBoost</a:t>
            </a:r>
            <a:endParaRPr sz="1800">
              <a:solidFill>
                <a:srgbClr val="2C2C2C"/>
              </a:solidFill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AutoNum type="arabicPeriod"/>
            </a:pPr>
            <a:r>
              <a:rPr lang="en-US" sz="1800">
                <a:solidFill>
                  <a:srgbClr val="2C2C2C"/>
                </a:solidFill>
              </a:rPr>
              <a:t>Random Forest</a:t>
            </a:r>
            <a:endParaRPr sz="1800">
              <a:solidFill>
                <a:srgbClr val="2C2C2C"/>
              </a:solidFill>
            </a:endParaRPr>
          </a:p>
          <a:p>
            <a:pPr indent="-3429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AutoNum type="arabicPeriod"/>
            </a:pPr>
            <a:r>
              <a:rPr lang="en-US" sz="1800">
                <a:solidFill>
                  <a:srgbClr val="2C2C2C"/>
                </a:solidFill>
              </a:rPr>
              <a:t>LSTM</a:t>
            </a:r>
            <a:endParaRPr sz="1800">
              <a:solidFill>
                <a:srgbClr val="2C2C2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claude/cloud.png" id="212" name="Google Shape;21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53901"/>
            <a:ext cx="152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home/claude/cloud.png" id="213" name="Google Shape;2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253901"/>
            <a:ext cx="1524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home/claude/cloud.png" id="214" name="Google Shape;2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950" y="4127599"/>
            <a:ext cx="1269950" cy="634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home/claude/cloud.png" id="215" name="Google Shape;2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6099" y="4127599"/>
            <a:ext cx="1269950" cy="63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/>
          <p:nvPr/>
        </p:nvSpPr>
        <p:spPr>
          <a:xfrm>
            <a:off x="2630875" y="1139875"/>
            <a:ext cx="3882101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🌤️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2630875" y="2584400"/>
            <a:ext cx="3882101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7A96B"/>
              </a:buClr>
              <a:buSzPts val="5600"/>
              <a:buFont typeface="Arial"/>
              <a:buNone/>
            </a:pPr>
            <a:r>
              <a:rPr b="1" lang="en-US" sz="5600">
                <a:solidFill>
                  <a:srgbClr val="87A96B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2630875" y="3594050"/>
            <a:ext cx="3882101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7FB3D5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762000" y="444401"/>
            <a:ext cx="77724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7FB3D5"/>
                </a:solidFill>
                <a:latin typeface="Arial"/>
                <a:ea typeface="Arial"/>
                <a:cs typeface="Arial"/>
                <a:sym typeface="Arial"/>
              </a:rPr>
              <a:t>Data Pipeline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965150" y="1439763"/>
            <a:ext cx="406301" cy="406301"/>
          </a:xfrm>
          <a:prstGeom prst="rect">
            <a:avLst/>
          </a:prstGeom>
          <a:solidFill>
            <a:srgbClr val="7FB3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104602" y="1509564"/>
            <a:ext cx="129793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561951" y="1419076"/>
            <a:ext cx="6749236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561951" y="1695301"/>
            <a:ext cx="6749236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Open Meteo API 1 year of hourly data (Sep 16 2024–Sep 16 2025)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965150" y="2306538"/>
            <a:ext cx="406301" cy="406301"/>
          </a:xfrm>
          <a:prstGeom prst="rect">
            <a:avLst/>
          </a:prstGeom>
          <a:solidFill>
            <a:srgbClr val="7FB3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104602" y="2376339"/>
            <a:ext cx="129793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561951" y="2285851"/>
            <a:ext cx="6749236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561951" y="2562076"/>
            <a:ext cx="6749236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Humidity, pressure, dew point, cyclical time</a:t>
            </a:r>
            <a:r>
              <a:rPr lang="en-US" sz="1200">
                <a:solidFill>
                  <a:srgbClr val="5A5A5A"/>
                </a:solidFill>
              </a:rPr>
              <a:t> transformation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965150" y="3173313"/>
            <a:ext cx="406301" cy="406301"/>
          </a:xfrm>
          <a:prstGeom prst="rect">
            <a:avLst/>
          </a:prstGeom>
          <a:solidFill>
            <a:srgbClr val="7FB3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1104602" y="3243114"/>
            <a:ext cx="129793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561951" y="3152626"/>
            <a:ext cx="6749236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561951" y="3428851"/>
            <a:ext cx="6749236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Remove missing values • 80/20 temporal train/val split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965150" y="4040088"/>
            <a:ext cx="406301" cy="406301"/>
          </a:xfrm>
          <a:prstGeom prst="rect">
            <a:avLst/>
          </a:prstGeom>
          <a:solidFill>
            <a:srgbClr val="7FB3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1104602" y="4109889"/>
            <a:ext cx="129793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561951" y="4019401"/>
            <a:ext cx="6749236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Model Training &amp; Evaluation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1561951" y="4295626"/>
            <a:ext cx="6749236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Multiple models</a:t>
            </a:r>
            <a:r>
              <a:rPr lang="en-US" sz="1200">
                <a:solidFill>
                  <a:srgbClr val="5A5A5A"/>
                </a:solidFill>
              </a:rPr>
              <a:t>.</a:t>
            </a:r>
            <a:r>
              <a:rPr lang="en-US" sz="1200">
                <a:solidFill>
                  <a:srgbClr val="5A5A5A"/>
                </a:solidFill>
                <a:latin typeface="Arial"/>
                <a:ea typeface="Arial"/>
                <a:cs typeface="Arial"/>
                <a:sym typeface="Arial"/>
              </a:rPr>
              <a:t> MAE, RMSE, R² metrics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8c9fa1dbfe_0_3"/>
          <p:cNvSpPr/>
          <p:nvPr/>
        </p:nvSpPr>
        <p:spPr>
          <a:xfrm>
            <a:off x="762000" y="444400"/>
            <a:ext cx="7813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7FB3D5"/>
                </a:solidFill>
              </a:rPr>
              <a:t>Atmospheric</a:t>
            </a:r>
            <a:r>
              <a:rPr b="1" lang="en-US" sz="3600">
                <a:solidFill>
                  <a:srgbClr val="7FB3D5"/>
                </a:solidFill>
              </a:rPr>
              <a:t> Features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38c9fa1dbfe_0_3"/>
          <p:cNvSpPr/>
          <p:nvPr/>
        </p:nvSpPr>
        <p:spPr>
          <a:xfrm>
            <a:off x="462425" y="4019400"/>
            <a:ext cx="2492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Amount of water captured in air affects how warm or cool it feels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g38c9fa1dbfe_0_3" title="Screenshot 2025-10-14 at 10.08.3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25" y="1350925"/>
            <a:ext cx="2365224" cy="230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38c9fa1dbfe_0_3" title="Screenshot 2025-10-14 at 10.09.34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400" y="1350925"/>
            <a:ext cx="2559549" cy="230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38c9fa1dbfe_0_3" title="Screenshot 2025-10-14 at 10.10.09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2063" y="1350925"/>
            <a:ext cx="2199856" cy="23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g38c9fa1dbfe_0_3"/>
          <p:cNvSpPr/>
          <p:nvPr/>
        </p:nvSpPr>
        <p:spPr>
          <a:xfrm>
            <a:off x="3486300" y="4019400"/>
            <a:ext cx="2365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Air pressure changes bring different temperatures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38c9fa1dbfe_0_3"/>
          <p:cNvSpPr/>
          <p:nvPr/>
        </p:nvSpPr>
        <p:spPr>
          <a:xfrm>
            <a:off x="6382675" y="4019400"/>
            <a:ext cx="2365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Temperature when water vapor turns to dew shows moisture level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/>
          <p:nvPr/>
        </p:nvSpPr>
        <p:spPr>
          <a:xfrm>
            <a:off x="634900" y="444400"/>
            <a:ext cx="80484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E89F71"/>
                </a:solidFill>
              </a:rPr>
              <a:t>Cyclical Transformation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89F71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E89F71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848800" y="1270276"/>
            <a:ext cx="31044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Arial"/>
              <a:buNone/>
            </a:pP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Hour and day transformed using sin/cos to capture circular nature of time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5475900" y="1270276"/>
            <a:ext cx="289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Arial"/>
              <a:buNone/>
            </a:pP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Hour 23 and Hour 0 are close by, not 23 units apart! </a:t>
            </a:r>
            <a:r>
              <a:rPr lang="en-US" sz="1300">
                <a:solidFill>
                  <a:srgbClr val="2C2C2C"/>
                </a:solidFill>
              </a:rPr>
              <a:t>S</a:t>
            </a: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ame goes for </a:t>
            </a:r>
            <a:r>
              <a:rPr lang="en-US" sz="1300">
                <a:solidFill>
                  <a:srgbClr val="2C2C2C"/>
                </a:solidFill>
              </a:rPr>
              <a:t>Day 1 and Day 365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home/claude/cyclical-encoding.png" id="70" name="Google Shape;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788" y="2159750"/>
            <a:ext cx="7620625" cy="263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/>
          <p:nvPr/>
        </p:nvSpPr>
        <p:spPr>
          <a:xfrm>
            <a:off x="4711696" y="1270275"/>
            <a:ext cx="6267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200"/>
              <a:buFont typeface="Arial"/>
              <a:buNone/>
            </a:pPr>
            <a:r>
              <a:rPr b="1" lang="en-US">
                <a:solidFill>
                  <a:srgbClr val="2C2C2C"/>
                </a:solidFill>
              </a:rPr>
              <a:t>Why??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/>
          <p:nvPr/>
        </p:nvSpPr>
        <p:spPr>
          <a:xfrm>
            <a:off x="634901" y="381000"/>
            <a:ext cx="803168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7A96B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87A96B"/>
                </a:solidFill>
                <a:latin typeface="Arial"/>
                <a:ea typeface="Arial"/>
                <a:cs typeface="Arial"/>
                <a:sym typeface="Arial"/>
              </a:rPr>
              <a:t>Train/Val/Test Strategy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981000" y="1028375"/>
            <a:ext cx="71043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Arial"/>
              <a:buNone/>
            </a:pPr>
            <a:r>
              <a:rPr b="1"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Temporal Split (80/20):</a:t>
            </a: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2C2C2C"/>
                </a:solidFill>
              </a:rPr>
              <a:t>Mimics real </a:t>
            </a:r>
            <a:r>
              <a:rPr lang="en-US" sz="1300">
                <a:solidFill>
                  <a:srgbClr val="2C2C2C"/>
                </a:solidFill>
              </a:rPr>
              <a:t>world forecasting</a:t>
            </a: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>
                <a:solidFill>
                  <a:srgbClr val="2C2C2C"/>
                </a:solidFill>
              </a:rPr>
              <a:t>and prevents data leakage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Arial"/>
              <a:buNone/>
            </a:pPr>
            <a:r>
              <a:rPr b="1"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Train:</a:t>
            </a: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Aug 16, 2024 → Jun 4, 2025 (7,027 records)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Arial"/>
              <a:buNone/>
            </a:pPr>
            <a:r>
              <a:rPr b="1"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Validation:</a:t>
            </a: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Jun 4, 2025 → Aug 16, 2025 (1,757 records)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300"/>
              <a:buFont typeface="Arial"/>
              <a:buNone/>
            </a:pPr>
            <a:r>
              <a:rPr b="1"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lang="en-US" sz="13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 Sep 17–30, 2025 (336 hours)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home/claude/train-val-split.png" id="79" name="Google Shape;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9475" y="2974600"/>
            <a:ext cx="6741825" cy="20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>
            <a:off x="762000" y="444401"/>
            <a:ext cx="77724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7FB3D5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1038175" y="1419250"/>
            <a:ext cx="32847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Maps linear relationships between atmospheric conditions and temperature using weighted features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038173" y="2757041"/>
            <a:ext cx="714423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7FB3D5"/>
                </a:solidFill>
                <a:latin typeface="Arial"/>
                <a:ea typeface="Arial"/>
                <a:cs typeface="Arial"/>
                <a:sym typeface="Arial"/>
              </a:rPr>
              <a:t>Why </a:t>
            </a:r>
            <a:r>
              <a:rPr b="1" lang="en-US" sz="1800">
                <a:solidFill>
                  <a:srgbClr val="7FB3D5"/>
                </a:solidFill>
              </a:rPr>
              <a:t>Begin </a:t>
            </a:r>
            <a:r>
              <a:rPr b="1" lang="en-US" sz="1800">
                <a:solidFill>
                  <a:srgbClr val="7FB3D5"/>
                </a:solidFill>
                <a:latin typeface="Arial"/>
                <a:ea typeface="Arial"/>
                <a:cs typeface="Arial"/>
                <a:sym typeface="Arial"/>
              </a:rPr>
              <a:t>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1038175" y="3168925"/>
            <a:ext cx="34032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9700" spcFirstLastPara="1" rIns="0" wrap="square" tIns="0">
            <a:noAutofit/>
          </a:bodyPr>
          <a:lstStyle/>
          <a:p>
            <a:pPr indent="-139700" lvl="0" marL="139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Coefficients show feature importance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39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Fast to train and evaluate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139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Strong baseline for comparison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6" title="Screenshot 2025-10-14 at 11.33.1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525" y="1392200"/>
            <a:ext cx="4395500" cy="27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/>
          <p:nvPr/>
        </p:nvSpPr>
        <p:spPr>
          <a:xfrm>
            <a:off x="511675" y="455475"/>
            <a:ext cx="75624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7FB3D5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7" title="Screenshot 2025-10-14 at 11.36.5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5" y="1188675"/>
            <a:ext cx="8159875" cy="17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/>
          <p:nvPr/>
        </p:nvSpPr>
        <p:spPr>
          <a:xfrm>
            <a:off x="511675" y="3221725"/>
            <a:ext cx="26118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an MAE of 0.54°C, our model's predictions are typically wrong by just half a degree Celsius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3300100" y="3221725"/>
            <a:ext cx="27225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RMSE of 0.62°C determines that even our worst predictions rarely went over a 1-2° error, indicating consistent accuracy without any extreme outliers.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6199225" y="3080025"/>
            <a:ext cx="28494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R² of 0.975 explains 97.5% of temperature variance, meaning our features capture almost all predictable temperature patterns with only 2.5% left to random noise.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c9fa1dbfe_0_40"/>
          <p:cNvSpPr/>
          <p:nvPr/>
        </p:nvSpPr>
        <p:spPr>
          <a:xfrm>
            <a:off x="511675" y="303075"/>
            <a:ext cx="75624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B3D5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7FB3D5"/>
                </a:solidFill>
              </a:rPr>
              <a:t>Charts!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38c9fa1dbfe_0_40" title="Screenshot 2025-10-14 at 11.41.0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50" y="2912875"/>
            <a:ext cx="8159877" cy="21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8c9fa1dbfe_0_40" title="Screenshot 2025-10-14 at 11.47.04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75" y="998475"/>
            <a:ext cx="8159877" cy="18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2025-10-15T01:30:36Z</dcterms:created>
  <dc:creator>Temperature Prediction Team</dc:creator>
</cp:coreProperties>
</file>