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0" r:id="rId2"/>
    <p:sldId id="381" r:id="rId3"/>
    <p:sldId id="296" r:id="rId4"/>
    <p:sldId id="382" r:id="rId5"/>
    <p:sldId id="383" r:id="rId6"/>
    <p:sldId id="384" r:id="rId7"/>
    <p:sldId id="387" r:id="rId8"/>
    <p:sldId id="386" r:id="rId9"/>
    <p:sldId id="315" r:id="rId10"/>
    <p:sldId id="388" r:id="rId11"/>
    <p:sldId id="389" r:id="rId12"/>
    <p:sldId id="391" r:id="rId13"/>
    <p:sldId id="390" r:id="rId14"/>
    <p:sldId id="392" r:id="rId1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E9EDF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9694" autoAdjust="0"/>
  </p:normalViewPr>
  <p:slideViewPr>
    <p:cSldViewPr snapToGrid="0" snapToObjects="1">
      <p:cViewPr varScale="1">
        <p:scale>
          <a:sx n="118" d="100"/>
          <a:sy n="118" d="100"/>
        </p:scale>
        <p:origin x="12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E6D1952-4C8C-594A-8D47-CC3EBD31CD69}" type="datetimeFigureOut">
              <a:rPr lang="en-US" smtClean="0"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E82BA9-193E-D440-8A2C-9653656F2AE3}" type="datetimeFigureOut">
              <a:rPr lang="en-US" smtClean="0"/>
              <a:t>5/11/18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8B995CE-015B-4C4E-9C5A-3D20A128CBE6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Researcher’s Toolkit: LaTeX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24949-D094-40F3-B9E7-7AD39C98B512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Researcher’s Toolkit: LaTeX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079-0560-4BDA-82B7-CE88436CDBCB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Researcher’s Toolkit: LaTeX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78694" cy="3651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9C89BC2C-AB35-4A52-B7A5-3F11BC9A8BD7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344" y="6356350"/>
            <a:ext cx="4948097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Computational Skills for Researchers MPI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67839A7D-1951-46F6-93DA-4F829FBB1472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Researcher’s Toolkit: LaTeX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C20275C8-E600-4BF0-B703-5A371A031CDD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Researcher’s Toolkit: LaTeX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65238CA8-A2A7-46A3-BD99-D17BDA9FD6AF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Researcher’s Toolkit: LaTeX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F7B2A81-BCCA-42CF-8CF8-7FBCF02247C5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Researcher’s Toolkit: LaTeX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E952A8D-2E3C-4016-90D6-800D1F17E58B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Researcher’s Toolkit: LaTeX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6A1F0415-279F-450D-B84C-30AFBCB3C7A2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Researcher’s Toolkit: LaTeX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638E57E1-E82C-49BE-A6D3-273F1FB3929E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Researcher’s Toolkit: LaTeX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172D-3117-4826-9A4E-0041734E179E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Computational Skills for Researchers MPI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download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uliaLang/IJulia.j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box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hub.rcs.northwestern.edu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amuelcolvin.github.io/JuliaByExample/" TargetMode="External"/><Relationship Id="rId2" Type="http://schemas.openxmlformats.org/officeDocument/2006/relationships/hyperlink" Target="https://docs.julialang.org/en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book/10.1007/978-1-4842-3171-5" TargetMode="External"/><Relationship Id="rId5" Type="http://schemas.openxmlformats.org/officeDocument/2006/relationships/hyperlink" Target="http://courses.csail.mit.edu/18.337/2017/" TargetMode="External"/><Relationship Id="rId4" Type="http://schemas.openxmlformats.org/officeDocument/2006/relationships/hyperlink" Target="http://math.mit.edu/~stevenj/Julia-cheatshe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4 - No Wordmark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18" y="1213636"/>
            <a:ext cx="8463283" cy="1955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Hebrew"/>
                <a:cs typeface="Arial Hebrew"/>
              </a:rPr>
              <a:t>Introduction to Julia Programming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20214" r="10625" b="25251"/>
          <a:stretch/>
        </p:blipFill>
        <p:spPr>
          <a:xfrm>
            <a:off x="5215966" y="5578485"/>
            <a:ext cx="2713429" cy="1110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7404" y="3945935"/>
            <a:ext cx="4540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Pascal Paschos, PhD</a:t>
            </a:r>
          </a:p>
          <a:p>
            <a:r>
              <a:rPr lang="en-US" sz="2400" dirty="0"/>
              <a:t>Sr. HPC Specialist</a:t>
            </a:r>
          </a:p>
          <a:p>
            <a:r>
              <a:rPr lang="en-US" sz="2400" dirty="0"/>
              <a:t>pascal.paschos@northwestern.edu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7959" y="5718005"/>
            <a:ext cx="2758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Research Computing</a:t>
            </a:r>
          </a:p>
          <a:p>
            <a:pPr algn="ctr"/>
            <a:r>
              <a:rPr lang="en-US" sz="2400" dirty="0"/>
              <a:t>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907" y="3945936"/>
            <a:ext cx="369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Alper Kinaci, PhD</a:t>
            </a:r>
          </a:p>
          <a:p>
            <a:r>
              <a:rPr lang="en-US" sz="2400" dirty="0"/>
              <a:t>Sr. Computational Specialist</a:t>
            </a:r>
          </a:p>
          <a:p>
            <a:r>
              <a:rPr lang="en-US" sz="2400" dirty="0"/>
              <a:t>akinaci@northwestern.edu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1274" y="-221157"/>
            <a:ext cx="4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73965" y="5578485"/>
            <a:ext cx="4253" cy="102220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3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 Computing in Julia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84" y="1417638"/>
            <a:ext cx="8528957" cy="3611562"/>
          </a:xfrm>
        </p:spPr>
        <p:txBody>
          <a:bodyPr>
            <a:normAutofit/>
          </a:bodyPr>
          <a:lstStyle/>
          <a:p>
            <a:r>
              <a:rPr lang="en-US" sz="2400" dirty="0"/>
              <a:t>We will be demonstrating two ways of using Julia for parallel computing – We will not discuss the </a:t>
            </a:r>
            <a:r>
              <a:rPr lang="en-US" sz="2400" dirty="0" err="1"/>
              <a:t>Coroutine</a:t>
            </a:r>
            <a:r>
              <a:rPr lang="en-US" sz="2400" dirty="0"/>
              <a:t> method or native multithreading as of ver. 0.6</a:t>
            </a:r>
          </a:p>
          <a:p>
            <a:endParaRPr lang="en-US" sz="2400" dirty="0"/>
          </a:p>
          <a:p>
            <a:pPr lvl="1"/>
            <a:r>
              <a:rPr lang="en-US" sz="2400" dirty="0"/>
              <a:t>Native distributed multiprocessing. Limited to a single machine (node)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Julia MPI implementation - </a:t>
            </a:r>
            <a:r>
              <a:rPr lang="en-US" sz="2400" dirty="0" err="1"/>
              <a:t>Multinode</a:t>
            </a:r>
            <a:r>
              <a:rPr lang="en-US" sz="2400" dirty="0"/>
              <a:t> extension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Native Distributed Multiprocessing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84" y="1417638"/>
            <a:ext cx="8528957" cy="49387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You can invoke Julia as: </a:t>
            </a:r>
            <a:r>
              <a:rPr lang="en-US" sz="2400" dirty="0" err="1"/>
              <a:t>julia</a:t>
            </a:r>
            <a:r>
              <a:rPr lang="en-US" sz="2400" dirty="0"/>
              <a:t> –p (n-1) to launch (n-1) workers + master</a:t>
            </a:r>
          </a:p>
          <a:p>
            <a:r>
              <a:rPr lang="en-US" sz="2400" dirty="0"/>
              <a:t>Caution. Significant changes in the syntax between current and earlier versions</a:t>
            </a:r>
          </a:p>
          <a:p>
            <a:r>
              <a:rPr lang="en-US" sz="2400" dirty="0"/>
              <a:t>One sided communication to remote objects with distributed memory allocation</a:t>
            </a:r>
          </a:p>
          <a:p>
            <a:r>
              <a:rPr lang="en-US" sz="2400" dirty="0"/>
              <a:t>Use of functions and macros to launch tasks and collect results, e.g.</a:t>
            </a:r>
          </a:p>
          <a:p>
            <a:pPr lvl="1"/>
            <a:r>
              <a:rPr lang="en-US" sz="2000" dirty="0" err="1"/>
              <a:t>remotecall</a:t>
            </a:r>
            <a:r>
              <a:rPr lang="en-US" sz="2000" dirty="0"/>
              <a:t>(</a:t>
            </a:r>
            <a:r>
              <a:rPr lang="en-US" sz="2000" dirty="0" err="1"/>
              <a:t>func,id,args</a:t>
            </a:r>
            <a:r>
              <a:rPr lang="en-US" sz="2000" dirty="0"/>
              <a:t>): launch a task to worker id</a:t>
            </a:r>
          </a:p>
          <a:p>
            <a:pPr lvl="1"/>
            <a:r>
              <a:rPr lang="en-US" sz="2000" dirty="0"/>
              <a:t>fetch(</a:t>
            </a:r>
            <a:r>
              <a:rPr lang="en-US" sz="2000" dirty="0" err="1"/>
              <a:t>value_of_remotecall</a:t>
            </a:r>
            <a:r>
              <a:rPr lang="en-US" sz="2000" dirty="0"/>
              <a:t>): return remote calculation to master</a:t>
            </a:r>
          </a:p>
          <a:p>
            <a:pPr lvl="1"/>
            <a:r>
              <a:rPr lang="en-US" sz="2000" dirty="0"/>
              <a:t>@everywhere : launch to all – including master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spawnat</a:t>
            </a:r>
            <a:r>
              <a:rPr lang="en-US" sz="2000" dirty="0"/>
              <a:t> : evaluates on remote </a:t>
            </a:r>
          </a:p>
          <a:p>
            <a:pPr lvl="1"/>
            <a:r>
              <a:rPr lang="en-US" sz="2000" dirty="0"/>
              <a:t>@parallel: automatic loop parallelization</a:t>
            </a:r>
          </a:p>
          <a:p>
            <a:pPr lvl="1"/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3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D31A-8D65-FD43-80E7-E237498B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Skills for Researchers MPI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07979-A484-B344-906F-83995B16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70507C-CDCB-FC48-B09C-6D932866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Native Distributed Multiprocessing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1A37F-AC12-2142-BDC0-55631540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777093"/>
            <a:ext cx="6527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4FEB-8C48-BC44-B3E9-1F52973B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Skills for Researchers MPI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929A7-5835-2942-A96B-8B38667B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8E1C6-D4C9-2A44-AD41-5FEF24D3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4278086" cy="4278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54B15-F327-B34A-A5DF-8DA4716D261F}"/>
              </a:ext>
            </a:extLst>
          </p:cNvPr>
          <p:cNvSpPr txBox="1"/>
          <p:nvPr/>
        </p:nvSpPr>
        <p:spPr>
          <a:xfrm>
            <a:off x="620486" y="740229"/>
            <a:ext cx="324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p </a:t>
            </a:r>
            <a:r>
              <a:rPr lang="en-US" dirty="0"/>
              <a:t>= 4 x fraction of points in circle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9BE5791-117D-BA4B-A9A5-BB2D1CF0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86" y="0"/>
            <a:ext cx="4582886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Parallel Pi in Julia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18B53-6971-DA4D-ABE0-657246C5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192" y="924895"/>
            <a:ext cx="4604808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7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632F-9577-7048-BE16-7CADD6D5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MPI</a:t>
            </a:r>
            <a:r>
              <a:rPr lang="en-US" dirty="0"/>
              <a:t> is one of Julia’s packages. </a:t>
            </a:r>
          </a:p>
          <a:p>
            <a:r>
              <a:rPr lang="en-US" dirty="0"/>
              <a:t>Restores communication to MPI standard allowing Julia tasks to be distributed over a </a:t>
            </a:r>
            <a:r>
              <a:rPr lang="en-US" i="1" dirty="0"/>
              <a:t>network</a:t>
            </a:r>
            <a:r>
              <a:rPr lang="en-US" dirty="0"/>
              <a:t> of computers (nodes), aka cluster</a:t>
            </a:r>
          </a:p>
          <a:p>
            <a:r>
              <a:rPr lang="en-US" dirty="0"/>
              <a:t>Remarkably similar to Python’s mpi4py</a:t>
            </a:r>
          </a:p>
          <a:p>
            <a:r>
              <a:rPr lang="en-US" b="1" dirty="0" err="1"/>
              <a:t>julia</a:t>
            </a:r>
            <a:r>
              <a:rPr lang="en-US" b="1" dirty="0"/>
              <a:t>&gt; </a:t>
            </a:r>
            <a:r>
              <a:rPr lang="en-US" b="1" dirty="0" err="1"/>
              <a:t>Pkg.add</a:t>
            </a:r>
            <a:r>
              <a:rPr lang="en-US" b="1" dirty="0"/>
              <a:t>(“MPI”)</a:t>
            </a:r>
          </a:p>
          <a:p>
            <a:r>
              <a:rPr lang="en-US" dirty="0"/>
              <a:t>User must supply the MPI wrappers, e.g. </a:t>
            </a:r>
            <a:r>
              <a:rPr lang="en-US" dirty="0" err="1"/>
              <a:t>mpirun</a:t>
            </a:r>
            <a:endParaRPr lang="en-US" dirty="0"/>
          </a:p>
          <a:p>
            <a:r>
              <a:rPr lang="en-US" dirty="0"/>
              <a:t>On Quest: </a:t>
            </a:r>
          </a:p>
          <a:p>
            <a:pPr marL="0" indent="0">
              <a:buNone/>
            </a:pPr>
            <a:r>
              <a:rPr lang="en-US" dirty="0" err="1"/>
              <a:t>mpirun</a:t>
            </a:r>
            <a:r>
              <a:rPr lang="en-US" dirty="0"/>
              <a:t> –np &lt;N&gt; </a:t>
            </a:r>
            <a:r>
              <a:rPr lang="en-US" dirty="0" err="1"/>
              <a:t>julia</a:t>
            </a:r>
            <a:r>
              <a:rPr lang="en-US" dirty="0"/>
              <a:t> &lt;</a:t>
            </a:r>
            <a:r>
              <a:rPr lang="en-US" dirty="0" err="1"/>
              <a:t>Julia_mpi_code</a:t>
            </a:r>
            <a:r>
              <a:rPr lang="en-US" dirty="0"/>
              <a:t>&gt;.</a:t>
            </a:r>
            <a:r>
              <a:rPr lang="en-US" dirty="0" err="1"/>
              <a:t>jl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6D243-3D1E-2743-9EBB-1347FD76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Skills for Researchers MPI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42E8-4D6A-E644-80B4-2ABB6CA7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D1141C-C78C-7A43-A387-0AA28243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MPI with Julia</a:t>
            </a:r>
          </a:p>
        </p:txBody>
      </p:sp>
    </p:spTree>
    <p:extLst>
      <p:ext uri="{BB962C8B-B14F-4D97-AF65-F5344CB8AC3E}">
        <p14:creationId xmlns:p14="http://schemas.microsoft.com/office/powerpoint/2010/main" val="40152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2139044"/>
            <a:ext cx="8229600" cy="1915886"/>
          </a:xfrm>
        </p:spPr>
        <p:txBody>
          <a:bodyPr/>
          <a:lstStyle/>
          <a:p>
            <a:r>
              <a:rPr lang="en-US" dirty="0"/>
              <a:t>Introduction to Julia (short presentation)</a:t>
            </a:r>
          </a:p>
          <a:p>
            <a:r>
              <a:rPr lang="en-US" dirty="0"/>
              <a:t>Live coding (using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Parallelization demonstration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Julia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83" y="1316294"/>
            <a:ext cx="8479541" cy="48504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“Walk like Python, run like C”</a:t>
            </a:r>
          </a:p>
          <a:p>
            <a:r>
              <a:rPr lang="en-US" sz="2400" dirty="0">
                <a:latin typeface="+mn-lt"/>
              </a:rPr>
              <a:t>Designed for ease-of-use (Python, MATLAB, R) and speed (C, C++) for high performance computational science</a:t>
            </a:r>
          </a:p>
          <a:p>
            <a:r>
              <a:rPr lang="en-US" sz="2400" dirty="0">
                <a:latin typeface="+mn-lt"/>
              </a:rPr>
              <a:t>Borrowing from Python, C, C++, MATLAB, Lisp, Perl, </a:t>
            </a:r>
            <a:r>
              <a:rPr lang="en-US" sz="2400" dirty="0" err="1">
                <a:latin typeface="+mn-lt"/>
              </a:rPr>
              <a:t>Lua</a:t>
            </a:r>
            <a:r>
              <a:rPr lang="en-US" sz="2400" dirty="0">
                <a:latin typeface="+mn-lt"/>
              </a:rPr>
              <a:t>, Ruby</a:t>
            </a:r>
          </a:p>
          <a:p>
            <a:r>
              <a:rPr lang="en-US" sz="2400" dirty="0">
                <a:latin typeface="+mn-lt"/>
              </a:rPr>
              <a:t>Open source, object-oriented, good for general-purpose programming</a:t>
            </a:r>
          </a:p>
          <a:p>
            <a:r>
              <a:rPr lang="en-US" sz="2400" dirty="0">
                <a:latin typeface="+mn-lt"/>
              </a:rPr>
              <a:t>Designed for parallelism and distributed computing</a:t>
            </a:r>
          </a:p>
          <a:p>
            <a:r>
              <a:rPr lang="en-US" sz="2400" dirty="0">
                <a:latin typeface="+mn-lt"/>
              </a:rPr>
              <a:t>Call for C &amp; Fortran functions directly (no wrappers or special API)</a:t>
            </a:r>
          </a:p>
          <a:p>
            <a:r>
              <a:rPr lang="en-US" sz="2400" dirty="0">
                <a:latin typeface="+mn-lt"/>
              </a:rPr>
              <a:t>20+ years younger than Python, still maturing in terms of available packages and extensibility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Get Julia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1963"/>
          <a:stretch/>
        </p:blipFill>
        <p:spPr>
          <a:xfrm>
            <a:off x="305218" y="1315742"/>
            <a:ext cx="8764442" cy="3840480"/>
          </a:xfrm>
          <a:prstGeom prst="rect">
            <a:avLst/>
          </a:prstGeom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1953465" y="5432433"/>
            <a:ext cx="5681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linkClick r:id="rId3"/>
              </a:rPr>
              <a:t>https://julialang.org/downloads/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6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Get Julia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7" y="1417638"/>
            <a:ext cx="7256632" cy="47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4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Get </a:t>
            </a:r>
            <a:r>
              <a:rPr lang="en-US" b="1" dirty="0" err="1"/>
              <a:t>IJulia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3414" y="1656371"/>
            <a:ext cx="8793720" cy="3399216"/>
            <a:chOff x="103414" y="2086356"/>
            <a:chExt cx="8793720" cy="33992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14" y="4876800"/>
              <a:ext cx="2748080" cy="2706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414" y="2086356"/>
              <a:ext cx="8793720" cy="27904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14" y="5201052"/>
              <a:ext cx="2518002" cy="284520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226731" y="5413581"/>
            <a:ext cx="6331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linkClick r:id="rId5"/>
              </a:rPr>
              <a:t>https://github.com/JuliaLang/IJulia.jl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6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Instant Julia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9" y="1578076"/>
            <a:ext cx="4906308" cy="46042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3041" y="1859220"/>
            <a:ext cx="3592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linkClick r:id="rId3"/>
              </a:rPr>
              <a:t>https://juliabox.com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2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to </a:t>
            </a:r>
            <a:r>
              <a:rPr lang="en-US" b="1" dirty="0" err="1"/>
              <a:t>Jupyter</a:t>
            </a:r>
            <a:r>
              <a:rPr lang="en-US" b="1" dirty="0"/>
              <a:t>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84" y="1417638"/>
            <a:ext cx="8528957" cy="1231489"/>
          </a:xfrm>
        </p:spPr>
        <p:txBody>
          <a:bodyPr>
            <a:normAutofit/>
          </a:bodyPr>
          <a:lstStyle/>
          <a:p>
            <a:r>
              <a:rPr lang="en-US" sz="2400" dirty="0"/>
              <a:t>The live coding part will use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Jupyter</a:t>
            </a:r>
            <a:r>
              <a:rPr lang="en-US" sz="2400" dirty="0"/>
              <a:t> Hub will be available during the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994" b="18050"/>
          <a:stretch/>
        </p:blipFill>
        <p:spPr>
          <a:xfrm>
            <a:off x="1918519" y="2856203"/>
            <a:ext cx="4814120" cy="34821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4608" y="2289281"/>
            <a:ext cx="7006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linkClick r:id="rId3"/>
              </a:rPr>
              <a:t>https://jupyterhub.rcs.northwestern.edu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3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7344" y="6356350"/>
            <a:ext cx="4948097" cy="365125"/>
          </a:xfrm>
        </p:spPr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hlinkClick r:id="rId2"/>
              </a:rPr>
              <a:t>Julia documentation </a:t>
            </a:r>
            <a:r>
              <a:rPr lang="en-US" sz="3000" dirty="0"/>
              <a:t>[https://docs.julialang.org/en/stable/index.html]</a:t>
            </a:r>
          </a:p>
          <a:p>
            <a:r>
              <a:rPr lang="en-US" sz="3000" dirty="0">
                <a:hlinkClick r:id="rId3"/>
              </a:rPr>
              <a:t>http://samuelcolvin.github.io/JuliaByExample/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http://math.mit.edu/~stevenj/Julia-cheatsheet.pdf</a:t>
            </a:r>
            <a:endParaRPr lang="en-US" sz="3000" dirty="0"/>
          </a:p>
          <a:p>
            <a:r>
              <a:rPr lang="en-US" sz="3000" dirty="0">
                <a:hlinkClick r:id="rId5"/>
              </a:rPr>
              <a:t>http://courses.csail.mit.edu/18.337/2017/</a:t>
            </a:r>
            <a:endParaRPr lang="en-US" sz="3000" dirty="0"/>
          </a:p>
          <a:p>
            <a:r>
              <a:rPr lang="en-US" sz="3000" dirty="0"/>
              <a:t>Beginning Julia Programming, Sandeep Nagar, 2017[</a:t>
            </a:r>
            <a:r>
              <a:rPr lang="en-US" sz="3000" dirty="0">
                <a:hlinkClick r:id="rId6"/>
              </a:rPr>
              <a:t>https://link.springer.com/book/10.1007%2F978-1-4842-3171-5</a:t>
            </a:r>
            <a:r>
              <a:rPr lang="en-US" sz="3000" dirty="0"/>
              <a:t>]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2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8206</TotalTime>
  <Words>573</Words>
  <Application>Microsoft Macintosh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Hebrew</vt:lpstr>
      <vt:lpstr>Calibri</vt:lpstr>
      <vt:lpstr>Symbol</vt:lpstr>
      <vt:lpstr>Office Theme</vt:lpstr>
      <vt:lpstr>Introduction to Julia Programming Language</vt:lpstr>
      <vt:lpstr>Outline</vt:lpstr>
      <vt:lpstr>Julia Language</vt:lpstr>
      <vt:lpstr>How to Get Julia</vt:lpstr>
      <vt:lpstr>How to Get Julia</vt:lpstr>
      <vt:lpstr>How to Get IJulia</vt:lpstr>
      <vt:lpstr>Instant Julia</vt:lpstr>
      <vt:lpstr>Connect to Jupyter Hub</vt:lpstr>
      <vt:lpstr>References</vt:lpstr>
      <vt:lpstr>Parallel Computing in Julia</vt:lpstr>
      <vt:lpstr>Native Distributed Multiprocessing</vt:lpstr>
      <vt:lpstr>Native Distributed Multiprocessing</vt:lpstr>
      <vt:lpstr>Parallel Pi in Julia</vt:lpstr>
      <vt:lpstr>MPI with Julia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Microsoft Office User</cp:lastModifiedBy>
  <cp:revision>368</cp:revision>
  <cp:lastPrinted>2017-10-27T15:39:42Z</cp:lastPrinted>
  <dcterms:created xsi:type="dcterms:W3CDTF">2015-07-21T16:44:10Z</dcterms:created>
  <dcterms:modified xsi:type="dcterms:W3CDTF">2018-05-11T06:02:38Z</dcterms:modified>
</cp:coreProperties>
</file>