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Success status slide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Huffman Compression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8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Presentation: Monday 10:40am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Group 4 - Thursday 11:30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Yuqin Sophia Duan, Alan Han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GTA: Chuan-Yean Tan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23025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 Buffer counts correctly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hb3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23" y="755600"/>
            <a:ext cx="39659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hb2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598" y="536525"/>
            <a:ext cx="3523374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hb1.png"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150" y="550800"/>
            <a:ext cx="59432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4894250" y="1527375"/>
            <a:ext cx="483600" cy="704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143075" y="1527375"/>
            <a:ext cx="483600" cy="704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674050" y="1527375"/>
            <a:ext cx="483600" cy="704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hb5.png"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025" y="2292400"/>
            <a:ext cx="8278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hb4.png"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296" y="3959275"/>
            <a:ext cx="5266849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2835725" y="2710150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377850" y="2620675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626675" y="2274475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086400" y="3740975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376500" y="4457700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839625" y="4069950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987325" y="4625450"/>
            <a:ext cx="338400" cy="25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148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 tree construct</a:t>
            </a:r>
          </a:p>
        </p:txBody>
      </p:sp>
      <p:pic>
        <p:nvPicPr>
          <p:cNvPr descr="tree1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25" y="1063399"/>
            <a:ext cx="4622350" cy="183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790750" y="1073575"/>
            <a:ext cx="1169100" cy="1821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 flipH="1" rot="10800000">
            <a:off x="311700" y="1791000"/>
            <a:ext cx="491700" cy="80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113550" y="1928150"/>
            <a:ext cx="108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Indiv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freq</a:t>
            </a:r>
          </a:p>
        </p:txBody>
      </p:sp>
      <p:sp>
        <p:nvSpPr>
          <p:cNvPr id="158" name="Shape 158"/>
          <p:cNvSpPr/>
          <p:nvPr/>
        </p:nvSpPr>
        <p:spPr>
          <a:xfrm>
            <a:off x="2644975" y="1605675"/>
            <a:ext cx="1499400" cy="185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 flipH="1">
            <a:off x="3676875" y="1162250"/>
            <a:ext cx="322500" cy="2982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3886350" y="663512"/>
            <a:ext cx="1371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If min selected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clear</a:t>
            </a:r>
          </a:p>
        </p:txBody>
      </p:sp>
      <p:pic>
        <p:nvPicPr>
          <p:cNvPr descr="tree4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50" y="1073575"/>
            <a:ext cx="3220474" cy="18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7232200" y="1968450"/>
            <a:ext cx="596700" cy="572700"/>
          </a:xfrm>
          <a:prstGeom prst="ellipse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317900" y="1569375"/>
            <a:ext cx="491700" cy="258000"/>
          </a:xfrm>
          <a:prstGeom prst="ellipse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334100" y="2305825"/>
            <a:ext cx="459300" cy="185400"/>
          </a:xfrm>
          <a:prstGeom prst="ellipse">
            <a:avLst/>
          </a:prstGeom>
          <a:noFill/>
          <a:ln cap="flat" cmpd="sng" w="9525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ee2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25" y="3471475"/>
            <a:ext cx="4954775" cy="11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1317900" y="3512125"/>
            <a:ext cx="642000" cy="1056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7" name="Shape 167"/>
          <p:cNvCxnSpPr/>
          <p:nvPr/>
        </p:nvCxnSpPr>
        <p:spPr>
          <a:xfrm flipH="1" rot="10800000">
            <a:off x="702150" y="3837950"/>
            <a:ext cx="491700" cy="80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x="113550" y="3878375"/>
            <a:ext cx="1080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One Node</a:t>
            </a:r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5187425" y="4370850"/>
            <a:ext cx="362700" cy="8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5187425" y="3999225"/>
            <a:ext cx="362700" cy="8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5187425" y="3700150"/>
            <a:ext cx="362700" cy="8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5460700" y="4176275"/>
            <a:ext cx="1080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Sum Freq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60725" y="3823875"/>
            <a:ext cx="1080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Left addr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460700" y="3471475"/>
            <a:ext cx="1080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Right addr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Demonstration: Tree Encode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687" y="1090625"/>
            <a:ext cx="63924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Input: A 7   B 3    C 2    D 6   E  4   F 10</a:t>
            </a:r>
          </a:p>
        </p:txBody>
      </p:sp>
      <p:pic>
        <p:nvPicPr>
          <p:cNvPr descr="encode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2142309"/>
            <a:ext cx="7123833" cy="339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1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314" y="2481953"/>
            <a:ext cx="3906844" cy="30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2.png" id="184" name="Shape 1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314" y="2783858"/>
            <a:ext cx="4346534" cy="30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3.png"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1314" y="3085763"/>
            <a:ext cx="3835910" cy="358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4.png"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1314" y="3387668"/>
            <a:ext cx="3947998" cy="301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code5.png" id="187" name="Shape 1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5087" y="3689573"/>
            <a:ext cx="3848364" cy="471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6144170" y="2094393"/>
            <a:ext cx="854099" cy="2139452"/>
            <a:chOff x="6144170" y="1865068"/>
            <a:chExt cx="854099" cy="2139452"/>
          </a:xfrm>
        </p:grpSpPr>
        <p:sp>
          <p:nvSpPr>
            <p:cNvPr id="189" name="Shape 189"/>
            <p:cNvSpPr txBox="1"/>
            <p:nvPr/>
          </p:nvSpPr>
          <p:spPr>
            <a:xfrm>
              <a:off x="6144170" y="1865068"/>
              <a:ext cx="548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11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144170" y="2166973"/>
              <a:ext cx="854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1011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144170" y="2550892"/>
              <a:ext cx="854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1010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6144170" y="2852797"/>
              <a:ext cx="854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100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6144170" y="3236715"/>
              <a:ext cx="854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01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144170" y="3538620"/>
              <a:ext cx="854099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FF"/>
                  </a:solidFill>
                </a:rPr>
                <a:t>00</a:t>
              </a:r>
            </a:p>
          </p:txBody>
        </p:sp>
      </p:grp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Criteria - Results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Actual Area: 32.87 mm^2  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Estimated Area: 25 mm^2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Huffman Read: 6 mm^2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Huffman Tree: 26 mm^2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Estimation Tree area if using SRAM: 13 mm^2 (8500 registers less)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Clock Rate: 10 ns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Critical Path: 8.22 ns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98825" y="82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Criteria Results - Critical Path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ime_1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50" y="799475"/>
            <a:ext cx="4143849" cy="411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2.png"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600" y="872050"/>
            <a:ext cx="4288725" cy="414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676575" y="3927500"/>
            <a:ext cx="41439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600375" y="4003700"/>
            <a:ext cx="4176300" cy="91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Fixed Criteria Results - Area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rea_budget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99" y="1093775"/>
            <a:ext cx="7213049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3015825" y="4258025"/>
            <a:ext cx="1483500" cy="23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2" name="Shape 222"/>
          <p:cNvCxnSpPr/>
          <p:nvPr/>
        </p:nvCxnSpPr>
        <p:spPr>
          <a:xfrm flipH="1">
            <a:off x="4611975" y="3500225"/>
            <a:ext cx="1040100" cy="68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5652075" y="3097125"/>
            <a:ext cx="22008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32.87/25 = 1.31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74625" y="162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Layout</a:t>
            </a:r>
          </a:p>
        </p:txBody>
      </p:sp>
      <p:pic>
        <p:nvPicPr>
          <p:cNvPr descr="snapshot3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899" y="715125"/>
            <a:ext cx="3425875" cy="440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pshot4.png"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225" y="694675"/>
            <a:ext cx="3743675" cy="44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body"/>
          </p:nvPr>
        </p:nvSpPr>
        <p:spPr>
          <a:xfrm>
            <a:off x="45650" y="1275125"/>
            <a:ext cx="2180100" cy="4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Pads: 122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yout.png"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49" y="268349"/>
            <a:ext cx="5471624" cy="48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Layout-Zoom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yout1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8676"/>
            <a:ext cx="8520600" cy="368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3451175" y="2492475"/>
            <a:ext cx="532200" cy="645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 flipH="1">
            <a:off x="3822075" y="1976500"/>
            <a:ext cx="620700" cy="36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4370225" y="1412175"/>
            <a:ext cx="1378500" cy="541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Encode Array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</a:pPr>
            <a:r>
              <a:rPr lang="en">
                <a:solidFill>
                  <a:srgbClr val="FFFFFF"/>
                </a:solidFill>
              </a:rPr>
              <a:t>Challenges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Arial"/>
            </a:pPr>
            <a:r>
              <a:rPr lang="en" sz="1800">
                <a:solidFill>
                  <a:srgbClr val="FFFFFF"/>
                </a:solidFill>
              </a:rPr>
              <a:t>Tree construction at the hardware level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Keeping information intact between different modules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Timing and area optimization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Improvements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Implement working AHB/SRAM interface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Implement parallelized Read Buffer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Usage: Lossless data compression</a:t>
            </a:r>
          </a:p>
          <a:p>
            <a:pPr indent="-2286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Applications: Text transmission, cryptography, graphical processing, etc. </a:t>
            </a:r>
          </a:p>
          <a:p>
            <a:pPr indent="-2286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Tools</a:t>
            </a:r>
          </a:p>
          <a:p>
            <a:pPr indent="-2286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AHB Bus</a:t>
            </a:r>
          </a:p>
          <a:p>
            <a:pPr indent="-2286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Huffman Encoding Module</a:t>
            </a:r>
          </a:p>
          <a:p>
            <a:pPr indent="-2286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ASIC requirements</a:t>
            </a:r>
          </a:p>
          <a:p>
            <a:pPr indent="-2286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High speed</a:t>
            </a:r>
          </a:p>
          <a:p>
            <a:pPr indent="-228600" lvl="2" marL="13716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Clock cycle &lt; 10ns</a:t>
            </a:r>
          </a:p>
          <a:p>
            <a:pPr indent="-2286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Accuracy (lossless)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" y="23812"/>
            <a:ext cx="8696325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>
            <p:ph type="title"/>
          </p:nvPr>
        </p:nvSpPr>
        <p:spPr>
          <a:xfrm>
            <a:off x="2604475" y="23825"/>
            <a:ext cx="501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Buffer RTL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63" y="0"/>
            <a:ext cx="752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 Constructor STD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Tree Encoder STD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2090"/>
            <a:ext cx="9144001" cy="427141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0" y="1078500"/>
            <a:ext cx="4059000" cy="3926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Determine frequency of each character</a:t>
            </a:r>
          </a:p>
          <a:p>
            <a:pPr lv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Construct a tree </a:t>
            </a:r>
          </a:p>
          <a:p>
            <a:pPr indent="-3429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Leaves: each char frequency</a:t>
            </a:r>
          </a:p>
          <a:p>
            <a:pPr indent="-342900" lvl="1" marL="9144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Internal: sum of children</a:t>
            </a:r>
          </a:p>
          <a:p>
            <a:pPr indent="0" lvl="0" marL="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More frequent leaves are closer to root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700" y="322800"/>
            <a:ext cx="50718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Compression Process</a:t>
            </a:r>
          </a:p>
        </p:txBody>
      </p:sp>
      <p:pic>
        <p:nvPicPr>
          <p:cNvPr descr="Huffman_tree_2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50" y="1156750"/>
            <a:ext cx="5006026" cy="3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311700" y="734000"/>
            <a:ext cx="8520600" cy="4329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161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Usage</a:t>
            </a:r>
          </a:p>
        </p:txBody>
      </p:sp>
      <p:pic>
        <p:nvPicPr>
          <p:cNvPr descr="https://docs.google.com/drawings/d/s2xn7Ic_q9f9v83WsZZ5luw/image?w=624&amp;h=537&amp;rev=1&amp;ac=1"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000" y="841949"/>
            <a:ext cx="4866000" cy="41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577975" y="117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Diagram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698"/>
            <a:ext cx="9143998" cy="50681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fmanflowchart.png"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375" y="371025"/>
            <a:ext cx="7750500" cy="4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189325" y="33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Operational Characteristics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Operational Characteristics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en">
                <a:solidFill>
                  <a:srgbClr val="FFFFFF"/>
                </a:solidFill>
              </a:rPr>
              <a:t>Common sequences of operation</a:t>
            </a:r>
          </a:p>
          <a:p>
            <a:pPr indent="-228600" lvl="1" marL="914400" marR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AHB Single Read/Write</a:t>
            </a:r>
          </a:p>
          <a:p>
            <a:pPr indent="-342900" lvl="0" marL="457200" marR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en">
                <a:solidFill>
                  <a:srgbClr val="FFFFFF"/>
                </a:solidFill>
              </a:rPr>
              <a:t>Biggest Decisions</a:t>
            </a:r>
          </a:p>
          <a:p>
            <a:pPr indent="-228600" lvl="1" marL="914400" marR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AHB 32-bit bus width</a:t>
            </a:r>
          </a:p>
          <a:p>
            <a:pPr indent="-228600" lvl="1" marL="914400" marR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Tree construction algorithm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Design Specific Success Criteria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914400" rtl="0">
              <a:lnSpc>
                <a:spcPct val="1655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AutoNum type="arabicPeriod"/>
            </a:pPr>
            <a:r>
              <a:rPr lang="en" sz="1400">
                <a:solidFill>
                  <a:srgbClr val="00FF00"/>
                </a:solidFill>
              </a:rPr>
              <a:t>(2 points) Demonstrate by simulation of Verilog test benches that the complete design is able to correctly encode a message (fully operational).</a:t>
            </a:r>
          </a:p>
          <a:p>
            <a:pPr indent="-317500" lvl="0" marL="914400" rtl="0">
              <a:lnSpc>
                <a:spcPct val="1655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AutoNum type="arabicPeriod"/>
            </a:pPr>
            <a:r>
              <a:rPr lang="en" sz="1400">
                <a:solidFill>
                  <a:srgbClr val="00FF00"/>
                </a:solidFill>
              </a:rPr>
              <a:t>(2 points) Demonstrate by simulation of building an encode tree.</a:t>
            </a:r>
          </a:p>
          <a:p>
            <a:pPr indent="-317500" lvl="0" marL="914400" rtl="0">
              <a:lnSpc>
                <a:spcPct val="1655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rabicPeriod"/>
            </a:pPr>
            <a:r>
              <a:rPr lang="en" sz="1400">
                <a:solidFill>
                  <a:srgbClr val="CCCCCC"/>
                </a:solidFill>
              </a:rPr>
              <a:t>(2 points) Demonstrate by simulation of Verilog test benches that the AHB bus is able to read and write from SRAM.</a:t>
            </a:r>
          </a:p>
          <a:p>
            <a:pPr indent="-317500" lvl="0" marL="914400" rtl="0">
              <a:lnSpc>
                <a:spcPct val="1655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AutoNum type="arabicPeriod"/>
            </a:pPr>
            <a:r>
              <a:rPr lang="en" sz="1400">
                <a:solidFill>
                  <a:srgbClr val="00FF00"/>
                </a:solidFill>
              </a:rPr>
              <a:t>(2 points) Demonstrate by simulation of Verilog test benches that the read buffer module can correctly count frequencies.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20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 of AHB Read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hb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1597599"/>
            <a:ext cx="8595875" cy="201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4337975" y="2584800"/>
            <a:ext cx="564300" cy="12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947575" y="2584800"/>
            <a:ext cx="564300" cy="12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511875" y="2584800"/>
            <a:ext cx="564300" cy="12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4354100" y="2523950"/>
            <a:ext cx="193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 rot="10800000">
            <a:off x="4660475" y="2515850"/>
            <a:ext cx="193500" cy="1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4257425" y="2157525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Addr1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902275" y="2149250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Addr2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470925" y="2157525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Addr3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902275" y="2979050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Data1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511875" y="2979050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Data2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108275" y="2979050"/>
            <a:ext cx="596400" cy="29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Data3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