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936D-9EAB-439E-AD70-F1B4323498B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4D3E-C37D-4EA7-B578-94755248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is about 12.6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Generation X</a:t>
            </a:r>
            <a:r>
              <a:rPr lang="en-US" baseline="0" dirty="0"/>
              <a:t> 10.51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Generation Z</a:t>
            </a:r>
            <a:r>
              <a:rPr lang="en-US" baseline="0" dirty="0"/>
              <a:t> .626</a:t>
            </a:r>
            <a:endParaRPr lang="en-US" dirty="0"/>
          </a:p>
          <a:p>
            <a:endParaRPr lang="en-US" dirty="0"/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 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 X was born between 1965 - 1979 and are currently between 39-53 years old (82 million people in U.S.)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 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 Z is the newest generation to be named and were born between 1995 and 2015. They are currently between 3-23 years old (nearly 74 million in U.S.)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Millennials 4.69</a:t>
            </a:r>
          </a:p>
          <a:p>
            <a:endParaRPr lang="en-US" dirty="0"/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 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 Y, or Millennials, were born between 1980 and 1994. They are currently between 24-38 years old.</a:t>
            </a:r>
          </a:p>
          <a:p>
            <a:pPr lvl="1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 Y.1 = 24-28 years old (31 million people in U.S.)</a:t>
            </a:r>
          </a:p>
          <a:p>
            <a:pPr lvl="1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 Y.2 = 28-38 (42 million peeps)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5-14 years .5946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15-24 years  8.66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25-34 years 11.86</a:t>
            </a:r>
          </a:p>
          <a:p>
            <a:r>
              <a:rPr lang="en-US" dirty="0"/>
              <a:t>35-54 years 14.82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55-74 years 16.11</a:t>
            </a:r>
          </a:p>
          <a:p>
            <a:r>
              <a:rPr lang="en-US" dirty="0"/>
              <a:t>75+ years 23.65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 5.33</a:t>
            </a:r>
          </a:p>
          <a:p>
            <a:r>
              <a:rPr lang="en-US" dirty="0"/>
              <a:t>Male 20.06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8A81B-6965-1746-B422-6C94498E1B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6FB09E-DF59-4801-8A42-EADBA023A3AF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108D72-6992-4AE6-B23B-D7C8B796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77772-C061-C142-A452-421C9296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CED4D-6189-4E55-A360-1EA88BEF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808" y="1073633"/>
            <a:ext cx="6052955" cy="472627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Suicide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92FBE-22DA-4A17-9A74-820AA52B1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Dallas Gold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Imamah</a:t>
            </a:r>
            <a:r>
              <a:rPr lang="en-US" sz="2000" dirty="0">
                <a:solidFill>
                  <a:srgbClr val="FFFFFF"/>
                </a:solidFill>
              </a:rPr>
              <a:t> Younus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Meagan Heine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Chris Henderson</a:t>
            </a:r>
          </a:p>
        </p:txBody>
      </p:sp>
    </p:spTree>
    <p:extLst>
      <p:ext uri="{BB962C8B-B14F-4D97-AF65-F5344CB8AC3E}">
        <p14:creationId xmlns:p14="http://schemas.microsoft.com/office/powerpoint/2010/main" val="428058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Different Generations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9" y="2450038"/>
            <a:ext cx="5396360" cy="31956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"/>
          <a:stretch/>
        </p:blipFill>
        <p:spPr>
          <a:xfrm>
            <a:off x="6059456" y="2450038"/>
            <a:ext cx="5411435" cy="32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Our Generation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r="1657" b="3381"/>
          <a:stretch/>
        </p:blipFill>
        <p:spPr>
          <a:xfrm>
            <a:off x="2974369" y="2325326"/>
            <a:ext cx="5887092" cy="3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Different Age Groups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1024"/>
            <a:ext cx="4762500" cy="3133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873"/>
            <a:ext cx="5257800" cy="32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7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Age Groups continued..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6" y="2561339"/>
            <a:ext cx="5013904" cy="30027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28" y="2561339"/>
            <a:ext cx="4863172" cy="28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Age Groups continued..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7932"/>
            <a:ext cx="5293684" cy="32203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16" y="2477932"/>
            <a:ext cx="5293684" cy="31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Female/Males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6" y="2351280"/>
            <a:ext cx="5719934" cy="33527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75" y="2351280"/>
            <a:ext cx="5307391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09014-C873-43EC-8E70-9E7D9BD2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Gun Ownership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C9F3-A4CF-4A66-82ED-534B30F9A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03729-A7FE-48C3-8CBE-826D8511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84" y="171307"/>
            <a:ext cx="4349618" cy="3060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F925EE-F976-4B07-BEDF-520F7EBE3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26" y="3485792"/>
            <a:ext cx="4366575" cy="32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09014-C873-43EC-8E70-9E7D9BD2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Gun Ownership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C9F3-A4CF-4A66-82ED-534B30F9A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FDA1BB0-3651-47D7-A7BA-B12BF080AF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" r="4652"/>
          <a:stretch/>
        </p:blipFill>
        <p:spPr>
          <a:xfrm>
            <a:off x="5200650" y="643467"/>
            <a:ext cx="658918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BE31-3AC3-461B-B1B0-55A5497C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Suicide?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601A-0630-4538-8080-01FA2284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22361" cy="3101983"/>
          </a:xfrm>
        </p:spPr>
        <p:txBody>
          <a:bodyPr/>
          <a:lstStyle/>
          <a:p>
            <a:pPr fontAlgn="base"/>
            <a:r>
              <a:rPr lang="en-US" dirty="0"/>
              <a:t>CDC defines suicide as death caused by self-directed injurious behavior with an intent to die as a result of the behavior. </a:t>
            </a:r>
          </a:p>
          <a:p>
            <a:r>
              <a:rPr lang="en-US" b="1" dirty="0"/>
              <a:t>Suicide</a:t>
            </a:r>
            <a:r>
              <a:rPr lang="en-US" dirty="0"/>
              <a:t> attempt- A non-fatal, self-directed, potentially injurious behavior with an intent to die as a result of the behavior; might not result in injury.</a:t>
            </a:r>
          </a:p>
        </p:txBody>
      </p:sp>
      <p:pic>
        <p:nvPicPr>
          <p:cNvPr id="1028" name="Picture 4" descr="https://www.jamesgreenblattmd.com/wp-content/uploads/2017/09/nutritional-risk-factors-for-suicide.jpg">
            <a:extLst>
              <a:ext uri="{FF2B5EF4-FFF2-40B4-BE49-F238E27FC236}">
                <a16:creationId xmlns:a16="http://schemas.microsoft.com/office/drawing/2014/main" id="{99C567A7-54ED-2145-9B9C-3A3DD8CF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85" y="3268000"/>
            <a:ext cx="5128215" cy="35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4355-13A5-430A-964D-B474D1FE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1FCA-112F-4F0F-8927-41C55FD4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Suicide Statistics 1985 – 2016 (World Health Organization, Kaggle.com)</a:t>
            </a:r>
          </a:p>
          <a:p>
            <a:r>
              <a:rPr lang="en-US" dirty="0"/>
              <a:t>Freedom of the World Index (Freedom House, Kaggle.com)</a:t>
            </a:r>
          </a:p>
          <a:p>
            <a:r>
              <a:rPr lang="en-US" dirty="0"/>
              <a:t>World Development Indicators (The World Bank, Kaggle.com)</a:t>
            </a:r>
          </a:p>
          <a:p>
            <a:r>
              <a:rPr lang="en-US" dirty="0"/>
              <a:t>Instagram Data (Napoleancat.com)</a:t>
            </a:r>
          </a:p>
          <a:p>
            <a:r>
              <a:rPr lang="en-US" dirty="0"/>
              <a:t>Google Trends Search Data</a:t>
            </a:r>
          </a:p>
          <a:p>
            <a:r>
              <a:rPr lang="en-US" dirty="0"/>
              <a:t>Gun Ownership Statistics by State (Demographicdata.org)</a:t>
            </a:r>
          </a:p>
        </p:txBody>
      </p:sp>
    </p:spTree>
    <p:extLst>
      <p:ext uri="{BB962C8B-B14F-4D97-AF65-F5344CB8AC3E}">
        <p14:creationId xmlns:p14="http://schemas.microsoft.com/office/powerpoint/2010/main" val="288629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4CB-AD1D-445A-BB1E-57AD975F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095" y="88282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/>
              <a:t>Freedom of the World Index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78E75-2B18-44E3-8A64-464E76837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t="4801" r="7056" b="4054"/>
          <a:stretch/>
        </p:blipFill>
        <p:spPr>
          <a:xfrm>
            <a:off x="37954" y="1168400"/>
            <a:ext cx="8020912" cy="424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976E8-E1E3-421B-B776-B20828FD4087}"/>
              </a:ext>
            </a:extLst>
          </p:cNvPr>
          <p:cNvSpPr txBox="1"/>
          <p:nvPr/>
        </p:nvSpPr>
        <p:spPr>
          <a:xfrm>
            <a:off x="8778095" y="2425700"/>
            <a:ext cx="2745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Developed by the Freedom House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combination of political rights and civil liberties</a:t>
            </a:r>
          </a:p>
        </p:txBody>
      </p:sp>
    </p:spTree>
    <p:extLst>
      <p:ext uri="{BB962C8B-B14F-4D97-AF65-F5344CB8AC3E}">
        <p14:creationId xmlns:p14="http://schemas.microsoft.com/office/powerpoint/2010/main" val="19413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58D0-19D3-4229-B902-822A5C1A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Broadband Internet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C4D31-5A68-4D26-B734-A7BB9FFCA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84" y="1242880"/>
            <a:ext cx="6558359" cy="43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2120-FE74-4798-A264-0F3E8A5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GDP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F0D884-FD9B-4492-9355-4198EA52C0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r="786"/>
          <a:stretch/>
        </p:blipFill>
        <p:spPr>
          <a:xfrm>
            <a:off x="4839129" y="1293275"/>
            <a:ext cx="6256962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2120-FE74-4798-A264-0F3E8A5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Unemployment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DC711-6F57-442B-86BC-0DFF0692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F0D884-FD9B-4492-9355-4198EA52C0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r="-96"/>
          <a:stretch/>
        </p:blipFill>
        <p:spPr>
          <a:xfrm>
            <a:off x="4772346" y="1293275"/>
            <a:ext cx="6400800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4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2120-FE74-4798-A264-0F3E8A5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Greenhouse Gases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DC711-6F57-442B-86BC-0DFF0692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F0D884-FD9B-4492-9355-4198EA52C0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63"/>
          <a:stretch/>
        </p:blipFill>
        <p:spPr>
          <a:xfrm>
            <a:off x="4736387" y="1293275"/>
            <a:ext cx="640593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6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the Suicides and Country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04" y="2234628"/>
            <a:ext cx="5741845" cy="4248385"/>
          </a:xfrm>
        </p:spPr>
      </p:pic>
    </p:spTree>
    <p:extLst>
      <p:ext uri="{BB962C8B-B14F-4D97-AF65-F5344CB8AC3E}">
        <p14:creationId xmlns:p14="http://schemas.microsoft.com/office/powerpoint/2010/main" val="9550802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315</Words>
  <Application>Microsoft Office PowerPoint</Application>
  <PresentationFormat>Widescreen</PresentationFormat>
  <Paragraphs>57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Parcel</vt:lpstr>
      <vt:lpstr>Suicide Factors</vt:lpstr>
      <vt:lpstr>What is Suicide?</vt:lpstr>
      <vt:lpstr>Datasets Used</vt:lpstr>
      <vt:lpstr>Freedom of the World Index</vt:lpstr>
      <vt:lpstr>Broadband Internet</vt:lpstr>
      <vt:lpstr>GDP</vt:lpstr>
      <vt:lpstr>Unemployment</vt:lpstr>
      <vt:lpstr>Greenhouse Gases</vt:lpstr>
      <vt:lpstr>From the Suicides and Country Dataset</vt:lpstr>
      <vt:lpstr> Different Generations</vt:lpstr>
      <vt:lpstr> Our Generation</vt:lpstr>
      <vt:lpstr> Different Age Groups</vt:lpstr>
      <vt:lpstr> Age Groups continued..</vt:lpstr>
      <vt:lpstr> Age Groups continued..</vt:lpstr>
      <vt:lpstr>Female/Males</vt:lpstr>
      <vt:lpstr>Gun Ownership</vt:lpstr>
      <vt:lpstr>Gun Ownership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Factors</dc:title>
  <dc:creator>Meagan Heine</dc:creator>
  <cp:lastModifiedBy>Meagan Heine</cp:lastModifiedBy>
  <cp:revision>9</cp:revision>
  <dcterms:created xsi:type="dcterms:W3CDTF">2019-01-05T16:20:48Z</dcterms:created>
  <dcterms:modified xsi:type="dcterms:W3CDTF">2019-01-05T18:52:18Z</dcterms:modified>
</cp:coreProperties>
</file>