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</p:sldIdLst>
  <p:sldSz cy="5143500" cx="9144000"/>
  <p:notesSz cx="6858000" cy="9144000"/>
  <p:embeddedFontLst>
    <p:embeddedFont>
      <p:font typeface="Helvetica Neue"/>
      <p:regular r:id="rId67"/>
      <p:bold r:id="rId68"/>
      <p:italic r:id="rId69"/>
      <p:boldItalic r:id="rId70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HelveticaNeue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HelveticaNeue-bold.fntdata"/><Relationship Id="rId23" Type="http://schemas.openxmlformats.org/officeDocument/2006/relationships/slide" Target="slides/slide18.xml"/><Relationship Id="rId67" Type="http://schemas.openxmlformats.org/officeDocument/2006/relationships/font" Target="fonts/HelveticaNeue-regular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HelveticaNeue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6" name="Shape 5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9" name="Shape 6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8" name="Shape 6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6" name="Shape 6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9" name="Shape 6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3" name="Shape 6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1" name="Shape 6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0" name="Shape 6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9" name="Shape 6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7" name="Shape 6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6" name="Shape 7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5" name="Shape 7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4" name="Shape 7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4" name="Shape 7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3" name="Shape 7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4" name="Shape 7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0" name="Shape 7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7" name="Shape 7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3" name="Shape 7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0" name="Shape 8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4" name="Shape 8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0" name="Shape 8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5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5" Type="http://schemas.openxmlformats.org/officeDocument/2006/relationships/image" Target="../media/image02.png"/><Relationship Id="rId6" Type="http://schemas.openxmlformats.org/officeDocument/2006/relationships/image" Target="../media/image0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5" Type="http://schemas.openxmlformats.org/officeDocument/2006/relationships/image" Target="../media/image02.png"/><Relationship Id="rId6" Type="http://schemas.openxmlformats.org/officeDocument/2006/relationships/image" Target="../media/image0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Relationship Id="rId5" Type="http://schemas.openxmlformats.org/officeDocument/2006/relationships/image" Target="../media/image0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Relationship Id="rId5" Type="http://schemas.openxmlformats.org/officeDocument/2006/relationships/image" Target="../media/image05.png"/><Relationship Id="rId6" Type="http://schemas.openxmlformats.org/officeDocument/2006/relationships/image" Target="../media/image09.png"/><Relationship Id="rId7" Type="http://schemas.openxmlformats.org/officeDocument/2006/relationships/image" Target="../media/image07.png"/><Relationship Id="rId8" Type="http://schemas.openxmlformats.org/officeDocument/2006/relationships/image" Target="../media/image0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Relationship Id="rId9" Type="http://schemas.openxmlformats.org/officeDocument/2006/relationships/image" Target="../media/image10.png"/><Relationship Id="rId5" Type="http://schemas.openxmlformats.org/officeDocument/2006/relationships/image" Target="../media/image05.png"/><Relationship Id="rId6" Type="http://schemas.openxmlformats.org/officeDocument/2006/relationships/image" Target="../media/image09.png"/><Relationship Id="rId7" Type="http://schemas.openxmlformats.org/officeDocument/2006/relationships/image" Target="../media/image07.png"/><Relationship Id="rId8" Type="http://schemas.openxmlformats.org/officeDocument/2006/relationships/image" Target="../media/image0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Relationship Id="rId4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Relationship Id="rId4" Type="http://schemas.openxmlformats.org/officeDocument/2006/relationships/image" Target="../media/image24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Relationship Id="rId4" Type="http://schemas.openxmlformats.org/officeDocument/2006/relationships/image" Target="../media/image24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Relationship Id="rId6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ww.getdatajoy.com/project/5615ec28ce2f478a14e13b11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Relationship Id="rId5" Type="http://schemas.openxmlformats.org/officeDocument/2006/relationships/image" Target="../media/image2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28.png"/><Relationship Id="rId6" Type="http://schemas.openxmlformats.org/officeDocument/2006/relationships/image" Target="../media/image25.png"/><Relationship Id="rId7" Type="http://schemas.openxmlformats.org/officeDocument/2006/relationships/image" Target="../media/image2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28.png"/><Relationship Id="rId6" Type="http://schemas.openxmlformats.org/officeDocument/2006/relationships/image" Target="../media/image25.png"/><Relationship Id="rId7" Type="http://schemas.openxmlformats.org/officeDocument/2006/relationships/image" Target="../media/image2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5" Type="http://schemas.openxmlformats.org/officeDocument/2006/relationships/image" Target="../media/image31.png"/><Relationship Id="rId6" Type="http://schemas.openxmlformats.org/officeDocument/2006/relationships/image" Target="../media/image38.png"/><Relationship Id="rId7" Type="http://schemas.openxmlformats.org/officeDocument/2006/relationships/image" Target="../media/image33.png"/><Relationship Id="rId8" Type="http://schemas.openxmlformats.org/officeDocument/2006/relationships/image" Target="../media/image36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152408" y="2166400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</a:t>
            </a:r>
            <a:r>
              <a:rPr lang="es">
                <a:solidFill>
                  <a:srgbClr val="FFC1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búsqueda</a:t>
            </a: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la Multiplicación </a:t>
            </a:r>
            <a:r>
              <a:rPr lang="es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Rápida</a:t>
            </a:r>
          </a:p>
        </p:txBody>
      </p:sp>
      <p:cxnSp>
        <p:nvCxnSpPr>
          <p:cNvPr id="51" name="Shape 51"/>
          <p:cNvCxnSpPr/>
          <p:nvPr/>
        </p:nvCxnSpPr>
        <p:spPr>
          <a:xfrm rot="10800000">
            <a:off x="152408" y="4183300"/>
            <a:ext cx="8520599" cy="0"/>
          </a:xfrm>
          <a:prstGeom prst="straightConnector1">
            <a:avLst/>
          </a:prstGeom>
          <a:noFill/>
          <a:ln cap="flat" cmpd="sng" w="9525">
            <a:solidFill>
              <a:srgbClr val="2196F3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2" name="Shape 52"/>
          <p:cNvSpPr txBox="1"/>
          <p:nvPr/>
        </p:nvSpPr>
        <p:spPr>
          <a:xfrm>
            <a:off x="193300" y="4341625"/>
            <a:ext cx="6033900" cy="70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María Fernanda Mora Alba  000103596</a:t>
            </a:r>
          </a:p>
          <a:p>
            <a:pPr>
              <a:spcBef>
                <a:spcPts val="0"/>
              </a:spcBef>
              <a:buNone/>
            </a:pPr>
            <a:r>
              <a:rPr lang="es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Luis Manuel Román García 000117077</a:t>
            </a:r>
          </a:p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Introducción</a:t>
            </a:r>
          </a:p>
        </p:txBody>
      </p:sp>
      <p:sp>
        <p:nvSpPr>
          <p:cNvPr id="143" name="Shape 143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 clásico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3373125" y="2080750"/>
            <a:ext cx="6033900" cy="70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3000">
                <a:solidFill>
                  <a:srgbClr val="434343"/>
                </a:solidFill>
              </a:rPr>
              <a:t>   1234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3000">
                <a:solidFill>
                  <a:srgbClr val="434343"/>
                </a:solidFill>
              </a:rPr>
              <a:t>x 5678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434343"/>
              </a:solidFill>
            </a:endParaRPr>
          </a:p>
        </p:txBody>
      </p:sp>
      <p:cxnSp>
        <p:nvCxnSpPr>
          <p:cNvPr id="145" name="Shape 145"/>
          <p:cNvCxnSpPr/>
          <p:nvPr/>
        </p:nvCxnSpPr>
        <p:spPr>
          <a:xfrm>
            <a:off x="3477875" y="3058875"/>
            <a:ext cx="122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6" name="Shape 146"/>
          <p:cNvSpPr txBox="1"/>
          <p:nvPr/>
        </p:nvSpPr>
        <p:spPr>
          <a:xfrm>
            <a:off x="3483875" y="30588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8 16 24 32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3179075" y="33636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7 14 21 28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2874275" y="36684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6 12 18 24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2569475" y="39732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5 10 15 20</a:t>
            </a:r>
          </a:p>
        </p:txBody>
      </p:sp>
      <p:cxnSp>
        <p:nvCxnSpPr>
          <p:cNvPr id="150" name="Shape 150"/>
          <p:cNvCxnSpPr/>
          <p:nvPr/>
        </p:nvCxnSpPr>
        <p:spPr>
          <a:xfrm>
            <a:off x="2587475" y="4396871"/>
            <a:ext cx="21369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1" name="Shape 151"/>
          <p:cNvSpPr txBox="1"/>
          <p:nvPr/>
        </p:nvSpPr>
        <p:spPr>
          <a:xfrm>
            <a:off x="2569475" y="4388572"/>
            <a:ext cx="22494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5 16 34 60 61 52 32</a:t>
            </a:r>
          </a:p>
        </p:txBody>
      </p:sp>
      <p:cxnSp>
        <p:nvCxnSpPr>
          <p:cNvPr id="152" name="Shape 152"/>
          <p:cNvCxnSpPr/>
          <p:nvPr/>
        </p:nvCxnSpPr>
        <p:spPr>
          <a:xfrm>
            <a:off x="5153975" y="1538900"/>
            <a:ext cx="0" cy="32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3" name="Shape 153"/>
          <p:cNvSpPr txBox="1"/>
          <p:nvPr/>
        </p:nvSpPr>
        <p:spPr>
          <a:xfrm>
            <a:off x="5388875" y="21444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32 X </a:t>
            </a:r>
            <a:r>
              <a:rPr b="1" lang="es" sz="1800">
                <a:solidFill>
                  <a:srgbClr val="2196F3"/>
                </a:solidFill>
              </a:rPr>
              <a:t>10</a:t>
            </a:r>
            <a:r>
              <a:rPr b="1" baseline="30000" lang="es" sz="1800">
                <a:solidFill>
                  <a:srgbClr val="2196F3"/>
                </a:solidFill>
              </a:rPr>
              <a:t>0</a:t>
            </a:r>
            <a:r>
              <a:rPr b="1" baseline="30000" lang="es" sz="1800">
                <a:solidFill>
                  <a:srgbClr val="434343"/>
                </a:solidFill>
              </a:rPr>
              <a:t> </a:t>
            </a:r>
            <a:r>
              <a:rPr b="1" lang="es" sz="1800">
                <a:solidFill>
                  <a:srgbClr val="434343"/>
                </a:solidFill>
              </a:rPr>
              <a:t>=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5388875" y="24492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52 X </a:t>
            </a:r>
            <a:r>
              <a:rPr b="1" lang="es" sz="1800">
                <a:solidFill>
                  <a:srgbClr val="2196F3"/>
                </a:solidFill>
              </a:rPr>
              <a:t>10</a:t>
            </a:r>
            <a:r>
              <a:rPr b="1" baseline="30000" lang="es" sz="1800">
                <a:solidFill>
                  <a:srgbClr val="2196F3"/>
                </a:solidFill>
              </a:rPr>
              <a:t>1</a:t>
            </a:r>
            <a:r>
              <a:rPr b="1" baseline="30000" lang="es" sz="1800">
                <a:solidFill>
                  <a:srgbClr val="434343"/>
                </a:solidFill>
              </a:rPr>
              <a:t> </a:t>
            </a:r>
            <a:r>
              <a:rPr b="1" lang="es" sz="1800">
                <a:solidFill>
                  <a:srgbClr val="434343"/>
                </a:solidFill>
              </a:rPr>
              <a:t>=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5388875" y="27540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61 X </a:t>
            </a:r>
            <a:r>
              <a:rPr b="1" lang="es" sz="1800">
                <a:solidFill>
                  <a:srgbClr val="2196F3"/>
                </a:solidFill>
              </a:rPr>
              <a:t>10</a:t>
            </a:r>
            <a:r>
              <a:rPr b="1" baseline="30000" lang="es" sz="1800">
                <a:solidFill>
                  <a:srgbClr val="2196F3"/>
                </a:solidFill>
              </a:rPr>
              <a:t>2</a:t>
            </a:r>
            <a:r>
              <a:rPr b="1" baseline="30000" lang="es" sz="1800">
                <a:solidFill>
                  <a:srgbClr val="434343"/>
                </a:solidFill>
              </a:rPr>
              <a:t> </a:t>
            </a:r>
            <a:r>
              <a:rPr b="1" lang="es" sz="1800">
                <a:solidFill>
                  <a:srgbClr val="434343"/>
                </a:solidFill>
              </a:rPr>
              <a:t>=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5388875" y="30588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60 X </a:t>
            </a:r>
            <a:r>
              <a:rPr b="1" lang="es" sz="1800">
                <a:solidFill>
                  <a:srgbClr val="2196F3"/>
                </a:solidFill>
              </a:rPr>
              <a:t>10</a:t>
            </a:r>
            <a:r>
              <a:rPr b="1" baseline="30000" lang="es" sz="1800">
                <a:solidFill>
                  <a:srgbClr val="2196F3"/>
                </a:solidFill>
              </a:rPr>
              <a:t>3</a:t>
            </a:r>
            <a:r>
              <a:rPr b="1" baseline="30000" lang="es" sz="1800">
                <a:solidFill>
                  <a:srgbClr val="434343"/>
                </a:solidFill>
              </a:rPr>
              <a:t> </a:t>
            </a:r>
            <a:r>
              <a:rPr b="1" lang="es" sz="1800">
                <a:solidFill>
                  <a:srgbClr val="434343"/>
                </a:solidFill>
              </a:rPr>
              <a:t>=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5388875" y="33636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34 X </a:t>
            </a:r>
            <a:r>
              <a:rPr b="1" lang="es" sz="1800">
                <a:solidFill>
                  <a:srgbClr val="2196F3"/>
                </a:solidFill>
              </a:rPr>
              <a:t>10</a:t>
            </a:r>
            <a:r>
              <a:rPr b="1" baseline="30000" lang="es" sz="1800">
                <a:solidFill>
                  <a:srgbClr val="2196F3"/>
                </a:solidFill>
              </a:rPr>
              <a:t>4</a:t>
            </a:r>
            <a:r>
              <a:rPr b="1" baseline="30000" lang="es" sz="1800">
                <a:solidFill>
                  <a:srgbClr val="434343"/>
                </a:solidFill>
              </a:rPr>
              <a:t> </a:t>
            </a:r>
            <a:r>
              <a:rPr b="1" lang="es" sz="1800">
                <a:solidFill>
                  <a:srgbClr val="434343"/>
                </a:solidFill>
              </a:rPr>
              <a:t>=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5388875" y="36684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16 X </a:t>
            </a:r>
            <a:r>
              <a:rPr b="1" lang="es" sz="1800">
                <a:solidFill>
                  <a:srgbClr val="2196F3"/>
                </a:solidFill>
              </a:rPr>
              <a:t>10</a:t>
            </a:r>
            <a:r>
              <a:rPr b="1" baseline="30000" lang="es" sz="1800">
                <a:solidFill>
                  <a:srgbClr val="2196F3"/>
                </a:solidFill>
              </a:rPr>
              <a:t>5</a:t>
            </a:r>
            <a:r>
              <a:rPr b="1" baseline="30000" lang="es" sz="1800">
                <a:solidFill>
                  <a:srgbClr val="434343"/>
                </a:solidFill>
              </a:rPr>
              <a:t> </a:t>
            </a:r>
            <a:r>
              <a:rPr b="1" lang="es" sz="1800">
                <a:solidFill>
                  <a:srgbClr val="434343"/>
                </a:solidFill>
              </a:rPr>
              <a:t>=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5388875" y="39732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5   X </a:t>
            </a:r>
            <a:r>
              <a:rPr b="1" lang="es" sz="1800">
                <a:solidFill>
                  <a:srgbClr val="2196F3"/>
                </a:solidFill>
              </a:rPr>
              <a:t>10</a:t>
            </a:r>
            <a:r>
              <a:rPr b="1" baseline="30000" lang="es" sz="1800">
                <a:solidFill>
                  <a:srgbClr val="2196F3"/>
                </a:solidFill>
              </a:rPr>
              <a:t>6</a:t>
            </a:r>
            <a:r>
              <a:rPr b="1" baseline="30000" lang="es" sz="1800">
                <a:solidFill>
                  <a:srgbClr val="434343"/>
                </a:solidFill>
              </a:rPr>
              <a:t> </a:t>
            </a:r>
            <a:r>
              <a:rPr b="1" lang="es" sz="1800">
                <a:solidFill>
                  <a:srgbClr val="434343"/>
                </a:solidFill>
              </a:rPr>
              <a:t>=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6531875" y="21444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C2185B"/>
                </a:solidFill>
              </a:rPr>
              <a:t>32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6531875" y="24492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C2185B"/>
                </a:solidFill>
              </a:rPr>
              <a:t>520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6531875" y="27540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C2185B"/>
                </a:solidFill>
              </a:rPr>
              <a:t>6100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6531875" y="30588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C2185B"/>
                </a:solidFill>
              </a:rPr>
              <a:t>60000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6531875" y="33636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C2185B"/>
                </a:solidFill>
              </a:rPr>
              <a:t>340000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6531875" y="36684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C2185B"/>
                </a:solidFill>
              </a:rPr>
              <a:t>1600000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6531875" y="39732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C2185B"/>
                </a:solidFill>
              </a:rPr>
              <a:t>5000000</a:t>
            </a:r>
          </a:p>
        </p:txBody>
      </p:sp>
      <p:cxnSp>
        <p:nvCxnSpPr>
          <p:cNvPr id="167" name="Shape 167"/>
          <p:cNvCxnSpPr/>
          <p:nvPr/>
        </p:nvCxnSpPr>
        <p:spPr>
          <a:xfrm>
            <a:off x="5483075" y="4396871"/>
            <a:ext cx="21369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8" name="Shape 168"/>
          <p:cNvSpPr txBox="1"/>
          <p:nvPr/>
        </p:nvSpPr>
        <p:spPr>
          <a:xfrm>
            <a:off x="6531875" y="44304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7006652</a:t>
            </a: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Introducción</a:t>
            </a:r>
          </a:p>
        </p:txBody>
      </p:sp>
      <p:sp>
        <p:nvSpPr>
          <p:cNvPr id="175" name="Shape 175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 clásico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3373125" y="2080750"/>
            <a:ext cx="6033900" cy="70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3000">
                <a:solidFill>
                  <a:srgbClr val="434343"/>
                </a:solidFill>
              </a:rPr>
              <a:t>   1234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3000">
                <a:solidFill>
                  <a:srgbClr val="434343"/>
                </a:solidFill>
              </a:rPr>
              <a:t>x 5678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434343"/>
              </a:solidFill>
            </a:endParaRPr>
          </a:p>
        </p:txBody>
      </p:sp>
      <p:cxnSp>
        <p:nvCxnSpPr>
          <p:cNvPr id="177" name="Shape 177"/>
          <p:cNvCxnSpPr/>
          <p:nvPr/>
        </p:nvCxnSpPr>
        <p:spPr>
          <a:xfrm>
            <a:off x="3477875" y="3058875"/>
            <a:ext cx="122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8" name="Shape 178"/>
          <p:cNvSpPr txBox="1"/>
          <p:nvPr/>
        </p:nvSpPr>
        <p:spPr>
          <a:xfrm>
            <a:off x="3483875" y="30588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8 16 24 32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3179075" y="33636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7 14 21 28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2874275" y="36684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6 12 18 24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2569475" y="39732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5 10 15 20</a:t>
            </a:r>
          </a:p>
        </p:txBody>
      </p:sp>
      <p:cxnSp>
        <p:nvCxnSpPr>
          <p:cNvPr id="182" name="Shape 182"/>
          <p:cNvCxnSpPr/>
          <p:nvPr/>
        </p:nvCxnSpPr>
        <p:spPr>
          <a:xfrm>
            <a:off x="2587475" y="4396871"/>
            <a:ext cx="21369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3" name="Shape 183"/>
          <p:cNvSpPr txBox="1"/>
          <p:nvPr/>
        </p:nvSpPr>
        <p:spPr>
          <a:xfrm>
            <a:off x="2569475" y="4388572"/>
            <a:ext cx="22494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5 16 34 60 61 52 32</a:t>
            </a:r>
          </a:p>
        </p:txBody>
      </p:sp>
      <p:cxnSp>
        <p:nvCxnSpPr>
          <p:cNvPr id="184" name="Shape 184"/>
          <p:cNvCxnSpPr/>
          <p:nvPr/>
        </p:nvCxnSpPr>
        <p:spPr>
          <a:xfrm>
            <a:off x="5153975" y="1538900"/>
            <a:ext cx="0" cy="32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5" name="Shape 185"/>
          <p:cNvSpPr txBox="1"/>
          <p:nvPr/>
        </p:nvSpPr>
        <p:spPr>
          <a:xfrm>
            <a:off x="5388875" y="21444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32 X </a:t>
            </a:r>
            <a:r>
              <a:rPr b="1" lang="es" sz="1800">
                <a:solidFill>
                  <a:srgbClr val="2196F3"/>
                </a:solidFill>
              </a:rPr>
              <a:t>10</a:t>
            </a:r>
            <a:r>
              <a:rPr b="1" baseline="30000" lang="es" sz="1800">
                <a:solidFill>
                  <a:srgbClr val="2196F3"/>
                </a:solidFill>
              </a:rPr>
              <a:t>0</a:t>
            </a:r>
            <a:r>
              <a:rPr b="1" baseline="30000" lang="es" sz="1800">
                <a:solidFill>
                  <a:srgbClr val="434343"/>
                </a:solidFill>
              </a:rPr>
              <a:t> </a:t>
            </a:r>
            <a:r>
              <a:rPr b="1" lang="es" sz="1800">
                <a:solidFill>
                  <a:srgbClr val="434343"/>
                </a:solidFill>
              </a:rPr>
              <a:t>=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5388875" y="24492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52 X </a:t>
            </a:r>
            <a:r>
              <a:rPr b="1" lang="es" sz="1800">
                <a:solidFill>
                  <a:srgbClr val="2196F3"/>
                </a:solidFill>
              </a:rPr>
              <a:t>10</a:t>
            </a:r>
            <a:r>
              <a:rPr b="1" baseline="30000" lang="es" sz="1800">
                <a:solidFill>
                  <a:srgbClr val="2196F3"/>
                </a:solidFill>
              </a:rPr>
              <a:t>1</a:t>
            </a:r>
            <a:r>
              <a:rPr b="1" baseline="30000" lang="es" sz="1800">
                <a:solidFill>
                  <a:srgbClr val="434343"/>
                </a:solidFill>
              </a:rPr>
              <a:t> </a:t>
            </a:r>
            <a:r>
              <a:rPr b="1" lang="es" sz="1800">
                <a:solidFill>
                  <a:srgbClr val="434343"/>
                </a:solidFill>
              </a:rPr>
              <a:t>=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5388875" y="27540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61 X </a:t>
            </a:r>
            <a:r>
              <a:rPr b="1" lang="es" sz="1800">
                <a:solidFill>
                  <a:srgbClr val="2196F3"/>
                </a:solidFill>
              </a:rPr>
              <a:t>10</a:t>
            </a:r>
            <a:r>
              <a:rPr b="1" baseline="30000" lang="es" sz="1800">
                <a:solidFill>
                  <a:srgbClr val="2196F3"/>
                </a:solidFill>
              </a:rPr>
              <a:t>2</a:t>
            </a:r>
            <a:r>
              <a:rPr b="1" baseline="30000" lang="es" sz="1800">
                <a:solidFill>
                  <a:srgbClr val="434343"/>
                </a:solidFill>
              </a:rPr>
              <a:t> </a:t>
            </a:r>
            <a:r>
              <a:rPr b="1" lang="es" sz="1800">
                <a:solidFill>
                  <a:srgbClr val="434343"/>
                </a:solidFill>
              </a:rPr>
              <a:t>=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5388875" y="30588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60 X </a:t>
            </a:r>
            <a:r>
              <a:rPr b="1" lang="es" sz="1800">
                <a:solidFill>
                  <a:srgbClr val="2196F3"/>
                </a:solidFill>
              </a:rPr>
              <a:t>10</a:t>
            </a:r>
            <a:r>
              <a:rPr b="1" baseline="30000" lang="es" sz="1800">
                <a:solidFill>
                  <a:srgbClr val="2196F3"/>
                </a:solidFill>
              </a:rPr>
              <a:t>3</a:t>
            </a:r>
            <a:r>
              <a:rPr b="1" baseline="30000" lang="es" sz="1800">
                <a:solidFill>
                  <a:srgbClr val="434343"/>
                </a:solidFill>
              </a:rPr>
              <a:t> </a:t>
            </a:r>
            <a:r>
              <a:rPr b="1" lang="es" sz="1800">
                <a:solidFill>
                  <a:srgbClr val="434343"/>
                </a:solidFill>
              </a:rPr>
              <a:t>=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5388875" y="33636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34 X </a:t>
            </a:r>
            <a:r>
              <a:rPr b="1" lang="es" sz="1800">
                <a:solidFill>
                  <a:srgbClr val="2196F3"/>
                </a:solidFill>
              </a:rPr>
              <a:t>10</a:t>
            </a:r>
            <a:r>
              <a:rPr b="1" baseline="30000" lang="es" sz="1800">
                <a:solidFill>
                  <a:srgbClr val="2196F3"/>
                </a:solidFill>
              </a:rPr>
              <a:t>4</a:t>
            </a:r>
            <a:r>
              <a:rPr b="1" baseline="30000" lang="es" sz="1800">
                <a:solidFill>
                  <a:srgbClr val="434343"/>
                </a:solidFill>
              </a:rPr>
              <a:t> </a:t>
            </a:r>
            <a:r>
              <a:rPr b="1" lang="es" sz="1800">
                <a:solidFill>
                  <a:srgbClr val="434343"/>
                </a:solidFill>
              </a:rPr>
              <a:t>=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5388875" y="36684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16 X </a:t>
            </a:r>
            <a:r>
              <a:rPr b="1" lang="es" sz="1800">
                <a:solidFill>
                  <a:srgbClr val="2196F3"/>
                </a:solidFill>
              </a:rPr>
              <a:t>10</a:t>
            </a:r>
            <a:r>
              <a:rPr b="1" baseline="30000" lang="es" sz="1800">
                <a:solidFill>
                  <a:srgbClr val="2196F3"/>
                </a:solidFill>
              </a:rPr>
              <a:t>5</a:t>
            </a:r>
            <a:r>
              <a:rPr b="1" baseline="30000" lang="es" sz="1800">
                <a:solidFill>
                  <a:srgbClr val="434343"/>
                </a:solidFill>
              </a:rPr>
              <a:t> </a:t>
            </a:r>
            <a:r>
              <a:rPr b="1" lang="es" sz="1800">
                <a:solidFill>
                  <a:srgbClr val="434343"/>
                </a:solidFill>
              </a:rPr>
              <a:t>=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5388875" y="39732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5   X </a:t>
            </a:r>
            <a:r>
              <a:rPr b="1" lang="es" sz="1800">
                <a:solidFill>
                  <a:srgbClr val="2196F3"/>
                </a:solidFill>
              </a:rPr>
              <a:t>10</a:t>
            </a:r>
            <a:r>
              <a:rPr b="1" baseline="30000" lang="es" sz="1800">
                <a:solidFill>
                  <a:srgbClr val="2196F3"/>
                </a:solidFill>
              </a:rPr>
              <a:t>6</a:t>
            </a:r>
            <a:r>
              <a:rPr b="1" baseline="30000" lang="es" sz="1800">
                <a:solidFill>
                  <a:srgbClr val="434343"/>
                </a:solidFill>
              </a:rPr>
              <a:t> </a:t>
            </a:r>
            <a:r>
              <a:rPr b="1" lang="es" sz="1800">
                <a:solidFill>
                  <a:srgbClr val="434343"/>
                </a:solidFill>
              </a:rPr>
              <a:t>=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6531875" y="21444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C2185B"/>
                </a:solidFill>
              </a:rPr>
              <a:t>32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6531875" y="24492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C2185B"/>
                </a:solidFill>
              </a:rPr>
              <a:t>520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6531875" y="27540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C2185B"/>
                </a:solidFill>
              </a:rPr>
              <a:t>6100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6531875" y="30588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C2185B"/>
                </a:solidFill>
              </a:rPr>
              <a:t>60000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6531875" y="33636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C2185B"/>
                </a:solidFill>
              </a:rPr>
              <a:t>340000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6531875" y="36684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C2185B"/>
                </a:solidFill>
              </a:rPr>
              <a:t>1600000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6531875" y="39732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C2185B"/>
                </a:solidFill>
              </a:rPr>
              <a:t>5000000</a:t>
            </a:r>
          </a:p>
        </p:txBody>
      </p:sp>
      <p:cxnSp>
        <p:nvCxnSpPr>
          <p:cNvPr id="199" name="Shape 199"/>
          <p:cNvCxnSpPr/>
          <p:nvPr/>
        </p:nvCxnSpPr>
        <p:spPr>
          <a:xfrm>
            <a:off x="5483075" y="4396871"/>
            <a:ext cx="21369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0" name="Shape 200"/>
          <p:cNvSpPr txBox="1"/>
          <p:nvPr/>
        </p:nvSpPr>
        <p:spPr>
          <a:xfrm>
            <a:off x="6531875" y="44304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7006652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419025" y="2137025"/>
            <a:ext cx="2954100" cy="70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sz="1800">
                <a:solidFill>
                  <a:srgbClr val="434343"/>
                </a:solidFill>
              </a:rPr>
              <a:t>¿Cuál es la complejidad?</a:t>
            </a: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Introducción</a:t>
            </a:r>
          </a:p>
        </p:txBody>
      </p:sp>
      <p:sp>
        <p:nvSpPr>
          <p:cNvPr id="208" name="Shape 208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 clásico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3373125" y="2080750"/>
            <a:ext cx="6033900" cy="70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3000">
                <a:solidFill>
                  <a:srgbClr val="434343"/>
                </a:solidFill>
              </a:rPr>
              <a:t>   1234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3000">
                <a:solidFill>
                  <a:srgbClr val="434343"/>
                </a:solidFill>
              </a:rPr>
              <a:t>x 5678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434343"/>
              </a:solidFill>
            </a:endParaRPr>
          </a:p>
        </p:txBody>
      </p:sp>
      <p:cxnSp>
        <p:nvCxnSpPr>
          <p:cNvPr id="210" name="Shape 210"/>
          <p:cNvCxnSpPr/>
          <p:nvPr/>
        </p:nvCxnSpPr>
        <p:spPr>
          <a:xfrm>
            <a:off x="3477875" y="3058875"/>
            <a:ext cx="122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1" name="Shape 211"/>
          <p:cNvSpPr txBox="1"/>
          <p:nvPr/>
        </p:nvSpPr>
        <p:spPr>
          <a:xfrm>
            <a:off x="3483875" y="30588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8 16 24 32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3179075" y="33636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7 14 21 28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2874275" y="36684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6 12 18 24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569475" y="39732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5 10 15 20</a:t>
            </a:r>
          </a:p>
        </p:txBody>
      </p:sp>
      <p:cxnSp>
        <p:nvCxnSpPr>
          <p:cNvPr id="215" name="Shape 215"/>
          <p:cNvCxnSpPr/>
          <p:nvPr/>
        </p:nvCxnSpPr>
        <p:spPr>
          <a:xfrm>
            <a:off x="2587475" y="4396871"/>
            <a:ext cx="21369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6" name="Shape 216"/>
          <p:cNvSpPr txBox="1"/>
          <p:nvPr/>
        </p:nvSpPr>
        <p:spPr>
          <a:xfrm>
            <a:off x="2569475" y="4388572"/>
            <a:ext cx="22494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5 16 34 60 61 52 32</a:t>
            </a:r>
          </a:p>
        </p:txBody>
      </p:sp>
      <p:cxnSp>
        <p:nvCxnSpPr>
          <p:cNvPr id="217" name="Shape 217"/>
          <p:cNvCxnSpPr/>
          <p:nvPr/>
        </p:nvCxnSpPr>
        <p:spPr>
          <a:xfrm>
            <a:off x="5153975" y="1538900"/>
            <a:ext cx="0" cy="32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8" name="Shape 218"/>
          <p:cNvSpPr txBox="1"/>
          <p:nvPr/>
        </p:nvSpPr>
        <p:spPr>
          <a:xfrm>
            <a:off x="5388875" y="21444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32 X </a:t>
            </a:r>
            <a:r>
              <a:rPr b="1" lang="es" sz="1800">
                <a:solidFill>
                  <a:srgbClr val="2196F3"/>
                </a:solidFill>
              </a:rPr>
              <a:t>10</a:t>
            </a:r>
            <a:r>
              <a:rPr b="1" baseline="30000" lang="es" sz="1800">
                <a:solidFill>
                  <a:srgbClr val="2196F3"/>
                </a:solidFill>
              </a:rPr>
              <a:t>0</a:t>
            </a:r>
            <a:r>
              <a:rPr b="1" baseline="30000" lang="es" sz="1800">
                <a:solidFill>
                  <a:srgbClr val="434343"/>
                </a:solidFill>
              </a:rPr>
              <a:t> </a:t>
            </a:r>
            <a:r>
              <a:rPr b="1" lang="es" sz="1800">
                <a:solidFill>
                  <a:srgbClr val="434343"/>
                </a:solidFill>
              </a:rPr>
              <a:t>=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5388875" y="24492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52 X </a:t>
            </a:r>
            <a:r>
              <a:rPr b="1" lang="es" sz="1800">
                <a:solidFill>
                  <a:srgbClr val="2196F3"/>
                </a:solidFill>
              </a:rPr>
              <a:t>10</a:t>
            </a:r>
            <a:r>
              <a:rPr b="1" baseline="30000" lang="es" sz="1800">
                <a:solidFill>
                  <a:srgbClr val="2196F3"/>
                </a:solidFill>
              </a:rPr>
              <a:t>1</a:t>
            </a:r>
            <a:r>
              <a:rPr b="1" baseline="30000" lang="es" sz="1800">
                <a:solidFill>
                  <a:srgbClr val="434343"/>
                </a:solidFill>
              </a:rPr>
              <a:t> </a:t>
            </a:r>
            <a:r>
              <a:rPr b="1" lang="es" sz="1800">
                <a:solidFill>
                  <a:srgbClr val="434343"/>
                </a:solidFill>
              </a:rPr>
              <a:t>=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5388875" y="27540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61 X </a:t>
            </a:r>
            <a:r>
              <a:rPr b="1" lang="es" sz="1800">
                <a:solidFill>
                  <a:srgbClr val="2196F3"/>
                </a:solidFill>
              </a:rPr>
              <a:t>10</a:t>
            </a:r>
            <a:r>
              <a:rPr b="1" baseline="30000" lang="es" sz="1800">
                <a:solidFill>
                  <a:srgbClr val="2196F3"/>
                </a:solidFill>
              </a:rPr>
              <a:t>2</a:t>
            </a:r>
            <a:r>
              <a:rPr b="1" baseline="30000" lang="es" sz="1800">
                <a:solidFill>
                  <a:srgbClr val="434343"/>
                </a:solidFill>
              </a:rPr>
              <a:t> </a:t>
            </a:r>
            <a:r>
              <a:rPr b="1" lang="es" sz="1800">
                <a:solidFill>
                  <a:srgbClr val="434343"/>
                </a:solidFill>
              </a:rPr>
              <a:t>=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388875" y="30588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60 X </a:t>
            </a:r>
            <a:r>
              <a:rPr b="1" lang="es" sz="1800">
                <a:solidFill>
                  <a:srgbClr val="2196F3"/>
                </a:solidFill>
              </a:rPr>
              <a:t>10</a:t>
            </a:r>
            <a:r>
              <a:rPr b="1" baseline="30000" lang="es" sz="1800">
                <a:solidFill>
                  <a:srgbClr val="2196F3"/>
                </a:solidFill>
              </a:rPr>
              <a:t>3</a:t>
            </a:r>
            <a:r>
              <a:rPr b="1" baseline="30000" lang="es" sz="1800">
                <a:solidFill>
                  <a:srgbClr val="434343"/>
                </a:solidFill>
              </a:rPr>
              <a:t> </a:t>
            </a:r>
            <a:r>
              <a:rPr b="1" lang="es" sz="1800">
                <a:solidFill>
                  <a:srgbClr val="434343"/>
                </a:solidFill>
              </a:rPr>
              <a:t>=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5388875" y="33636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34 X </a:t>
            </a:r>
            <a:r>
              <a:rPr b="1" lang="es" sz="1800">
                <a:solidFill>
                  <a:srgbClr val="2196F3"/>
                </a:solidFill>
              </a:rPr>
              <a:t>10</a:t>
            </a:r>
            <a:r>
              <a:rPr b="1" baseline="30000" lang="es" sz="1800">
                <a:solidFill>
                  <a:srgbClr val="2196F3"/>
                </a:solidFill>
              </a:rPr>
              <a:t>4</a:t>
            </a:r>
            <a:r>
              <a:rPr b="1" baseline="30000" lang="es" sz="1800">
                <a:solidFill>
                  <a:srgbClr val="434343"/>
                </a:solidFill>
              </a:rPr>
              <a:t> </a:t>
            </a:r>
            <a:r>
              <a:rPr b="1" lang="es" sz="1800">
                <a:solidFill>
                  <a:srgbClr val="434343"/>
                </a:solidFill>
              </a:rPr>
              <a:t>=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5388875" y="36684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16 X </a:t>
            </a:r>
            <a:r>
              <a:rPr b="1" lang="es" sz="1800">
                <a:solidFill>
                  <a:srgbClr val="2196F3"/>
                </a:solidFill>
              </a:rPr>
              <a:t>10</a:t>
            </a:r>
            <a:r>
              <a:rPr b="1" baseline="30000" lang="es" sz="1800">
                <a:solidFill>
                  <a:srgbClr val="2196F3"/>
                </a:solidFill>
              </a:rPr>
              <a:t>5</a:t>
            </a:r>
            <a:r>
              <a:rPr b="1" baseline="30000" lang="es" sz="1800">
                <a:solidFill>
                  <a:srgbClr val="434343"/>
                </a:solidFill>
              </a:rPr>
              <a:t> </a:t>
            </a:r>
            <a:r>
              <a:rPr b="1" lang="es" sz="1800">
                <a:solidFill>
                  <a:srgbClr val="434343"/>
                </a:solidFill>
              </a:rPr>
              <a:t>=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5388875" y="39732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5   X </a:t>
            </a:r>
            <a:r>
              <a:rPr b="1" lang="es" sz="1800">
                <a:solidFill>
                  <a:srgbClr val="2196F3"/>
                </a:solidFill>
              </a:rPr>
              <a:t>10</a:t>
            </a:r>
            <a:r>
              <a:rPr b="1" baseline="30000" lang="es" sz="1800">
                <a:solidFill>
                  <a:srgbClr val="2196F3"/>
                </a:solidFill>
              </a:rPr>
              <a:t>6</a:t>
            </a:r>
            <a:r>
              <a:rPr b="1" baseline="30000" lang="es" sz="1800">
                <a:solidFill>
                  <a:srgbClr val="434343"/>
                </a:solidFill>
              </a:rPr>
              <a:t> </a:t>
            </a:r>
            <a:r>
              <a:rPr b="1" lang="es" sz="1800">
                <a:solidFill>
                  <a:srgbClr val="434343"/>
                </a:solidFill>
              </a:rPr>
              <a:t>=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6531875" y="21444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C2185B"/>
                </a:solidFill>
              </a:rPr>
              <a:t>32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6531875" y="24492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C2185B"/>
                </a:solidFill>
              </a:rPr>
              <a:t>520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6531875" y="27540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C2185B"/>
                </a:solidFill>
              </a:rPr>
              <a:t>6100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6531875" y="30588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C2185B"/>
                </a:solidFill>
              </a:rPr>
              <a:t>60000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6531875" y="33636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C2185B"/>
                </a:solidFill>
              </a:rPr>
              <a:t>340000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6531875" y="36684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C2185B"/>
                </a:solidFill>
              </a:rPr>
              <a:t>1600000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6531875" y="39732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C2185B"/>
                </a:solidFill>
              </a:rPr>
              <a:t>5000000</a:t>
            </a:r>
          </a:p>
        </p:txBody>
      </p:sp>
      <p:cxnSp>
        <p:nvCxnSpPr>
          <p:cNvPr id="232" name="Shape 232"/>
          <p:cNvCxnSpPr/>
          <p:nvPr/>
        </p:nvCxnSpPr>
        <p:spPr>
          <a:xfrm>
            <a:off x="5483075" y="4396871"/>
            <a:ext cx="21369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3" name="Shape 233"/>
          <p:cNvSpPr txBox="1"/>
          <p:nvPr/>
        </p:nvSpPr>
        <p:spPr>
          <a:xfrm>
            <a:off x="6531875" y="44304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7006652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419025" y="2137025"/>
            <a:ext cx="2954100" cy="70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rgbClr val="434343"/>
                </a:solidFill>
              </a:rPr>
              <a:t>¿Cuál es la complejidad?</a:t>
            </a:r>
          </a:p>
        </p:txBody>
      </p:sp>
      <p:sp>
        <p:nvSpPr>
          <p:cNvPr id="235" name="Shape 235"/>
          <p:cNvSpPr/>
          <p:nvPr/>
        </p:nvSpPr>
        <p:spPr>
          <a:xfrm>
            <a:off x="2398900" y="3175947"/>
            <a:ext cx="2619000" cy="1112700"/>
          </a:xfrm>
          <a:prstGeom prst="bracePair">
            <a:avLst/>
          </a:prstGeom>
          <a:noFill/>
          <a:ln cap="flat" cmpd="sng" w="19050">
            <a:solidFill>
              <a:srgbClr val="C218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 txBox="1"/>
          <p:nvPr/>
        </p:nvSpPr>
        <p:spPr>
          <a:xfrm>
            <a:off x="1540925" y="3507000"/>
            <a:ext cx="953399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s" sz="1800">
                <a:solidFill>
                  <a:srgbClr val="FFC107"/>
                </a:solidFill>
              </a:rPr>
              <a:t>n x m</a:t>
            </a:r>
          </a:p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Introducción</a:t>
            </a:r>
          </a:p>
        </p:txBody>
      </p:sp>
      <p:sp>
        <p:nvSpPr>
          <p:cNvPr id="243" name="Shape 243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 clásico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3373125" y="2080750"/>
            <a:ext cx="6033900" cy="70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3000">
                <a:solidFill>
                  <a:srgbClr val="434343"/>
                </a:solidFill>
              </a:rPr>
              <a:t>   1234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3000">
                <a:solidFill>
                  <a:srgbClr val="434343"/>
                </a:solidFill>
              </a:rPr>
              <a:t>x 5678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434343"/>
              </a:solidFill>
            </a:endParaRPr>
          </a:p>
        </p:txBody>
      </p:sp>
      <p:cxnSp>
        <p:nvCxnSpPr>
          <p:cNvPr id="245" name="Shape 245"/>
          <p:cNvCxnSpPr/>
          <p:nvPr/>
        </p:nvCxnSpPr>
        <p:spPr>
          <a:xfrm>
            <a:off x="3477875" y="3058875"/>
            <a:ext cx="122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6" name="Shape 246"/>
          <p:cNvSpPr txBox="1"/>
          <p:nvPr/>
        </p:nvSpPr>
        <p:spPr>
          <a:xfrm>
            <a:off x="3483875" y="30588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8 16 24 32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3179075" y="33636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7 14 21 28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874275" y="36684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6 12 18 24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2569475" y="39732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5 10 15 20</a:t>
            </a:r>
          </a:p>
        </p:txBody>
      </p:sp>
      <p:cxnSp>
        <p:nvCxnSpPr>
          <p:cNvPr id="250" name="Shape 250"/>
          <p:cNvCxnSpPr/>
          <p:nvPr/>
        </p:nvCxnSpPr>
        <p:spPr>
          <a:xfrm>
            <a:off x="2587475" y="4396871"/>
            <a:ext cx="21369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1" name="Shape 251"/>
          <p:cNvSpPr txBox="1"/>
          <p:nvPr/>
        </p:nvSpPr>
        <p:spPr>
          <a:xfrm>
            <a:off x="2569475" y="4388572"/>
            <a:ext cx="22494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5 16 34 60 61 52 32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5153975" y="1538900"/>
            <a:ext cx="0" cy="32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3" name="Shape 253"/>
          <p:cNvSpPr txBox="1"/>
          <p:nvPr/>
        </p:nvSpPr>
        <p:spPr>
          <a:xfrm>
            <a:off x="5388875" y="21444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32 X </a:t>
            </a:r>
            <a:r>
              <a:rPr b="1" lang="es" sz="1800">
                <a:solidFill>
                  <a:srgbClr val="2196F3"/>
                </a:solidFill>
              </a:rPr>
              <a:t>10</a:t>
            </a:r>
            <a:r>
              <a:rPr b="1" baseline="30000" lang="es" sz="1800">
                <a:solidFill>
                  <a:srgbClr val="2196F3"/>
                </a:solidFill>
              </a:rPr>
              <a:t>0</a:t>
            </a:r>
            <a:r>
              <a:rPr b="1" baseline="30000" lang="es" sz="1800">
                <a:solidFill>
                  <a:srgbClr val="434343"/>
                </a:solidFill>
              </a:rPr>
              <a:t> </a:t>
            </a:r>
            <a:r>
              <a:rPr b="1" lang="es" sz="1800">
                <a:solidFill>
                  <a:srgbClr val="434343"/>
                </a:solidFill>
              </a:rPr>
              <a:t>=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5388875" y="24492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52 X </a:t>
            </a:r>
            <a:r>
              <a:rPr b="1" lang="es" sz="1800">
                <a:solidFill>
                  <a:srgbClr val="2196F3"/>
                </a:solidFill>
              </a:rPr>
              <a:t>10</a:t>
            </a:r>
            <a:r>
              <a:rPr b="1" baseline="30000" lang="es" sz="1800">
                <a:solidFill>
                  <a:srgbClr val="2196F3"/>
                </a:solidFill>
              </a:rPr>
              <a:t>1</a:t>
            </a:r>
            <a:r>
              <a:rPr b="1" baseline="30000" lang="es" sz="1800">
                <a:solidFill>
                  <a:srgbClr val="434343"/>
                </a:solidFill>
              </a:rPr>
              <a:t> </a:t>
            </a:r>
            <a:r>
              <a:rPr b="1" lang="es" sz="1800">
                <a:solidFill>
                  <a:srgbClr val="434343"/>
                </a:solidFill>
              </a:rPr>
              <a:t>=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5388875" y="27540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61 X </a:t>
            </a:r>
            <a:r>
              <a:rPr b="1" lang="es" sz="1800">
                <a:solidFill>
                  <a:srgbClr val="2196F3"/>
                </a:solidFill>
              </a:rPr>
              <a:t>10</a:t>
            </a:r>
            <a:r>
              <a:rPr b="1" baseline="30000" lang="es" sz="1800">
                <a:solidFill>
                  <a:srgbClr val="2196F3"/>
                </a:solidFill>
              </a:rPr>
              <a:t>2</a:t>
            </a:r>
            <a:r>
              <a:rPr b="1" baseline="30000" lang="es" sz="1800">
                <a:solidFill>
                  <a:srgbClr val="434343"/>
                </a:solidFill>
              </a:rPr>
              <a:t> </a:t>
            </a:r>
            <a:r>
              <a:rPr b="1" lang="es" sz="1800">
                <a:solidFill>
                  <a:srgbClr val="434343"/>
                </a:solidFill>
              </a:rPr>
              <a:t>=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5388875" y="30588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60 X </a:t>
            </a:r>
            <a:r>
              <a:rPr b="1" lang="es" sz="1800">
                <a:solidFill>
                  <a:srgbClr val="2196F3"/>
                </a:solidFill>
              </a:rPr>
              <a:t>10</a:t>
            </a:r>
            <a:r>
              <a:rPr b="1" baseline="30000" lang="es" sz="1800">
                <a:solidFill>
                  <a:srgbClr val="2196F3"/>
                </a:solidFill>
              </a:rPr>
              <a:t>3</a:t>
            </a:r>
            <a:r>
              <a:rPr b="1" baseline="30000" lang="es" sz="1800">
                <a:solidFill>
                  <a:srgbClr val="434343"/>
                </a:solidFill>
              </a:rPr>
              <a:t> </a:t>
            </a:r>
            <a:r>
              <a:rPr b="1" lang="es" sz="1800">
                <a:solidFill>
                  <a:srgbClr val="434343"/>
                </a:solidFill>
              </a:rPr>
              <a:t>=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5388875" y="33636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34 X </a:t>
            </a:r>
            <a:r>
              <a:rPr b="1" lang="es" sz="1800">
                <a:solidFill>
                  <a:srgbClr val="2196F3"/>
                </a:solidFill>
              </a:rPr>
              <a:t>10</a:t>
            </a:r>
            <a:r>
              <a:rPr b="1" baseline="30000" lang="es" sz="1800">
                <a:solidFill>
                  <a:srgbClr val="2196F3"/>
                </a:solidFill>
              </a:rPr>
              <a:t>4</a:t>
            </a:r>
            <a:r>
              <a:rPr b="1" baseline="30000" lang="es" sz="1800">
                <a:solidFill>
                  <a:srgbClr val="434343"/>
                </a:solidFill>
              </a:rPr>
              <a:t> </a:t>
            </a:r>
            <a:r>
              <a:rPr b="1" lang="es" sz="1800">
                <a:solidFill>
                  <a:srgbClr val="434343"/>
                </a:solidFill>
              </a:rPr>
              <a:t>=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5388875" y="36684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16 X </a:t>
            </a:r>
            <a:r>
              <a:rPr b="1" lang="es" sz="1800">
                <a:solidFill>
                  <a:srgbClr val="2196F3"/>
                </a:solidFill>
              </a:rPr>
              <a:t>10</a:t>
            </a:r>
            <a:r>
              <a:rPr b="1" baseline="30000" lang="es" sz="1800">
                <a:solidFill>
                  <a:srgbClr val="2196F3"/>
                </a:solidFill>
              </a:rPr>
              <a:t>5</a:t>
            </a:r>
            <a:r>
              <a:rPr b="1" baseline="30000" lang="es" sz="1800">
                <a:solidFill>
                  <a:srgbClr val="434343"/>
                </a:solidFill>
              </a:rPr>
              <a:t> </a:t>
            </a:r>
            <a:r>
              <a:rPr b="1" lang="es" sz="1800">
                <a:solidFill>
                  <a:srgbClr val="434343"/>
                </a:solidFill>
              </a:rPr>
              <a:t>=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5388875" y="39732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5   X </a:t>
            </a:r>
            <a:r>
              <a:rPr b="1" lang="es" sz="1800">
                <a:solidFill>
                  <a:srgbClr val="2196F3"/>
                </a:solidFill>
              </a:rPr>
              <a:t>10</a:t>
            </a:r>
            <a:r>
              <a:rPr b="1" baseline="30000" lang="es" sz="1800">
                <a:solidFill>
                  <a:srgbClr val="2196F3"/>
                </a:solidFill>
              </a:rPr>
              <a:t>6</a:t>
            </a:r>
            <a:r>
              <a:rPr b="1" baseline="30000" lang="es" sz="1800">
                <a:solidFill>
                  <a:srgbClr val="434343"/>
                </a:solidFill>
              </a:rPr>
              <a:t> </a:t>
            </a:r>
            <a:r>
              <a:rPr b="1" lang="es" sz="1800">
                <a:solidFill>
                  <a:srgbClr val="434343"/>
                </a:solidFill>
              </a:rPr>
              <a:t>=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6531875" y="21444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C2185B"/>
                </a:solidFill>
              </a:rPr>
              <a:t>32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6531875" y="24492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C2185B"/>
                </a:solidFill>
              </a:rPr>
              <a:t>520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6531875" y="27540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C2185B"/>
                </a:solidFill>
              </a:rPr>
              <a:t>6100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531875" y="30588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C2185B"/>
                </a:solidFill>
              </a:rPr>
              <a:t>60000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6531875" y="33636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C2185B"/>
                </a:solidFill>
              </a:rPr>
              <a:t>340000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6531875" y="36684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C2185B"/>
                </a:solidFill>
              </a:rPr>
              <a:t>1600000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6531875" y="39732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C2185B"/>
                </a:solidFill>
              </a:rPr>
              <a:t>5000000</a:t>
            </a:r>
          </a:p>
        </p:txBody>
      </p:sp>
      <p:cxnSp>
        <p:nvCxnSpPr>
          <p:cNvPr id="267" name="Shape 267"/>
          <p:cNvCxnSpPr/>
          <p:nvPr/>
        </p:nvCxnSpPr>
        <p:spPr>
          <a:xfrm>
            <a:off x="5483075" y="4396871"/>
            <a:ext cx="21369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68" name="Shape 268"/>
          <p:cNvSpPr txBox="1"/>
          <p:nvPr/>
        </p:nvSpPr>
        <p:spPr>
          <a:xfrm>
            <a:off x="6531875" y="44304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7006652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419025" y="2137025"/>
            <a:ext cx="2954100" cy="70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rgbClr val="434343"/>
                </a:solidFill>
              </a:rPr>
              <a:t>¿Cuál es la complejidad?</a:t>
            </a:r>
          </a:p>
        </p:txBody>
      </p:sp>
      <p:sp>
        <p:nvSpPr>
          <p:cNvPr id="270" name="Shape 270"/>
          <p:cNvSpPr/>
          <p:nvPr/>
        </p:nvSpPr>
        <p:spPr>
          <a:xfrm>
            <a:off x="2398900" y="3175947"/>
            <a:ext cx="2619000" cy="1112700"/>
          </a:xfrm>
          <a:prstGeom prst="bracePair">
            <a:avLst/>
          </a:prstGeom>
          <a:noFill/>
          <a:ln cap="flat" cmpd="sng" w="19050">
            <a:solidFill>
              <a:srgbClr val="C218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 txBox="1"/>
          <p:nvPr/>
        </p:nvSpPr>
        <p:spPr>
          <a:xfrm>
            <a:off x="1540925" y="3507000"/>
            <a:ext cx="953399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FFC107"/>
                </a:solidFill>
              </a:rPr>
              <a:t>n x m</a:t>
            </a:r>
          </a:p>
        </p:txBody>
      </p:sp>
      <p:cxnSp>
        <p:nvCxnSpPr>
          <p:cNvPr id="272" name="Shape 272"/>
          <p:cNvCxnSpPr>
            <a:endCxn id="253" idx="0"/>
          </p:cNvCxnSpPr>
          <p:nvPr/>
        </p:nvCxnSpPr>
        <p:spPr>
          <a:xfrm flipH="1">
            <a:off x="6027725" y="1508775"/>
            <a:ext cx="875700" cy="6356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3" name="Shape 273"/>
          <p:cNvSpPr txBox="1"/>
          <p:nvPr/>
        </p:nvSpPr>
        <p:spPr>
          <a:xfrm>
            <a:off x="5483075" y="506700"/>
            <a:ext cx="3454800" cy="70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es">
                <a:solidFill>
                  <a:srgbClr val="434343"/>
                </a:solidFill>
              </a:rPr>
              <a:t>El producto de dos enteros de 32 bits da como resultado un entero de a lo más 64 bits, por lo que puede ser realizado por las máquinas actuales en una sola operación.</a:t>
            </a:r>
            <a:r>
              <a:rPr lang="es"/>
              <a:t> </a:t>
            </a:r>
          </a:p>
        </p:txBody>
      </p:sp>
      <p:sp>
        <p:nvSpPr>
          <p:cNvPr id="274" name="Shape 274"/>
          <p:cNvSpPr/>
          <p:nvPr/>
        </p:nvSpPr>
        <p:spPr>
          <a:xfrm>
            <a:off x="5155449" y="2226275"/>
            <a:ext cx="2795400" cy="2104199"/>
          </a:xfrm>
          <a:prstGeom prst="bracePair">
            <a:avLst/>
          </a:prstGeom>
          <a:noFill/>
          <a:ln cap="flat" cmpd="sng" w="19050">
            <a:solidFill>
              <a:srgbClr val="C218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 txBox="1"/>
          <p:nvPr/>
        </p:nvSpPr>
        <p:spPr>
          <a:xfrm>
            <a:off x="7941725" y="3073622"/>
            <a:ext cx="11301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>
                <a:solidFill>
                  <a:srgbClr val="FFC107"/>
                </a:solidFill>
              </a:rPr>
              <a:t>2(n + m - 1)</a:t>
            </a:r>
          </a:p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Introducción</a:t>
            </a:r>
          </a:p>
        </p:txBody>
      </p:sp>
      <p:sp>
        <p:nvSpPr>
          <p:cNvPr id="282" name="Shape 282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 clásico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3373125" y="2080750"/>
            <a:ext cx="6033900" cy="70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3000">
                <a:solidFill>
                  <a:srgbClr val="434343"/>
                </a:solidFill>
              </a:rPr>
              <a:t>   1234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3000">
                <a:solidFill>
                  <a:srgbClr val="434343"/>
                </a:solidFill>
              </a:rPr>
              <a:t>x 5678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434343"/>
              </a:solidFill>
            </a:endParaRPr>
          </a:p>
        </p:txBody>
      </p:sp>
      <p:cxnSp>
        <p:nvCxnSpPr>
          <p:cNvPr id="284" name="Shape 284"/>
          <p:cNvCxnSpPr/>
          <p:nvPr/>
        </p:nvCxnSpPr>
        <p:spPr>
          <a:xfrm>
            <a:off x="3477875" y="3058875"/>
            <a:ext cx="122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5" name="Shape 285"/>
          <p:cNvSpPr txBox="1"/>
          <p:nvPr/>
        </p:nvSpPr>
        <p:spPr>
          <a:xfrm>
            <a:off x="3483875" y="30588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8 16 24 32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3179075" y="33636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7 14 21 28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2874275" y="36684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6 12 18 24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2569475" y="39732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5 10 15 20</a:t>
            </a:r>
          </a:p>
        </p:txBody>
      </p:sp>
      <p:cxnSp>
        <p:nvCxnSpPr>
          <p:cNvPr id="289" name="Shape 289"/>
          <p:cNvCxnSpPr/>
          <p:nvPr/>
        </p:nvCxnSpPr>
        <p:spPr>
          <a:xfrm>
            <a:off x="2587475" y="4396871"/>
            <a:ext cx="21369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0" name="Shape 290"/>
          <p:cNvSpPr txBox="1"/>
          <p:nvPr/>
        </p:nvSpPr>
        <p:spPr>
          <a:xfrm>
            <a:off x="2569475" y="4388572"/>
            <a:ext cx="22494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5 16 34 60 61 52 32</a:t>
            </a:r>
          </a:p>
        </p:txBody>
      </p:sp>
      <p:cxnSp>
        <p:nvCxnSpPr>
          <p:cNvPr id="291" name="Shape 291"/>
          <p:cNvCxnSpPr/>
          <p:nvPr/>
        </p:nvCxnSpPr>
        <p:spPr>
          <a:xfrm>
            <a:off x="5153975" y="1538900"/>
            <a:ext cx="0" cy="32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2" name="Shape 292"/>
          <p:cNvSpPr txBox="1"/>
          <p:nvPr/>
        </p:nvSpPr>
        <p:spPr>
          <a:xfrm>
            <a:off x="5388875" y="21444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32 X </a:t>
            </a:r>
            <a:r>
              <a:rPr b="1" lang="es" sz="1800">
                <a:solidFill>
                  <a:srgbClr val="2196F3"/>
                </a:solidFill>
              </a:rPr>
              <a:t>10</a:t>
            </a:r>
            <a:r>
              <a:rPr b="1" baseline="30000" lang="es" sz="1800">
                <a:solidFill>
                  <a:srgbClr val="2196F3"/>
                </a:solidFill>
              </a:rPr>
              <a:t>0</a:t>
            </a:r>
            <a:r>
              <a:rPr b="1" baseline="30000" lang="es" sz="1800">
                <a:solidFill>
                  <a:srgbClr val="434343"/>
                </a:solidFill>
              </a:rPr>
              <a:t> </a:t>
            </a:r>
            <a:r>
              <a:rPr b="1" lang="es" sz="1800">
                <a:solidFill>
                  <a:srgbClr val="434343"/>
                </a:solidFill>
              </a:rPr>
              <a:t>=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5388875" y="24492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52 X </a:t>
            </a:r>
            <a:r>
              <a:rPr b="1" lang="es" sz="1800">
                <a:solidFill>
                  <a:srgbClr val="2196F3"/>
                </a:solidFill>
              </a:rPr>
              <a:t>10</a:t>
            </a:r>
            <a:r>
              <a:rPr b="1" baseline="30000" lang="es" sz="1800">
                <a:solidFill>
                  <a:srgbClr val="2196F3"/>
                </a:solidFill>
              </a:rPr>
              <a:t>1</a:t>
            </a:r>
            <a:r>
              <a:rPr b="1" baseline="30000" lang="es" sz="1800">
                <a:solidFill>
                  <a:srgbClr val="434343"/>
                </a:solidFill>
              </a:rPr>
              <a:t> </a:t>
            </a:r>
            <a:r>
              <a:rPr b="1" lang="es" sz="1800">
                <a:solidFill>
                  <a:srgbClr val="434343"/>
                </a:solidFill>
              </a:rPr>
              <a:t>=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5388875" y="27540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61 X </a:t>
            </a:r>
            <a:r>
              <a:rPr b="1" lang="es" sz="1800">
                <a:solidFill>
                  <a:srgbClr val="2196F3"/>
                </a:solidFill>
              </a:rPr>
              <a:t>10</a:t>
            </a:r>
            <a:r>
              <a:rPr b="1" baseline="30000" lang="es" sz="1800">
                <a:solidFill>
                  <a:srgbClr val="2196F3"/>
                </a:solidFill>
              </a:rPr>
              <a:t>2</a:t>
            </a:r>
            <a:r>
              <a:rPr b="1" baseline="30000" lang="es" sz="1800">
                <a:solidFill>
                  <a:srgbClr val="434343"/>
                </a:solidFill>
              </a:rPr>
              <a:t> </a:t>
            </a:r>
            <a:r>
              <a:rPr b="1" lang="es" sz="1800">
                <a:solidFill>
                  <a:srgbClr val="434343"/>
                </a:solidFill>
              </a:rPr>
              <a:t>=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5388875" y="30588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60 X </a:t>
            </a:r>
            <a:r>
              <a:rPr b="1" lang="es" sz="1800">
                <a:solidFill>
                  <a:srgbClr val="2196F3"/>
                </a:solidFill>
              </a:rPr>
              <a:t>10</a:t>
            </a:r>
            <a:r>
              <a:rPr b="1" baseline="30000" lang="es" sz="1800">
                <a:solidFill>
                  <a:srgbClr val="2196F3"/>
                </a:solidFill>
              </a:rPr>
              <a:t>3</a:t>
            </a:r>
            <a:r>
              <a:rPr b="1" baseline="30000" lang="es" sz="1800">
                <a:solidFill>
                  <a:srgbClr val="434343"/>
                </a:solidFill>
              </a:rPr>
              <a:t> </a:t>
            </a:r>
            <a:r>
              <a:rPr b="1" lang="es" sz="1800">
                <a:solidFill>
                  <a:srgbClr val="434343"/>
                </a:solidFill>
              </a:rPr>
              <a:t>=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5388875" y="33636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34 X </a:t>
            </a:r>
            <a:r>
              <a:rPr b="1" lang="es" sz="1800">
                <a:solidFill>
                  <a:srgbClr val="2196F3"/>
                </a:solidFill>
              </a:rPr>
              <a:t>10</a:t>
            </a:r>
            <a:r>
              <a:rPr b="1" baseline="30000" lang="es" sz="1800">
                <a:solidFill>
                  <a:srgbClr val="2196F3"/>
                </a:solidFill>
              </a:rPr>
              <a:t>4</a:t>
            </a:r>
            <a:r>
              <a:rPr b="1" baseline="30000" lang="es" sz="1800">
                <a:solidFill>
                  <a:srgbClr val="434343"/>
                </a:solidFill>
              </a:rPr>
              <a:t> </a:t>
            </a:r>
            <a:r>
              <a:rPr b="1" lang="es" sz="1800">
                <a:solidFill>
                  <a:srgbClr val="434343"/>
                </a:solidFill>
              </a:rPr>
              <a:t>=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5388875" y="36684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16 X </a:t>
            </a:r>
            <a:r>
              <a:rPr b="1" lang="es" sz="1800">
                <a:solidFill>
                  <a:srgbClr val="2196F3"/>
                </a:solidFill>
              </a:rPr>
              <a:t>10</a:t>
            </a:r>
            <a:r>
              <a:rPr b="1" baseline="30000" lang="es" sz="1800">
                <a:solidFill>
                  <a:srgbClr val="2196F3"/>
                </a:solidFill>
              </a:rPr>
              <a:t>5</a:t>
            </a:r>
            <a:r>
              <a:rPr b="1" baseline="30000" lang="es" sz="1800">
                <a:solidFill>
                  <a:srgbClr val="434343"/>
                </a:solidFill>
              </a:rPr>
              <a:t> </a:t>
            </a:r>
            <a:r>
              <a:rPr b="1" lang="es" sz="1800">
                <a:solidFill>
                  <a:srgbClr val="434343"/>
                </a:solidFill>
              </a:rPr>
              <a:t>=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5388875" y="39732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5   X </a:t>
            </a:r>
            <a:r>
              <a:rPr b="1" lang="es" sz="1800">
                <a:solidFill>
                  <a:srgbClr val="2196F3"/>
                </a:solidFill>
              </a:rPr>
              <a:t>10</a:t>
            </a:r>
            <a:r>
              <a:rPr b="1" baseline="30000" lang="es" sz="1800">
                <a:solidFill>
                  <a:srgbClr val="2196F3"/>
                </a:solidFill>
              </a:rPr>
              <a:t>6</a:t>
            </a:r>
            <a:r>
              <a:rPr b="1" baseline="30000" lang="es" sz="1800">
                <a:solidFill>
                  <a:srgbClr val="434343"/>
                </a:solidFill>
              </a:rPr>
              <a:t> </a:t>
            </a:r>
            <a:r>
              <a:rPr b="1" lang="es" sz="1800">
                <a:solidFill>
                  <a:srgbClr val="434343"/>
                </a:solidFill>
              </a:rPr>
              <a:t>=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531875" y="21444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C2185B"/>
                </a:solidFill>
              </a:rPr>
              <a:t>32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6531875" y="24492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C2185B"/>
                </a:solidFill>
              </a:rPr>
              <a:t>520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6531875" y="27540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C2185B"/>
                </a:solidFill>
              </a:rPr>
              <a:t>6100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6531875" y="30588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C2185B"/>
                </a:solidFill>
              </a:rPr>
              <a:t>60000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6531875" y="33636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C2185B"/>
                </a:solidFill>
              </a:rPr>
              <a:t>340000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6531875" y="36684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C2185B"/>
                </a:solidFill>
              </a:rPr>
              <a:t>1600000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6531875" y="39732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C2185B"/>
                </a:solidFill>
              </a:rPr>
              <a:t>5000000</a:t>
            </a:r>
          </a:p>
        </p:txBody>
      </p:sp>
      <p:cxnSp>
        <p:nvCxnSpPr>
          <p:cNvPr id="306" name="Shape 306"/>
          <p:cNvCxnSpPr/>
          <p:nvPr/>
        </p:nvCxnSpPr>
        <p:spPr>
          <a:xfrm>
            <a:off x="5483075" y="4396871"/>
            <a:ext cx="21369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7" name="Shape 307"/>
          <p:cNvSpPr txBox="1"/>
          <p:nvPr/>
        </p:nvSpPr>
        <p:spPr>
          <a:xfrm>
            <a:off x="6531875" y="44304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7006652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419025" y="2137025"/>
            <a:ext cx="2954100" cy="70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rgbClr val="434343"/>
                </a:solidFill>
              </a:rPr>
              <a:t>¿Cuál es la complejidad?</a:t>
            </a:r>
          </a:p>
        </p:txBody>
      </p:sp>
      <p:sp>
        <p:nvSpPr>
          <p:cNvPr id="309" name="Shape 309"/>
          <p:cNvSpPr/>
          <p:nvPr/>
        </p:nvSpPr>
        <p:spPr>
          <a:xfrm>
            <a:off x="2398900" y="3175947"/>
            <a:ext cx="2619000" cy="1112700"/>
          </a:xfrm>
          <a:prstGeom prst="bracePair">
            <a:avLst/>
          </a:prstGeom>
          <a:noFill/>
          <a:ln cap="flat" cmpd="sng" w="19050">
            <a:solidFill>
              <a:srgbClr val="C218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 txBox="1"/>
          <p:nvPr/>
        </p:nvSpPr>
        <p:spPr>
          <a:xfrm>
            <a:off x="1540925" y="3507000"/>
            <a:ext cx="953399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FFC107"/>
                </a:solidFill>
              </a:rPr>
              <a:t>n x m</a:t>
            </a:r>
          </a:p>
        </p:txBody>
      </p:sp>
      <p:cxnSp>
        <p:nvCxnSpPr>
          <p:cNvPr id="311" name="Shape 311"/>
          <p:cNvCxnSpPr>
            <a:endCxn id="292" idx="0"/>
          </p:cNvCxnSpPr>
          <p:nvPr/>
        </p:nvCxnSpPr>
        <p:spPr>
          <a:xfrm flipH="1">
            <a:off x="6027725" y="1508775"/>
            <a:ext cx="875700" cy="6356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2" name="Shape 312"/>
          <p:cNvSpPr txBox="1"/>
          <p:nvPr/>
        </p:nvSpPr>
        <p:spPr>
          <a:xfrm>
            <a:off x="5483075" y="506700"/>
            <a:ext cx="3454800" cy="70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s">
                <a:solidFill>
                  <a:srgbClr val="434343"/>
                </a:solidFill>
              </a:rPr>
              <a:t>El producto de dos enteros de 32 bits da como resultado un entero de a lo más 64 bits, por lo que puede ser realizado por las máquinas actuales en una sola operación.</a:t>
            </a:r>
            <a:r>
              <a:rPr lang="es"/>
              <a:t> </a:t>
            </a:r>
          </a:p>
        </p:txBody>
      </p:sp>
      <p:sp>
        <p:nvSpPr>
          <p:cNvPr id="313" name="Shape 313"/>
          <p:cNvSpPr/>
          <p:nvPr/>
        </p:nvSpPr>
        <p:spPr>
          <a:xfrm>
            <a:off x="5155449" y="2226275"/>
            <a:ext cx="2795400" cy="2104199"/>
          </a:xfrm>
          <a:prstGeom prst="bracePair">
            <a:avLst/>
          </a:prstGeom>
          <a:noFill/>
          <a:ln cap="flat" cmpd="sng" w="19050">
            <a:solidFill>
              <a:srgbClr val="C2185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 txBox="1"/>
          <p:nvPr/>
        </p:nvSpPr>
        <p:spPr>
          <a:xfrm>
            <a:off x="7941725" y="3073622"/>
            <a:ext cx="11301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>
                <a:solidFill>
                  <a:srgbClr val="FFC107"/>
                </a:solidFill>
              </a:rPr>
              <a:t>2(n + m - 1)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0825" y="4710375"/>
            <a:ext cx="3195599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s" sz="1800">
                <a:solidFill>
                  <a:srgbClr val="C2185B"/>
                </a:solidFill>
              </a:rPr>
              <a:t>nxm + 2(n + m -1) ∼ O(n</a:t>
            </a:r>
            <a:r>
              <a:rPr b="1" baseline="30000" i="1" lang="es" sz="1800">
                <a:solidFill>
                  <a:srgbClr val="C2185B"/>
                </a:solidFill>
              </a:rPr>
              <a:t>2</a:t>
            </a:r>
            <a:r>
              <a:rPr b="1" i="1" lang="es" sz="1800">
                <a:solidFill>
                  <a:srgbClr val="C2185B"/>
                </a:solidFill>
              </a:rPr>
              <a:t>)</a:t>
            </a:r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196F3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464100" y="1740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complejidad del producto de dos enteros es de orden </a:t>
            </a:r>
            <a:r>
              <a:rPr lang="es" sz="4800">
                <a:solidFill>
                  <a:srgbClr val="FFC1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aseline="30000" lang="es" sz="4800">
                <a:solidFill>
                  <a:srgbClr val="FFC1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</a:p>
          <a:p>
            <a:pPr indent="-5334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Helvetica Neue"/>
              <a:buChar char="-"/>
            </a:pPr>
            <a:r>
              <a:rPr baseline="30000" lang="es"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Andrey Kolmogorov 1960</a:t>
            </a:r>
          </a:p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Tres algoritmos</a:t>
            </a:r>
          </a:p>
        </p:txBody>
      </p:sp>
      <p:sp>
        <p:nvSpPr>
          <p:cNvPr id="328" name="Shape 328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Karatsuba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647625" y="2402775"/>
            <a:ext cx="8024399" cy="70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sz="1800">
                <a:solidFill>
                  <a:srgbClr val="FFC1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 semana</a:t>
            </a:r>
            <a:r>
              <a:rPr lang="es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después de la aseveración de Kolmogorov, un estudiante que asistió al seminario, </a:t>
            </a:r>
            <a:r>
              <a:rPr lang="es" sz="1800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Anatolii Karatsuba</a:t>
            </a:r>
            <a:r>
              <a:rPr lang="es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s" sz="1800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23 años</a:t>
            </a:r>
            <a:r>
              <a:rPr lang="es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encontró un algoritmo que podía multiplicar dos enteros con una complejidad de orden </a:t>
            </a:r>
            <a:r>
              <a:rPr b="1" lang="es" sz="1800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O(n</a:t>
            </a:r>
            <a:r>
              <a:rPr b="1" baseline="30000" lang="es" sz="1800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log(3)</a:t>
            </a:r>
            <a:r>
              <a:rPr b="1" lang="es" sz="1800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∼ O(n</a:t>
            </a:r>
            <a:r>
              <a:rPr b="1" baseline="30000" lang="es" sz="1800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1.585</a:t>
            </a:r>
            <a:r>
              <a:rPr b="1" lang="es" sz="1800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es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Kolmogorov canceló el resto de las sesiones...</a:t>
            </a:r>
          </a:p>
        </p:txBody>
      </p:sp>
      <p:sp>
        <p:nvSpPr>
          <p:cNvPr id="330" name="Shape 3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Tres algoritmos</a:t>
            </a:r>
          </a:p>
        </p:txBody>
      </p:sp>
      <p:sp>
        <p:nvSpPr>
          <p:cNvPr id="336" name="Shape 336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Karatsuba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756184" y="3671325"/>
            <a:ext cx="1479600" cy="70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434343"/>
              </a:solidFill>
            </a:endParaRPr>
          </a:p>
        </p:txBody>
      </p:sp>
      <p:pic>
        <p:nvPicPr>
          <p:cNvPr id="338" name="Shape 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87" y="2117637"/>
            <a:ext cx="2560550" cy="453774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Shape 3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Tres algoritmos</a:t>
            </a:r>
          </a:p>
        </p:txBody>
      </p:sp>
      <p:sp>
        <p:nvSpPr>
          <p:cNvPr id="345" name="Shape 345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Karatsuba</a:t>
            </a:r>
          </a:p>
        </p:txBody>
      </p:sp>
      <p:pic>
        <p:nvPicPr>
          <p:cNvPr id="346" name="Shape 3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74" y="2532764"/>
            <a:ext cx="4360019" cy="7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Shape 3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987" y="2117637"/>
            <a:ext cx="2560550" cy="453774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Shape 3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Tres algoritmos</a:t>
            </a:r>
          </a:p>
        </p:txBody>
      </p:sp>
      <p:sp>
        <p:nvSpPr>
          <p:cNvPr id="354" name="Shape 354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Karatsuba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756184" y="3671325"/>
            <a:ext cx="1479600" cy="70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434343"/>
              </a:solidFill>
            </a:endParaRPr>
          </a:p>
        </p:txBody>
      </p:sp>
      <p:pic>
        <p:nvPicPr>
          <p:cNvPr id="356" name="Shape 3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67" y="3310475"/>
            <a:ext cx="7415703" cy="7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Shape 3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974" y="2532764"/>
            <a:ext cx="4360019" cy="7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987" y="2117637"/>
            <a:ext cx="2560550" cy="453774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Shape 359"/>
          <p:cNvSpPr/>
          <p:nvPr/>
        </p:nvSpPr>
        <p:spPr>
          <a:xfrm>
            <a:off x="63558" y="3534950"/>
            <a:ext cx="7674000" cy="610500"/>
          </a:xfrm>
          <a:prstGeom prst="bracePair">
            <a:avLst/>
          </a:prstGeom>
          <a:noFill/>
          <a:ln cap="flat" cmpd="sng" w="19050">
            <a:solidFill>
              <a:srgbClr val="2196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 txBox="1"/>
          <p:nvPr/>
        </p:nvSpPr>
        <p:spPr>
          <a:xfrm>
            <a:off x="7719769" y="3537590"/>
            <a:ext cx="1206600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>
                <a:solidFill>
                  <a:srgbClr val="2196F3"/>
                </a:solidFill>
              </a:rPr>
              <a:t>4 productos más chicos</a:t>
            </a:r>
          </a:p>
        </p:txBody>
      </p:sp>
      <p:sp>
        <p:nvSpPr>
          <p:cNvPr id="361" name="Shape 36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Contenido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Font typeface="Helvetica Neue"/>
            </a:pPr>
            <a:r>
              <a:rPr lang="es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Introducción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Font typeface="Helvetica Neue"/>
            </a:pPr>
            <a:r>
              <a:rPr lang="es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Tres algoritmos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Font typeface="Helvetica Neue"/>
            </a:pPr>
            <a:r>
              <a:rPr lang="es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Carrera por la velocidad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Font typeface="Helvetica Neue"/>
            </a:pPr>
            <a:r>
              <a:rPr lang="es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Conclusión</a:t>
            </a:r>
          </a:p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Tres algoritmos</a:t>
            </a:r>
          </a:p>
        </p:txBody>
      </p:sp>
      <p:sp>
        <p:nvSpPr>
          <p:cNvPr id="367" name="Shape 367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Karatsuba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756184" y="3671325"/>
            <a:ext cx="1479600" cy="70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434343"/>
              </a:solidFill>
            </a:endParaRPr>
          </a:p>
        </p:txBody>
      </p:sp>
      <p:pic>
        <p:nvPicPr>
          <p:cNvPr id="369" name="Shape 3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67" y="3310475"/>
            <a:ext cx="7415703" cy="7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Shape 3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974" y="2532764"/>
            <a:ext cx="4360019" cy="7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Shape 3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987" y="2117637"/>
            <a:ext cx="2560550" cy="45377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Shape 372"/>
          <p:cNvSpPr/>
          <p:nvPr/>
        </p:nvSpPr>
        <p:spPr>
          <a:xfrm>
            <a:off x="63558" y="3534950"/>
            <a:ext cx="7674000" cy="610500"/>
          </a:xfrm>
          <a:prstGeom prst="bracePair">
            <a:avLst/>
          </a:prstGeom>
          <a:noFill/>
          <a:ln cap="flat" cmpd="sng" w="19050">
            <a:solidFill>
              <a:srgbClr val="2196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 txBox="1"/>
          <p:nvPr/>
        </p:nvSpPr>
        <p:spPr>
          <a:xfrm>
            <a:off x="7719769" y="3537590"/>
            <a:ext cx="1206600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>
                <a:solidFill>
                  <a:srgbClr val="2196F3"/>
                </a:solidFill>
              </a:rPr>
              <a:t>4 productos más chicos</a:t>
            </a:r>
          </a:p>
        </p:txBody>
      </p:sp>
      <p:pic>
        <p:nvPicPr>
          <p:cNvPr id="374" name="Shape 3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9709" y="4145450"/>
            <a:ext cx="8973374" cy="66759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Shape 37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Tres algoritmos</a:t>
            </a:r>
          </a:p>
        </p:txBody>
      </p:sp>
      <p:sp>
        <p:nvSpPr>
          <p:cNvPr id="381" name="Shape 381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Karatsuba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756184" y="3671325"/>
            <a:ext cx="1479600" cy="70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434343"/>
              </a:solidFill>
            </a:endParaRPr>
          </a:p>
        </p:txBody>
      </p:sp>
      <p:pic>
        <p:nvPicPr>
          <p:cNvPr id="383" name="Shape 3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67" y="3310475"/>
            <a:ext cx="7415703" cy="7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974" y="2532764"/>
            <a:ext cx="4360019" cy="7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Shape 3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987" y="2117637"/>
            <a:ext cx="2560550" cy="453774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Shape 386"/>
          <p:cNvSpPr/>
          <p:nvPr/>
        </p:nvSpPr>
        <p:spPr>
          <a:xfrm>
            <a:off x="63558" y="3534950"/>
            <a:ext cx="7674000" cy="610500"/>
          </a:xfrm>
          <a:prstGeom prst="bracePair">
            <a:avLst/>
          </a:prstGeom>
          <a:noFill/>
          <a:ln cap="flat" cmpd="sng" w="19050">
            <a:solidFill>
              <a:srgbClr val="2196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 txBox="1"/>
          <p:nvPr/>
        </p:nvSpPr>
        <p:spPr>
          <a:xfrm>
            <a:off x="7719769" y="3537590"/>
            <a:ext cx="1206600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>
                <a:solidFill>
                  <a:srgbClr val="2196F3"/>
                </a:solidFill>
              </a:rPr>
              <a:t>4 productos más chicos</a:t>
            </a:r>
          </a:p>
        </p:txBody>
      </p:sp>
      <p:pic>
        <p:nvPicPr>
          <p:cNvPr id="388" name="Shape 3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9709" y="4145450"/>
            <a:ext cx="8973374" cy="667599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Shape 389"/>
          <p:cNvSpPr txBox="1"/>
          <p:nvPr/>
        </p:nvSpPr>
        <p:spPr>
          <a:xfrm>
            <a:off x="4965500" y="1862875"/>
            <a:ext cx="3662100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sz="1800">
                <a:solidFill>
                  <a:srgbClr val="2196F3"/>
                </a:solidFill>
              </a:rPr>
              <a:t>3</a:t>
            </a:r>
            <a:r>
              <a:rPr lang="es" sz="1800">
                <a:solidFill>
                  <a:srgbClr val="434343"/>
                </a:solidFill>
              </a:rPr>
              <a:t> productos de números </a:t>
            </a:r>
            <a:r>
              <a:rPr lang="es" sz="1800">
                <a:solidFill>
                  <a:srgbClr val="FFC107"/>
                </a:solidFill>
              </a:rPr>
              <a:t>más</a:t>
            </a:r>
            <a:r>
              <a:rPr lang="es" sz="1800">
                <a:solidFill>
                  <a:srgbClr val="434343"/>
                </a:solidFill>
              </a:rPr>
              <a:t> </a:t>
            </a:r>
            <a:r>
              <a:rPr lang="es" sz="1800">
                <a:solidFill>
                  <a:srgbClr val="FFC107"/>
                </a:solidFill>
              </a:rPr>
              <a:t>chicos</a:t>
            </a:r>
            <a:r>
              <a:rPr lang="es" sz="1800">
                <a:solidFill>
                  <a:srgbClr val="434343"/>
                </a:solidFill>
              </a:rPr>
              <a:t>. Un ejemplo clásico de </a:t>
            </a:r>
            <a:r>
              <a:rPr lang="es" sz="1800">
                <a:solidFill>
                  <a:srgbClr val="C2185B"/>
                </a:solidFill>
              </a:rPr>
              <a:t>Divide y Vencerás</a:t>
            </a:r>
            <a:r>
              <a:rPr lang="es" sz="1800"/>
              <a:t>.</a:t>
            </a:r>
          </a:p>
        </p:txBody>
      </p:sp>
      <p:sp>
        <p:nvSpPr>
          <p:cNvPr id="390" name="Shape 39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Tres algoritmos</a:t>
            </a:r>
          </a:p>
        </p:txBody>
      </p:sp>
      <p:sp>
        <p:nvSpPr>
          <p:cNvPr id="396" name="Shape 396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Karatsuba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649318" y="1780575"/>
            <a:ext cx="959999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rgbClr val="434343"/>
                </a:solidFill>
              </a:rPr>
              <a:t>Algoritmo: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887700" y="2459750"/>
            <a:ext cx="7368599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b="1" lang="es" sz="3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Supongamos que </a:t>
            </a:r>
            <a:r>
              <a:rPr b="1" lang="es" sz="3000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1" lang="es" sz="3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</a:t>
            </a:r>
            <a:r>
              <a:rPr b="1" lang="es" sz="3000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1" lang="es" sz="3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son números  de longitud </a:t>
            </a:r>
            <a:r>
              <a:rPr b="1" lang="es" sz="3000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1" lang="es" sz="3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donde </a:t>
            </a:r>
            <a:r>
              <a:rPr b="1" lang="es" sz="3000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1" lang="es" sz="3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 una potencia de</a:t>
            </a:r>
            <a:r>
              <a:rPr b="1" lang="es" sz="30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s" sz="3000">
                <a:solidFill>
                  <a:srgbClr val="FFC1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lang="es" sz="300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</p:txBody>
      </p:sp>
      <p:sp>
        <p:nvSpPr>
          <p:cNvPr id="399" name="Shape 39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Tres algoritmos</a:t>
            </a:r>
          </a:p>
        </p:txBody>
      </p:sp>
      <p:sp>
        <p:nvSpPr>
          <p:cNvPr id="405" name="Shape 405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Karatsuba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49318" y="1780575"/>
            <a:ext cx="959999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rgbClr val="434343"/>
                </a:solidFill>
              </a:rPr>
              <a:t>Algoritmo: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887700" y="2459750"/>
            <a:ext cx="7368599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b="1" lang="es" sz="3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Supongamos que </a:t>
            </a:r>
            <a:r>
              <a:rPr b="1" lang="es" sz="3000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1" lang="es" sz="3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</a:t>
            </a:r>
            <a:r>
              <a:rPr b="1" lang="es" sz="3000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1" lang="es" sz="3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son números  de longitud </a:t>
            </a:r>
            <a:r>
              <a:rPr b="1" lang="es" sz="3000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1" lang="es" sz="3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donde </a:t>
            </a:r>
            <a:r>
              <a:rPr b="1" lang="es" sz="3000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1" lang="es" sz="3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 una potencia de</a:t>
            </a:r>
            <a:r>
              <a:rPr b="1" lang="es" sz="30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s" sz="3000">
                <a:solidFill>
                  <a:srgbClr val="FFC1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lang="es" sz="300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843200" y="4403625"/>
            <a:ext cx="7368599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b="1" lang="es" sz="1200">
                <a:solidFill>
                  <a:srgbClr val="434343"/>
                </a:solidFill>
              </a:rPr>
              <a:t>En caso contrario rellenar con 0 a la izquierda, esto afecta el cálculo en menos de un factor de 2. </a:t>
            </a:r>
            <a:r>
              <a:rPr b="1" lang="es" sz="1200">
                <a:solidFill>
                  <a:srgbClr val="C2185B"/>
                </a:solidFill>
              </a:rPr>
              <a:t>!No afecta el comportamiento asintótico!</a:t>
            </a:r>
          </a:p>
        </p:txBody>
      </p:sp>
      <p:sp>
        <p:nvSpPr>
          <p:cNvPr id="409" name="Shape 40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Tres algoritmos</a:t>
            </a:r>
          </a:p>
        </p:txBody>
      </p:sp>
      <p:sp>
        <p:nvSpPr>
          <p:cNvPr id="415" name="Shape 415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Karatsuba</a:t>
            </a:r>
          </a:p>
        </p:txBody>
      </p:sp>
      <p:pic>
        <p:nvPicPr>
          <p:cNvPr id="416" name="Shape 4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370" y="2206375"/>
            <a:ext cx="2168100" cy="790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Shape 4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6375" y="2931950"/>
            <a:ext cx="2129799" cy="782499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Shape 418"/>
          <p:cNvSpPr txBox="1"/>
          <p:nvPr/>
        </p:nvSpPr>
        <p:spPr>
          <a:xfrm>
            <a:off x="649318" y="1780575"/>
            <a:ext cx="959999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rgbClr val="434343"/>
                </a:solidFill>
              </a:rPr>
              <a:t>Algoritmo:</a:t>
            </a:r>
          </a:p>
        </p:txBody>
      </p:sp>
      <p:sp>
        <p:nvSpPr>
          <p:cNvPr id="419" name="Shape 4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Tres algoritmos</a:t>
            </a:r>
          </a:p>
        </p:txBody>
      </p:sp>
      <p:sp>
        <p:nvSpPr>
          <p:cNvPr id="425" name="Shape 425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Karatsuba</a:t>
            </a:r>
          </a:p>
        </p:txBody>
      </p:sp>
      <p:pic>
        <p:nvPicPr>
          <p:cNvPr id="426" name="Shape 4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370" y="2206375"/>
            <a:ext cx="2168100" cy="790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Shape 4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6375" y="2931950"/>
            <a:ext cx="2129799" cy="782499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Shape 428"/>
          <p:cNvSpPr txBox="1"/>
          <p:nvPr/>
        </p:nvSpPr>
        <p:spPr>
          <a:xfrm>
            <a:off x="649318" y="1780575"/>
            <a:ext cx="959999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rgbClr val="434343"/>
                </a:solidFill>
              </a:rPr>
              <a:t>Algoritmo:</a:t>
            </a:r>
          </a:p>
        </p:txBody>
      </p:sp>
      <p:pic>
        <p:nvPicPr>
          <p:cNvPr id="429" name="Shape 4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6375" y="3632239"/>
            <a:ext cx="4565999" cy="7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Shape 4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Tres algoritmos</a:t>
            </a:r>
          </a:p>
        </p:txBody>
      </p:sp>
      <p:sp>
        <p:nvSpPr>
          <p:cNvPr id="436" name="Shape 436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Karatsuba</a:t>
            </a:r>
          </a:p>
        </p:txBody>
      </p:sp>
      <p:pic>
        <p:nvPicPr>
          <p:cNvPr id="437" name="Shape 4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370" y="2206375"/>
            <a:ext cx="2168100" cy="790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Shape 4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6375" y="2931950"/>
            <a:ext cx="2129799" cy="782499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Shape 439"/>
          <p:cNvSpPr txBox="1"/>
          <p:nvPr/>
        </p:nvSpPr>
        <p:spPr>
          <a:xfrm>
            <a:off x="649318" y="1780575"/>
            <a:ext cx="959999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rgbClr val="434343"/>
                </a:solidFill>
              </a:rPr>
              <a:t>Algoritmo:</a:t>
            </a:r>
          </a:p>
        </p:txBody>
      </p:sp>
      <p:pic>
        <p:nvPicPr>
          <p:cNvPr id="440" name="Shape 4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6375" y="3632239"/>
            <a:ext cx="4565999" cy="79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Shape 4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5027" y="2568587"/>
            <a:ext cx="3642442" cy="42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Shape 4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20050" y="1513175"/>
            <a:ext cx="2596884" cy="42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Shape 4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03175" y="2040887"/>
            <a:ext cx="2630652" cy="427199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Shape 4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Tres algoritmos</a:t>
            </a:r>
          </a:p>
        </p:txBody>
      </p:sp>
      <p:sp>
        <p:nvSpPr>
          <p:cNvPr id="450" name="Shape 450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Karatsuba</a:t>
            </a:r>
          </a:p>
        </p:txBody>
      </p:sp>
      <p:pic>
        <p:nvPicPr>
          <p:cNvPr id="451" name="Shape 4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370" y="2206375"/>
            <a:ext cx="2168100" cy="790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Shape 4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6375" y="2931950"/>
            <a:ext cx="2129799" cy="782499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Shape 453"/>
          <p:cNvSpPr txBox="1"/>
          <p:nvPr/>
        </p:nvSpPr>
        <p:spPr>
          <a:xfrm>
            <a:off x="649318" y="1780575"/>
            <a:ext cx="959999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rgbClr val="434343"/>
                </a:solidFill>
              </a:rPr>
              <a:t>Algoritmo:</a:t>
            </a:r>
          </a:p>
        </p:txBody>
      </p:sp>
      <p:pic>
        <p:nvPicPr>
          <p:cNvPr id="454" name="Shape 4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6375" y="3632239"/>
            <a:ext cx="4565999" cy="79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Shape 4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5027" y="2568587"/>
            <a:ext cx="3642442" cy="42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Shape 4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20050" y="1513175"/>
            <a:ext cx="2596884" cy="42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Shape 45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03175" y="2040887"/>
            <a:ext cx="2630652" cy="42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Shape 4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67923" y="3692562"/>
            <a:ext cx="2089725" cy="669399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Shape 45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Tres algoritmos</a:t>
            </a:r>
          </a:p>
        </p:txBody>
      </p:sp>
      <p:sp>
        <p:nvSpPr>
          <p:cNvPr id="465" name="Shape 465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Karatsuba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649324" y="1780575"/>
            <a:ext cx="1105499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rgbClr val="434343"/>
                </a:solidFill>
              </a:rPr>
              <a:t>Complejidad:</a:t>
            </a:r>
          </a:p>
        </p:txBody>
      </p:sp>
      <p:pic>
        <p:nvPicPr>
          <p:cNvPr id="467" name="Shape 4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9636" y="1932987"/>
            <a:ext cx="2089725" cy="66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Shape 4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350" y="1965738"/>
            <a:ext cx="959999" cy="603874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Shape 46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Tres algoritmos</a:t>
            </a:r>
          </a:p>
        </p:txBody>
      </p:sp>
      <p:sp>
        <p:nvSpPr>
          <p:cNvPr id="475" name="Shape 475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Karatsuba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649324" y="1780575"/>
            <a:ext cx="1105499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rgbClr val="434343"/>
                </a:solidFill>
              </a:rPr>
              <a:t>Complejidad:</a:t>
            </a:r>
          </a:p>
        </p:txBody>
      </p:sp>
      <p:pic>
        <p:nvPicPr>
          <p:cNvPr id="477" name="Shape 4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9636" y="1932987"/>
            <a:ext cx="2089725" cy="66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Shape 4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350" y="1965738"/>
            <a:ext cx="959999" cy="603874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Shape 479"/>
          <p:cNvSpPr txBox="1"/>
          <p:nvPr/>
        </p:nvSpPr>
        <p:spPr>
          <a:xfrm>
            <a:off x="311700" y="2510550"/>
            <a:ext cx="3662100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434343"/>
                </a:solidFill>
              </a:rPr>
              <a:t>Sabemos que</a:t>
            </a:r>
            <a:r>
              <a:rPr lang="es"/>
              <a:t> </a:t>
            </a:r>
            <a:r>
              <a:rPr lang="es">
                <a:solidFill>
                  <a:srgbClr val="FFC107"/>
                </a:solidFill>
              </a:rPr>
              <a:t>n = 2</a:t>
            </a:r>
            <a:r>
              <a:rPr baseline="30000" lang="es">
                <a:solidFill>
                  <a:srgbClr val="FFC107"/>
                </a:solidFill>
              </a:rPr>
              <a:t>k</a:t>
            </a:r>
          </a:p>
        </p:txBody>
      </p:sp>
      <p:pic>
        <p:nvPicPr>
          <p:cNvPr id="480" name="Shape 4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3093" y="2862050"/>
            <a:ext cx="3643914" cy="773675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Shape 48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Introducción</a:t>
            </a:r>
          </a:p>
        </p:txBody>
      </p:sp>
      <p:sp>
        <p:nvSpPr>
          <p:cNvPr id="66" name="Shape 66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 clásico</a:t>
            </a:r>
          </a:p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Tres algoritmos</a:t>
            </a:r>
          </a:p>
        </p:txBody>
      </p:sp>
      <p:sp>
        <p:nvSpPr>
          <p:cNvPr id="487" name="Shape 487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Karatsuba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649324" y="1780575"/>
            <a:ext cx="1105499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rgbClr val="434343"/>
                </a:solidFill>
              </a:rPr>
              <a:t>Complejidad:</a:t>
            </a:r>
          </a:p>
        </p:txBody>
      </p:sp>
      <p:pic>
        <p:nvPicPr>
          <p:cNvPr id="489" name="Shape 4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9636" y="1932987"/>
            <a:ext cx="2089725" cy="66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Shape 4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350" y="1965738"/>
            <a:ext cx="959999" cy="603874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Shape 491"/>
          <p:cNvSpPr txBox="1"/>
          <p:nvPr/>
        </p:nvSpPr>
        <p:spPr>
          <a:xfrm>
            <a:off x="311700" y="2510550"/>
            <a:ext cx="3662100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434343"/>
                </a:solidFill>
              </a:rPr>
              <a:t>Sabemos que</a:t>
            </a:r>
            <a:r>
              <a:rPr lang="es"/>
              <a:t> </a:t>
            </a:r>
            <a:r>
              <a:rPr lang="es">
                <a:solidFill>
                  <a:srgbClr val="FFC107"/>
                </a:solidFill>
              </a:rPr>
              <a:t>n = 2</a:t>
            </a:r>
            <a:r>
              <a:rPr baseline="30000" lang="es">
                <a:solidFill>
                  <a:srgbClr val="FFC107"/>
                </a:solidFill>
              </a:rPr>
              <a:t>k</a:t>
            </a:r>
          </a:p>
        </p:txBody>
      </p:sp>
      <p:pic>
        <p:nvPicPr>
          <p:cNvPr id="492" name="Shape 4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3093" y="2862050"/>
            <a:ext cx="3643914" cy="773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Shape 493"/>
          <p:cNvSpPr txBox="1"/>
          <p:nvPr/>
        </p:nvSpPr>
        <p:spPr>
          <a:xfrm>
            <a:off x="387900" y="3348750"/>
            <a:ext cx="3662100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434343"/>
                </a:solidFill>
              </a:rPr>
              <a:t>Para </a:t>
            </a:r>
            <a:r>
              <a:rPr lang="es">
                <a:solidFill>
                  <a:srgbClr val="FFC107"/>
                </a:solidFill>
              </a:rPr>
              <a:t>i = k</a:t>
            </a:r>
            <a:r>
              <a:rPr lang="es"/>
              <a:t> </a:t>
            </a:r>
          </a:p>
        </p:txBody>
      </p:sp>
      <p:pic>
        <p:nvPicPr>
          <p:cNvPr id="494" name="Shape 4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37250" y="3775950"/>
            <a:ext cx="3075597" cy="773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Shape 49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Tres algoritmos</a:t>
            </a:r>
          </a:p>
        </p:txBody>
      </p:sp>
      <p:sp>
        <p:nvSpPr>
          <p:cNvPr id="501" name="Shape 501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Karatsuba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649324" y="1780575"/>
            <a:ext cx="1105499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rgbClr val="434343"/>
                </a:solidFill>
              </a:rPr>
              <a:t>Complejidad:</a:t>
            </a:r>
          </a:p>
        </p:txBody>
      </p:sp>
      <p:pic>
        <p:nvPicPr>
          <p:cNvPr id="503" name="Shape 5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7215" y="2031600"/>
            <a:ext cx="3574986" cy="427199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Shape 50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Tres algoritmos</a:t>
            </a:r>
          </a:p>
        </p:txBody>
      </p:sp>
      <p:sp>
        <p:nvSpPr>
          <p:cNvPr id="510" name="Shape 510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Karatsuba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649324" y="1780575"/>
            <a:ext cx="1105499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rgbClr val="434343"/>
                </a:solidFill>
              </a:rPr>
              <a:t>Complejidad:</a:t>
            </a:r>
          </a:p>
        </p:txBody>
      </p:sp>
      <p:pic>
        <p:nvPicPr>
          <p:cNvPr id="512" name="Shape 5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7215" y="2031600"/>
            <a:ext cx="3574986" cy="42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Shape 5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8800" y="2894375"/>
            <a:ext cx="2582575" cy="53525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Shape 5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Tres algoritmos</a:t>
            </a:r>
          </a:p>
        </p:txBody>
      </p:sp>
      <p:sp>
        <p:nvSpPr>
          <p:cNvPr id="520" name="Shape 520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Karatsuba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649324" y="1780575"/>
            <a:ext cx="1105499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rgbClr val="434343"/>
                </a:solidFill>
              </a:rPr>
              <a:t>Complejidad:</a:t>
            </a:r>
          </a:p>
        </p:txBody>
      </p:sp>
      <p:pic>
        <p:nvPicPr>
          <p:cNvPr id="522" name="Shape 5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7215" y="2031600"/>
            <a:ext cx="3574986" cy="42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Shape 5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8800" y="2894375"/>
            <a:ext cx="2582575" cy="53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Shape 5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7475" y="3688150"/>
            <a:ext cx="2019250" cy="60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Shape 5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41373" y="4009148"/>
            <a:ext cx="2300724" cy="6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Shape 5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¿Podemos mejorar este resultado? ¡Sí!</a:t>
            </a:r>
          </a:p>
        </p:txBody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311700" y="1152475"/>
            <a:ext cx="4063200" cy="46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Más aún, por el Teorema Maestro, </a:t>
            </a:r>
          </a:p>
        </p:txBody>
      </p:sp>
      <p:pic>
        <p:nvPicPr>
          <p:cNvPr id="533" name="Shape 5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9636" y="1932987"/>
            <a:ext cx="2089725" cy="669399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Shape 534"/>
          <p:cNvSpPr txBox="1"/>
          <p:nvPr>
            <p:ph idx="2" type="body"/>
          </p:nvPr>
        </p:nvSpPr>
        <p:spPr>
          <a:xfrm>
            <a:off x="525225" y="2702075"/>
            <a:ext cx="4775399" cy="46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Entonces, a=3, b=2 y tenemos el caso 1, de modo que:</a:t>
            </a:r>
          </a:p>
        </p:txBody>
      </p:sp>
      <p:sp>
        <p:nvSpPr>
          <p:cNvPr id="535" name="Shape 5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536" name="Shape 5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3600" y="3753837"/>
            <a:ext cx="297180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Tres algoritmos</a:t>
            </a:r>
          </a:p>
        </p:txBody>
      </p:sp>
      <p:sp>
        <p:nvSpPr>
          <p:cNvPr id="542" name="Shape 542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Karatsuba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3496825" y="2498625"/>
            <a:ext cx="3662100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s" sz="3000" u="sng">
                <a:solidFill>
                  <a:srgbClr val="2196F3"/>
                </a:solidFill>
                <a:hlinkClick r:id="rId3"/>
              </a:rPr>
              <a:t>Código</a:t>
            </a:r>
          </a:p>
        </p:txBody>
      </p:sp>
      <p:sp>
        <p:nvSpPr>
          <p:cNvPr id="544" name="Shape 5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Tres algoritmos</a:t>
            </a:r>
          </a:p>
        </p:txBody>
      </p:sp>
      <p:sp>
        <p:nvSpPr>
          <p:cNvPr id="550" name="Shape 550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Toom-Cook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489550" y="2117150"/>
            <a:ext cx="3662100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2" name="Shape 552"/>
          <p:cNvSpPr txBox="1"/>
          <p:nvPr/>
        </p:nvSpPr>
        <p:spPr>
          <a:xfrm>
            <a:off x="970375" y="2059200"/>
            <a:ext cx="7368599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b="1" lang="es" sz="3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Este algoritmo fue creado por </a:t>
            </a:r>
            <a:r>
              <a:rPr b="1" lang="es" sz="3000">
                <a:solidFill>
                  <a:srgbClr val="FFC1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Andrei Toom</a:t>
            </a:r>
            <a:r>
              <a:rPr b="1" lang="es" sz="3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mejorado por </a:t>
            </a:r>
            <a:r>
              <a:rPr b="1" lang="es" sz="3000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Stephen Cook</a:t>
            </a:r>
            <a:r>
              <a:rPr b="1" lang="es" sz="3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</a:p>
        </p:txBody>
      </p:sp>
      <p:sp>
        <p:nvSpPr>
          <p:cNvPr id="553" name="Shape 55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Tres algoritmos</a:t>
            </a:r>
          </a:p>
        </p:txBody>
      </p:sp>
      <p:sp>
        <p:nvSpPr>
          <p:cNvPr id="559" name="Shape 559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Toom-Cook</a:t>
            </a:r>
          </a:p>
        </p:txBody>
      </p:sp>
      <p:sp>
        <p:nvSpPr>
          <p:cNvPr id="560" name="Shape 560"/>
          <p:cNvSpPr txBox="1"/>
          <p:nvPr/>
        </p:nvSpPr>
        <p:spPr>
          <a:xfrm>
            <a:off x="489550" y="2117150"/>
            <a:ext cx="3662100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1" name="Shape 561"/>
          <p:cNvSpPr txBox="1"/>
          <p:nvPr/>
        </p:nvSpPr>
        <p:spPr>
          <a:xfrm>
            <a:off x="970375" y="2059200"/>
            <a:ext cx="7368599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b="1" lang="es" sz="3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algoritmo de </a:t>
            </a:r>
            <a:r>
              <a:rPr b="1" lang="es" sz="3000">
                <a:solidFill>
                  <a:srgbClr val="FFC1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Karatsuba</a:t>
            </a:r>
            <a:r>
              <a:rPr b="1" lang="es" sz="3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 un caso particular de un esquema general para partir números que da origen al algoritmo de </a:t>
            </a:r>
            <a:r>
              <a:rPr b="1" lang="es" sz="3000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Toom</a:t>
            </a:r>
            <a:r>
              <a:rPr b="1" lang="es" sz="3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a los algoritmos que usan </a:t>
            </a:r>
            <a:r>
              <a:rPr b="1" lang="es" sz="3000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FFT</a:t>
            </a:r>
            <a:r>
              <a:rPr b="1" lang="es" sz="3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</p:txBody>
      </p:sp>
      <p:sp>
        <p:nvSpPr>
          <p:cNvPr id="562" name="Shape 56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Tres algoritmos</a:t>
            </a:r>
          </a:p>
        </p:txBody>
      </p:sp>
      <p:sp>
        <p:nvSpPr>
          <p:cNvPr id="568" name="Shape 568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Toom-Cook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489550" y="2117150"/>
            <a:ext cx="3662100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" name="Shape 570"/>
          <p:cNvSpPr txBox="1"/>
          <p:nvPr/>
        </p:nvSpPr>
        <p:spPr>
          <a:xfrm>
            <a:off x="970375" y="2059200"/>
            <a:ext cx="7368599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b="1" lang="es" sz="3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Este algoritmo es un buen ejemplo de porqué el </a:t>
            </a:r>
            <a:r>
              <a:rPr b="1" lang="es" sz="3000">
                <a:solidFill>
                  <a:srgbClr val="FFC1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producto de enteros</a:t>
            </a:r>
            <a:r>
              <a:rPr b="1" lang="es" sz="3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está íntimamente relacionado con el problema de encontrar </a:t>
            </a:r>
            <a:r>
              <a:rPr b="1" lang="es" sz="3000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coeficientes de polinomios</a:t>
            </a:r>
            <a:r>
              <a:rPr b="1" lang="es" sz="3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</p:txBody>
      </p:sp>
      <p:sp>
        <p:nvSpPr>
          <p:cNvPr id="571" name="Shape 57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Tres algoritmos</a:t>
            </a:r>
          </a:p>
        </p:txBody>
      </p:sp>
      <p:sp>
        <p:nvSpPr>
          <p:cNvPr id="577" name="Shape 577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Toom-Cook</a:t>
            </a:r>
          </a:p>
        </p:txBody>
      </p:sp>
      <p:sp>
        <p:nvSpPr>
          <p:cNvPr id="578" name="Shape 578"/>
          <p:cNvSpPr txBox="1"/>
          <p:nvPr/>
        </p:nvSpPr>
        <p:spPr>
          <a:xfrm>
            <a:off x="489550" y="2117150"/>
            <a:ext cx="3662100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79" name="Shape 5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746" y="2090750"/>
            <a:ext cx="5412714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Shape 580"/>
          <p:cNvSpPr txBox="1"/>
          <p:nvPr/>
        </p:nvSpPr>
        <p:spPr>
          <a:xfrm>
            <a:off x="311700" y="2841875"/>
            <a:ext cx="3662100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 </a:t>
            </a:r>
            <a:r>
              <a:rPr lang="es" sz="1800">
                <a:solidFill>
                  <a:srgbClr val="FFC1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W(t)</a:t>
            </a:r>
            <a:r>
              <a:rPr lang="es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el polinomio asociado a este producto:</a:t>
            </a:r>
          </a:p>
        </p:txBody>
      </p:sp>
      <p:pic>
        <p:nvPicPr>
          <p:cNvPr id="581" name="Shape 5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9612" y="3566600"/>
            <a:ext cx="5524775" cy="624875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Shape 582"/>
          <p:cNvSpPr txBox="1"/>
          <p:nvPr/>
        </p:nvSpPr>
        <p:spPr>
          <a:xfrm>
            <a:off x="464100" y="4365875"/>
            <a:ext cx="7536900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Supongamos que cada sección tiene un tamaño</a:t>
            </a:r>
          </a:p>
        </p:txBody>
      </p:sp>
      <p:pic>
        <p:nvPicPr>
          <p:cNvPr id="583" name="Shape 5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4997" y="4293125"/>
            <a:ext cx="1017296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Shape 58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Introducción</a:t>
            </a:r>
          </a:p>
        </p:txBody>
      </p:sp>
      <p:sp>
        <p:nvSpPr>
          <p:cNvPr id="73" name="Shape 73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 clásico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3373125" y="2080750"/>
            <a:ext cx="6033900" cy="70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s" sz="3000">
                <a:solidFill>
                  <a:srgbClr val="434343"/>
                </a:solidFill>
              </a:rPr>
              <a:t>   1234</a:t>
            </a:r>
          </a:p>
          <a:p>
            <a:pPr rtl="0">
              <a:spcBef>
                <a:spcPts val="0"/>
              </a:spcBef>
              <a:buNone/>
            </a:pPr>
            <a:r>
              <a:rPr b="1" lang="es" sz="3000">
                <a:solidFill>
                  <a:srgbClr val="434343"/>
                </a:solidFill>
              </a:rPr>
              <a:t>x 5678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434343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434343"/>
              </a:solidFill>
            </a:endParaRPr>
          </a:p>
        </p:txBody>
      </p:sp>
      <p:cxnSp>
        <p:nvCxnSpPr>
          <p:cNvPr id="75" name="Shape 75"/>
          <p:cNvCxnSpPr/>
          <p:nvPr/>
        </p:nvCxnSpPr>
        <p:spPr>
          <a:xfrm>
            <a:off x="3477875" y="3058875"/>
            <a:ext cx="122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Tres algoritmos</a:t>
            </a:r>
          </a:p>
        </p:txBody>
      </p:sp>
      <p:sp>
        <p:nvSpPr>
          <p:cNvPr id="590" name="Shape 590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Toom-Cook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821525" y="2018100"/>
            <a:ext cx="5143499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s"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idea es obtener el valor de las  </a:t>
            </a:r>
          </a:p>
        </p:txBody>
      </p:sp>
      <p:pic>
        <p:nvPicPr>
          <p:cNvPr id="592" name="Shape 5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672" y="2018100"/>
            <a:ext cx="655263" cy="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Shape 59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Tres algoritmos</a:t>
            </a:r>
          </a:p>
        </p:txBody>
      </p:sp>
      <p:sp>
        <p:nvSpPr>
          <p:cNvPr id="599" name="Shape 599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Toom-Cook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821525" y="2018100"/>
            <a:ext cx="5143499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b="1" lang="es"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idea es obtener el valor de las  </a:t>
            </a:r>
          </a:p>
        </p:txBody>
      </p:sp>
      <p:pic>
        <p:nvPicPr>
          <p:cNvPr id="601" name="Shape 6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672" y="2018100"/>
            <a:ext cx="655263" cy="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Shape 602"/>
          <p:cNvSpPr txBox="1"/>
          <p:nvPr/>
        </p:nvSpPr>
        <p:spPr>
          <a:xfrm>
            <a:off x="843550" y="2423525"/>
            <a:ext cx="2117399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rgbClr val="434343"/>
                </a:solidFill>
              </a:rPr>
              <a:t>y sustituir en           </a:t>
            </a:r>
          </a:p>
        </p:txBody>
      </p:sp>
      <p:pic>
        <p:nvPicPr>
          <p:cNvPr id="603" name="Shape 6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1075" y="2473962"/>
            <a:ext cx="941199" cy="499125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Shape 604"/>
          <p:cNvSpPr txBox="1"/>
          <p:nvPr/>
        </p:nvSpPr>
        <p:spPr>
          <a:xfrm>
            <a:off x="3902275" y="2397750"/>
            <a:ext cx="2386499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rgbClr val="434343"/>
                </a:solidFill>
              </a:rPr>
              <a:t>para obtener el           </a:t>
            </a:r>
          </a:p>
        </p:txBody>
      </p:sp>
      <p:sp>
        <p:nvSpPr>
          <p:cNvPr id="605" name="Shape 605"/>
          <p:cNvSpPr txBox="1"/>
          <p:nvPr/>
        </p:nvSpPr>
        <p:spPr>
          <a:xfrm>
            <a:off x="843550" y="2850075"/>
            <a:ext cx="53178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rgbClr val="434343"/>
                </a:solidFill>
              </a:rPr>
              <a:t>valor final del producto sumando:           </a:t>
            </a:r>
          </a:p>
        </p:txBody>
      </p:sp>
      <p:sp>
        <p:nvSpPr>
          <p:cNvPr id="606" name="Shape 60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Tres algoritmos</a:t>
            </a:r>
          </a:p>
        </p:txBody>
      </p:sp>
      <p:sp>
        <p:nvSpPr>
          <p:cNvPr id="612" name="Shape 612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Toom-Cook</a:t>
            </a:r>
          </a:p>
        </p:txBody>
      </p:sp>
      <p:sp>
        <p:nvSpPr>
          <p:cNvPr id="613" name="Shape 613"/>
          <p:cNvSpPr txBox="1"/>
          <p:nvPr/>
        </p:nvSpPr>
        <p:spPr>
          <a:xfrm>
            <a:off x="821525" y="2018100"/>
            <a:ext cx="5143499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b="1" lang="es"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idea es obtener el valor de las  </a:t>
            </a:r>
          </a:p>
        </p:txBody>
      </p:sp>
      <p:pic>
        <p:nvPicPr>
          <p:cNvPr id="614" name="Shape 6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672" y="2018100"/>
            <a:ext cx="655263" cy="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Shape 615"/>
          <p:cNvSpPr txBox="1"/>
          <p:nvPr/>
        </p:nvSpPr>
        <p:spPr>
          <a:xfrm>
            <a:off x="843550" y="2423525"/>
            <a:ext cx="2117399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rgbClr val="434343"/>
                </a:solidFill>
              </a:rPr>
              <a:t>y sustituir en           </a:t>
            </a:r>
          </a:p>
        </p:txBody>
      </p:sp>
      <p:sp>
        <p:nvSpPr>
          <p:cNvPr id="616" name="Shape 616"/>
          <p:cNvSpPr/>
          <p:nvPr/>
        </p:nvSpPr>
        <p:spPr>
          <a:xfrm>
            <a:off x="5894150" y="3450075"/>
            <a:ext cx="1794899" cy="238499"/>
          </a:xfrm>
          <a:prstGeom prst="rect">
            <a:avLst/>
          </a:prstGeom>
          <a:noFill/>
          <a:ln cap="flat" cmpd="sng" w="28575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C2185B"/>
                </a:solidFill>
              </a:rPr>
              <a:t>W</a:t>
            </a:r>
            <a:r>
              <a:rPr baseline="-25000" lang="es" sz="1200">
                <a:solidFill>
                  <a:srgbClr val="C2185B"/>
                </a:solidFill>
              </a:rPr>
              <a:t>4</a:t>
            </a:r>
          </a:p>
        </p:txBody>
      </p:sp>
      <p:sp>
        <p:nvSpPr>
          <p:cNvPr id="617" name="Shape 617"/>
          <p:cNvSpPr/>
          <p:nvPr/>
        </p:nvSpPr>
        <p:spPr>
          <a:xfrm>
            <a:off x="6198950" y="3754875"/>
            <a:ext cx="1794899" cy="238499"/>
          </a:xfrm>
          <a:prstGeom prst="rect">
            <a:avLst/>
          </a:prstGeom>
          <a:noFill/>
          <a:ln cap="flat" cmpd="sng" w="28575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C2185B"/>
                </a:solidFill>
              </a:rPr>
              <a:t>W</a:t>
            </a:r>
            <a:r>
              <a:rPr baseline="-25000" lang="es" sz="1200">
                <a:solidFill>
                  <a:srgbClr val="C2185B"/>
                </a:solidFill>
              </a:rPr>
              <a:t>3</a:t>
            </a:r>
          </a:p>
        </p:txBody>
      </p:sp>
      <p:sp>
        <p:nvSpPr>
          <p:cNvPr id="618" name="Shape 618"/>
          <p:cNvSpPr/>
          <p:nvPr/>
        </p:nvSpPr>
        <p:spPr>
          <a:xfrm>
            <a:off x="6517442" y="4059675"/>
            <a:ext cx="1794899" cy="238499"/>
          </a:xfrm>
          <a:prstGeom prst="rect">
            <a:avLst/>
          </a:prstGeom>
          <a:noFill/>
          <a:ln cap="flat" cmpd="sng" w="28575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C2185B"/>
                </a:solidFill>
              </a:rPr>
              <a:t>W</a:t>
            </a:r>
            <a:r>
              <a:rPr baseline="-25000" lang="es" sz="1200">
                <a:solidFill>
                  <a:srgbClr val="C2185B"/>
                </a:solidFill>
              </a:rPr>
              <a:t>2</a:t>
            </a:r>
          </a:p>
        </p:txBody>
      </p:sp>
      <p:sp>
        <p:nvSpPr>
          <p:cNvPr id="619" name="Shape 619"/>
          <p:cNvSpPr/>
          <p:nvPr/>
        </p:nvSpPr>
        <p:spPr>
          <a:xfrm>
            <a:off x="6840101" y="4364475"/>
            <a:ext cx="1794899" cy="238499"/>
          </a:xfrm>
          <a:prstGeom prst="rect">
            <a:avLst/>
          </a:prstGeom>
          <a:noFill/>
          <a:ln cap="flat" cmpd="sng" w="28575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C2185B"/>
                </a:solidFill>
              </a:rPr>
              <a:t>W</a:t>
            </a:r>
            <a:r>
              <a:rPr baseline="-25000" lang="es" sz="1200">
                <a:solidFill>
                  <a:srgbClr val="C2185B"/>
                </a:solidFill>
              </a:rPr>
              <a:t>1</a:t>
            </a:r>
          </a:p>
        </p:txBody>
      </p:sp>
      <p:sp>
        <p:nvSpPr>
          <p:cNvPr id="620" name="Shape 620"/>
          <p:cNvSpPr/>
          <p:nvPr/>
        </p:nvSpPr>
        <p:spPr>
          <a:xfrm>
            <a:off x="7171690" y="4669275"/>
            <a:ext cx="1794899" cy="238499"/>
          </a:xfrm>
          <a:prstGeom prst="rect">
            <a:avLst/>
          </a:prstGeom>
          <a:noFill/>
          <a:ln cap="flat" cmpd="sng" w="28575">
            <a:solidFill>
              <a:srgbClr val="2196F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200">
                <a:solidFill>
                  <a:srgbClr val="C2185B"/>
                </a:solidFill>
              </a:rPr>
              <a:t>W</a:t>
            </a:r>
            <a:r>
              <a:rPr baseline="-25000" lang="es" sz="1200">
                <a:solidFill>
                  <a:srgbClr val="C2185B"/>
                </a:solidFill>
              </a:rPr>
              <a:t>0</a:t>
            </a:r>
          </a:p>
        </p:txBody>
      </p:sp>
      <p:pic>
        <p:nvPicPr>
          <p:cNvPr id="621" name="Shape 6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6747" y="3892575"/>
            <a:ext cx="101729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Shape 6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1075" y="2473962"/>
            <a:ext cx="941199" cy="499125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Shape 623"/>
          <p:cNvSpPr txBox="1"/>
          <p:nvPr/>
        </p:nvSpPr>
        <p:spPr>
          <a:xfrm>
            <a:off x="3902275" y="2397750"/>
            <a:ext cx="2386499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rgbClr val="434343"/>
                </a:solidFill>
              </a:rPr>
              <a:t>para obtener el           </a:t>
            </a:r>
          </a:p>
        </p:txBody>
      </p:sp>
      <p:sp>
        <p:nvSpPr>
          <p:cNvPr id="624" name="Shape 624"/>
          <p:cNvSpPr txBox="1"/>
          <p:nvPr/>
        </p:nvSpPr>
        <p:spPr>
          <a:xfrm>
            <a:off x="843550" y="2850075"/>
            <a:ext cx="53178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rgbClr val="434343"/>
                </a:solidFill>
              </a:rPr>
              <a:t>valor final del producto sumando:           </a:t>
            </a:r>
          </a:p>
        </p:txBody>
      </p:sp>
      <p:sp>
        <p:nvSpPr>
          <p:cNvPr id="625" name="Shape 62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Tres algoritmos</a:t>
            </a:r>
          </a:p>
        </p:txBody>
      </p:sp>
      <p:sp>
        <p:nvSpPr>
          <p:cNvPr id="631" name="Shape 631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Toom-Cook</a:t>
            </a:r>
          </a:p>
        </p:txBody>
      </p:sp>
      <p:sp>
        <p:nvSpPr>
          <p:cNvPr id="632" name="Shape 632"/>
          <p:cNvSpPr txBox="1"/>
          <p:nvPr/>
        </p:nvSpPr>
        <p:spPr>
          <a:xfrm>
            <a:off x="821525" y="2018100"/>
            <a:ext cx="6777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b="1" lang="es"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obtener los coeficientes notamos que:  </a:t>
            </a:r>
          </a:p>
        </p:txBody>
      </p:sp>
      <p:sp>
        <p:nvSpPr>
          <p:cNvPr id="633" name="Shape 6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Tres algoritmos</a:t>
            </a:r>
          </a:p>
        </p:txBody>
      </p:sp>
      <p:sp>
        <p:nvSpPr>
          <p:cNvPr id="639" name="Shape 639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Toom-Cook</a:t>
            </a:r>
          </a:p>
        </p:txBody>
      </p:sp>
      <p:sp>
        <p:nvSpPr>
          <p:cNvPr id="640" name="Shape 640"/>
          <p:cNvSpPr txBox="1"/>
          <p:nvPr/>
        </p:nvSpPr>
        <p:spPr>
          <a:xfrm>
            <a:off x="821525" y="2018100"/>
            <a:ext cx="6777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b="1" lang="es"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obtener los coeficientes notamos que:  </a:t>
            </a:r>
          </a:p>
        </p:txBody>
      </p:sp>
      <p:pic>
        <p:nvPicPr>
          <p:cNvPr id="641" name="Shape 6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100" y="3172689"/>
            <a:ext cx="4090400" cy="4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Shape 6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100" y="2660600"/>
            <a:ext cx="1470589" cy="4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Shape 6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5100" y="3639837"/>
            <a:ext cx="4164610" cy="4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Shape 6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4156" y="4111925"/>
            <a:ext cx="4980231" cy="4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Shape 6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94150" y="4569989"/>
            <a:ext cx="1643600" cy="46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Shape 6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Tres algoritmos</a:t>
            </a:r>
          </a:p>
        </p:txBody>
      </p:sp>
      <p:sp>
        <p:nvSpPr>
          <p:cNvPr id="652" name="Shape 652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Toom-Cook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821525" y="2018100"/>
            <a:ext cx="6777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b="1" lang="es"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obtener los coeficientes notamos que:  </a:t>
            </a:r>
          </a:p>
        </p:txBody>
      </p:sp>
      <p:pic>
        <p:nvPicPr>
          <p:cNvPr id="654" name="Shape 6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100" y="3172689"/>
            <a:ext cx="4090400" cy="4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Shape 6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100" y="2660600"/>
            <a:ext cx="1470589" cy="4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Shape 6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5100" y="3639837"/>
            <a:ext cx="4164610" cy="4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Shape 6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4156" y="4111925"/>
            <a:ext cx="4980231" cy="4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Shape 6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94150" y="4569989"/>
            <a:ext cx="1643600" cy="46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Shape 659"/>
          <p:cNvSpPr txBox="1"/>
          <p:nvPr/>
        </p:nvSpPr>
        <p:spPr>
          <a:xfrm>
            <a:off x="6046325" y="2930975"/>
            <a:ext cx="1805699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just">
              <a:spcBef>
                <a:spcPts val="0"/>
              </a:spcBef>
              <a:buNone/>
            </a:pPr>
            <a:r>
              <a:rPr b="1" lang="es">
                <a:solidFill>
                  <a:srgbClr val="FFC107"/>
                </a:solidFill>
              </a:rPr>
              <a:t>Hay métodos más eficientes para obtener los coeficientes.</a:t>
            </a:r>
          </a:p>
        </p:txBody>
      </p:sp>
      <p:sp>
        <p:nvSpPr>
          <p:cNvPr id="660" name="Shape 66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Tres algoritmos</a:t>
            </a:r>
          </a:p>
        </p:txBody>
      </p:sp>
      <p:sp>
        <p:nvSpPr>
          <p:cNvPr id="666" name="Shape 666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Toom-Cook</a:t>
            </a:r>
          </a:p>
        </p:txBody>
      </p:sp>
      <p:sp>
        <p:nvSpPr>
          <p:cNvPr id="667" name="Shape 667"/>
          <p:cNvSpPr txBox="1"/>
          <p:nvPr/>
        </p:nvSpPr>
        <p:spPr>
          <a:xfrm>
            <a:off x="821525" y="2018100"/>
            <a:ext cx="76407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b="1" lang="es"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importante notar que en este ejemplo dividimos los números en </a:t>
            </a:r>
            <a:r>
              <a:rPr b="1" lang="es" sz="2400">
                <a:solidFill>
                  <a:srgbClr val="FFC1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1" lang="es"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En general, se podría descomponer los números  en </a:t>
            </a:r>
            <a:r>
              <a:rPr b="1" lang="es" sz="2400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 partes</a:t>
            </a:r>
            <a:r>
              <a:rPr b="1" lang="es"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seguir el mismo algoritmo.</a:t>
            </a:r>
          </a:p>
        </p:txBody>
      </p:sp>
      <p:sp>
        <p:nvSpPr>
          <p:cNvPr id="668" name="Shape 66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Tres algoritmos</a:t>
            </a:r>
          </a:p>
        </p:txBody>
      </p:sp>
      <p:sp>
        <p:nvSpPr>
          <p:cNvPr id="674" name="Shape 674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Toom-Cook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821525" y="2018100"/>
            <a:ext cx="76407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b="1" lang="es"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importante notar que en este ejemplo dividimos los números en </a:t>
            </a:r>
            <a:r>
              <a:rPr b="1" lang="es" sz="2400">
                <a:solidFill>
                  <a:srgbClr val="FFC1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1" lang="es"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En general, se podría descomponer los números  en </a:t>
            </a:r>
            <a:r>
              <a:rPr b="1" lang="es" sz="2400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 partes</a:t>
            </a:r>
            <a:r>
              <a:rPr b="1" lang="es"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seguir el mismo algoritmo.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821525" y="3694500"/>
            <a:ext cx="76407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b="1" lang="es"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Esto da origen a toda una familia de algoritmos, los algoritmos: </a:t>
            </a:r>
            <a:r>
              <a:rPr b="1" lang="es" sz="2400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Toom-k</a:t>
            </a:r>
          </a:p>
        </p:txBody>
      </p:sp>
      <p:sp>
        <p:nvSpPr>
          <p:cNvPr id="677" name="Shape 67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Tres algoritmos</a:t>
            </a:r>
          </a:p>
        </p:txBody>
      </p:sp>
      <p:sp>
        <p:nvSpPr>
          <p:cNvPr id="683" name="Shape 683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Toom-Cook</a:t>
            </a:r>
          </a:p>
        </p:txBody>
      </p:sp>
      <p:sp>
        <p:nvSpPr>
          <p:cNvPr id="684" name="Shape 684"/>
          <p:cNvSpPr txBox="1"/>
          <p:nvPr/>
        </p:nvSpPr>
        <p:spPr>
          <a:xfrm>
            <a:off x="821525" y="2018100"/>
            <a:ext cx="76407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b="1" lang="es"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</a:t>
            </a:r>
            <a:r>
              <a:rPr b="1" lang="es" sz="2400">
                <a:solidFill>
                  <a:srgbClr val="FFC1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complejidad</a:t>
            </a:r>
            <a:r>
              <a:rPr b="1" lang="es" sz="2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este algoritmo es:</a:t>
            </a:r>
          </a:p>
        </p:txBody>
      </p:sp>
      <p:pic>
        <p:nvPicPr>
          <p:cNvPr id="685" name="Shape 6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837" y="2882875"/>
            <a:ext cx="4788325" cy="1194874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Shape 68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Tres algoritmos</a:t>
            </a:r>
          </a:p>
        </p:txBody>
      </p:sp>
      <p:sp>
        <p:nvSpPr>
          <p:cNvPr id="692" name="Shape 692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Schönhagen-Strassen</a:t>
            </a:r>
          </a:p>
        </p:txBody>
      </p:sp>
      <p:sp>
        <p:nvSpPr>
          <p:cNvPr id="693" name="Shape 693"/>
          <p:cNvSpPr txBox="1"/>
          <p:nvPr/>
        </p:nvSpPr>
        <p:spPr>
          <a:xfrm>
            <a:off x="750225" y="2110800"/>
            <a:ext cx="6968100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1971</a:t>
            </a:r>
            <a:r>
              <a:rPr lang="es" sz="18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1800">
                <a:solidFill>
                  <a:srgbClr val="FFC1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Volker Strassen</a:t>
            </a:r>
            <a:r>
              <a:rPr lang="es" sz="18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lang="es" sz="18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1800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Arnold Schönhage </a:t>
            </a:r>
            <a:r>
              <a:rPr lang="es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desarrollaron un método para multiplicar grandes enteros. Este método se basa de igual manera en el principio de divide y vencerás. </a:t>
            </a:r>
          </a:p>
        </p:txBody>
      </p:sp>
      <p:sp>
        <p:nvSpPr>
          <p:cNvPr id="694" name="Shape 69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Introducción</a:t>
            </a:r>
          </a:p>
        </p:txBody>
      </p:sp>
      <p:sp>
        <p:nvSpPr>
          <p:cNvPr id="82" name="Shape 82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 clásico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3373125" y="2080750"/>
            <a:ext cx="6033900" cy="70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3000">
                <a:solidFill>
                  <a:srgbClr val="434343"/>
                </a:solidFill>
              </a:rPr>
              <a:t>   1234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3000">
                <a:solidFill>
                  <a:srgbClr val="434343"/>
                </a:solidFill>
              </a:rPr>
              <a:t>x 5678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434343"/>
              </a:solidFill>
            </a:endParaRPr>
          </a:p>
        </p:txBody>
      </p:sp>
      <p:cxnSp>
        <p:nvCxnSpPr>
          <p:cNvPr id="84" name="Shape 84"/>
          <p:cNvCxnSpPr/>
          <p:nvPr/>
        </p:nvCxnSpPr>
        <p:spPr>
          <a:xfrm>
            <a:off x="3477875" y="3058875"/>
            <a:ext cx="122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5" name="Shape 85"/>
          <p:cNvSpPr txBox="1"/>
          <p:nvPr/>
        </p:nvSpPr>
        <p:spPr>
          <a:xfrm>
            <a:off x="3483875" y="30588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8 16 24 32</a:t>
            </a:r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Tres algoritmos</a:t>
            </a:r>
          </a:p>
        </p:txBody>
      </p:sp>
      <p:sp>
        <p:nvSpPr>
          <p:cNvPr id="700" name="Shape 700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Schönhagen-Strassen</a:t>
            </a:r>
          </a:p>
        </p:txBody>
      </p:sp>
      <p:sp>
        <p:nvSpPr>
          <p:cNvPr id="701" name="Shape 701"/>
          <p:cNvSpPr txBox="1"/>
          <p:nvPr/>
        </p:nvSpPr>
        <p:spPr>
          <a:xfrm>
            <a:off x="737500" y="2567350"/>
            <a:ext cx="6968100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s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 número se divide en </a:t>
            </a:r>
            <a:r>
              <a:rPr lang="es" sz="1800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partes</a:t>
            </a:r>
            <a:r>
              <a:rPr lang="es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 Cada parte contiene una cantidad igual de bits (misma idea… rellenar con ceros si falta). Estos números pueden ser vistos como vectores. Si se aplica una </a:t>
            </a:r>
            <a:r>
              <a:rPr lang="es" sz="1800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convolución</a:t>
            </a:r>
            <a:r>
              <a:rPr lang="es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un par de estos vectores, obtendremos su producto.  </a:t>
            </a:r>
          </a:p>
        </p:txBody>
      </p:sp>
      <p:sp>
        <p:nvSpPr>
          <p:cNvPr id="702" name="Shape 702"/>
          <p:cNvSpPr txBox="1"/>
          <p:nvPr/>
        </p:nvSpPr>
        <p:spPr>
          <a:xfrm>
            <a:off x="489575" y="2015400"/>
            <a:ext cx="3833699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rgbClr val="FFC107"/>
                </a:solidFill>
              </a:rPr>
              <a:t>Idea</a:t>
            </a:r>
          </a:p>
        </p:txBody>
      </p:sp>
      <p:sp>
        <p:nvSpPr>
          <p:cNvPr id="703" name="Shape 70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Tres algoritmos</a:t>
            </a:r>
          </a:p>
        </p:txBody>
      </p:sp>
      <p:sp>
        <p:nvSpPr>
          <p:cNvPr id="709" name="Shape 709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Schönhagen-Strassen</a:t>
            </a:r>
          </a:p>
        </p:txBody>
      </p:sp>
      <p:sp>
        <p:nvSpPr>
          <p:cNvPr id="710" name="Shape 710"/>
          <p:cNvSpPr txBox="1"/>
          <p:nvPr/>
        </p:nvSpPr>
        <p:spPr>
          <a:xfrm>
            <a:off x="489575" y="2015400"/>
            <a:ext cx="3833699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rgbClr val="FFC107"/>
                </a:solidFill>
              </a:rPr>
              <a:t>Complejidad</a:t>
            </a:r>
          </a:p>
        </p:txBody>
      </p:sp>
      <p:pic>
        <p:nvPicPr>
          <p:cNvPr id="711" name="Shape 7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2904487"/>
            <a:ext cx="6858000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Shape 7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Tres algoritmos</a:t>
            </a:r>
          </a:p>
        </p:txBody>
      </p:sp>
      <p:sp>
        <p:nvSpPr>
          <p:cNvPr id="718" name="Shape 718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Schönhagen-Strassen</a:t>
            </a:r>
          </a:p>
        </p:txBody>
      </p:sp>
      <p:sp>
        <p:nvSpPr>
          <p:cNvPr id="719" name="Shape 719"/>
          <p:cNvSpPr txBox="1"/>
          <p:nvPr/>
        </p:nvSpPr>
        <p:spPr>
          <a:xfrm>
            <a:off x="998200" y="2273825"/>
            <a:ext cx="3833699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rgbClr val="434343"/>
                </a:solidFill>
              </a:rPr>
              <a:t>Idea Clave: </a:t>
            </a:r>
            <a:r>
              <a:rPr b="1" lang="es" sz="2400">
                <a:solidFill>
                  <a:srgbClr val="C2185B"/>
                </a:solidFill>
              </a:rPr>
              <a:t>Convolución</a:t>
            </a:r>
          </a:p>
        </p:txBody>
      </p:sp>
      <p:sp>
        <p:nvSpPr>
          <p:cNvPr id="720" name="Shape 720"/>
          <p:cNvSpPr txBox="1"/>
          <p:nvPr/>
        </p:nvSpPr>
        <p:spPr>
          <a:xfrm>
            <a:off x="1036350" y="3369825"/>
            <a:ext cx="7502399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rgbClr val="434343"/>
                </a:solidFill>
              </a:rPr>
              <a:t>Algoritmo Clave: </a:t>
            </a:r>
            <a:r>
              <a:rPr b="1" lang="es" sz="2400">
                <a:solidFill>
                  <a:srgbClr val="2196F3"/>
                </a:solidFill>
              </a:rPr>
              <a:t>Transformada Rápida de Fourier</a:t>
            </a:r>
          </a:p>
        </p:txBody>
      </p:sp>
      <p:sp>
        <p:nvSpPr>
          <p:cNvPr id="721" name="Shape 72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Tres algoritmos</a:t>
            </a:r>
          </a:p>
        </p:txBody>
      </p:sp>
      <p:sp>
        <p:nvSpPr>
          <p:cNvPr id="727" name="Shape 727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Schönhagen-Strassen</a:t>
            </a:r>
          </a:p>
        </p:txBody>
      </p:sp>
      <p:sp>
        <p:nvSpPr>
          <p:cNvPr id="728" name="Shape 728"/>
          <p:cNvSpPr txBox="1"/>
          <p:nvPr/>
        </p:nvSpPr>
        <p:spPr>
          <a:xfrm>
            <a:off x="851950" y="2619450"/>
            <a:ext cx="6968100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 convolución es una operación matemática que toma </a:t>
            </a:r>
            <a:r>
              <a:rPr lang="es" sz="1800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dos funciones</a:t>
            </a:r>
            <a:r>
              <a:rPr lang="es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</a:t>
            </a:r>
            <a:r>
              <a:rPr lang="es" sz="1800">
                <a:solidFill>
                  <a:srgbClr val="FFC1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devuelve una tercera</a:t>
            </a:r>
            <a:r>
              <a:rPr lang="es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489575" y="2015400"/>
            <a:ext cx="3833699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rgbClr val="C2185B"/>
                </a:solidFill>
              </a:rPr>
              <a:t>Convolución</a:t>
            </a:r>
          </a:p>
        </p:txBody>
      </p:sp>
      <p:pic>
        <p:nvPicPr>
          <p:cNvPr id="730" name="Shape 7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300" y="3496776"/>
            <a:ext cx="7141261" cy="1546375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Shape 7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Tres algoritmos</a:t>
            </a:r>
          </a:p>
        </p:txBody>
      </p:sp>
      <p:sp>
        <p:nvSpPr>
          <p:cNvPr id="737" name="Shape 737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Schönhagen-Strassen</a:t>
            </a:r>
          </a:p>
        </p:txBody>
      </p:sp>
      <p:sp>
        <p:nvSpPr>
          <p:cNvPr id="738" name="Shape 738"/>
          <p:cNvSpPr txBox="1"/>
          <p:nvPr/>
        </p:nvSpPr>
        <p:spPr>
          <a:xfrm>
            <a:off x="851950" y="2619450"/>
            <a:ext cx="6968100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Teorema de la convolución: La </a:t>
            </a:r>
            <a:r>
              <a:rPr lang="es" sz="1800">
                <a:solidFill>
                  <a:srgbClr val="FFC1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transformada de Fourier</a:t>
            </a:r>
            <a:r>
              <a:rPr lang="es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una convolución proveniente de dos funciones, es el </a:t>
            </a:r>
            <a:r>
              <a:rPr lang="es" sz="1800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producto punto</a:t>
            </a:r>
            <a:r>
              <a:rPr lang="es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entre la transformada de Fourier de ambas funciones. </a:t>
            </a:r>
          </a:p>
        </p:txBody>
      </p:sp>
      <p:sp>
        <p:nvSpPr>
          <p:cNvPr id="739" name="Shape 739"/>
          <p:cNvSpPr txBox="1"/>
          <p:nvPr/>
        </p:nvSpPr>
        <p:spPr>
          <a:xfrm>
            <a:off x="489575" y="2015400"/>
            <a:ext cx="3833699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rgbClr val="C2185B"/>
                </a:solidFill>
              </a:rPr>
              <a:t>Convolución</a:t>
            </a:r>
          </a:p>
        </p:txBody>
      </p:sp>
      <p:sp>
        <p:nvSpPr>
          <p:cNvPr id="740" name="Shape 7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Tres algoritmos</a:t>
            </a:r>
          </a:p>
        </p:txBody>
      </p:sp>
      <p:sp>
        <p:nvSpPr>
          <p:cNvPr id="746" name="Shape 746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Schönhagen-Strassen</a:t>
            </a:r>
          </a:p>
        </p:txBody>
      </p:sp>
      <p:sp>
        <p:nvSpPr>
          <p:cNvPr id="747" name="Shape 747"/>
          <p:cNvSpPr txBox="1"/>
          <p:nvPr/>
        </p:nvSpPr>
        <p:spPr>
          <a:xfrm>
            <a:off x="851950" y="2619450"/>
            <a:ext cx="6968100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Teorema de la convolución: La </a:t>
            </a:r>
            <a:r>
              <a:rPr lang="es" sz="1800">
                <a:solidFill>
                  <a:srgbClr val="FFC1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transformada de Fourier</a:t>
            </a:r>
            <a:r>
              <a:rPr lang="es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una convolución proveniente de dos funciones, es el </a:t>
            </a:r>
            <a:r>
              <a:rPr lang="es" sz="1800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producto punto</a:t>
            </a:r>
            <a:r>
              <a:rPr lang="es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entre la transformada de Fourier de ambas funciones. </a:t>
            </a:r>
          </a:p>
        </p:txBody>
      </p:sp>
      <p:sp>
        <p:nvSpPr>
          <p:cNvPr id="748" name="Shape 748"/>
          <p:cNvSpPr txBox="1"/>
          <p:nvPr/>
        </p:nvSpPr>
        <p:spPr>
          <a:xfrm>
            <a:off x="489575" y="2015400"/>
            <a:ext cx="3833699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rgbClr val="C2185B"/>
                </a:solidFill>
              </a:rPr>
              <a:t>Convolución</a:t>
            </a:r>
          </a:p>
        </p:txBody>
      </p:sp>
      <p:sp>
        <p:nvSpPr>
          <p:cNvPr id="749" name="Shape 749"/>
          <p:cNvSpPr txBox="1"/>
          <p:nvPr/>
        </p:nvSpPr>
        <p:spPr>
          <a:xfrm>
            <a:off x="693000" y="4062675"/>
            <a:ext cx="5308800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s" sz="3600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Problema: </a:t>
            </a:r>
            <a:r>
              <a:rPr b="1" lang="es" sz="1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Transformada de Fourier</a:t>
            </a:r>
          </a:p>
        </p:txBody>
      </p:sp>
      <p:pic>
        <p:nvPicPr>
          <p:cNvPr id="750" name="Shape 7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5600" y="3915437"/>
            <a:ext cx="1657350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Shape 7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196F3"/>
        </a:solidFill>
      </p:bgPr>
    </p:bg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 txBox="1"/>
          <p:nvPr/>
        </p:nvSpPr>
        <p:spPr>
          <a:xfrm>
            <a:off x="292450" y="343125"/>
            <a:ext cx="8379600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just">
              <a:spcBef>
                <a:spcPts val="0"/>
              </a:spcBef>
              <a:buNone/>
            </a:pPr>
            <a:r>
              <a:rPr b="1" lang="es" sz="3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1" lang="es" sz="3200">
                <a:solidFill>
                  <a:srgbClr val="FFC1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Fast Fourier Transform</a:t>
            </a:r>
            <a:r>
              <a:rPr b="1" lang="es" sz="3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has now been widely known for about a year. During that time it has had a </a:t>
            </a:r>
            <a:r>
              <a:rPr b="1" lang="es" sz="3200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major</a:t>
            </a:r>
            <a:r>
              <a:rPr b="1" lang="es" sz="3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effect on several areas of computing, the most striking example being techniques of </a:t>
            </a:r>
            <a:r>
              <a:rPr b="1" lang="es" sz="3200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numerical convolution</a:t>
            </a:r>
            <a:r>
              <a:rPr b="1" lang="es" sz="3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which have been completely </a:t>
            </a:r>
            <a:r>
              <a:rPr b="1" lang="es" sz="3200">
                <a:solidFill>
                  <a:srgbClr val="FFC1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revolutionized</a:t>
            </a:r>
            <a:r>
              <a:rPr b="1" lang="es" sz="3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What exactly is the "Fast Fourier Transform''? </a:t>
            </a:r>
          </a:p>
        </p:txBody>
      </p:sp>
      <p:sp>
        <p:nvSpPr>
          <p:cNvPr id="757" name="Shape 75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Tres algoritmos</a:t>
            </a:r>
          </a:p>
        </p:txBody>
      </p:sp>
      <p:sp>
        <p:nvSpPr>
          <p:cNvPr id="763" name="Shape 763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Schönhagen-Strassen</a:t>
            </a:r>
          </a:p>
        </p:txBody>
      </p:sp>
      <p:sp>
        <p:nvSpPr>
          <p:cNvPr id="764" name="Shape 764"/>
          <p:cNvSpPr txBox="1"/>
          <p:nvPr/>
        </p:nvSpPr>
        <p:spPr>
          <a:xfrm>
            <a:off x="489575" y="2008400"/>
            <a:ext cx="4901999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rgbClr val="2196F3"/>
                </a:solidFill>
              </a:rPr>
              <a:t>Transformada Rápida de Fourier</a:t>
            </a:r>
          </a:p>
        </p:txBody>
      </p:sp>
      <p:pic>
        <p:nvPicPr>
          <p:cNvPr id="765" name="Shape 7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102" y="2508925"/>
            <a:ext cx="3475347" cy="2558375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Shape 766"/>
          <p:cNvSpPr/>
          <p:nvPr/>
        </p:nvSpPr>
        <p:spPr>
          <a:xfrm>
            <a:off x="2695725" y="2619425"/>
            <a:ext cx="559499" cy="22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s" sz="600">
                <a:solidFill>
                  <a:srgbClr val="434343"/>
                </a:solidFill>
              </a:rPr>
              <a:t>Bits en reversa</a:t>
            </a:r>
          </a:p>
        </p:txBody>
      </p:sp>
      <p:sp>
        <p:nvSpPr>
          <p:cNvPr id="767" name="Shape 767"/>
          <p:cNvSpPr/>
          <p:nvPr/>
        </p:nvSpPr>
        <p:spPr>
          <a:xfrm>
            <a:off x="3645132" y="2670400"/>
            <a:ext cx="436500" cy="1523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600">
                <a:solidFill>
                  <a:srgbClr val="434343"/>
                </a:solidFill>
              </a:rPr>
              <a:t>Paso 1</a:t>
            </a:r>
          </a:p>
        </p:txBody>
      </p:sp>
      <p:sp>
        <p:nvSpPr>
          <p:cNvPr id="768" name="Shape 768"/>
          <p:cNvSpPr/>
          <p:nvPr/>
        </p:nvSpPr>
        <p:spPr>
          <a:xfrm>
            <a:off x="4324575" y="2670400"/>
            <a:ext cx="436500" cy="1523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600">
                <a:solidFill>
                  <a:srgbClr val="434343"/>
                </a:solidFill>
              </a:rPr>
              <a:t>Paso 2</a:t>
            </a:r>
          </a:p>
        </p:txBody>
      </p:sp>
      <p:sp>
        <p:nvSpPr>
          <p:cNvPr id="769" name="Shape 769"/>
          <p:cNvSpPr/>
          <p:nvPr/>
        </p:nvSpPr>
        <p:spPr>
          <a:xfrm>
            <a:off x="5054880" y="2670211"/>
            <a:ext cx="436500" cy="1523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600">
                <a:solidFill>
                  <a:srgbClr val="434343"/>
                </a:solidFill>
              </a:rPr>
              <a:t>Paso 3</a:t>
            </a:r>
          </a:p>
        </p:txBody>
      </p:sp>
      <p:sp>
        <p:nvSpPr>
          <p:cNvPr id="770" name="Shape 770"/>
          <p:cNvSpPr/>
          <p:nvPr/>
        </p:nvSpPr>
        <p:spPr>
          <a:xfrm>
            <a:off x="5556776" y="2261109"/>
            <a:ext cx="610500" cy="61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1" name="Shape 771"/>
          <p:cNvSpPr/>
          <p:nvPr/>
        </p:nvSpPr>
        <p:spPr>
          <a:xfrm>
            <a:off x="5652175" y="2543225"/>
            <a:ext cx="515100" cy="22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600">
                <a:solidFill>
                  <a:srgbClr val="434343"/>
                </a:solidFill>
              </a:rPr>
              <a:t>Orden Natural</a:t>
            </a:r>
          </a:p>
        </p:txBody>
      </p:sp>
      <p:sp>
        <p:nvSpPr>
          <p:cNvPr id="772" name="Shape 772"/>
          <p:cNvSpPr/>
          <p:nvPr/>
        </p:nvSpPr>
        <p:spPr>
          <a:xfrm>
            <a:off x="4310619" y="3401217"/>
            <a:ext cx="113999" cy="113999"/>
          </a:xfrm>
          <a:prstGeom prst="ellipse">
            <a:avLst/>
          </a:prstGeom>
          <a:solidFill>
            <a:srgbClr val="FFC107"/>
          </a:solidFill>
          <a:ln cap="flat" cmpd="sng" w="9525">
            <a:solidFill>
              <a:srgbClr val="FFC10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3" name="Shape 773"/>
          <p:cNvSpPr/>
          <p:nvPr/>
        </p:nvSpPr>
        <p:spPr>
          <a:xfrm>
            <a:off x="4310613" y="3109142"/>
            <a:ext cx="113999" cy="113999"/>
          </a:xfrm>
          <a:prstGeom prst="ellipse">
            <a:avLst/>
          </a:prstGeom>
          <a:solidFill>
            <a:srgbClr val="FFC107"/>
          </a:solidFill>
          <a:ln cap="flat" cmpd="sng" w="9525">
            <a:solidFill>
              <a:srgbClr val="FFC10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4" name="Shape 774"/>
          <p:cNvSpPr/>
          <p:nvPr/>
        </p:nvSpPr>
        <p:spPr>
          <a:xfrm>
            <a:off x="4310619" y="4202119"/>
            <a:ext cx="113999" cy="113999"/>
          </a:xfrm>
          <a:prstGeom prst="ellipse">
            <a:avLst/>
          </a:prstGeom>
          <a:solidFill>
            <a:srgbClr val="FFC107"/>
          </a:solidFill>
          <a:ln cap="flat" cmpd="sng" w="9525">
            <a:solidFill>
              <a:srgbClr val="FFC10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5" name="Shape 775"/>
          <p:cNvSpPr/>
          <p:nvPr/>
        </p:nvSpPr>
        <p:spPr>
          <a:xfrm>
            <a:off x="4310619" y="4493559"/>
            <a:ext cx="113999" cy="113999"/>
          </a:xfrm>
          <a:prstGeom prst="ellipse">
            <a:avLst/>
          </a:prstGeom>
          <a:solidFill>
            <a:srgbClr val="FFC107"/>
          </a:solidFill>
          <a:ln cap="flat" cmpd="sng" w="9525">
            <a:solidFill>
              <a:srgbClr val="FFC10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6" name="Shape 776"/>
          <p:cNvSpPr/>
          <p:nvPr/>
        </p:nvSpPr>
        <p:spPr>
          <a:xfrm>
            <a:off x="5016144" y="4214850"/>
            <a:ext cx="113999" cy="113999"/>
          </a:xfrm>
          <a:prstGeom prst="ellipse">
            <a:avLst/>
          </a:prstGeom>
          <a:solidFill>
            <a:srgbClr val="FFC107"/>
          </a:solidFill>
          <a:ln cap="flat" cmpd="sng" w="9525">
            <a:solidFill>
              <a:srgbClr val="FFC10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7" name="Shape 777"/>
          <p:cNvSpPr/>
          <p:nvPr/>
        </p:nvSpPr>
        <p:spPr>
          <a:xfrm>
            <a:off x="5016144" y="3928550"/>
            <a:ext cx="113999" cy="113999"/>
          </a:xfrm>
          <a:prstGeom prst="ellipse">
            <a:avLst/>
          </a:prstGeom>
          <a:solidFill>
            <a:srgbClr val="FFC107"/>
          </a:solidFill>
          <a:ln cap="flat" cmpd="sng" w="9525">
            <a:solidFill>
              <a:srgbClr val="FFC10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8" name="Shape 778"/>
          <p:cNvSpPr/>
          <p:nvPr/>
        </p:nvSpPr>
        <p:spPr>
          <a:xfrm>
            <a:off x="5016144" y="3674050"/>
            <a:ext cx="113999" cy="113999"/>
          </a:xfrm>
          <a:prstGeom prst="ellipse">
            <a:avLst/>
          </a:prstGeom>
          <a:solidFill>
            <a:srgbClr val="FFC107"/>
          </a:solidFill>
          <a:ln cap="flat" cmpd="sng" w="9525">
            <a:solidFill>
              <a:srgbClr val="FFC10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9" name="Shape 779"/>
          <p:cNvSpPr/>
          <p:nvPr/>
        </p:nvSpPr>
        <p:spPr>
          <a:xfrm>
            <a:off x="5016144" y="3401225"/>
            <a:ext cx="113999" cy="113999"/>
          </a:xfrm>
          <a:prstGeom prst="ellipse">
            <a:avLst/>
          </a:prstGeom>
          <a:solidFill>
            <a:srgbClr val="FFC107"/>
          </a:solidFill>
          <a:ln cap="flat" cmpd="sng" w="9525">
            <a:solidFill>
              <a:srgbClr val="FFC10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0" name="Shape 780"/>
          <p:cNvSpPr/>
          <p:nvPr/>
        </p:nvSpPr>
        <p:spPr>
          <a:xfrm>
            <a:off x="3700077" y="4613917"/>
            <a:ext cx="113999" cy="113999"/>
          </a:xfrm>
          <a:prstGeom prst="ellipse">
            <a:avLst/>
          </a:prstGeom>
          <a:solidFill>
            <a:srgbClr val="FFC107"/>
          </a:solidFill>
          <a:ln cap="flat" cmpd="sng" w="9525">
            <a:solidFill>
              <a:srgbClr val="FFC10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1" name="Shape 781"/>
          <p:cNvSpPr/>
          <p:nvPr/>
        </p:nvSpPr>
        <p:spPr>
          <a:xfrm>
            <a:off x="3700077" y="4069044"/>
            <a:ext cx="113999" cy="113999"/>
          </a:xfrm>
          <a:prstGeom prst="ellipse">
            <a:avLst/>
          </a:prstGeom>
          <a:solidFill>
            <a:srgbClr val="FFC107"/>
          </a:solidFill>
          <a:ln cap="flat" cmpd="sng" w="9525">
            <a:solidFill>
              <a:srgbClr val="FFC10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2" name="Shape 782"/>
          <p:cNvSpPr/>
          <p:nvPr/>
        </p:nvSpPr>
        <p:spPr>
          <a:xfrm>
            <a:off x="3700077" y="3524169"/>
            <a:ext cx="113999" cy="113999"/>
          </a:xfrm>
          <a:prstGeom prst="ellipse">
            <a:avLst/>
          </a:prstGeom>
          <a:solidFill>
            <a:srgbClr val="FFC107"/>
          </a:solidFill>
          <a:ln cap="flat" cmpd="sng" w="9525">
            <a:solidFill>
              <a:srgbClr val="FFC10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3" name="Shape 783"/>
          <p:cNvSpPr/>
          <p:nvPr/>
        </p:nvSpPr>
        <p:spPr>
          <a:xfrm>
            <a:off x="3700077" y="2989929"/>
            <a:ext cx="113999" cy="113999"/>
          </a:xfrm>
          <a:prstGeom prst="ellipse">
            <a:avLst/>
          </a:prstGeom>
          <a:solidFill>
            <a:srgbClr val="FFC107"/>
          </a:solidFill>
          <a:ln cap="flat" cmpd="sng" w="9525">
            <a:solidFill>
              <a:srgbClr val="FFC10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4" name="Shape 78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196F3"/>
        </a:solidFill>
      </p:bgPr>
    </p:bg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 txBox="1"/>
          <p:nvPr>
            <p:ph type="title"/>
          </p:nvPr>
        </p:nvSpPr>
        <p:spPr>
          <a:xfrm>
            <a:off x="311700" y="8567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s"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more than </a:t>
            </a:r>
            <a:r>
              <a:rPr lang="es" sz="4800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35</a:t>
            </a:r>
            <a:r>
              <a:rPr lang="es"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years, the </a:t>
            </a:r>
            <a:r>
              <a:rPr lang="es" sz="4800">
                <a:solidFill>
                  <a:srgbClr val="FFC1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fastest</a:t>
            </a:r>
            <a:r>
              <a:rPr lang="es"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known method for integer multiplication has been the </a:t>
            </a:r>
            <a:r>
              <a:rPr lang="es" sz="4800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Schönhage-Strassen</a:t>
            </a:r>
            <a:r>
              <a:rPr lang="es"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algorithm...</a:t>
            </a:r>
          </a:p>
        </p:txBody>
      </p:sp>
      <p:sp>
        <p:nvSpPr>
          <p:cNvPr id="790" name="Shape 79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196F3"/>
        </a:solidFill>
      </p:bgPr>
    </p:bg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 txBox="1"/>
          <p:nvPr>
            <p:ph type="title"/>
          </p:nvPr>
        </p:nvSpPr>
        <p:spPr>
          <a:xfrm>
            <a:off x="311700" y="8567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s"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present a </a:t>
            </a:r>
            <a:r>
              <a:rPr lang="es" sz="4800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major step</a:t>
            </a:r>
            <a:r>
              <a:rPr lang="es"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towards </a:t>
            </a:r>
            <a:r>
              <a:rPr lang="es" sz="4800">
                <a:solidFill>
                  <a:srgbClr val="FFC10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closing the gap</a:t>
            </a:r>
            <a:r>
              <a:rPr lang="es"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from above by presenting an algorithm running in time </a:t>
            </a:r>
          </a:p>
        </p:txBody>
      </p:sp>
      <p:sp>
        <p:nvSpPr>
          <p:cNvPr id="796" name="Shape 796"/>
          <p:cNvSpPr txBox="1"/>
          <p:nvPr/>
        </p:nvSpPr>
        <p:spPr>
          <a:xfrm>
            <a:off x="2492550" y="3980125"/>
            <a:ext cx="5169000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i="1" lang="es" sz="6000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nlog(n2</a:t>
            </a:r>
            <a:r>
              <a:rPr baseline="30000" i="1" lang="es" sz="6000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O(log*n)</a:t>
            </a:r>
            <a:r>
              <a:rPr i="1" lang="es" sz="6000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</a:p>
        </p:txBody>
      </p:sp>
      <p:sp>
        <p:nvSpPr>
          <p:cNvPr id="797" name="Shape 79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Introducción</a:t>
            </a:r>
          </a:p>
        </p:txBody>
      </p:sp>
      <p:sp>
        <p:nvSpPr>
          <p:cNvPr id="92" name="Shape 92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 clásico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3373125" y="2080750"/>
            <a:ext cx="6033900" cy="70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3000">
                <a:solidFill>
                  <a:srgbClr val="434343"/>
                </a:solidFill>
              </a:rPr>
              <a:t>   1234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3000">
                <a:solidFill>
                  <a:srgbClr val="434343"/>
                </a:solidFill>
              </a:rPr>
              <a:t>x 5678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434343"/>
              </a:solidFill>
            </a:endParaRPr>
          </a:p>
        </p:txBody>
      </p:sp>
      <p:cxnSp>
        <p:nvCxnSpPr>
          <p:cNvPr id="94" name="Shape 94"/>
          <p:cNvCxnSpPr/>
          <p:nvPr/>
        </p:nvCxnSpPr>
        <p:spPr>
          <a:xfrm>
            <a:off x="3477875" y="3058875"/>
            <a:ext cx="122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5" name="Shape 95"/>
          <p:cNvSpPr txBox="1"/>
          <p:nvPr/>
        </p:nvSpPr>
        <p:spPr>
          <a:xfrm>
            <a:off x="3483875" y="30588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8 16 24 32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3179075" y="33636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7 14 21 28</a:t>
            </a:r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3000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Carrera por la velocidad</a:t>
            </a:r>
          </a:p>
        </p:txBody>
      </p:sp>
      <p:pic>
        <p:nvPicPr>
          <p:cNvPr id="803" name="Shape 8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9025" y="1444650"/>
            <a:ext cx="41910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4" name="Shape 8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9012" y="1949462"/>
            <a:ext cx="60007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Shape 8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9025" y="2532250"/>
            <a:ext cx="81915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Shape 8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9012" y="3355812"/>
            <a:ext cx="141922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Shape 80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29012" y="3848475"/>
            <a:ext cx="13239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Shape 80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29012" y="4443337"/>
            <a:ext cx="1228725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Shape 809"/>
          <p:cNvSpPr txBox="1"/>
          <p:nvPr/>
        </p:nvSpPr>
        <p:spPr>
          <a:xfrm>
            <a:off x="1183750" y="1330400"/>
            <a:ext cx="2451299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s">
                <a:solidFill>
                  <a:srgbClr val="C2185B"/>
                </a:solidFill>
              </a:rPr>
              <a:t>Libro de texto de primaria</a:t>
            </a:r>
          </a:p>
        </p:txBody>
      </p:sp>
      <p:sp>
        <p:nvSpPr>
          <p:cNvPr id="810" name="Shape 810"/>
          <p:cNvSpPr txBox="1"/>
          <p:nvPr/>
        </p:nvSpPr>
        <p:spPr>
          <a:xfrm>
            <a:off x="1183750" y="1906600"/>
            <a:ext cx="2451299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>
                <a:solidFill>
                  <a:srgbClr val="C2185B"/>
                </a:solidFill>
              </a:rPr>
              <a:t>Karatsuba</a:t>
            </a:r>
          </a:p>
        </p:txBody>
      </p:sp>
      <p:sp>
        <p:nvSpPr>
          <p:cNvPr id="811" name="Shape 811"/>
          <p:cNvSpPr txBox="1"/>
          <p:nvPr/>
        </p:nvSpPr>
        <p:spPr>
          <a:xfrm>
            <a:off x="1183750" y="2625725"/>
            <a:ext cx="2451299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>
                <a:solidFill>
                  <a:srgbClr val="C2185B"/>
                </a:solidFill>
              </a:rPr>
              <a:t>Toom</a:t>
            </a:r>
          </a:p>
        </p:txBody>
      </p:sp>
      <p:sp>
        <p:nvSpPr>
          <p:cNvPr id="812" name="Shape 812"/>
          <p:cNvSpPr txBox="1"/>
          <p:nvPr/>
        </p:nvSpPr>
        <p:spPr>
          <a:xfrm>
            <a:off x="1183750" y="3241562"/>
            <a:ext cx="2451299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>
                <a:solidFill>
                  <a:srgbClr val="C2185B"/>
                </a:solidFill>
              </a:rPr>
              <a:t>Schönhage-Strassen</a:t>
            </a:r>
          </a:p>
        </p:txBody>
      </p:sp>
      <p:sp>
        <p:nvSpPr>
          <p:cNvPr id="813" name="Shape 813"/>
          <p:cNvSpPr txBox="1"/>
          <p:nvPr/>
        </p:nvSpPr>
        <p:spPr>
          <a:xfrm>
            <a:off x="1183750" y="3794850"/>
            <a:ext cx="2451299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>
                <a:solidFill>
                  <a:srgbClr val="C2185B"/>
                </a:solidFill>
              </a:rPr>
              <a:t>Fürer</a:t>
            </a:r>
          </a:p>
        </p:txBody>
      </p:sp>
      <p:sp>
        <p:nvSpPr>
          <p:cNvPr id="814" name="Shape 814"/>
          <p:cNvSpPr txBox="1"/>
          <p:nvPr/>
        </p:nvSpPr>
        <p:spPr>
          <a:xfrm>
            <a:off x="1183750" y="4348112"/>
            <a:ext cx="2451299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>
                <a:solidFill>
                  <a:srgbClr val="C2185B"/>
                </a:solidFill>
              </a:rPr>
              <a:t>Harvey</a:t>
            </a:r>
          </a:p>
        </p:txBody>
      </p:sp>
      <p:sp>
        <p:nvSpPr>
          <p:cNvPr id="815" name="Shape 815"/>
          <p:cNvSpPr txBox="1"/>
          <p:nvPr/>
        </p:nvSpPr>
        <p:spPr>
          <a:xfrm>
            <a:off x="4054950" y="1358900"/>
            <a:ext cx="1034100" cy="3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s">
                <a:solidFill>
                  <a:srgbClr val="FFC107"/>
                </a:solidFill>
              </a:rPr>
              <a:t>3000 BC</a:t>
            </a:r>
          </a:p>
        </p:txBody>
      </p:sp>
      <p:sp>
        <p:nvSpPr>
          <p:cNvPr id="816" name="Shape 816"/>
          <p:cNvSpPr txBox="1"/>
          <p:nvPr/>
        </p:nvSpPr>
        <p:spPr>
          <a:xfrm>
            <a:off x="4054950" y="1935100"/>
            <a:ext cx="1034100" cy="3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>
                <a:solidFill>
                  <a:srgbClr val="FFC107"/>
                </a:solidFill>
              </a:rPr>
              <a:t>1962</a:t>
            </a:r>
          </a:p>
        </p:txBody>
      </p:sp>
      <p:sp>
        <p:nvSpPr>
          <p:cNvPr id="817" name="Shape 817"/>
          <p:cNvSpPr txBox="1"/>
          <p:nvPr/>
        </p:nvSpPr>
        <p:spPr>
          <a:xfrm>
            <a:off x="4054950" y="2654225"/>
            <a:ext cx="1034100" cy="3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>
                <a:solidFill>
                  <a:srgbClr val="FFC107"/>
                </a:solidFill>
              </a:rPr>
              <a:t>1963</a:t>
            </a:r>
          </a:p>
        </p:txBody>
      </p:sp>
      <p:sp>
        <p:nvSpPr>
          <p:cNvPr id="818" name="Shape 818"/>
          <p:cNvSpPr txBox="1"/>
          <p:nvPr/>
        </p:nvSpPr>
        <p:spPr>
          <a:xfrm>
            <a:off x="4054950" y="3270075"/>
            <a:ext cx="1034100" cy="3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>
                <a:solidFill>
                  <a:srgbClr val="FFC107"/>
                </a:solidFill>
              </a:rPr>
              <a:t>1971</a:t>
            </a:r>
          </a:p>
        </p:txBody>
      </p:sp>
      <p:sp>
        <p:nvSpPr>
          <p:cNvPr id="819" name="Shape 819"/>
          <p:cNvSpPr txBox="1"/>
          <p:nvPr/>
        </p:nvSpPr>
        <p:spPr>
          <a:xfrm>
            <a:off x="4054950" y="3781762"/>
            <a:ext cx="1034100" cy="3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>
                <a:solidFill>
                  <a:srgbClr val="FFC107"/>
                </a:solidFill>
              </a:rPr>
              <a:t>2007</a:t>
            </a:r>
          </a:p>
        </p:txBody>
      </p:sp>
      <p:sp>
        <p:nvSpPr>
          <p:cNvPr id="820" name="Shape 820"/>
          <p:cNvSpPr txBox="1"/>
          <p:nvPr/>
        </p:nvSpPr>
        <p:spPr>
          <a:xfrm>
            <a:off x="4054950" y="4376612"/>
            <a:ext cx="1034100" cy="3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>
                <a:solidFill>
                  <a:srgbClr val="FFC107"/>
                </a:solidFill>
              </a:rPr>
              <a:t>2014</a:t>
            </a:r>
          </a:p>
        </p:txBody>
      </p:sp>
      <p:sp>
        <p:nvSpPr>
          <p:cNvPr id="821" name="Shape 82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196F3"/>
        </a:solidFill>
      </p:bgPr>
    </p:bg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 txBox="1"/>
          <p:nvPr/>
        </p:nvSpPr>
        <p:spPr>
          <a:xfrm>
            <a:off x="2601150" y="2129550"/>
            <a:ext cx="3941699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s" sz="6000">
                <a:solidFill>
                  <a:schemeClr val="lt1"/>
                </a:solidFill>
              </a:rPr>
              <a:t>GRACIAS</a:t>
            </a:r>
          </a:p>
        </p:txBody>
      </p:sp>
      <p:sp>
        <p:nvSpPr>
          <p:cNvPr id="827" name="Shape 8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Introducción</a:t>
            </a:r>
          </a:p>
        </p:txBody>
      </p:sp>
      <p:sp>
        <p:nvSpPr>
          <p:cNvPr id="103" name="Shape 103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 clásico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373125" y="2080750"/>
            <a:ext cx="6033900" cy="70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3000">
                <a:solidFill>
                  <a:srgbClr val="434343"/>
                </a:solidFill>
              </a:rPr>
              <a:t>   1234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3000">
                <a:solidFill>
                  <a:srgbClr val="434343"/>
                </a:solidFill>
              </a:rPr>
              <a:t>x 5678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434343"/>
              </a:solidFill>
            </a:endParaRPr>
          </a:p>
        </p:txBody>
      </p:sp>
      <p:cxnSp>
        <p:nvCxnSpPr>
          <p:cNvPr id="105" name="Shape 105"/>
          <p:cNvCxnSpPr/>
          <p:nvPr/>
        </p:nvCxnSpPr>
        <p:spPr>
          <a:xfrm>
            <a:off x="3477875" y="3058875"/>
            <a:ext cx="122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6" name="Shape 106"/>
          <p:cNvSpPr txBox="1"/>
          <p:nvPr/>
        </p:nvSpPr>
        <p:spPr>
          <a:xfrm>
            <a:off x="3483875" y="30588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8 16 24 32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3179075" y="33636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7 14 21 28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2874275" y="36684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6 12 18 24</a:t>
            </a:r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Introducción</a:t>
            </a:r>
          </a:p>
        </p:txBody>
      </p:sp>
      <p:sp>
        <p:nvSpPr>
          <p:cNvPr id="115" name="Shape 115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 clásico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3373125" y="2080750"/>
            <a:ext cx="6033900" cy="70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3000">
                <a:solidFill>
                  <a:srgbClr val="434343"/>
                </a:solidFill>
              </a:rPr>
              <a:t>   1234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3000">
                <a:solidFill>
                  <a:srgbClr val="434343"/>
                </a:solidFill>
              </a:rPr>
              <a:t>x 5678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434343"/>
              </a:solidFill>
            </a:endParaRPr>
          </a:p>
        </p:txBody>
      </p:sp>
      <p:cxnSp>
        <p:nvCxnSpPr>
          <p:cNvPr id="117" name="Shape 117"/>
          <p:cNvCxnSpPr/>
          <p:nvPr/>
        </p:nvCxnSpPr>
        <p:spPr>
          <a:xfrm>
            <a:off x="3477875" y="3058875"/>
            <a:ext cx="122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8" name="Shape 118"/>
          <p:cNvSpPr txBox="1"/>
          <p:nvPr/>
        </p:nvSpPr>
        <p:spPr>
          <a:xfrm>
            <a:off x="3483875" y="30588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8 16 24 32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3179075" y="33636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7 14 21 28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2874275" y="36684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6 12 18 24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2569475" y="39732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5 10 15 20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2196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Introducción</a:t>
            </a:r>
          </a:p>
        </p:txBody>
      </p:sp>
      <p:sp>
        <p:nvSpPr>
          <p:cNvPr id="128" name="Shape 128"/>
          <p:cNvSpPr txBox="1"/>
          <p:nvPr>
            <p:ph idx="2" type="title"/>
          </p:nvPr>
        </p:nvSpPr>
        <p:spPr>
          <a:xfrm>
            <a:off x="311700" y="1359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 u="sng">
                <a:solidFill>
                  <a:srgbClr val="C218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 clásico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3373125" y="2080750"/>
            <a:ext cx="6033900" cy="70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3000">
                <a:solidFill>
                  <a:srgbClr val="434343"/>
                </a:solidFill>
              </a:rPr>
              <a:t>   1234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3000">
                <a:solidFill>
                  <a:srgbClr val="434343"/>
                </a:solidFill>
              </a:rPr>
              <a:t>x 5678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434343"/>
              </a:solidFill>
            </a:endParaRPr>
          </a:p>
        </p:txBody>
      </p:sp>
      <p:cxnSp>
        <p:nvCxnSpPr>
          <p:cNvPr id="130" name="Shape 130"/>
          <p:cNvCxnSpPr/>
          <p:nvPr/>
        </p:nvCxnSpPr>
        <p:spPr>
          <a:xfrm>
            <a:off x="3477875" y="3058875"/>
            <a:ext cx="122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1" name="Shape 131"/>
          <p:cNvSpPr txBox="1"/>
          <p:nvPr/>
        </p:nvSpPr>
        <p:spPr>
          <a:xfrm>
            <a:off x="3483875" y="30588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8 16 24 32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3179075" y="33636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7 14 21 28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2874275" y="36684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6 12 18 24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2569475" y="3973275"/>
            <a:ext cx="12777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5 10 15 20</a:t>
            </a:r>
          </a:p>
        </p:txBody>
      </p:sp>
      <p:cxnSp>
        <p:nvCxnSpPr>
          <p:cNvPr id="135" name="Shape 135"/>
          <p:cNvCxnSpPr/>
          <p:nvPr/>
        </p:nvCxnSpPr>
        <p:spPr>
          <a:xfrm>
            <a:off x="2587475" y="4396871"/>
            <a:ext cx="21369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6" name="Shape 136"/>
          <p:cNvSpPr txBox="1"/>
          <p:nvPr/>
        </p:nvSpPr>
        <p:spPr>
          <a:xfrm>
            <a:off x="2569475" y="4388572"/>
            <a:ext cx="2249400" cy="4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434343"/>
                </a:solidFill>
              </a:rPr>
              <a:t>5 16 34 60 61 52 32</a:t>
            </a:r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