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61"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6532C-E83E-4E45-BE9F-CF42DA48E0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E6F56B2-EAC6-4FA5-B43B-11697C607D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F5233EB-728D-490C-85D7-F8C22FB2713A}"/>
              </a:ext>
            </a:extLst>
          </p:cNvPr>
          <p:cNvSpPr>
            <a:spLocks noGrp="1"/>
          </p:cNvSpPr>
          <p:nvPr>
            <p:ph type="dt" sz="half" idx="10"/>
          </p:nvPr>
        </p:nvSpPr>
        <p:spPr/>
        <p:txBody>
          <a:bodyPr/>
          <a:lstStyle/>
          <a:p>
            <a:fld id="{A9A46087-AF4F-4C88-9F4C-C911236966E7}" type="datetimeFigureOut">
              <a:rPr lang="en-GB" smtClean="0"/>
              <a:t>03/02/2021</a:t>
            </a:fld>
            <a:endParaRPr lang="en-GB"/>
          </a:p>
        </p:txBody>
      </p:sp>
      <p:sp>
        <p:nvSpPr>
          <p:cNvPr id="5" name="Footer Placeholder 4">
            <a:extLst>
              <a:ext uri="{FF2B5EF4-FFF2-40B4-BE49-F238E27FC236}">
                <a16:creationId xmlns:a16="http://schemas.microsoft.com/office/drawing/2014/main" id="{77C83060-910E-4C0D-92C6-895407E14C9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98D6A7F-4703-46F6-BF29-B293E2BA8EB9}"/>
              </a:ext>
            </a:extLst>
          </p:cNvPr>
          <p:cNvSpPr>
            <a:spLocks noGrp="1"/>
          </p:cNvSpPr>
          <p:nvPr>
            <p:ph type="sldNum" sz="quarter" idx="12"/>
          </p:nvPr>
        </p:nvSpPr>
        <p:spPr/>
        <p:txBody>
          <a:bodyPr/>
          <a:lstStyle/>
          <a:p>
            <a:fld id="{20ED65D8-CE32-40CC-BC6F-A3027E658573}" type="slidenum">
              <a:rPr lang="en-GB" smtClean="0"/>
              <a:t>‹#›</a:t>
            </a:fld>
            <a:endParaRPr lang="en-GB"/>
          </a:p>
        </p:txBody>
      </p:sp>
    </p:spTree>
    <p:extLst>
      <p:ext uri="{BB962C8B-B14F-4D97-AF65-F5344CB8AC3E}">
        <p14:creationId xmlns:p14="http://schemas.microsoft.com/office/powerpoint/2010/main" val="2976256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28A39-6E1D-4EC8-A5C4-A3C3BAB74E1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998A489-93A9-4658-A2C4-B1BB216DE8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1584021-1D5B-401F-BA5F-2A5BE199A2B5}"/>
              </a:ext>
            </a:extLst>
          </p:cNvPr>
          <p:cNvSpPr>
            <a:spLocks noGrp="1"/>
          </p:cNvSpPr>
          <p:nvPr>
            <p:ph type="dt" sz="half" idx="10"/>
          </p:nvPr>
        </p:nvSpPr>
        <p:spPr/>
        <p:txBody>
          <a:bodyPr/>
          <a:lstStyle/>
          <a:p>
            <a:fld id="{A9A46087-AF4F-4C88-9F4C-C911236966E7}" type="datetimeFigureOut">
              <a:rPr lang="en-GB" smtClean="0"/>
              <a:t>03/02/2021</a:t>
            </a:fld>
            <a:endParaRPr lang="en-GB"/>
          </a:p>
        </p:txBody>
      </p:sp>
      <p:sp>
        <p:nvSpPr>
          <p:cNvPr id="5" name="Footer Placeholder 4">
            <a:extLst>
              <a:ext uri="{FF2B5EF4-FFF2-40B4-BE49-F238E27FC236}">
                <a16:creationId xmlns:a16="http://schemas.microsoft.com/office/drawing/2014/main" id="{3E3078E9-88DD-4251-BA3E-26272769CE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F9D3F73-13BB-4588-8052-5E43834B37A8}"/>
              </a:ext>
            </a:extLst>
          </p:cNvPr>
          <p:cNvSpPr>
            <a:spLocks noGrp="1"/>
          </p:cNvSpPr>
          <p:nvPr>
            <p:ph type="sldNum" sz="quarter" idx="12"/>
          </p:nvPr>
        </p:nvSpPr>
        <p:spPr/>
        <p:txBody>
          <a:bodyPr/>
          <a:lstStyle/>
          <a:p>
            <a:fld id="{20ED65D8-CE32-40CC-BC6F-A3027E658573}" type="slidenum">
              <a:rPr lang="en-GB" smtClean="0"/>
              <a:t>‹#›</a:t>
            </a:fld>
            <a:endParaRPr lang="en-GB"/>
          </a:p>
        </p:txBody>
      </p:sp>
    </p:spTree>
    <p:extLst>
      <p:ext uri="{BB962C8B-B14F-4D97-AF65-F5344CB8AC3E}">
        <p14:creationId xmlns:p14="http://schemas.microsoft.com/office/powerpoint/2010/main" val="3248176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275B8D-E92A-4D55-BD03-D6629E5808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92812D5-5833-4D3C-B555-16E043B355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9490F3-87B1-4886-BC4A-2CAFC5268215}"/>
              </a:ext>
            </a:extLst>
          </p:cNvPr>
          <p:cNvSpPr>
            <a:spLocks noGrp="1"/>
          </p:cNvSpPr>
          <p:nvPr>
            <p:ph type="dt" sz="half" idx="10"/>
          </p:nvPr>
        </p:nvSpPr>
        <p:spPr/>
        <p:txBody>
          <a:bodyPr/>
          <a:lstStyle/>
          <a:p>
            <a:fld id="{A9A46087-AF4F-4C88-9F4C-C911236966E7}" type="datetimeFigureOut">
              <a:rPr lang="en-GB" smtClean="0"/>
              <a:t>03/02/2021</a:t>
            </a:fld>
            <a:endParaRPr lang="en-GB"/>
          </a:p>
        </p:txBody>
      </p:sp>
      <p:sp>
        <p:nvSpPr>
          <p:cNvPr id="5" name="Footer Placeholder 4">
            <a:extLst>
              <a:ext uri="{FF2B5EF4-FFF2-40B4-BE49-F238E27FC236}">
                <a16:creationId xmlns:a16="http://schemas.microsoft.com/office/drawing/2014/main" id="{C203CEEF-E02E-4892-9513-131FD9470D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FB74D45-70E3-4F6F-B291-927A920DEE8C}"/>
              </a:ext>
            </a:extLst>
          </p:cNvPr>
          <p:cNvSpPr>
            <a:spLocks noGrp="1"/>
          </p:cNvSpPr>
          <p:nvPr>
            <p:ph type="sldNum" sz="quarter" idx="12"/>
          </p:nvPr>
        </p:nvSpPr>
        <p:spPr/>
        <p:txBody>
          <a:bodyPr/>
          <a:lstStyle/>
          <a:p>
            <a:fld id="{20ED65D8-CE32-40CC-BC6F-A3027E658573}" type="slidenum">
              <a:rPr lang="en-GB" smtClean="0"/>
              <a:t>‹#›</a:t>
            </a:fld>
            <a:endParaRPr lang="en-GB"/>
          </a:p>
        </p:txBody>
      </p:sp>
    </p:spTree>
    <p:extLst>
      <p:ext uri="{BB962C8B-B14F-4D97-AF65-F5344CB8AC3E}">
        <p14:creationId xmlns:p14="http://schemas.microsoft.com/office/powerpoint/2010/main" val="809179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259E3-B191-4BF4-8A65-0932B2B3C51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30FEA8D-CC33-402B-A317-4F07831BD8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9A6234-4C1E-429C-8C3A-D40F2B2B32A7}"/>
              </a:ext>
            </a:extLst>
          </p:cNvPr>
          <p:cNvSpPr>
            <a:spLocks noGrp="1"/>
          </p:cNvSpPr>
          <p:nvPr>
            <p:ph type="dt" sz="half" idx="10"/>
          </p:nvPr>
        </p:nvSpPr>
        <p:spPr/>
        <p:txBody>
          <a:bodyPr/>
          <a:lstStyle/>
          <a:p>
            <a:fld id="{A9A46087-AF4F-4C88-9F4C-C911236966E7}" type="datetimeFigureOut">
              <a:rPr lang="en-GB" smtClean="0"/>
              <a:t>03/02/2021</a:t>
            </a:fld>
            <a:endParaRPr lang="en-GB"/>
          </a:p>
        </p:txBody>
      </p:sp>
      <p:sp>
        <p:nvSpPr>
          <p:cNvPr id="5" name="Footer Placeholder 4">
            <a:extLst>
              <a:ext uri="{FF2B5EF4-FFF2-40B4-BE49-F238E27FC236}">
                <a16:creationId xmlns:a16="http://schemas.microsoft.com/office/drawing/2014/main" id="{141AAD26-1631-40DD-B3FD-301B41B5B7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FB6B291-BDF1-4259-BEED-25AFAB38A567}"/>
              </a:ext>
            </a:extLst>
          </p:cNvPr>
          <p:cNvSpPr>
            <a:spLocks noGrp="1"/>
          </p:cNvSpPr>
          <p:nvPr>
            <p:ph type="sldNum" sz="quarter" idx="12"/>
          </p:nvPr>
        </p:nvSpPr>
        <p:spPr/>
        <p:txBody>
          <a:bodyPr/>
          <a:lstStyle/>
          <a:p>
            <a:fld id="{20ED65D8-CE32-40CC-BC6F-A3027E658573}" type="slidenum">
              <a:rPr lang="en-GB" smtClean="0"/>
              <a:t>‹#›</a:t>
            </a:fld>
            <a:endParaRPr lang="en-GB"/>
          </a:p>
        </p:txBody>
      </p:sp>
    </p:spTree>
    <p:extLst>
      <p:ext uri="{BB962C8B-B14F-4D97-AF65-F5344CB8AC3E}">
        <p14:creationId xmlns:p14="http://schemas.microsoft.com/office/powerpoint/2010/main" val="3527931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B960D-FAA4-4684-9563-612DD42791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BCA49DA-B2AD-48D1-9EB2-13D16807FC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1F95DA-00DA-4F32-A64F-703DFCA41986}"/>
              </a:ext>
            </a:extLst>
          </p:cNvPr>
          <p:cNvSpPr>
            <a:spLocks noGrp="1"/>
          </p:cNvSpPr>
          <p:nvPr>
            <p:ph type="dt" sz="half" idx="10"/>
          </p:nvPr>
        </p:nvSpPr>
        <p:spPr/>
        <p:txBody>
          <a:bodyPr/>
          <a:lstStyle/>
          <a:p>
            <a:fld id="{A9A46087-AF4F-4C88-9F4C-C911236966E7}" type="datetimeFigureOut">
              <a:rPr lang="en-GB" smtClean="0"/>
              <a:t>03/02/2021</a:t>
            </a:fld>
            <a:endParaRPr lang="en-GB"/>
          </a:p>
        </p:txBody>
      </p:sp>
      <p:sp>
        <p:nvSpPr>
          <p:cNvPr id="5" name="Footer Placeholder 4">
            <a:extLst>
              <a:ext uri="{FF2B5EF4-FFF2-40B4-BE49-F238E27FC236}">
                <a16:creationId xmlns:a16="http://schemas.microsoft.com/office/drawing/2014/main" id="{8A333C4C-07CC-4D82-B639-2A4AA5B598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7AF4C7F-A393-45A2-8E5A-884BEBDE237A}"/>
              </a:ext>
            </a:extLst>
          </p:cNvPr>
          <p:cNvSpPr>
            <a:spLocks noGrp="1"/>
          </p:cNvSpPr>
          <p:nvPr>
            <p:ph type="sldNum" sz="quarter" idx="12"/>
          </p:nvPr>
        </p:nvSpPr>
        <p:spPr/>
        <p:txBody>
          <a:bodyPr/>
          <a:lstStyle/>
          <a:p>
            <a:fld id="{20ED65D8-CE32-40CC-BC6F-A3027E658573}" type="slidenum">
              <a:rPr lang="en-GB" smtClean="0"/>
              <a:t>‹#›</a:t>
            </a:fld>
            <a:endParaRPr lang="en-GB"/>
          </a:p>
        </p:txBody>
      </p:sp>
    </p:spTree>
    <p:extLst>
      <p:ext uri="{BB962C8B-B14F-4D97-AF65-F5344CB8AC3E}">
        <p14:creationId xmlns:p14="http://schemas.microsoft.com/office/powerpoint/2010/main" val="427606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CF1B1-3A1A-4891-999E-EA2007AF9F2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B4C0881-EF9A-4CF1-92C5-D157A08B32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943D2DE-FCCE-4FE0-8023-2196A6F3F6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02D32E0-9132-4310-9C98-C84DFE3761CA}"/>
              </a:ext>
            </a:extLst>
          </p:cNvPr>
          <p:cNvSpPr>
            <a:spLocks noGrp="1"/>
          </p:cNvSpPr>
          <p:nvPr>
            <p:ph type="dt" sz="half" idx="10"/>
          </p:nvPr>
        </p:nvSpPr>
        <p:spPr/>
        <p:txBody>
          <a:bodyPr/>
          <a:lstStyle/>
          <a:p>
            <a:fld id="{A9A46087-AF4F-4C88-9F4C-C911236966E7}" type="datetimeFigureOut">
              <a:rPr lang="en-GB" smtClean="0"/>
              <a:t>03/02/2021</a:t>
            </a:fld>
            <a:endParaRPr lang="en-GB"/>
          </a:p>
        </p:txBody>
      </p:sp>
      <p:sp>
        <p:nvSpPr>
          <p:cNvPr id="6" name="Footer Placeholder 5">
            <a:extLst>
              <a:ext uri="{FF2B5EF4-FFF2-40B4-BE49-F238E27FC236}">
                <a16:creationId xmlns:a16="http://schemas.microsoft.com/office/drawing/2014/main" id="{1EBE3970-C627-444B-8947-6D389EA27DE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54ACBB6-8A58-4A7F-9DCA-6E800FF9A630}"/>
              </a:ext>
            </a:extLst>
          </p:cNvPr>
          <p:cNvSpPr>
            <a:spLocks noGrp="1"/>
          </p:cNvSpPr>
          <p:nvPr>
            <p:ph type="sldNum" sz="quarter" idx="12"/>
          </p:nvPr>
        </p:nvSpPr>
        <p:spPr/>
        <p:txBody>
          <a:bodyPr/>
          <a:lstStyle/>
          <a:p>
            <a:fld id="{20ED65D8-CE32-40CC-BC6F-A3027E658573}" type="slidenum">
              <a:rPr lang="en-GB" smtClean="0"/>
              <a:t>‹#›</a:t>
            </a:fld>
            <a:endParaRPr lang="en-GB"/>
          </a:p>
        </p:txBody>
      </p:sp>
    </p:spTree>
    <p:extLst>
      <p:ext uri="{BB962C8B-B14F-4D97-AF65-F5344CB8AC3E}">
        <p14:creationId xmlns:p14="http://schemas.microsoft.com/office/powerpoint/2010/main" val="691618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2084-189F-4458-A5BD-812A3BD09F7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EFFEDAE-5A29-479F-B86C-7BE41D6B56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65B12F-AD7D-4402-870F-F7C7D2185E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D16D321-300A-42E8-B159-54CAE2AA15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415032-F95B-47C2-8A92-07E444A5A4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E710516-6AD4-40E7-82FE-CC37D8BD03F7}"/>
              </a:ext>
            </a:extLst>
          </p:cNvPr>
          <p:cNvSpPr>
            <a:spLocks noGrp="1"/>
          </p:cNvSpPr>
          <p:nvPr>
            <p:ph type="dt" sz="half" idx="10"/>
          </p:nvPr>
        </p:nvSpPr>
        <p:spPr/>
        <p:txBody>
          <a:bodyPr/>
          <a:lstStyle/>
          <a:p>
            <a:fld id="{A9A46087-AF4F-4C88-9F4C-C911236966E7}" type="datetimeFigureOut">
              <a:rPr lang="en-GB" smtClean="0"/>
              <a:t>03/02/2021</a:t>
            </a:fld>
            <a:endParaRPr lang="en-GB"/>
          </a:p>
        </p:txBody>
      </p:sp>
      <p:sp>
        <p:nvSpPr>
          <p:cNvPr id="8" name="Footer Placeholder 7">
            <a:extLst>
              <a:ext uri="{FF2B5EF4-FFF2-40B4-BE49-F238E27FC236}">
                <a16:creationId xmlns:a16="http://schemas.microsoft.com/office/drawing/2014/main" id="{B543D3A9-3364-4BB6-9900-F5A7B3D4B5F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DBF293F-0E54-434E-9ABE-B6B077716C01}"/>
              </a:ext>
            </a:extLst>
          </p:cNvPr>
          <p:cNvSpPr>
            <a:spLocks noGrp="1"/>
          </p:cNvSpPr>
          <p:nvPr>
            <p:ph type="sldNum" sz="quarter" idx="12"/>
          </p:nvPr>
        </p:nvSpPr>
        <p:spPr/>
        <p:txBody>
          <a:bodyPr/>
          <a:lstStyle/>
          <a:p>
            <a:fld id="{20ED65D8-CE32-40CC-BC6F-A3027E658573}" type="slidenum">
              <a:rPr lang="en-GB" smtClean="0"/>
              <a:t>‹#›</a:t>
            </a:fld>
            <a:endParaRPr lang="en-GB"/>
          </a:p>
        </p:txBody>
      </p:sp>
    </p:spTree>
    <p:extLst>
      <p:ext uri="{BB962C8B-B14F-4D97-AF65-F5344CB8AC3E}">
        <p14:creationId xmlns:p14="http://schemas.microsoft.com/office/powerpoint/2010/main" val="1373769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35A9A-7426-49D4-AE8C-8552E9D03DD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6A78C13-3CD6-44C3-BBA4-8C9D20108590}"/>
              </a:ext>
            </a:extLst>
          </p:cNvPr>
          <p:cNvSpPr>
            <a:spLocks noGrp="1"/>
          </p:cNvSpPr>
          <p:nvPr>
            <p:ph type="dt" sz="half" idx="10"/>
          </p:nvPr>
        </p:nvSpPr>
        <p:spPr/>
        <p:txBody>
          <a:bodyPr/>
          <a:lstStyle/>
          <a:p>
            <a:fld id="{A9A46087-AF4F-4C88-9F4C-C911236966E7}" type="datetimeFigureOut">
              <a:rPr lang="en-GB" smtClean="0"/>
              <a:t>03/02/2021</a:t>
            </a:fld>
            <a:endParaRPr lang="en-GB"/>
          </a:p>
        </p:txBody>
      </p:sp>
      <p:sp>
        <p:nvSpPr>
          <p:cNvPr id="4" name="Footer Placeholder 3">
            <a:extLst>
              <a:ext uri="{FF2B5EF4-FFF2-40B4-BE49-F238E27FC236}">
                <a16:creationId xmlns:a16="http://schemas.microsoft.com/office/drawing/2014/main" id="{98DB1B78-5016-4934-93BB-293ED6DEFDA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A4C77FD-E5D8-45F8-B24D-AEBFF632E3A0}"/>
              </a:ext>
            </a:extLst>
          </p:cNvPr>
          <p:cNvSpPr>
            <a:spLocks noGrp="1"/>
          </p:cNvSpPr>
          <p:nvPr>
            <p:ph type="sldNum" sz="quarter" idx="12"/>
          </p:nvPr>
        </p:nvSpPr>
        <p:spPr/>
        <p:txBody>
          <a:bodyPr/>
          <a:lstStyle/>
          <a:p>
            <a:fld id="{20ED65D8-CE32-40CC-BC6F-A3027E658573}" type="slidenum">
              <a:rPr lang="en-GB" smtClean="0"/>
              <a:t>‹#›</a:t>
            </a:fld>
            <a:endParaRPr lang="en-GB"/>
          </a:p>
        </p:txBody>
      </p:sp>
    </p:spTree>
    <p:extLst>
      <p:ext uri="{BB962C8B-B14F-4D97-AF65-F5344CB8AC3E}">
        <p14:creationId xmlns:p14="http://schemas.microsoft.com/office/powerpoint/2010/main" val="1605076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FE2CBA-D491-4463-8876-B9BCCE884CD7}"/>
              </a:ext>
            </a:extLst>
          </p:cNvPr>
          <p:cNvSpPr>
            <a:spLocks noGrp="1"/>
          </p:cNvSpPr>
          <p:nvPr>
            <p:ph type="dt" sz="half" idx="10"/>
          </p:nvPr>
        </p:nvSpPr>
        <p:spPr/>
        <p:txBody>
          <a:bodyPr/>
          <a:lstStyle/>
          <a:p>
            <a:fld id="{A9A46087-AF4F-4C88-9F4C-C911236966E7}" type="datetimeFigureOut">
              <a:rPr lang="en-GB" smtClean="0"/>
              <a:t>03/02/2021</a:t>
            </a:fld>
            <a:endParaRPr lang="en-GB"/>
          </a:p>
        </p:txBody>
      </p:sp>
      <p:sp>
        <p:nvSpPr>
          <p:cNvPr id="3" name="Footer Placeholder 2">
            <a:extLst>
              <a:ext uri="{FF2B5EF4-FFF2-40B4-BE49-F238E27FC236}">
                <a16:creationId xmlns:a16="http://schemas.microsoft.com/office/drawing/2014/main" id="{C5E0B257-7EFF-46A3-9706-BD1AB29DC65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75CD5A8-E7C6-44C9-82FC-A925D3AA52C2}"/>
              </a:ext>
            </a:extLst>
          </p:cNvPr>
          <p:cNvSpPr>
            <a:spLocks noGrp="1"/>
          </p:cNvSpPr>
          <p:nvPr>
            <p:ph type="sldNum" sz="quarter" idx="12"/>
          </p:nvPr>
        </p:nvSpPr>
        <p:spPr/>
        <p:txBody>
          <a:bodyPr/>
          <a:lstStyle/>
          <a:p>
            <a:fld id="{20ED65D8-CE32-40CC-BC6F-A3027E658573}" type="slidenum">
              <a:rPr lang="en-GB" smtClean="0"/>
              <a:t>‹#›</a:t>
            </a:fld>
            <a:endParaRPr lang="en-GB"/>
          </a:p>
        </p:txBody>
      </p:sp>
    </p:spTree>
    <p:extLst>
      <p:ext uri="{BB962C8B-B14F-4D97-AF65-F5344CB8AC3E}">
        <p14:creationId xmlns:p14="http://schemas.microsoft.com/office/powerpoint/2010/main" val="1373481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13EB2-B16D-449A-B8E7-8B7E07D8C6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841114C-99F4-48D8-B802-BC25D6B717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8A78D14-5CEA-4CCE-9A87-E6A98DF70B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D6C3AE-1102-4DFD-863A-99ACDFCB1497}"/>
              </a:ext>
            </a:extLst>
          </p:cNvPr>
          <p:cNvSpPr>
            <a:spLocks noGrp="1"/>
          </p:cNvSpPr>
          <p:nvPr>
            <p:ph type="dt" sz="half" idx="10"/>
          </p:nvPr>
        </p:nvSpPr>
        <p:spPr/>
        <p:txBody>
          <a:bodyPr/>
          <a:lstStyle/>
          <a:p>
            <a:fld id="{A9A46087-AF4F-4C88-9F4C-C911236966E7}" type="datetimeFigureOut">
              <a:rPr lang="en-GB" smtClean="0"/>
              <a:t>03/02/2021</a:t>
            </a:fld>
            <a:endParaRPr lang="en-GB"/>
          </a:p>
        </p:txBody>
      </p:sp>
      <p:sp>
        <p:nvSpPr>
          <p:cNvPr id="6" name="Footer Placeholder 5">
            <a:extLst>
              <a:ext uri="{FF2B5EF4-FFF2-40B4-BE49-F238E27FC236}">
                <a16:creationId xmlns:a16="http://schemas.microsoft.com/office/drawing/2014/main" id="{D095D13C-8910-4511-A6A6-7E4718CB004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FB91208-B881-4EC1-85FC-A5D91F6E23F0}"/>
              </a:ext>
            </a:extLst>
          </p:cNvPr>
          <p:cNvSpPr>
            <a:spLocks noGrp="1"/>
          </p:cNvSpPr>
          <p:nvPr>
            <p:ph type="sldNum" sz="quarter" idx="12"/>
          </p:nvPr>
        </p:nvSpPr>
        <p:spPr/>
        <p:txBody>
          <a:bodyPr/>
          <a:lstStyle/>
          <a:p>
            <a:fld id="{20ED65D8-CE32-40CC-BC6F-A3027E658573}" type="slidenum">
              <a:rPr lang="en-GB" smtClean="0"/>
              <a:t>‹#›</a:t>
            </a:fld>
            <a:endParaRPr lang="en-GB"/>
          </a:p>
        </p:txBody>
      </p:sp>
    </p:spTree>
    <p:extLst>
      <p:ext uri="{BB962C8B-B14F-4D97-AF65-F5344CB8AC3E}">
        <p14:creationId xmlns:p14="http://schemas.microsoft.com/office/powerpoint/2010/main" val="2700842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A3698-B445-43EB-8234-E996E10D76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370E52F-D4D9-4255-A0D7-83221B9A9E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FF753DA-2476-4C32-922C-A97DD7B6DF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7ADD33-E6F8-4EA0-8C4E-D16C76386C4E}"/>
              </a:ext>
            </a:extLst>
          </p:cNvPr>
          <p:cNvSpPr>
            <a:spLocks noGrp="1"/>
          </p:cNvSpPr>
          <p:nvPr>
            <p:ph type="dt" sz="half" idx="10"/>
          </p:nvPr>
        </p:nvSpPr>
        <p:spPr/>
        <p:txBody>
          <a:bodyPr/>
          <a:lstStyle/>
          <a:p>
            <a:fld id="{A9A46087-AF4F-4C88-9F4C-C911236966E7}" type="datetimeFigureOut">
              <a:rPr lang="en-GB" smtClean="0"/>
              <a:t>03/02/2021</a:t>
            </a:fld>
            <a:endParaRPr lang="en-GB"/>
          </a:p>
        </p:txBody>
      </p:sp>
      <p:sp>
        <p:nvSpPr>
          <p:cNvPr id="6" name="Footer Placeholder 5">
            <a:extLst>
              <a:ext uri="{FF2B5EF4-FFF2-40B4-BE49-F238E27FC236}">
                <a16:creationId xmlns:a16="http://schemas.microsoft.com/office/drawing/2014/main" id="{B1FD9E4F-662D-49CA-9CD2-AE7E097D19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3846A2D-3F22-488A-910F-9C45B6BB433A}"/>
              </a:ext>
            </a:extLst>
          </p:cNvPr>
          <p:cNvSpPr>
            <a:spLocks noGrp="1"/>
          </p:cNvSpPr>
          <p:nvPr>
            <p:ph type="sldNum" sz="quarter" idx="12"/>
          </p:nvPr>
        </p:nvSpPr>
        <p:spPr/>
        <p:txBody>
          <a:bodyPr/>
          <a:lstStyle/>
          <a:p>
            <a:fld id="{20ED65D8-CE32-40CC-BC6F-A3027E658573}" type="slidenum">
              <a:rPr lang="en-GB" smtClean="0"/>
              <a:t>‹#›</a:t>
            </a:fld>
            <a:endParaRPr lang="en-GB"/>
          </a:p>
        </p:txBody>
      </p:sp>
    </p:spTree>
    <p:extLst>
      <p:ext uri="{BB962C8B-B14F-4D97-AF65-F5344CB8AC3E}">
        <p14:creationId xmlns:p14="http://schemas.microsoft.com/office/powerpoint/2010/main" val="3449304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6CA6D8-B0C0-41F1-83E1-3B2DAE1D3F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7637623-29BB-4D01-8368-EFE6055983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1441690-8DAB-45F8-82C3-62A4A3654C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A46087-AF4F-4C88-9F4C-C911236966E7}" type="datetimeFigureOut">
              <a:rPr lang="en-GB" smtClean="0"/>
              <a:t>03/02/2021</a:t>
            </a:fld>
            <a:endParaRPr lang="en-GB"/>
          </a:p>
        </p:txBody>
      </p:sp>
      <p:sp>
        <p:nvSpPr>
          <p:cNvPr id="5" name="Footer Placeholder 4">
            <a:extLst>
              <a:ext uri="{FF2B5EF4-FFF2-40B4-BE49-F238E27FC236}">
                <a16:creationId xmlns:a16="http://schemas.microsoft.com/office/drawing/2014/main" id="{D4D365D6-6575-41A0-8F97-B04A0996D9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9B23950-9938-437A-B490-4B4695E8B7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ED65D8-CE32-40CC-BC6F-A3027E658573}" type="slidenum">
              <a:rPr lang="en-GB" smtClean="0"/>
              <a:t>‹#›</a:t>
            </a:fld>
            <a:endParaRPr lang="en-GB"/>
          </a:p>
        </p:txBody>
      </p:sp>
    </p:spTree>
    <p:extLst>
      <p:ext uri="{BB962C8B-B14F-4D97-AF65-F5344CB8AC3E}">
        <p14:creationId xmlns:p14="http://schemas.microsoft.com/office/powerpoint/2010/main" val="2507797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097AA-E720-4DA3-AB08-64C4BE50BC26}"/>
              </a:ext>
            </a:extLst>
          </p:cNvPr>
          <p:cNvSpPr>
            <a:spLocks noGrp="1"/>
          </p:cNvSpPr>
          <p:nvPr>
            <p:ph type="ctrTitle"/>
          </p:nvPr>
        </p:nvSpPr>
        <p:spPr/>
        <p:txBody>
          <a:bodyPr/>
          <a:lstStyle/>
          <a:p>
            <a:r>
              <a:rPr lang="en-GB" dirty="0"/>
              <a:t>Stand-up meeting</a:t>
            </a:r>
          </a:p>
        </p:txBody>
      </p:sp>
      <p:sp>
        <p:nvSpPr>
          <p:cNvPr id="3" name="Subtitle 2">
            <a:extLst>
              <a:ext uri="{FF2B5EF4-FFF2-40B4-BE49-F238E27FC236}">
                <a16:creationId xmlns:a16="http://schemas.microsoft.com/office/drawing/2014/main" id="{E7ADED12-5862-400C-A46C-49438627D1E1}"/>
              </a:ext>
            </a:extLst>
          </p:cNvPr>
          <p:cNvSpPr>
            <a:spLocks noGrp="1"/>
          </p:cNvSpPr>
          <p:nvPr>
            <p:ph type="subTitle" idx="1"/>
          </p:nvPr>
        </p:nvSpPr>
        <p:spPr/>
        <p:txBody>
          <a:bodyPr/>
          <a:lstStyle/>
          <a:p>
            <a:r>
              <a:rPr lang="en-GB" dirty="0"/>
              <a:t>03/02/2021</a:t>
            </a:r>
          </a:p>
        </p:txBody>
      </p:sp>
    </p:spTree>
    <p:extLst>
      <p:ext uri="{BB962C8B-B14F-4D97-AF65-F5344CB8AC3E}">
        <p14:creationId xmlns:p14="http://schemas.microsoft.com/office/powerpoint/2010/main" val="3798487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92290-7A98-4515-B6C0-22C2359F107D}"/>
              </a:ext>
            </a:extLst>
          </p:cNvPr>
          <p:cNvSpPr>
            <a:spLocks noGrp="1"/>
          </p:cNvSpPr>
          <p:nvPr>
            <p:ph type="title"/>
          </p:nvPr>
        </p:nvSpPr>
        <p:spPr>
          <a:xfrm>
            <a:off x="838200" y="166687"/>
            <a:ext cx="10515600" cy="1325563"/>
          </a:xfrm>
        </p:spPr>
        <p:txBody>
          <a:bodyPr/>
          <a:lstStyle/>
          <a:p>
            <a:r>
              <a:rPr lang="en-GB" dirty="0"/>
              <a:t>Sprint 4. </a:t>
            </a:r>
            <a:r>
              <a:rPr lang="en-GB" sz="3200" dirty="0"/>
              <a:t>User story: I wish to view molecule, info &amp; PES</a:t>
            </a:r>
            <a:endParaRPr lang="en-GB" dirty="0"/>
          </a:p>
        </p:txBody>
      </p:sp>
      <p:sp>
        <p:nvSpPr>
          <p:cNvPr id="3" name="Content Placeholder 2">
            <a:extLst>
              <a:ext uri="{FF2B5EF4-FFF2-40B4-BE49-F238E27FC236}">
                <a16:creationId xmlns:a16="http://schemas.microsoft.com/office/drawing/2014/main" id="{54FFB9E9-C6EC-4AD4-AB28-5DECD0F9B70F}"/>
              </a:ext>
            </a:extLst>
          </p:cNvPr>
          <p:cNvSpPr>
            <a:spLocks noGrp="1"/>
          </p:cNvSpPr>
          <p:nvPr>
            <p:ph idx="1"/>
          </p:nvPr>
        </p:nvSpPr>
        <p:spPr>
          <a:xfrm>
            <a:off x="838200" y="1253331"/>
            <a:ext cx="10515600" cy="4351338"/>
          </a:xfrm>
        </p:spPr>
        <p:txBody>
          <a:bodyPr/>
          <a:lstStyle/>
          <a:p>
            <a:r>
              <a:rPr lang="en-GB" dirty="0"/>
              <a:t>The new design included an extra info window for each version on the molecule.</a:t>
            </a:r>
          </a:p>
        </p:txBody>
      </p:sp>
      <p:pic>
        <p:nvPicPr>
          <p:cNvPr id="5" name="Picture 4" descr="Graphical user interface, application&#10;&#10;Description automatically generated">
            <a:extLst>
              <a:ext uri="{FF2B5EF4-FFF2-40B4-BE49-F238E27FC236}">
                <a16:creationId xmlns:a16="http://schemas.microsoft.com/office/drawing/2014/main" id="{DE616DE0-3772-489B-987E-AE78A73A49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175273"/>
            <a:ext cx="8324850" cy="4682727"/>
          </a:xfrm>
          <a:prstGeom prst="rect">
            <a:avLst/>
          </a:prstGeom>
        </p:spPr>
      </p:pic>
    </p:spTree>
    <p:extLst>
      <p:ext uri="{BB962C8B-B14F-4D97-AF65-F5344CB8AC3E}">
        <p14:creationId xmlns:p14="http://schemas.microsoft.com/office/powerpoint/2010/main" val="3702121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FFC9F-739A-4652-8168-02EE4F7E428A}"/>
              </a:ext>
            </a:extLst>
          </p:cNvPr>
          <p:cNvSpPr>
            <a:spLocks noGrp="1"/>
          </p:cNvSpPr>
          <p:nvPr>
            <p:ph type="title"/>
          </p:nvPr>
        </p:nvSpPr>
        <p:spPr/>
        <p:txBody>
          <a:bodyPr/>
          <a:lstStyle/>
          <a:p>
            <a:r>
              <a:rPr lang="en-GB" dirty="0"/>
              <a:t>Sprint 4. </a:t>
            </a:r>
            <a:r>
              <a:rPr lang="en-GB" sz="3200" dirty="0"/>
              <a:t>User story: I wish to view molecule, info &amp; PES</a:t>
            </a:r>
            <a:endParaRPr lang="en-GB" dirty="0"/>
          </a:p>
        </p:txBody>
      </p:sp>
      <p:sp>
        <p:nvSpPr>
          <p:cNvPr id="3" name="Content Placeholder 2">
            <a:extLst>
              <a:ext uri="{FF2B5EF4-FFF2-40B4-BE49-F238E27FC236}">
                <a16:creationId xmlns:a16="http://schemas.microsoft.com/office/drawing/2014/main" id="{7863E355-AD48-485E-9C4F-9AFDBB3210DC}"/>
              </a:ext>
            </a:extLst>
          </p:cNvPr>
          <p:cNvSpPr>
            <a:spLocks noGrp="1"/>
          </p:cNvSpPr>
          <p:nvPr>
            <p:ph idx="1"/>
          </p:nvPr>
        </p:nvSpPr>
        <p:spPr>
          <a:xfrm>
            <a:off x="838200" y="1568450"/>
            <a:ext cx="10515600" cy="4351338"/>
          </a:xfrm>
        </p:spPr>
        <p:txBody>
          <a:bodyPr/>
          <a:lstStyle/>
          <a:p>
            <a:r>
              <a:rPr lang="en-GB" dirty="0"/>
              <a:t>Utilised the datasets created earlier to display lots of useful information to the user.</a:t>
            </a:r>
          </a:p>
        </p:txBody>
      </p:sp>
      <p:pic>
        <p:nvPicPr>
          <p:cNvPr id="4" name="Picture 3">
            <a:extLst>
              <a:ext uri="{FF2B5EF4-FFF2-40B4-BE49-F238E27FC236}">
                <a16:creationId xmlns:a16="http://schemas.microsoft.com/office/drawing/2014/main" id="{5B5D6BE8-A3A6-4AD7-8E26-A4B6AAD86FCD}"/>
              </a:ext>
            </a:extLst>
          </p:cNvPr>
          <p:cNvPicPr>
            <a:picLocks noChangeAspect="1"/>
          </p:cNvPicPr>
          <p:nvPr/>
        </p:nvPicPr>
        <p:blipFill>
          <a:blip r:embed="rId2"/>
          <a:stretch>
            <a:fillRect/>
          </a:stretch>
        </p:blipFill>
        <p:spPr>
          <a:xfrm>
            <a:off x="7894320" y="2087072"/>
            <a:ext cx="3987482" cy="2095355"/>
          </a:xfrm>
          <a:prstGeom prst="rect">
            <a:avLst/>
          </a:prstGeom>
        </p:spPr>
      </p:pic>
      <p:pic>
        <p:nvPicPr>
          <p:cNvPr id="5" name="Picture 4">
            <a:extLst>
              <a:ext uri="{FF2B5EF4-FFF2-40B4-BE49-F238E27FC236}">
                <a16:creationId xmlns:a16="http://schemas.microsoft.com/office/drawing/2014/main" id="{79C7E584-A55C-4D6C-A63E-B616318AC731}"/>
              </a:ext>
            </a:extLst>
          </p:cNvPr>
          <p:cNvPicPr>
            <a:picLocks noChangeAspect="1"/>
          </p:cNvPicPr>
          <p:nvPr/>
        </p:nvPicPr>
        <p:blipFill>
          <a:blip r:embed="rId3"/>
          <a:stretch>
            <a:fillRect/>
          </a:stretch>
        </p:blipFill>
        <p:spPr>
          <a:xfrm>
            <a:off x="156369" y="2689994"/>
            <a:ext cx="8282623" cy="4022109"/>
          </a:xfrm>
          <a:prstGeom prst="rect">
            <a:avLst/>
          </a:prstGeom>
        </p:spPr>
      </p:pic>
    </p:spTree>
    <p:extLst>
      <p:ext uri="{BB962C8B-B14F-4D97-AF65-F5344CB8AC3E}">
        <p14:creationId xmlns:p14="http://schemas.microsoft.com/office/powerpoint/2010/main" val="3858301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5E1DD-7352-4931-966D-9903BABC0054}"/>
              </a:ext>
            </a:extLst>
          </p:cNvPr>
          <p:cNvSpPr>
            <a:spLocks noGrp="1"/>
          </p:cNvSpPr>
          <p:nvPr>
            <p:ph type="title"/>
          </p:nvPr>
        </p:nvSpPr>
        <p:spPr/>
        <p:txBody>
          <a:bodyPr/>
          <a:lstStyle/>
          <a:p>
            <a:r>
              <a:rPr lang="en-GB" dirty="0"/>
              <a:t>Sprint 5. </a:t>
            </a:r>
            <a:r>
              <a:rPr lang="en-GB" sz="3600" dirty="0"/>
              <a:t>Usability tests, feedback &amp; improvements.</a:t>
            </a:r>
            <a:endParaRPr lang="en-GB" dirty="0"/>
          </a:p>
        </p:txBody>
      </p:sp>
      <p:sp>
        <p:nvSpPr>
          <p:cNvPr id="3" name="Content Placeholder 2">
            <a:extLst>
              <a:ext uri="{FF2B5EF4-FFF2-40B4-BE49-F238E27FC236}">
                <a16:creationId xmlns:a16="http://schemas.microsoft.com/office/drawing/2014/main" id="{A73CD3B5-31C1-485E-A558-8B047464C9C4}"/>
              </a:ext>
            </a:extLst>
          </p:cNvPr>
          <p:cNvSpPr>
            <a:spLocks noGrp="1"/>
          </p:cNvSpPr>
          <p:nvPr>
            <p:ph idx="1"/>
          </p:nvPr>
        </p:nvSpPr>
        <p:spPr/>
        <p:txBody>
          <a:bodyPr/>
          <a:lstStyle/>
          <a:p>
            <a:r>
              <a:rPr lang="en-GB" dirty="0"/>
              <a:t>Conducted 3 usability tests; one with a chemist and two with computer scientists.</a:t>
            </a:r>
          </a:p>
          <a:p>
            <a:r>
              <a:rPr lang="en-GB" dirty="0"/>
              <a:t>Got lots of useful feedback.</a:t>
            </a:r>
          </a:p>
          <a:p>
            <a:r>
              <a:rPr lang="en-GB" dirty="0"/>
              <a:t>Acted on it.</a:t>
            </a:r>
          </a:p>
        </p:txBody>
      </p:sp>
    </p:spTree>
    <p:extLst>
      <p:ext uri="{BB962C8B-B14F-4D97-AF65-F5344CB8AC3E}">
        <p14:creationId xmlns:p14="http://schemas.microsoft.com/office/powerpoint/2010/main" val="2197436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A947E-A8C3-40B9-8459-F954BCFB3DE8}"/>
              </a:ext>
            </a:extLst>
          </p:cNvPr>
          <p:cNvSpPr>
            <a:spLocks noGrp="1"/>
          </p:cNvSpPr>
          <p:nvPr>
            <p:ph type="title"/>
          </p:nvPr>
        </p:nvSpPr>
        <p:spPr/>
        <p:txBody>
          <a:bodyPr/>
          <a:lstStyle/>
          <a:p>
            <a:r>
              <a:rPr lang="en-GB" dirty="0"/>
              <a:t>Sprint 5. </a:t>
            </a:r>
            <a:r>
              <a:rPr lang="en-GB" sz="3600" dirty="0"/>
              <a:t>Usability tests, feedback &amp; improvements.</a:t>
            </a:r>
            <a:endParaRPr lang="en-GB" dirty="0"/>
          </a:p>
        </p:txBody>
      </p:sp>
      <p:sp>
        <p:nvSpPr>
          <p:cNvPr id="3" name="Content Placeholder 2">
            <a:extLst>
              <a:ext uri="{FF2B5EF4-FFF2-40B4-BE49-F238E27FC236}">
                <a16:creationId xmlns:a16="http://schemas.microsoft.com/office/drawing/2014/main" id="{0489D7C0-911F-43EE-B189-F59BE9DEF2A7}"/>
              </a:ext>
            </a:extLst>
          </p:cNvPr>
          <p:cNvSpPr>
            <a:spLocks noGrp="1"/>
          </p:cNvSpPr>
          <p:nvPr>
            <p:ph idx="1"/>
          </p:nvPr>
        </p:nvSpPr>
        <p:spPr>
          <a:xfrm>
            <a:off x="838200" y="1510665"/>
            <a:ext cx="10515600" cy="4351338"/>
          </a:xfrm>
        </p:spPr>
        <p:txBody>
          <a:bodyPr/>
          <a:lstStyle/>
          <a:p>
            <a:r>
              <a:rPr lang="en-GB" dirty="0"/>
              <a:t>Feedback – it takes too long!</a:t>
            </a:r>
          </a:p>
          <a:p>
            <a:r>
              <a:rPr lang="en-GB" dirty="0"/>
              <a:t>Actions – Implemented multiprocessing, limited number of iterations, limited plot dataset sizes, made some code optimisations.</a:t>
            </a:r>
          </a:p>
        </p:txBody>
      </p:sp>
      <p:pic>
        <p:nvPicPr>
          <p:cNvPr id="4" name="Picture 3">
            <a:extLst>
              <a:ext uri="{FF2B5EF4-FFF2-40B4-BE49-F238E27FC236}">
                <a16:creationId xmlns:a16="http://schemas.microsoft.com/office/drawing/2014/main" id="{4719EDAB-2566-4007-AA81-E16BFDD56D67}"/>
              </a:ext>
            </a:extLst>
          </p:cNvPr>
          <p:cNvPicPr>
            <a:picLocks noChangeAspect="1"/>
          </p:cNvPicPr>
          <p:nvPr/>
        </p:nvPicPr>
        <p:blipFill>
          <a:blip r:embed="rId2"/>
          <a:stretch>
            <a:fillRect/>
          </a:stretch>
        </p:blipFill>
        <p:spPr>
          <a:xfrm>
            <a:off x="538480" y="2958007"/>
            <a:ext cx="10952480" cy="3635833"/>
          </a:xfrm>
          <a:prstGeom prst="rect">
            <a:avLst/>
          </a:prstGeom>
        </p:spPr>
      </p:pic>
    </p:spTree>
    <p:extLst>
      <p:ext uri="{BB962C8B-B14F-4D97-AF65-F5344CB8AC3E}">
        <p14:creationId xmlns:p14="http://schemas.microsoft.com/office/powerpoint/2010/main" val="3858168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9BD35-7A79-4140-A91A-BF476CAFF7CA}"/>
              </a:ext>
            </a:extLst>
          </p:cNvPr>
          <p:cNvSpPr>
            <a:spLocks noGrp="1"/>
          </p:cNvSpPr>
          <p:nvPr>
            <p:ph type="title"/>
          </p:nvPr>
        </p:nvSpPr>
        <p:spPr/>
        <p:txBody>
          <a:bodyPr/>
          <a:lstStyle/>
          <a:p>
            <a:r>
              <a:rPr lang="en-GB" dirty="0"/>
              <a:t>Sprint 5. </a:t>
            </a:r>
            <a:r>
              <a:rPr lang="en-GB" sz="3600" dirty="0"/>
              <a:t>Usability tests, feedback &amp; improvements</a:t>
            </a:r>
            <a:endParaRPr lang="en-GB" dirty="0"/>
          </a:p>
        </p:txBody>
      </p:sp>
      <p:sp>
        <p:nvSpPr>
          <p:cNvPr id="3" name="Content Placeholder 2">
            <a:extLst>
              <a:ext uri="{FF2B5EF4-FFF2-40B4-BE49-F238E27FC236}">
                <a16:creationId xmlns:a16="http://schemas.microsoft.com/office/drawing/2014/main" id="{34FB4FF8-F8A5-41D4-91D2-1489C8ACA119}"/>
              </a:ext>
            </a:extLst>
          </p:cNvPr>
          <p:cNvSpPr>
            <a:spLocks noGrp="1"/>
          </p:cNvSpPr>
          <p:nvPr>
            <p:ph idx="1"/>
          </p:nvPr>
        </p:nvSpPr>
        <p:spPr>
          <a:xfrm>
            <a:off x="838200" y="1253331"/>
            <a:ext cx="10515600" cy="4351338"/>
          </a:xfrm>
        </p:spPr>
        <p:txBody>
          <a:bodyPr/>
          <a:lstStyle/>
          <a:p>
            <a:r>
              <a:rPr lang="en-GB" dirty="0"/>
              <a:t>Found the best set of parameters for multiprocessing by trial &amp; error.</a:t>
            </a:r>
          </a:p>
          <a:p>
            <a:r>
              <a:rPr lang="en-GB" dirty="0"/>
              <a:t>It uses 6 at the moment because my PC has 6 cores. In the future, I would like to adapt this to the PC and, preferably, use the GPU.</a:t>
            </a:r>
          </a:p>
          <a:p>
            <a:r>
              <a:rPr lang="en-GB" dirty="0"/>
              <a:t>‘Broken’ means the structure of the molecule is chemically wrong.</a:t>
            </a:r>
          </a:p>
          <a:p>
            <a:r>
              <a:rPr lang="en-GB" dirty="0"/>
              <a:t>They’re not technically ‘threads’ but I called them that for clarity.</a:t>
            </a:r>
          </a:p>
        </p:txBody>
      </p:sp>
      <p:pic>
        <p:nvPicPr>
          <p:cNvPr id="4" name="Picture 3">
            <a:extLst>
              <a:ext uri="{FF2B5EF4-FFF2-40B4-BE49-F238E27FC236}">
                <a16:creationId xmlns:a16="http://schemas.microsoft.com/office/drawing/2014/main" id="{2DFC43DF-EF6E-4E01-B6BC-EAC06CFE2E22}"/>
              </a:ext>
            </a:extLst>
          </p:cNvPr>
          <p:cNvPicPr>
            <a:picLocks noChangeAspect="1"/>
          </p:cNvPicPr>
          <p:nvPr/>
        </p:nvPicPr>
        <p:blipFill>
          <a:blip r:embed="rId2"/>
          <a:stretch>
            <a:fillRect/>
          </a:stretch>
        </p:blipFill>
        <p:spPr>
          <a:xfrm>
            <a:off x="81280" y="3983118"/>
            <a:ext cx="12192000" cy="2082004"/>
          </a:xfrm>
          <a:prstGeom prst="rect">
            <a:avLst/>
          </a:prstGeom>
        </p:spPr>
      </p:pic>
    </p:spTree>
    <p:extLst>
      <p:ext uri="{BB962C8B-B14F-4D97-AF65-F5344CB8AC3E}">
        <p14:creationId xmlns:p14="http://schemas.microsoft.com/office/powerpoint/2010/main" val="3399242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F73B3-1DCD-43AF-8FEA-75DDE66A8C8A}"/>
              </a:ext>
            </a:extLst>
          </p:cNvPr>
          <p:cNvSpPr>
            <a:spLocks noGrp="1"/>
          </p:cNvSpPr>
          <p:nvPr>
            <p:ph type="title"/>
          </p:nvPr>
        </p:nvSpPr>
        <p:spPr/>
        <p:txBody>
          <a:bodyPr/>
          <a:lstStyle/>
          <a:p>
            <a:r>
              <a:rPr lang="en-GB" dirty="0"/>
              <a:t>Sprint 5 </a:t>
            </a:r>
            <a:r>
              <a:rPr lang="en-GB" sz="3600" dirty="0"/>
              <a:t>Usability tests, feedback &amp; improvements </a:t>
            </a:r>
            <a:endParaRPr lang="en-GB" dirty="0"/>
          </a:p>
        </p:txBody>
      </p:sp>
      <p:sp>
        <p:nvSpPr>
          <p:cNvPr id="3" name="Content Placeholder 2">
            <a:extLst>
              <a:ext uri="{FF2B5EF4-FFF2-40B4-BE49-F238E27FC236}">
                <a16:creationId xmlns:a16="http://schemas.microsoft.com/office/drawing/2014/main" id="{A3AA8589-5937-4FF9-B25E-77C0C5A94F95}"/>
              </a:ext>
            </a:extLst>
          </p:cNvPr>
          <p:cNvSpPr>
            <a:spLocks noGrp="1"/>
          </p:cNvSpPr>
          <p:nvPr>
            <p:ph idx="1"/>
          </p:nvPr>
        </p:nvSpPr>
        <p:spPr>
          <a:xfrm>
            <a:off x="909320" y="1449705"/>
            <a:ext cx="10515600" cy="4351338"/>
          </a:xfrm>
        </p:spPr>
        <p:txBody>
          <a:bodyPr/>
          <a:lstStyle/>
          <a:p>
            <a:r>
              <a:rPr lang="en-GB" dirty="0"/>
              <a:t>Feedback – I thought the program had frozen!</a:t>
            </a:r>
          </a:p>
          <a:p>
            <a:r>
              <a:rPr lang="en-GB" dirty="0"/>
              <a:t>Actions – Let the user know how long it will take.</a:t>
            </a:r>
          </a:p>
        </p:txBody>
      </p:sp>
      <p:pic>
        <p:nvPicPr>
          <p:cNvPr id="4" name="Picture 3">
            <a:extLst>
              <a:ext uri="{FF2B5EF4-FFF2-40B4-BE49-F238E27FC236}">
                <a16:creationId xmlns:a16="http://schemas.microsoft.com/office/drawing/2014/main" id="{098E5614-5862-4E5C-BD12-A5AFBA7BEDD6}"/>
              </a:ext>
            </a:extLst>
          </p:cNvPr>
          <p:cNvPicPr>
            <a:picLocks noChangeAspect="1"/>
          </p:cNvPicPr>
          <p:nvPr/>
        </p:nvPicPr>
        <p:blipFill>
          <a:blip r:embed="rId2"/>
          <a:stretch>
            <a:fillRect/>
          </a:stretch>
        </p:blipFill>
        <p:spPr>
          <a:xfrm>
            <a:off x="0" y="2499093"/>
            <a:ext cx="12192000" cy="1480402"/>
          </a:xfrm>
          <a:prstGeom prst="rect">
            <a:avLst/>
          </a:prstGeom>
        </p:spPr>
      </p:pic>
      <p:pic>
        <p:nvPicPr>
          <p:cNvPr id="5" name="Picture 4">
            <a:extLst>
              <a:ext uri="{FF2B5EF4-FFF2-40B4-BE49-F238E27FC236}">
                <a16:creationId xmlns:a16="http://schemas.microsoft.com/office/drawing/2014/main" id="{1B642479-F2A9-497A-AA08-165B0420DEA2}"/>
              </a:ext>
            </a:extLst>
          </p:cNvPr>
          <p:cNvPicPr>
            <a:picLocks noChangeAspect="1"/>
          </p:cNvPicPr>
          <p:nvPr/>
        </p:nvPicPr>
        <p:blipFill>
          <a:blip r:embed="rId3"/>
          <a:stretch>
            <a:fillRect/>
          </a:stretch>
        </p:blipFill>
        <p:spPr>
          <a:xfrm>
            <a:off x="2875280" y="4157514"/>
            <a:ext cx="5053012" cy="2501562"/>
          </a:xfrm>
          <a:prstGeom prst="rect">
            <a:avLst/>
          </a:prstGeom>
        </p:spPr>
      </p:pic>
    </p:spTree>
    <p:extLst>
      <p:ext uri="{BB962C8B-B14F-4D97-AF65-F5344CB8AC3E}">
        <p14:creationId xmlns:p14="http://schemas.microsoft.com/office/powerpoint/2010/main" val="3022798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2104B-8DB0-4742-9912-E3E81F4B7D54}"/>
              </a:ext>
            </a:extLst>
          </p:cNvPr>
          <p:cNvSpPr>
            <a:spLocks noGrp="1"/>
          </p:cNvSpPr>
          <p:nvPr>
            <p:ph type="title"/>
          </p:nvPr>
        </p:nvSpPr>
        <p:spPr/>
        <p:txBody>
          <a:bodyPr/>
          <a:lstStyle/>
          <a:p>
            <a:r>
              <a:rPr lang="en-GB" dirty="0"/>
              <a:t>Sprint 5 </a:t>
            </a:r>
            <a:r>
              <a:rPr lang="en-GB" sz="3600" dirty="0"/>
              <a:t>Usability tests, feedback &amp; improvements </a:t>
            </a:r>
            <a:endParaRPr lang="en-GB" dirty="0"/>
          </a:p>
        </p:txBody>
      </p:sp>
      <p:sp>
        <p:nvSpPr>
          <p:cNvPr id="3" name="Content Placeholder 2">
            <a:extLst>
              <a:ext uri="{FF2B5EF4-FFF2-40B4-BE49-F238E27FC236}">
                <a16:creationId xmlns:a16="http://schemas.microsoft.com/office/drawing/2014/main" id="{88B62333-9DF0-4C5C-862D-3519D874D3C8}"/>
              </a:ext>
            </a:extLst>
          </p:cNvPr>
          <p:cNvSpPr>
            <a:spLocks noGrp="1"/>
          </p:cNvSpPr>
          <p:nvPr>
            <p:ph idx="1"/>
          </p:nvPr>
        </p:nvSpPr>
        <p:spPr>
          <a:xfrm>
            <a:off x="838200" y="1253331"/>
            <a:ext cx="10515600" cy="4351338"/>
          </a:xfrm>
        </p:spPr>
        <p:txBody>
          <a:bodyPr/>
          <a:lstStyle/>
          <a:p>
            <a:r>
              <a:rPr lang="en-GB" dirty="0"/>
              <a:t>How long it actually takes:</a:t>
            </a:r>
          </a:p>
          <a:p>
            <a:r>
              <a:rPr lang="en-GB" dirty="0"/>
              <a:t>The EA is faster than the </a:t>
            </a:r>
            <a:r>
              <a:rPr lang="en-GB" dirty="0" err="1"/>
              <a:t>PerAtom</a:t>
            </a:r>
            <a:r>
              <a:rPr lang="en-GB" dirty="0"/>
              <a:t> algorithm at the moment.</a:t>
            </a:r>
          </a:p>
          <a:p>
            <a:r>
              <a:rPr lang="en-GB" dirty="0"/>
              <a:t>I still hope to improve them both.</a:t>
            </a:r>
          </a:p>
        </p:txBody>
      </p:sp>
      <p:pic>
        <p:nvPicPr>
          <p:cNvPr id="6" name="Picture 5" descr="Chart, line chart&#10;&#10;Description automatically generated">
            <a:extLst>
              <a:ext uri="{FF2B5EF4-FFF2-40B4-BE49-F238E27FC236}">
                <a16:creationId xmlns:a16="http://schemas.microsoft.com/office/drawing/2014/main" id="{1F4CAB3B-CBB3-4E09-BB5B-C0B37078A9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400" y="2871461"/>
            <a:ext cx="5263681" cy="3304622"/>
          </a:xfrm>
          <a:prstGeom prst="rect">
            <a:avLst/>
          </a:prstGeom>
        </p:spPr>
      </p:pic>
      <p:pic>
        <p:nvPicPr>
          <p:cNvPr id="8" name="Picture 7" descr="Chart, line chart&#10;&#10;Description automatically generated">
            <a:extLst>
              <a:ext uri="{FF2B5EF4-FFF2-40B4-BE49-F238E27FC236}">
                <a16:creationId xmlns:a16="http://schemas.microsoft.com/office/drawing/2014/main" id="{01764AB5-D862-4528-9A25-3522F30D5E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6000" y="3115283"/>
            <a:ext cx="5829600" cy="2775093"/>
          </a:xfrm>
          <a:prstGeom prst="rect">
            <a:avLst/>
          </a:prstGeom>
        </p:spPr>
      </p:pic>
    </p:spTree>
    <p:extLst>
      <p:ext uri="{BB962C8B-B14F-4D97-AF65-F5344CB8AC3E}">
        <p14:creationId xmlns:p14="http://schemas.microsoft.com/office/powerpoint/2010/main" val="3633979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00A0C-A926-496B-A19C-0A5615F6A518}"/>
              </a:ext>
            </a:extLst>
          </p:cNvPr>
          <p:cNvSpPr>
            <a:spLocks noGrp="1"/>
          </p:cNvSpPr>
          <p:nvPr>
            <p:ph type="title"/>
          </p:nvPr>
        </p:nvSpPr>
        <p:spPr/>
        <p:txBody>
          <a:bodyPr/>
          <a:lstStyle/>
          <a:p>
            <a:r>
              <a:rPr lang="en-GB" dirty="0"/>
              <a:t>Evolutionary algorithm removed!</a:t>
            </a:r>
          </a:p>
        </p:txBody>
      </p:sp>
      <p:sp>
        <p:nvSpPr>
          <p:cNvPr id="3" name="Content Placeholder 2">
            <a:extLst>
              <a:ext uri="{FF2B5EF4-FFF2-40B4-BE49-F238E27FC236}">
                <a16:creationId xmlns:a16="http://schemas.microsoft.com/office/drawing/2014/main" id="{C0FFE25B-F8D2-434B-88A2-1BC7F91ADBDB}"/>
              </a:ext>
            </a:extLst>
          </p:cNvPr>
          <p:cNvSpPr>
            <a:spLocks noGrp="1"/>
          </p:cNvSpPr>
          <p:nvPr>
            <p:ph idx="1"/>
          </p:nvPr>
        </p:nvSpPr>
        <p:spPr>
          <a:xfrm>
            <a:off x="726440" y="1541145"/>
            <a:ext cx="11282680" cy="4351338"/>
          </a:xfrm>
        </p:spPr>
        <p:txBody>
          <a:bodyPr/>
          <a:lstStyle/>
          <a:p>
            <a:r>
              <a:rPr lang="en-GB" dirty="0"/>
              <a:t>The </a:t>
            </a:r>
            <a:r>
              <a:rPr lang="en-GB" dirty="0" err="1"/>
              <a:t>PerAtom</a:t>
            </a:r>
            <a:r>
              <a:rPr lang="en-GB" dirty="0"/>
              <a:t> EA was found to perform better and faster without being an EA at all! The </a:t>
            </a:r>
            <a:r>
              <a:rPr lang="en-GB" dirty="0" err="1"/>
              <a:t>ManyMolecule</a:t>
            </a:r>
            <a:r>
              <a:rPr lang="en-GB" dirty="0"/>
              <a:t> EA is still an EA. Evolutionary functions were removed from the </a:t>
            </a:r>
            <a:r>
              <a:rPr lang="en-GB" dirty="0" err="1"/>
              <a:t>PerAtom</a:t>
            </a:r>
            <a:r>
              <a:rPr lang="en-GB" dirty="0"/>
              <a:t> algorithm but remain in the shared module of evolutionary functions. Some examples below…</a:t>
            </a:r>
          </a:p>
        </p:txBody>
      </p:sp>
      <p:pic>
        <p:nvPicPr>
          <p:cNvPr id="4" name="Picture 3">
            <a:extLst>
              <a:ext uri="{FF2B5EF4-FFF2-40B4-BE49-F238E27FC236}">
                <a16:creationId xmlns:a16="http://schemas.microsoft.com/office/drawing/2014/main" id="{82557D89-3A6D-4B6B-8C77-34C9E3E4A921}"/>
              </a:ext>
            </a:extLst>
          </p:cNvPr>
          <p:cNvPicPr>
            <a:picLocks noChangeAspect="1"/>
          </p:cNvPicPr>
          <p:nvPr/>
        </p:nvPicPr>
        <p:blipFill>
          <a:blip r:embed="rId2"/>
          <a:stretch>
            <a:fillRect/>
          </a:stretch>
        </p:blipFill>
        <p:spPr>
          <a:xfrm>
            <a:off x="380682" y="3272473"/>
            <a:ext cx="6391275" cy="1038225"/>
          </a:xfrm>
          <a:prstGeom prst="rect">
            <a:avLst/>
          </a:prstGeom>
        </p:spPr>
      </p:pic>
      <p:pic>
        <p:nvPicPr>
          <p:cNvPr id="5" name="Picture 4">
            <a:extLst>
              <a:ext uri="{FF2B5EF4-FFF2-40B4-BE49-F238E27FC236}">
                <a16:creationId xmlns:a16="http://schemas.microsoft.com/office/drawing/2014/main" id="{A42E76EA-2A2A-47CF-98CA-DFE0EAEA9560}"/>
              </a:ext>
            </a:extLst>
          </p:cNvPr>
          <p:cNvPicPr>
            <a:picLocks noChangeAspect="1"/>
          </p:cNvPicPr>
          <p:nvPr/>
        </p:nvPicPr>
        <p:blipFill>
          <a:blip r:embed="rId3"/>
          <a:stretch>
            <a:fillRect/>
          </a:stretch>
        </p:blipFill>
        <p:spPr>
          <a:xfrm>
            <a:off x="6217920" y="4707255"/>
            <a:ext cx="5791200" cy="1219200"/>
          </a:xfrm>
          <a:prstGeom prst="rect">
            <a:avLst/>
          </a:prstGeom>
        </p:spPr>
      </p:pic>
      <p:pic>
        <p:nvPicPr>
          <p:cNvPr id="6" name="Picture 5">
            <a:extLst>
              <a:ext uri="{FF2B5EF4-FFF2-40B4-BE49-F238E27FC236}">
                <a16:creationId xmlns:a16="http://schemas.microsoft.com/office/drawing/2014/main" id="{121F9D62-5DCD-4A81-B455-108470B06922}"/>
              </a:ext>
            </a:extLst>
          </p:cNvPr>
          <p:cNvPicPr>
            <a:picLocks noChangeAspect="1"/>
          </p:cNvPicPr>
          <p:nvPr/>
        </p:nvPicPr>
        <p:blipFill>
          <a:blip r:embed="rId4"/>
          <a:stretch>
            <a:fillRect/>
          </a:stretch>
        </p:blipFill>
        <p:spPr>
          <a:xfrm>
            <a:off x="614680" y="4444683"/>
            <a:ext cx="5248275" cy="2895600"/>
          </a:xfrm>
          <a:prstGeom prst="rect">
            <a:avLst/>
          </a:prstGeom>
        </p:spPr>
      </p:pic>
      <p:sp>
        <p:nvSpPr>
          <p:cNvPr id="7" name="TextBox 6">
            <a:extLst>
              <a:ext uri="{FF2B5EF4-FFF2-40B4-BE49-F238E27FC236}">
                <a16:creationId xmlns:a16="http://schemas.microsoft.com/office/drawing/2014/main" id="{F3814647-5942-4CEA-817D-A5578F44B7B7}"/>
              </a:ext>
            </a:extLst>
          </p:cNvPr>
          <p:cNvSpPr txBox="1"/>
          <p:nvPr/>
        </p:nvSpPr>
        <p:spPr>
          <a:xfrm>
            <a:off x="7599680" y="4038362"/>
            <a:ext cx="3698240" cy="369332"/>
          </a:xfrm>
          <a:prstGeom prst="rect">
            <a:avLst/>
          </a:prstGeom>
          <a:noFill/>
        </p:spPr>
        <p:txBody>
          <a:bodyPr wrap="square" rtlCol="0">
            <a:spAutoFit/>
          </a:bodyPr>
          <a:lstStyle/>
          <a:p>
            <a:r>
              <a:rPr lang="en-GB" dirty="0"/>
              <a:t>And so on…..</a:t>
            </a:r>
          </a:p>
        </p:txBody>
      </p:sp>
    </p:spTree>
    <p:extLst>
      <p:ext uri="{BB962C8B-B14F-4D97-AF65-F5344CB8AC3E}">
        <p14:creationId xmlns:p14="http://schemas.microsoft.com/office/powerpoint/2010/main" val="2946774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F2E16-7247-4B98-AE48-291093A5A959}"/>
              </a:ext>
            </a:extLst>
          </p:cNvPr>
          <p:cNvSpPr>
            <a:spLocks noGrp="1"/>
          </p:cNvSpPr>
          <p:nvPr>
            <p:ph type="title"/>
          </p:nvPr>
        </p:nvSpPr>
        <p:spPr/>
        <p:txBody>
          <a:bodyPr>
            <a:normAutofit fontScale="90000"/>
          </a:bodyPr>
          <a:lstStyle/>
          <a:p>
            <a:r>
              <a:rPr lang="en-GB" dirty="0"/>
              <a:t>Sprint 4. </a:t>
            </a:r>
            <a:r>
              <a:rPr lang="en-GB" sz="3600" dirty="0"/>
              <a:t>User story: I wish to view molecule, info &amp; PES</a:t>
            </a:r>
            <a:br>
              <a:rPr lang="en-GB" dirty="0"/>
            </a:br>
            <a:endParaRPr lang="en-GB" dirty="0"/>
          </a:p>
        </p:txBody>
      </p:sp>
      <p:sp>
        <p:nvSpPr>
          <p:cNvPr id="3" name="Content Placeholder 2">
            <a:extLst>
              <a:ext uri="{FF2B5EF4-FFF2-40B4-BE49-F238E27FC236}">
                <a16:creationId xmlns:a16="http://schemas.microsoft.com/office/drawing/2014/main" id="{91B8F0AB-468B-4431-9D71-0ABC14FE2E96}"/>
              </a:ext>
            </a:extLst>
          </p:cNvPr>
          <p:cNvSpPr>
            <a:spLocks noGrp="1"/>
          </p:cNvSpPr>
          <p:nvPr>
            <p:ph idx="1"/>
          </p:nvPr>
        </p:nvSpPr>
        <p:spPr>
          <a:xfrm>
            <a:off x="767080" y="1234997"/>
            <a:ext cx="10515600" cy="4351338"/>
          </a:xfrm>
        </p:spPr>
        <p:txBody>
          <a:bodyPr/>
          <a:lstStyle/>
          <a:p>
            <a:pPr marL="0" indent="0">
              <a:buNone/>
            </a:pPr>
            <a:r>
              <a:rPr lang="en-GB" dirty="0"/>
              <a:t>Planned a UI layout in </a:t>
            </a:r>
            <a:r>
              <a:rPr lang="en-GB" dirty="0" err="1"/>
              <a:t>Tkinter</a:t>
            </a:r>
            <a:r>
              <a:rPr lang="en-GB" dirty="0"/>
              <a:t>. Made a few plans &amp; storyboards. </a:t>
            </a:r>
            <a:r>
              <a:rPr lang="en-GB" dirty="0" err="1"/>
              <a:t>E.g</a:t>
            </a:r>
            <a:r>
              <a:rPr lang="en-GB" dirty="0"/>
              <a:t>….</a:t>
            </a:r>
          </a:p>
        </p:txBody>
      </p:sp>
      <p:pic>
        <p:nvPicPr>
          <p:cNvPr id="5" name="Picture 4">
            <a:extLst>
              <a:ext uri="{FF2B5EF4-FFF2-40B4-BE49-F238E27FC236}">
                <a16:creationId xmlns:a16="http://schemas.microsoft.com/office/drawing/2014/main" id="{84AB4B79-C08D-40DD-80C2-BEBFAF9152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6033" y="3201538"/>
            <a:ext cx="4013727" cy="2096986"/>
          </a:xfrm>
          <a:prstGeom prst="rect">
            <a:avLst/>
          </a:prstGeom>
        </p:spPr>
      </p:pic>
      <p:pic>
        <p:nvPicPr>
          <p:cNvPr id="7" name="Picture 6" descr="Diagram&#10;&#10;Description automatically generated">
            <a:extLst>
              <a:ext uri="{FF2B5EF4-FFF2-40B4-BE49-F238E27FC236}">
                <a16:creationId xmlns:a16="http://schemas.microsoft.com/office/drawing/2014/main" id="{465891ED-9FB1-4465-B7C7-B1E9B6FC63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90688"/>
            <a:ext cx="7925207" cy="4762745"/>
          </a:xfrm>
          <a:prstGeom prst="rect">
            <a:avLst/>
          </a:prstGeom>
        </p:spPr>
      </p:pic>
    </p:spTree>
    <p:extLst>
      <p:ext uri="{BB962C8B-B14F-4D97-AF65-F5344CB8AC3E}">
        <p14:creationId xmlns:p14="http://schemas.microsoft.com/office/powerpoint/2010/main" val="203059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FA73E-6A53-4F97-84F0-BF89F0C5B0F6}"/>
              </a:ext>
            </a:extLst>
          </p:cNvPr>
          <p:cNvSpPr>
            <a:spLocks noGrp="1"/>
          </p:cNvSpPr>
          <p:nvPr>
            <p:ph type="title"/>
          </p:nvPr>
        </p:nvSpPr>
        <p:spPr>
          <a:xfrm>
            <a:off x="838200" y="88900"/>
            <a:ext cx="10515600" cy="1325563"/>
          </a:xfrm>
        </p:spPr>
        <p:txBody>
          <a:bodyPr/>
          <a:lstStyle/>
          <a:p>
            <a:r>
              <a:rPr lang="en-GB" dirty="0"/>
              <a:t>Sprint 4. </a:t>
            </a:r>
            <a:r>
              <a:rPr lang="en-GB" sz="3200" dirty="0"/>
              <a:t>User story: I wish to view molecule, info &amp; PES</a:t>
            </a:r>
            <a:endParaRPr lang="en-GB" dirty="0"/>
          </a:p>
        </p:txBody>
      </p:sp>
      <p:sp>
        <p:nvSpPr>
          <p:cNvPr id="3" name="Content Placeholder 2">
            <a:extLst>
              <a:ext uri="{FF2B5EF4-FFF2-40B4-BE49-F238E27FC236}">
                <a16:creationId xmlns:a16="http://schemas.microsoft.com/office/drawing/2014/main" id="{70B791B3-80E1-4EDD-8608-D75143571054}"/>
              </a:ext>
            </a:extLst>
          </p:cNvPr>
          <p:cNvSpPr>
            <a:spLocks noGrp="1"/>
          </p:cNvSpPr>
          <p:nvPr>
            <p:ph idx="1"/>
          </p:nvPr>
        </p:nvSpPr>
        <p:spPr>
          <a:xfrm>
            <a:off x="838200" y="1070610"/>
            <a:ext cx="10515600" cy="4351338"/>
          </a:xfrm>
        </p:spPr>
        <p:txBody>
          <a:bodyPr/>
          <a:lstStyle/>
          <a:p>
            <a:pPr marL="0" indent="0">
              <a:buNone/>
            </a:pPr>
            <a:r>
              <a:rPr lang="en-GB" dirty="0"/>
              <a:t>Made a plot of all tested positions of atoms in the molecule. This shows where the algorithm tried placing them during its evolution. Points were labelled according to atom symbol and scaled and coloured according to energy.</a:t>
            </a:r>
          </a:p>
        </p:txBody>
      </p:sp>
      <p:pic>
        <p:nvPicPr>
          <p:cNvPr id="5" name="Picture 4" descr="Graphical user interface, chart&#10;&#10;Description automatically generated">
            <a:extLst>
              <a:ext uri="{FF2B5EF4-FFF2-40B4-BE49-F238E27FC236}">
                <a16:creationId xmlns:a16="http://schemas.microsoft.com/office/drawing/2014/main" id="{17A2247C-4DB0-47AB-BFFC-74F7B08312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0377" y="2284413"/>
            <a:ext cx="5556536" cy="4858000"/>
          </a:xfrm>
          <a:prstGeom prst="rect">
            <a:avLst/>
          </a:prstGeom>
        </p:spPr>
      </p:pic>
    </p:spTree>
    <p:extLst>
      <p:ext uri="{BB962C8B-B14F-4D97-AF65-F5344CB8AC3E}">
        <p14:creationId xmlns:p14="http://schemas.microsoft.com/office/powerpoint/2010/main" val="254474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01BFF4-474D-4AA0-967A-67E675ECAF8B}"/>
              </a:ext>
            </a:extLst>
          </p:cNvPr>
          <p:cNvSpPr>
            <a:spLocks noGrp="1"/>
          </p:cNvSpPr>
          <p:nvPr>
            <p:ph idx="1"/>
          </p:nvPr>
        </p:nvSpPr>
        <p:spPr>
          <a:xfrm>
            <a:off x="746760" y="1368425"/>
            <a:ext cx="10515600" cy="4351338"/>
          </a:xfrm>
        </p:spPr>
        <p:txBody>
          <a:bodyPr/>
          <a:lstStyle/>
          <a:p>
            <a:r>
              <a:rPr lang="en-GB" dirty="0"/>
              <a:t>Tried standardisation, minmax scaler etc but came up with my own version because it was simpler. It is just energy / highest energy.</a:t>
            </a:r>
          </a:p>
          <a:p>
            <a:endParaRPr lang="en-GB" dirty="0"/>
          </a:p>
          <a:p>
            <a:endParaRPr lang="en-GB" dirty="0"/>
          </a:p>
          <a:p>
            <a:endParaRPr lang="en-GB" dirty="0"/>
          </a:p>
          <a:p>
            <a:endParaRPr lang="en-GB" dirty="0"/>
          </a:p>
          <a:p>
            <a:endParaRPr lang="en-GB" dirty="0"/>
          </a:p>
          <a:p>
            <a:r>
              <a:rPr lang="en-GB" dirty="0"/>
              <a:t>Subtracts that number from green and add it to red for energy scale.</a:t>
            </a:r>
          </a:p>
          <a:p>
            <a:endParaRPr lang="en-GB" dirty="0"/>
          </a:p>
          <a:p>
            <a:endParaRPr lang="en-GB" dirty="0"/>
          </a:p>
          <a:p>
            <a:endParaRPr lang="en-GB" dirty="0"/>
          </a:p>
        </p:txBody>
      </p:sp>
      <p:sp>
        <p:nvSpPr>
          <p:cNvPr id="4" name="Title 1">
            <a:extLst>
              <a:ext uri="{FF2B5EF4-FFF2-40B4-BE49-F238E27FC236}">
                <a16:creationId xmlns:a16="http://schemas.microsoft.com/office/drawing/2014/main" id="{D549B9A2-40C4-4651-8A96-EAA100B1040B}"/>
              </a:ext>
            </a:extLst>
          </p:cNvPr>
          <p:cNvSpPr txBox="1">
            <a:spLocks/>
          </p:cNvSpPr>
          <p:nvPr/>
        </p:nvSpPr>
        <p:spPr>
          <a:xfrm>
            <a:off x="929640" y="23018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Sprint 4. </a:t>
            </a:r>
            <a:r>
              <a:rPr lang="en-GB" sz="3200" dirty="0"/>
              <a:t>User story: I wish to view molecule, info &amp; PES</a:t>
            </a:r>
            <a:endParaRPr lang="en-GB" dirty="0"/>
          </a:p>
        </p:txBody>
      </p:sp>
      <p:pic>
        <p:nvPicPr>
          <p:cNvPr id="8" name="Picture 7">
            <a:extLst>
              <a:ext uri="{FF2B5EF4-FFF2-40B4-BE49-F238E27FC236}">
                <a16:creationId xmlns:a16="http://schemas.microsoft.com/office/drawing/2014/main" id="{93384C92-7531-4805-ACD0-17492C6ACAE9}"/>
              </a:ext>
            </a:extLst>
          </p:cNvPr>
          <p:cNvPicPr>
            <a:picLocks noChangeAspect="1"/>
          </p:cNvPicPr>
          <p:nvPr/>
        </p:nvPicPr>
        <p:blipFill>
          <a:blip r:embed="rId2"/>
          <a:stretch>
            <a:fillRect/>
          </a:stretch>
        </p:blipFill>
        <p:spPr>
          <a:xfrm>
            <a:off x="0" y="2535476"/>
            <a:ext cx="12192000" cy="1787047"/>
          </a:xfrm>
          <a:prstGeom prst="rect">
            <a:avLst/>
          </a:prstGeom>
        </p:spPr>
      </p:pic>
    </p:spTree>
    <p:extLst>
      <p:ext uri="{BB962C8B-B14F-4D97-AF65-F5344CB8AC3E}">
        <p14:creationId xmlns:p14="http://schemas.microsoft.com/office/powerpoint/2010/main" val="981343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90520-0993-4D7D-8D32-87A1ECB56D16}"/>
              </a:ext>
            </a:extLst>
          </p:cNvPr>
          <p:cNvSpPr>
            <a:spLocks noGrp="1"/>
          </p:cNvSpPr>
          <p:nvPr>
            <p:ph type="title"/>
          </p:nvPr>
        </p:nvSpPr>
        <p:spPr/>
        <p:txBody>
          <a:bodyPr>
            <a:normAutofit fontScale="90000"/>
          </a:bodyPr>
          <a:lstStyle/>
          <a:p>
            <a:r>
              <a:rPr lang="en-GB" dirty="0"/>
              <a:t>Sprint 4. </a:t>
            </a:r>
            <a:r>
              <a:rPr lang="en-GB" sz="3600" dirty="0"/>
              <a:t>User story: I wish to view molecule, info &amp; PES</a:t>
            </a:r>
            <a:br>
              <a:rPr lang="en-GB" dirty="0"/>
            </a:br>
            <a:endParaRPr lang="en-GB" dirty="0"/>
          </a:p>
        </p:txBody>
      </p:sp>
      <p:sp>
        <p:nvSpPr>
          <p:cNvPr id="3" name="Content Placeholder 2">
            <a:extLst>
              <a:ext uri="{FF2B5EF4-FFF2-40B4-BE49-F238E27FC236}">
                <a16:creationId xmlns:a16="http://schemas.microsoft.com/office/drawing/2014/main" id="{13C0165B-EF8D-4A9C-9FEC-D790996A963E}"/>
              </a:ext>
            </a:extLst>
          </p:cNvPr>
          <p:cNvSpPr>
            <a:spLocks noGrp="1"/>
          </p:cNvSpPr>
          <p:nvPr>
            <p:ph idx="1"/>
          </p:nvPr>
        </p:nvSpPr>
        <p:spPr>
          <a:xfrm>
            <a:off x="248920" y="1027906"/>
            <a:ext cx="10515600" cy="5830094"/>
          </a:xfrm>
        </p:spPr>
        <p:txBody>
          <a:bodyPr>
            <a:normAutofit fontScale="92500" lnSpcReduction="10000"/>
          </a:bodyPr>
          <a:lstStyle/>
          <a:p>
            <a:r>
              <a:rPr lang="en-GB" dirty="0"/>
              <a:t>Build up datasets </a:t>
            </a:r>
          </a:p>
          <a:p>
            <a:pPr marL="0" indent="0">
              <a:buNone/>
            </a:pPr>
            <a:r>
              <a:rPr lang="en-GB" dirty="0"/>
              <a:t>for plots and stats </a:t>
            </a:r>
          </a:p>
          <a:p>
            <a:pPr marL="0" indent="0">
              <a:buNone/>
            </a:pPr>
            <a:r>
              <a:rPr lang="en-GB" dirty="0"/>
              <a:t>while the algorithms </a:t>
            </a:r>
          </a:p>
          <a:p>
            <a:pPr marL="0" indent="0">
              <a:buNone/>
            </a:pPr>
            <a:r>
              <a:rPr lang="en-GB" dirty="0"/>
              <a:t>are running.</a:t>
            </a:r>
          </a:p>
          <a:p>
            <a:pPr marL="0" indent="0">
              <a:buNone/>
            </a:pPr>
            <a:endParaRPr lang="en-GB" dirty="0"/>
          </a:p>
          <a:p>
            <a:r>
              <a:rPr lang="en-GB" dirty="0"/>
              <a:t>Many different </a:t>
            </a:r>
          </a:p>
          <a:p>
            <a:pPr marL="0" indent="0">
              <a:buNone/>
            </a:pPr>
            <a:r>
              <a:rPr lang="en-GB" dirty="0"/>
              <a:t>things computed </a:t>
            </a:r>
          </a:p>
          <a:p>
            <a:pPr marL="0" indent="0">
              <a:buNone/>
            </a:pPr>
            <a:r>
              <a:rPr lang="en-GB" dirty="0"/>
              <a:t>inside same loops.</a:t>
            </a:r>
          </a:p>
          <a:p>
            <a:pPr marL="0" indent="0">
              <a:buNone/>
            </a:pPr>
            <a:endParaRPr lang="en-GB" dirty="0"/>
          </a:p>
          <a:p>
            <a:r>
              <a:rPr lang="en-GB" dirty="0"/>
              <a:t>Code is not so </a:t>
            </a:r>
          </a:p>
          <a:p>
            <a:pPr marL="0" indent="0">
              <a:buNone/>
            </a:pPr>
            <a:r>
              <a:rPr lang="en-GB" dirty="0"/>
              <a:t>separable (not as</a:t>
            </a:r>
          </a:p>
          <a:p>
            <a:pPr marL="0" indent="0">
              <a:buNone/>
            </a:pPr>
            <a:r>
              <a:rPr lang="en-GB" dirty="0"/>
              <a:t>SOLID) but it is </a:t>
            </a:r>
          </a:p>
          <a:p>
            <a:pPr marL="0" indent="0">
              <a:buNone/>
            </a:pPr>
            <a:r>
              <a:rPr lang="en-GB" dirty="0"/>
              <a:t>faster to execute.</a:t>
            </a:r>
          </a:p>
        </p:txBody>
      </p:sp>
      <p:pic>
        <p:nvPicPr>
          <p:cNvPr id="4" name="Picture 3">
            <a:extLst>
              <a:ext uri="{FF2B5EF4-FFF2-40B4-BE49-F238E27FC236}">
                <a16:creationId xmlns:a16="http://schemas.microsoft.com/office/drawing/2014/main" id="{BE43A8BA-04E4-4597-8E0F-290883BBE8C2}"/>
              </a:ext>
            </a:extLst>
          </p:cNvPr>
          <p:cNvPicPr>
            <a:picLocks noChangeAspect="1"/>
          </p:cNvPicPr>
          <p:nvPr/>
        </p:nvPicPr>
        <p:blipFill>
          <a:blip r:embed="rId2"/>
          <a:stretch>
            <a:fillRect/>
          </a:stretch>
        </p:blipFill>
        <p:spPr>
          <a:xfrm>
            <a:off x="3210560" y="1030921"/>
            <a:ext cx="7011316" cy="5827078"/>
          </a:xfrm>
          <a:prstGeom prst="rect">
            <a:avLst/>
          </a:prstGeom>
        </p:spPr>
      </p:pic>
    </p:spTree>
    <p:extLst>
      <p:ext uri="{BB962C8B-B14F-4D97-AF65-F5344CB8AC3E}">
        <p14:creationId xmlns:p14="http://schemas.microsoft.com/office/powerpoint/2010/main" val="2898398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4DB60-52FB-48CC-843E-A4D28A9BACE4}"/>
              </a:ext>
            </a:extLst>
          </p:cNvPr>
          <p:cNvSpPr>
            <a:spLocks noGrp="1"/>
          </p:cNvSpPr>
          <p:nvPr>
            <p:ph type="title"/>
          </p:nvPr>
        </p:nvSpPr>
        <p:spPr/>
        <p:txBody>
          <a:bodyPr/>
          <a:lstStyle/>
          <a:p>
            <a:r>
              <a:rPr lang="en-GB" dirty="0"/>
              <a:t>Sprint 4. </a:t>
            </a:r>
            <a:r>
              <a:rPr lang="en-GB" sz="3200" dirty="0"/>
              <a:t>User story: I wish to view molecule, info &amp; PES</a:t>
            </a:r>
            <a:endParaRPr lang="en-GB" dirty="0"/>
          </a:p>
        </p:txBody>
      </p:sp>
      <p:sp>
        <p:nvSpPr>
          <p:cNvPr id="3" name="Content Placeholder 2">
            <a:extLst>
              <a:ext uri="{FF2B5EF4-FFF2-40B4-BE49-F238E27FC236}">
                <a16:creationId xmlns:a16="http://schemas.microsoft.com/office/drawing/2014/main" id="{5F0FEDAF-9B69-4CC8-A9DC-5F9705C709F0}"/>
              </a:ext>
            </a:extLst>
          </p:cNvPr>
          <p:cNvSpPr>
            <a:spLocks noGrp="1"/>
          </p:cNvSpPr>
          <p:nvPr>
            <p:ph idx="1"/>
          </p:nvPr>
        </p:nvSpPr>
        <p:spPr>
          <a:xfrm>
            <a:off x="838200" y="1387475"/>
            <a:ext cx="10515600" cy="4351338"/>
          </a:xfrm>
        </p:spPr>
        <p:txBody>
          <a:bodyPr/>
          <a:lstStyle/>
          <a:p>
            <a:r>
              <a:rPr lang="en-GB" dirty="0"/>
              <a:t>Planned potential energy surface plots (PES). </a:t>
            </a:r>
          </a:p>
          <a:p>
            <a:r>
              <a:rPr lang="en-GB" dirty="0"/>
              <a:t>3d plot of angle over 3 atoms, distance between 2 of those 3 atoms and the total potential energy of the molecule. </a:t>
            </a:r>
          </a:p>
          <a:p>
            <a:r>
              <a:rPr lang="en-GB" dirty="0"/>
              <a:t>Difficult because each axis has a different number of variables. An example of me getting confused while planning it…</a:t>
            </a:r>
          </a:p>
        </p:txBody>
      </p:sp>
      <p:pic>
        <p:nvPicPr>
          <p:cNvPr id="5" name="Picture 4">
            <a:extLst>
              <a:ext uri="{FF2B5EF4-FFF2-40B4-BE49-F238E27FC236}">
                <a16:creationId xmlns:a16="http://schemas.microsoft.com/office/drawing/2014/main" id="{BF51D5DF-C5A1-49EA-BE98-28BAF165A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697288"/>
            <a:ext cx="11227736" cy="2266632"/>
          </a:xfrm>
          <a:prstGeom prst="rect">
            <a:avLst/>
          </a:prstGeom>
        </p:spPr>
      </p:pic>
    </p:spTree>
    <p:extLst>
      <p:ext uri="{BB962C8B-B14F-4D97-AF65-F5344CB8AC3E}">
        <p14:creationId xmlns:p14="http://schemas.microsoft.com/office/powerpoint/2010/main" val="3584921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4D4AD-BDED-4B97-9257-58F38A0719BA}"/>
              </a:ext>
            </a:extLst>
          </p:cNvPr>
          <p:cNvSpPr>
            <a:spLocks noGrp="1"/>
          </p:cNvSpPr>
          <p:nvPr>
            <p:ph type="title"/>
          </p:nvPr>
        </p:nvSpPr>
        <p:spPr/>
        <p:txBody>
          <a:bodyPr/>
          <a:lstStyle/>
          <a:p>
            <a:r>
              <a:rPr lang="en-GB" dirty="0"/>
              <a:t>Sprint 4. </a:t>
            </a:r>
            <a:r>
              <a:rPr lang="en-GB" sz="3200" dirty="0"/>
              <a:t>User story: I wish to view molecule, info &amp; PES</a:t>
            </a:r>
            <a:endParaRPr lang="en-GB" dirty="0"/>
          </a:p>
        </p:txBody>
      </p:sp>
      <p:sp>
        <p:nvSpPr>
          <p:cNvPr id="3" name="Content Placeholder 2">
            <a:extLst>
              <a:ext uri="{FF2B5EF4-FFF2-40B4-BE49-F238E27FC236}">
                <a16:creationId xmlns:a16="http://schemas.microsoft.com/office/drawing/2014/main" id="{54B0EDB9-A63F-4939-8881-343B182FE169}"/>
              </a:ext>
            </a:extLst>
          </p:cNvPr>
          <p:cNvSpPr>
            <a:spLocks noGrp="1"/>
          </p:cNvSpPr>
          <p:nvPr>
            <p:ph idx="1"/>
          </p:nvPr>
        </p:nvSpPr>
        <p:spPr/>
        <p:txBody>
          <a:bodyPr/>
          <a:lstStyle/>
          <a:p>
            <a:r>
              <a:rPr lang="en-GB" dirty="0"/>
              <a:t>PES first attempts didn’t go to plan…</a:t>
            </a:r>
          </a:p>
        </p:txBody>
      </p:sp>
      <p:pic>
        <p:nvPicPr>
          <p:cNvPr id="5" name="Picture 4" descr="Chart, radar chart, scatter chart&#10;&#10;Description automatically generated">
            <a:extLst>
              <a:ext uri="{FF2B5EF4-FFF2-40B4-BE49-F238E27FC236}">
                <a16:creationId xmlns:a16="http://schemas.microsoft.com/office/drawing/2014/main" id="{08978C8C-F78C-4D06-949A-975A157EDC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4434" y="2256149"/>
            <a:ext cx="5039366" cy="3779525"/>
          </a:xfrm>
          <a:prstGeom prst="rect">
            <a:avLst/>
          </a:prstGeom>
        </p:spPr>
      </p:pic>
      <p:pic>
        <p:nvPicPr>
          <p:cNvPr id="7" name="Picture 6" descr="Chart, surface chart&#10;&#10;Description automatically generated">
            <a:extLst>
              <a:ext uri="{FF2B5EF4-FFF2-40B4-BE49-F238E27FC236}">
                <a16:creationId xmlns:a16="http://schemas.microsoft.com/office/drawing/2014/main" id="{B20E07E0-944C-4498-9918-CAB184B271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00" y="2256150"/>
            <a:ext cx="5039366" cy="3779525"/>
          </a:xfrm>
          <a:prstGeom prst="rect">
            <a:avLst/>
          </a:prstGeom>
        </p:spPr>
      </p:pic>
      <p:sp>
        <p:nvSpPr>
          <p:cNvPr id="8" name="TextBox 7">
            <a:extLst>
              <a:ext uri="{FF2B5EF4-FFF2-40B4-BE49-F238E27FC236}">
                <a16:creationId xmlns:a16="http://schemas.microsoft.com/office/drawing/2014/main" id="{E64B38B1-804A-449A-84AF-B84CA95F80BE}"/>
              </a:ext>
            </a:extLst>
          </p:cNvPr>
          <p:cNvSpPr txBox="1"/>
          <p:nvPr/>
        </p:nvSpPr>
        <p:spPr>
          <a:xfrm>
            <a:off x="254000" y="5902960"/>
            <a:ext cx="11755120" cy="830997"/>
          </a:xfrm>
          <a:prstGeom prst="rect">
            <a:avLst/>
          </a:prstGeom>
          <a:noFill/>
        </p:spPr>
        <p:txBody>
          <a:bodyPr wrap="square" rtlCol="0">
            <a:spAutoFit/>
          </a:bodyPr>
          <a:lstStyle/>
          <a:p>
            <a:r>
              <a:rPr lang="en-GB" sz="2400" dirty="0"/>
              <a:t>Tri-surface plots were found to be better than surface plots with mesh-grids or wire-frames.</a:t>
            </a:r>
          </a:p>
          <a:p>
            <a:r>
              <a:rPr lang="en-GB" sz="2400" dirty="0"/>
              <a:t>This is because of the vast variation in data points. </a:t>
            </a:r>
          </a:p>
        </p:txBody>
      </p:sp>
    </p:spTree>
    <p:extLst>
      <p:ext uri="{BB962C8B-B14F-4D97-AF65-F5344CB8AC3E}">
        <p14:creationId xmlns:p14="http://schemas.microsoft.com/office/powerpoint/2010/main" val="1017661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21251-25DA-489E-A86F-B279B460FBB7}"/>
              </a:ext>
            </a:extLst>
          </p:cNvPr>
          <p:cNvSpPr>
            <a:spLocks noGrp="1"/>
          </p:cNvSpPr>
          <p:nvPr>
            <p:ph type="title"/>
          </p:nvPr>
        </p:nvSpPr>
        <p:spPr/>
        <p:txBody>
          <a:bodyPr/>
          <a:lstStyle/>
          <a:p>
            <a:r>
              <a:rPr lang="en-GB" dirty="0"/>
              <a:t>Sprint 4. </a:t>
            </a:r>
            <a:r>
              <a:rPr lang="en-GB" sz="3200" dirty="0"/>
              <a:t>User story: I wish to view molecule, info &amp; PES</a:t>
            </a:r>
            <a:endParaRPr lang="en-GB" dirty="0"/>
          </a:p>
        </p:txBody>
      </p:sp>
      <p:sp>
        <p:nvSpPr>
          <p:cNvPr id="3" name="Content Placeholder 2">
            <a:extLst>
              <a:ext uri="{FF2B5EF4-FFF2-40B4-BE49-F238E27FC236}">
                <a16:creationId xmlns:a16="http://schemas.microsoft.com/office/drawing/2014/main" id="{176774DF-AB69-46C4-AE85-9B1EBB1FF677}"/>
              </a:ext>
            </a:extLst>
          </p:cNvPr>
          <p:cNvSpPr>
            <a:spLocks noGrp="1"/>
          </p:cNvSpPr>
          <p:nvPr>
            <p:ph idx="1"/>
          </p:nvPr>
        </p:nvSpPr>
        <p:spPr>
          <a:xfrm>
            <a:off x="838200" y="1492250"/>
            <a:ext cx="10515600" cy="4351338"/>
          </a:xfrm>
        </p:spPr>
        <p:txBody>
          <a:bodyPr/>
          <a:lstStyle/>
          <a:p>
            <a:r>
              <a:rPr lang="en-GB" dirty="0"/>
              <a:t>My original layout was cramped and not everything fitted on the page so I redesigned the whole thing and started again.</a:t>
            </a:r>
          </a:p>
        </p:txBody>
      </p:sp>
      <p:pic>
        <p:nvPicPr>
          <p:cNvPr id="5" name="Picture 4" descr="Graphical user interface&#10;&#10;Description automatically generated">
            <a:extLst>
              <a:ext uri="{FF2B5EF4-FFF2-40B4-BE49-F238E27FC236}">
                <a16:creationId xmlns:a16="http://schemas.microsoft.com/office/drawing/2014/main" id="{F575D15C-1C70-4474-AC41-1BA574720B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2373512"/>
            <a:ext cx="7972425" cy="4484488"/>
          </a:xfrm>
          <a:prstGeom prst="rect">
            <a:avLst/>
          </a:prstGeom>
        </p:spPr>
      </p:pic>
    </p:spTree>
    <p:extLst>
      <p:ext uri="{BB962C8B-B14F-4D97-AF65-F5344CB8AC3E}">
        <p14:creationId xmlns:p14="http://schemas.microsoft.com/office/powerpoint/2010/main" val="739168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688</Words>
  <Application>Microsoft Office PowerPoint</Application>
  <PresentationFormat>Widescreen</PresentationFormat>
  <Paragraphs>65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Stand-up meeting</vt:lpstr>
      <vt:lpstr>Evolutionary algorithm removed!</vt:lpstr>
      <vt:lpstr>Sprint 4. User story: I wish to view molecule, info &amp; PES </vt:lpstr>
      <vt:lpstr>Sprint 4. User story: I wish to view molecule, info &amp; PES</vt:lpstr>
      <vt:lpstr>PowerPoint Presentation</vt:lpstr>
      <vt:lpstr>Sprint 4. User story: I wish to view molecule, info &amp; PES </vt:lpstr>
      <vt:lpstr>Sprint 4. User story: I wish to view molecule, info &amp; PES</vt:lpstr>
      <vt:lpstr>Sprint 4. User story: I wish to view molecule, info &amp; PES</vt:lpstr>
      <vt:lpstr>Sprint 4. User story: I wish to view molecule, info &amp; PES</vt:lpstr>
      <vt:lpstr>Sprint 4. User story: I wish to view molecule, info &amp; PES</vt:lpstr>
      <vt:lpstr>Sprint 4. User story: I wish to view molecule, info &amp; PES</vt:lpstr>
      <vt:lpstr>Sprint 5. Usability tests, feedback &amp; improvements.</vt:lpstr>
      <vt:lpstr>Sprint 5. Usability tests, feedback &amp; improvements.</vt:lpstr>
      <vt:lpstr>Sprint 5. Usability tests, feedback &amp; improvements</vt:lpstr>
      <vt:lpstr>Sprint 5 Usability tests, feedback &amp; improvements </vt:lpstr>
      <vt:lpstr>Sprint 5 Usability tests, feedback &amp; improvements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Stand-up meeting</dc:title>
  <dc:creator>sophie.joanne.turner@outlook.com</dc:creator>
  <cp:lastModifiedBy>sophie.joanne.turner@outlook.com</cp:lastModifiedBy>
  <cp:revision>22</cp:revision>
  <dcterms:created xsi:type="dcterms:W3CDTF">2021-02-03T11:59:56Z</dcterms:created>
  <dcterms:modified xsi:type="dcterms:W3CDTF">2021-02-03T13:33:00Z</dcterms:modified>
</cp:coreProperties>
</file>