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0" name="Google Shape;20;p2"/>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1" name="Google Shape;21;p2"/>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4" name="Google Shape;24;p2"/>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25" name="Google Shape;25;p2"/>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2380"/>
              <a:buNone/>
              <a:defRPr sz="2800"/>
            </a:lvl2pPr>
            <a:lvl3pPr lvl="2" algn="ctr">
              <a:lnSpc>
                <a:spcPct val="90000"/>
              </a:lnSpc>
              <a:spcBef>
                <a:spcPts val="400"/>
              </a:spcBef>
              <a:spcAft>
                <a:spcPts val="0"/>
              </a:spcAft>
              <a:buSzPts val="2040"/>
              <a:buNone/>
              <a:defRPr sz="24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1"/>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1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1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0" name="Shape 30"/>
        <p:cNvGrpSpPr/>
        <p:nvPr/>
      </p:nvGrpSpPr>
      <p:grpSpPr>
        <a:xfrm>
          <a:off x="0" y="0"/>
          <a:ext cx="0" cy="0"/>
          <a:chOff x="0" y="0"/>
          <a:chExt cx="0" cy="0"/>
        </a:xfrm>
      </p:grpSpPr>
      <p:sp>
        <p:nvSpPr>
          <p:cNvPr id="31" name="Google Shape;31;p3"/>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2" name="Google Shape;32;p3"/>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34" name="Google Shape;34;p3"/>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6" name="Google Shape;36;p3"/>
          <p:cNvGrpSpPr/>
          <p:nvPr/>
        </p:nvGrpSpPr>
        <p:grpSpPr>
          <a:xfrm>
            <a:off x="897399" y="2325848"/>
            <a:ext cx="1080904" cy="1080902"/>
            <a:chOff x="9685338" y="4460675"/>
            <a:chExt cx="1080904" cy="1080902"/>
          </a:xfrm>
        </p:grpSpPr>
        <p:sp>
          <p:nvSpPr>
            <p:cNvPr id="37" name="Google Shape;37;p3"/>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38" name="Google Shape;38;p3"/>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39" name="Google Shape;39;p3"/>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0" name="Shape 40"/>
        <p:cNvGrpSpPr/>
        <p:nvPr/>
      </p:nvGrpSpPr>
      <p:grpSpPr>
        <a:xfrm>
          <a:off x="0" y="0"/>
          <a:ext cx="0" cy="0"/>
          <a:chOff x="0" y="0"/>
          <a:chExt cx="0" cy="0"/>
        </a:xfrm>
      </p:grpSpPr>
      <p:sp>
        <p:nvSpPr>
          <p:cNvPr id="41" name="Google Shape;41;p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43" name="Google Shape;43;p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6" name="Shape 46"/>
        <p:cNvGrpSpPr/>
        <p:nvPr/>
      </p:nvGrpSpPr>
      <p:grpSpPr>
        <a:xfrm>
          <a:off x="0" y="0"/>
          <a:ext cx="0" cy="0"/>
          <a:chOff x="0" y="0"/>
          <a:chExt cx="0" cy="0"/>
        </a:xfrm>
      </p:grpSpPr>
      <p:sp>
        <p:nvSpPr>
          <p:cNvPr id="47" name="Google Shape;47;p5"/>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48" name="Google Shape;48;p5"/>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9" name="Google Shape;49;p5"/>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0" name="Google Shape;50;p5"/>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1" name="Google Shape;51;p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4" name="Google Shape;54;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6"/>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25754" lvl="5" marL="2743200" algn="l">
              <a:lnSpc>
                <a:spcPct val="90000"/>
              </a:lnSpc>
              <a:spcBef>
                <a:spcPts val="400"/>
              </a:spcBef>
              <a:spcAft>
                <a:spcPts val="0"/>
              </a:spcAft>
              <a:buSzPts val="1530"/>
              <a:buChar char="▪"/>
              <a:defRPr sz="1800"/>
            </a:lvl6pPr>
            <a:lvl7pPr indent="-325754" lvl="6" marL="3200400" algn="l">
              <a:lnSpc>
                <a:spcPct val="90000"/>
              </a:lnSpc>
              <a:spcBef>
                <a:spcPts val="400"/>
              </a:spcBef>
              <a:spcAft>
                <a:spcPts val="0"/>
              </a:spcAft>
              <a:buSzPts val="1530"/>
              <a:buChar char="▪"/>
              <a:defRPr sz="1800"/>
            </a:lvl7pPr>
            <a:lvl8pPr indent="-325754" lvl="7" marL="3657600" algn="l">
              <a:lnSpc>
                <a:spcPct val="90000"/>
              </a:lnSpc>
              <a:spcBef>
                <a:spcPts val="400"/>
              </a:spcBef>
              <a:spcAft>
                <a:spcPts val="0"/>
              </a:spcAft>
              <a:buSzPts val="1530"/>
              <a:buChar char="▪"/>
              <a:defRPr sz="1800"/>
            </a:lvl8pPr>
            <a:lvl9pPr indent="-325754" lvl="8" marL="4114800" algn="l">
              <a:lnSpc>
                <a:spcPct val="90000"/>
              </a:lnSpc>
              <a:spcBef>
                <a:spcPts val="400"/>
              </a:spcBef>
              <a:spcAft>
                <a:spcPts val="200"/>
              </a:spcAft>
              <a:buSzPts val="1530"/>
              <a:buChar char="▪"/>
              <a:defRPr sz="1800"/>
            </a:lvl9pPr>
          </a:lstStyle>
          <a:p/>
        </p:txBody>
      </p:sp>
      <p:sp>
        <p:nvSpPr>
          <p:cNvPr id="58" name="Google Shape;58;p6"/>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25754" lvl="5" marL="2743200" algn="l">
              <a:lnSpc>
                <a:spcPct val="90000"/>
              </a:lnSpc>
              <a:spcBef>
                <a:spcPts val="400"/>
              </a:spcBef>
              <a:spcAft>
                <a:spcPts val="0"/>
              </a:spcAft>
              <a:buSzPts val="1530"/>
              <a:buChar char="▪"/>
              <a:defRPr sz="1800"/>
            </a:lvl6pPr>
            <a:lvl7pPr indent="-325754" lvl="6" marL="3200400" algn="l">
              <a:lnSpc>
                <a:spcPct val="90000"/>
              </a:lnSpc>
              <a:spcBef>
                <a:spcPts val="400"/>
              </a:spcBef>
              <a:spcAft>
                <a:spcPts val="0"/>
              </a:spcAft>
              <a:buSzPts val="1530"/>
              <a:buChar char="▪"/>
              <a:defRPr sz="1800"/>
            </a:lvl7pPr>
            <a:lvl8pPr indent="-325754" lvl="7" marL="3657600" algn="l">
              <a:lnSpc>
                <a:spcPct val="90000"/>
              </a:lnSpc>
              <a:spcBef>
                <a:spcPts val="400"/>
              </a:spcBef>
              <a:spcAft>
                <a:spcPts val="0"/>
              </a:spcAft>
              <a:buSzPts val="1530"/>
              <a:buChar char="▪"/>
              <a:defRPr sz="1800"/>
            </a:lvl8pPr>
            <a:lvl9pPr indent="-325754" lvl="8" marL="4114800" algn="l">
              <a:lnSpc>
                <a:spcPct val="90000"/>
              </a:lnSpc>
              <a:spcBef>
                <a:spcPts val="400"/>
              </a:spcBef>
              <a:spcAft>
                <a:spcPts val="200"/>
              </a:spcAft>
              <a:buSzPts val="1530"/>
              <a:buChar char="▪"/>
              <a:defRPr sz="1800"/>
            </a:lvl9pPr>
          </a:lstStyle>
          <a:p/>
        </p:txBody>
      </p:sp>
      <p:sp>
        <p:nvSpPr>
          <p:cNvPr id="59" name="Google Shape;59;p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2" name="Shape 62"/>
        <p:cNvGrpSpPr/>
        <p:nvPr/>
      </p:nvGrpSpPr>
      <p:grpSpPr>
        <a:xfrm>
          <a:off x="0" y="0"/>
          <a:ext cx="0" cy="0"/>
          <a:chOff x="0" y="0"/>
          <a:chExt cx="0" cy="0"/>
        </a:xfrm>
      </p:grpSpPr>
      <p:sp>
        <p:nvSpPr>
          <p:cNvPr id="63" name="Google Shape;63;p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73" name="Google Shape;73;p9"/>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36550" lvl="5" marL="2743200" algn="l">
              <a:lnSpc>
                <a:spcPct val="90000"/>
              </a:lnSpc>
              <a:spcBef>
                <a:spcPts val="400"/>
              </a:spcBef>
              <a:spcAft>
                <a:spcPts val="0"/>
              </a:spcAft>
              <a:buSzPts val="1700"/>
              <a:buChar char="▪"/>
              <a:defRPr sz="2000"/>
            </a:lvl6pPr>
            <a:lvl7pPr indent="-336550" lvl="6" marL="3200400" algn="l">
              <a:lnSpc>
                <a:spcPct val="90000"/>
              </a:lnSpc>
              <a:spcBef>
                <a:spcPts val="400"/>
              </a:spcBef>
              <a:spcAft>
                <a:spcPts val="0"/>
              </a:spcAft>
              <a:buSzPts val="1700"/>
              <a:buChar char="▪"/>
              <a:defRPr sz="2000"/>
            </a:lvl7pPr>
            <a:lvl8pPr indent="-336550" lvl="7" marL="3657600" algn="l">
              <a:lnSpc>
                <a:spcPct val="90000"/>
              </a:lnSpc>
              <a:spcBef>
                <a:spcPts val="400"/>
              </a:spcBef>
              <a:spcAft>
                <a:spcPts val="0"/>
              </a:spcAft>
              <a:buSzPts val="1700"/>
              <a:buChar char="▪"/>
              <a:defRPr sz="2000"/>
            </a:lvl8pPr>
            <a:lvl9pPr indent="-336550" lvl="8" marL="4114800" algn="l">
              <a:lnSpc>
                <a:spcPct val="90000"/>
              </a:lnSpc>
              <a:spcBef>
                <a:spcPts val="400"/>
              </a:spcBef>
              <a:spcAft>
                <a:spcPts val="200"/>
              </a:spcAft>
              <a:buSzPts val="1700"/>
              <a:buChar char="▪"/>
              <a:defRPr sz="2000"/>
            </a:lvl9pPr>
          </a:lstStyle>
          <a:p/>
        </p:txBody>
      </p:sp>
      <p:sp>
        <p:nvSpPr>
          <p:cNvPr id="75" name="Google Shape;75;p9"/>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6" name="Google Shape;76;p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80" name="Google Shape;80;p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81" name="Google Shape;81;p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84" name="Google Shape;84;p10"/>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0"/>
          <p:cNvSpPr/>
          <p:nvPr>
            <p:ph idx="2" type="pic"/>
          </p:nvPr>
        </p:nvSpPr>
        <p:spPr>
          <a:xfrm>
            <a:off x="0" y="0"/>
            <a:ext cx="8303740" cy="6858000"/>
          </a:xfrm>
          <a:prstGeom prst="rect">
            <a:avLst/>
          </a:prstGeom>
          <a:solidFill>
            <a:srgbClr val="E1DFDF"/>
          </a:solidFill>
          <a:ln>
            <a:noFill/>
          </a:ln>
        </p:spPr>
      </p:sp>
      <p:sp>
        <p:nvSpPr>
          <p:cNvPr id="86" name="Google Shape;86;p10"/>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7" name="Google Shape;87;p1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90" name="Google Shape;90;p1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91" name="Google Shape;91;p1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12" name="Google Shape;12;p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6" name="Google Shape;16;p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17" name="Google Shape;17;p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3"/>
          <p:cNvSpPr/>
          <p:nvPr/>
        </p:nvSpPr>
        <p:spPr>
          <a:xfrm>
            <a:off x="-7620" y="-1"/>
            <a:ext cx="12207240"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pic>
        <p:nvPicPr>
          <p:cNvPr id="109" name="Google Shape;109;p13"/>
          <p:cNvPicPr preferRelativeResize="0"/>
          <p:nvPr/>
        </p:nvPicPr>
        <p:blipFill rotWithShape="1">
          <a:blip r:embed="rId3">
            <a:alphaModFix/>
          </a:blip>
          <a:srcRect b="0" l="6707" r="2383" t="23391"/>
          <a:stretch/>
        </p:blipFill>
        <p:spPr>
          <a:xfrm>
            <a:off x="20" y="10"/>
            <a:ext cx="12191980" cy="6857990"/>
          </a:xfrm>
          <a:prstGeom prst="rect">
            <a:avLst/>
          </a:prstGeom>
          <a:noFill/>
          <a:ln>
            <a:noFill/>
          </a:ln>
        </p:spPr>
      </p:pic>
      <p:sp>
        <p:nvSpPr>
          <p:cNvPr id="110" name="Google Shape;110;p13"/>
          <p:cNvSpPr/>
          <p:nvPr/>
        </p:nvSpPr>
        <p:spPr>
          <a:xfrm>
            <a:off x="0" y="4257366"/>
            <a:ext cx="12192000" cy="2610465"/>
          </a:xfrm>
          <a:prstGeom prst="rect">
            <a:avLst/>
          </a:prstGeom>
          <a:blipFill rotWithShape="1">
            <a:blip r:embed="rId4">
              <a:alphaModFix amt="85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11" name="Google Shape;111;p13"/>
          <p:cNvSpPr txBox="1"/>
          <p:nvPr>
            <p:ph type="ctrTitle"/>
          </p:nvPr>
        </p:nvSpPr>
        <p:spPr>
          <a:xfrm>
            <a:off x="1051560" y="4355692"/>
            <a:ext cx="9085940" cy="1472224"/>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5400"/>
              <a:buFont typeface="Rockwell"/>
              <a:buNone/>
            </a:pPr>
            <a:r>
              <a:rPr lang="en-US" sz="5400"/>
              <a:t>WORLD BANK PROJECT SUMMARY</a:t>
            </a:r>
            <a:endParaRPr/>
          </a:p>
        </p:txBody>
      </p:sp>
      <p:sp>
        <p:nvSpPr>
          <p:cNvPr id="112" name="Google Shape;112;p13"/>
          <p:cNvSpPr txBox="1"/>
          <p:nvPr>
            <p:ph idx="1" type="subTitle"/>
          </p:nvPr>
        </p:nvSpPr>
        <p:spPr>
          <a:xfrm>
            <a:off x="1069848" y="5908302"/>
            <a:ext cx="9052560" cy="36448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SzPct val="85000"/>
              <a:buNone/>
            </a:pPr>
            <a:r>
              <a:rPr lang="en-US" sz="2400"/>
              <a:t>Economic Value Added Exploration by </a:t>
            </a:r>
            <a:r>
              <a:rPr lang="en-US"/>
              <a:t>Xiaohui (Sophie) Li</a:t>
            </a:r>
            <a:endParaRPr/>
          </a:p>
        </p:txBody>
      </p:sp>
      <p:grpSp>
        <p:nvGrpSpPr>
          <p:cNvPr id="113" name="Google Shape;113;p13"/>
          <p:cNvGrpSpPr/>
          <p:nvPr/>
        </p:nvGrpSpPr>
        <p:grpSpPr>
          <a:xfrm>
            <a:off x="10245590" y="5111496"/>
            <a:ext cx="1080904" cy="1080902"/>
            <a:chOff x="9685338" y="4460675"/>
            <a:chExt cx="1080904" cy="1080902"/>
          </a:xfrm>
        </p:grpSpPr>
        <p:sp>
          <p:nvSpPr>
            <p:cNvPr id="114" name="Google Shape;114;p13"/>
            <p:cNvSpPr/>
            <p:nvPr/>
          </p:nvSpPr>
          <p:spPr>
            <a:xfrm>
              <a:off x="9685338" y="4460675"/>
              <a:ext cx="1080904" cy="1080902"/>
            </a:xfrm>
            <a:prstGeom prst="ellipse">
              <a:avLst/>
            </a:prstGeom>
            <a:blipFill rotWithShape="1">
              <a:blip r:embed="rId5">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15" name="Google Shape;115;p13"/>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EVA DISTRIBUTION BY FIRM &amp; INDUSTRY</a:t>
            </a:r>
            <a:endParaRPr/>
          </a:p>
        </p:txBody>
      </p:sp>
      <p:sp>
        <p:nvSpPr>
          <p:cNvPr id="205" name="Google Shape;205;p22"/>
          <p:cNvSpPr txBox="1"/>
          <p:nvPr>
            <p:ph idx="1" type="body"/>
          </p:nvPr>
        </p:nvSpPr>
        <p:spPr>
          <a:xfrm>
            <a:off x="9015552" y="1743075"/>
            <a:ext cx="2627046" cy="4630293"/>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Industries’ distribution is skewed by the insurance industry EVA from ECA region</a:t>
            </a:r>
            <a:endParaRPr/>
          </a:p>
          <a:p>
            <a:pPr indent="-182880" lvl="0" marL="182880" rtl="0" algn="l">
              <a:lnSpc>
                <a:spcPct val="90000"/>
              </a:lnSpc>
              <a:spcBef>
                <a:spcPts val="1200"/>
              </a:spcBef>
              <a:spcAft>
                <a:spcPts val="0"/>
              </a:spcAft>
              <a:buSzPts val="1700"/>
              <a:buChar char="▪"/>
            </a:pPr>
            <a:r>
              <a:rPr lang="en-US"/>
              <a:t>Firm’s EVA and EVA Spread are hard to distinguish before reassign to EVA classes</a:t>
            </a:r>
            <a:endParaRPr/>
          </a:p>
        </p:txBody>
      </p:sp>
      <p:sp>
        <p:nvSpPr>
          <p:cNvPr id="206" name="Google Shape;206;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07" name="Google Shape;207;p22"/>
          <p:cNvPicPr preferRelativeResize="0"/>
          <p:nvPr/>
        </p:nvPicPr>
        <p:blipFill rotWithShape="1">
          <a:blip r:embed="rId3">
            <a:alphaModFix/>
          </a:blip>
          <a:srcRect b="0" l="0" r="0" t="0"/>
          <a:stretch/>
        </p:blipFill>
        <p:spPr>
          <a:xfrm>
            <a:off x="4827290" y="1632782"/>
            <a:ext cx="3985439" cy="2556317"/>
          </a:xfrm>
          <a:prstGeom prst="rect">
            <a:avLst/>
          </a:prstGeom>
          <a:noFill/>
          <a:ln>
            <a:noFill/>
          </a:ln>
        </p:spPr>
      </p:pic>
      <p:pic>
        <p:nvPicPr>
          <p:cNvPr id="208" name="Google Shape;208;p22"/>
          <p:cNvPicPr preferRelativeResize="0"/>
          <p:nvPr/>
        </p:nvPicPr>
        <p:blipFill rotWithShape="1">
          <a:blip r:embed="rId4">
            <a:alphaModFix/>
          </a:blip>
          <a:srcRect b="0" l="0" r="0" t="0"/>
          <a:stretch/>
        </p:blipFill>
        <p:spPr>
          <a:xfrm>
            <a:off x="549402" y="1601346"/>
            <a:ext cx="4168430" cy="5128068"/>
          </a:xfrm>
          <a:prstGeom prst="rect">
            <a:avLst/>
          </a:prstGeom>
          <a:noFill/>
          <a:ln>
            <a:noFill/>
          </a:ln>
        </p:spPr>
      </p:pic>
      <p:pic>
        <p:nvPicPr>
          <p:cNvPr id="209" name="Google Shape;209;p22"/>
          <p:cNvPicPr preferRelativeResize="0"/>
          <p:nvPr/>
        </p:nvPicPr>
        <p:blipFill rotWithShape="1">
          <a:blip r:embed="rId5">
            <a:alphaModFix/>
          </a:blip>
          <a:srcRect b="0" l="0" r="0" t="0"/>
          <a:stretch/>
        </p:blipFill>
        <p:spPr>
          <a:xfrm>
            <a:off x="4733927" y="4146804"/>
            <a:ext cx="4172167" cy="26194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sp>
        <p:nvSpPr>
          <p:cNvPr id="214" name="Google Shape;214;p23"/>
          <p:cNvSpPr txBox="1"/>
          <p:nvPr>
            <p:ph type="title"/>
          </p:nvPr>
        </p:nvSpPr>
        <p:spPr>
          <a:xfrm>
            <a:off x="4935793" y="484632"/>
            <a:ext cx="6607277"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Font typeface="Rockwell"/>
              <a:buNone/>
            </a:pPr>
            <a:r>
              <a:rPr lang="en-US" sz="4000"/>
              <a:t>EVA CLASS DISTRIBUTION BY REGION</a:t>
            </a:r>
            <a:endParaRPr/>
          </a:p>
        </p:txBody>
      </p:sp>
      <p:pic>
        <p:nvPicPr>
          <p:cNvPr id="215" name="Google Shape;215;p23"/>
          <p:cNvPicPr preferRelativeResize="0"/>
          <p:nvPr/>
        </p:nvPicPr>
        <p:blipFill rotWithShape="1">
          <a:blip r:embed="rId3">
            <a:alphaModFix/>
          </a:blip>
          <a:srcRect b="0" l="0" r="0" t="0"/>
          <a:stretch/>
        </p:blipFill>
        <p:spPr>
          <a:xfrm>
            <a:off x="639351" y="640081"/>
            <a:ext cx="3990611" cy="2713616"/>
          </a:xfrm>
          <a:prstGeom prst="rect">
            <a:avLst/>
          </a:prstGeom>
          <a:noFill/>
          <a:ln>
            <a:noFill/>
          </a:ln>
        </p:spPr>
      </p:pic>
      <p:pic>
        <p:nvPicPr>
          <p:cNvPr id="216" name="Google Shape;216;p23"/>
          <p:cNvPicPr preferRelativeResize="0"/>
          <p:nvPr/>
        </p:nvPicPr>
        <p:blipFill rotWithShape="1">
          <a:blip r:embed="rId4">
            <a:alphaModFix/>
          </a:blip>
          <a:srcRect b="0" l="0" r="0" t="0"/>
          <a:stretch/>
        </p:blipFill>
        <p:spPr>
          <a:xfrm>
            <a:off x="633999" y="3514563"/>
            <a:ext cx="4001315" cy="2690884"/>
          </a:xfrm>
          <a:prstGeom prst="rect">
            <a:avLst/>
          </a:prstGeom>
          <a:noFill/>
          <a:ln>
            <a:noFill/>
          </a:ln>
        </p:spPr>
      </p:pic>
      <p:sp>
        <p:nvSpPr>
          <p:cNvPr id="217" name="Google Shape;217;p23"/>
          <p:cNvSpPr txBox="1"/>
          <p:nvPr>
            <p:ph idx="1" type="body"/>
          </p:nvPr>
        </p:nvSpPr>
        <p:spPr>
          <a:xfrm>
            <a:off x="4935794" y="2121408"/>
            <a:ext cx="6607276" cy="4050792"/>
          </a:xfrm>
          <a:prstGeom prst="rect">
            <a:avLst/>
          </a:prstGeom>
          <a:noFill/>
          <a:ln>
            <a:noFill/>
          </a:ln>
        </p:spPr>
        <p:txBody>
          <a:bodyPr anchorCtr="0" anchor="t" bIns="45700" lIns="91425" spcFirstLastPara="1" rIns="91425" wrap="square" tIns="45700">
            <a:normAutofit lnSpcReduction="10000"/>
          </a:bodyPr>
          <a:lstStyle/>
          <a:p>
            <a:pPr indent="-182880" lvl="0" marL="182880" rtl="0" algn="l">
              <a:lnSpc>
                <a:spcPct val="90000"/>
              </a:lnSpc>
              <a:spcBef>
                <a:spcPts val="0"/>
              </a:spcBef>
              <a:spcAft>
                <a:spcPts val="0"/>
              </a:spcAft>
              <a:buSzPts val="1700"/>
              <a:buChar char="▪"/>
            </a:pPr>
            <a:r>
              <a:rPr lang="en-US"/>
              <a:t>EAP has twice as many firms as ECA and/or NOAM, it is an emerging economy</a:t>
            </a:r>
            <a:endParaRPr/>
          </a:p>
          <a:p>
            <a:pPr indent="-182880" lvl="0" marL="182880" rtl="0" algn="l">
              <a:lnSpc>
                <a:spcPct val="90000"/>
              </a:lnSpc>
              <a:spcBef>
                <a:spcPts val="1200"/>
              </a:spcBef>
              <a:spcAft>
                <a:spcPts val="0"/>
              </a:spcAft>
              <a:buSzPts val="1700"/>
              <a:buChar char="▪"/>
            </a:pPr>
            <a:r>
              <a:rPr lang="en-US"/>
              <a:t>ECA firms have bell shaped distribution around EVA class 7(-2.5~9.9m); EAP firms are around EVA class 6(-14~-2.5m); and NOAM firms are almost flat from EVA class 4 (-124~-42m) to 8 (9.9~104m).</a:t>
            </a:r>
            <a:endParaRPr/>
          </a:p>
          <a:p>
            <a:pPr indent="-182880" lvl="0" marL="182880" rtl="0" algn="l">
              <a:lnSpc>
                <a:spcPct val="90000"/>
              </a:lnSpc>
              <a:spcBef>
                <a:spcPts val="1200"/>
              </a:spcBef>
              <a:spcAft>
                <a:spcPts val="0"/>
              </a:spcAft>
              <a:buSzPts val="1700"/>
              <a:buChar char="▪"/>
            </a:pPr>
            <a:r>
              <a:rPr lang="en-US"/>
              <a:t>NOAM has the largest amount of star firms and small under performing firms, once a firm’s future is promising, it will be bought by large firms to boost growth. Capital also seems to be more tolerant to underperforming firms in NOAM region.</a:t>
            </a:r>
            <a:endParaRPr/>
          </a:p>
          <a:p>
            <a:pPr indent="-182880" lvl="0" marL="182880" rtl="0" algn="l">
              <a:lnSpc>
                <a:spcPct val="90000"/>
              </a:lnSpc>
              <a:spcBef>
                <a:spcPts val="1200"/>
              </a:spcBef>
              <a:spcAft>
                <a:spcPts val="0"/>
              </a:spcAft>
              <a:buSzPts val="1700"/>
              <a:buChar char="▪"/>
            </a:pPr>
            <a:r>
              <a:rPr lang="en-US"/>
              <a:t>Partners for all regions show bell shaped distribution. Because partners tend to from all regions in the world.</a:t>
            </a:r>
            <a:endParaRPr/>
          </a:p>
        </p:txBody>
      </p:sp>
      <p:sp>
        <p:nvSpPr>
          <p:cNvPr id="218" name="Google Shape;218;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4"/>
          <p:cNvPicPr preferRelativeResize="0"/>
          <p:nvPr>
            <p:ph idx="1" type="body"/>
          </p:nvPr>
        </p:nvPicPr>
        <p:blipFill rotWithShape="1">
          <a:blip r:embed="rId3">
            <a:alphaModFix/>
          </a:blip>
          <a:srcRect b="0" l="0" r="0" t="0"/>
          <a:stretch/>
        </p:blipFill>
        <p:spPr>
          <a:xfrm>
            <a:off x="7893844" y="1356985"/>
            <a:ext cx="3966058" cy="2751323"/>
          </a:xfrm>
          <a:prstGeom prst="rect">
            <a:avLst/>
          </a:prstGeom>
          <a:noFill/>
          <a:ln>
            <a:noFill/>
          </a:ln>
        </p:spPr>
      </p:pic>
      <p:sp>
        <p:nvSpPr>
          <p:cNvPr id="224" name="Google Shape;224;p2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25" name="Google Shape;225;p24"/>
          <p:cNvPicPr preferRelativeResize="0"/>
          <p:nvPr/>
        </p:nvPicPr>
        <p:blipFill rotWithShape="1">
          <a:blip r:embed="rId4">
            <a:alphaModFix/>
          </a:blip>
          <a:srcRect b="0" l="0" r="0" t="0"/>
          <a:stretch/>
        </p:blipFill>
        <p:spPr>
          <a:xfrm>
            <a:off x="3943887" y="1384695"/>
            <a:ext cx="3949958" cy="2705877"/>
          </a:xfrm>
          <a:prstGeom prst="rect">
            <a:avLst/>
          </a:prstGeom>
          <a:noFill/>
          <a:ln>
            <a:noFill/>
          </a:ln>
        </p:spPr>
      </p:pic>
      <p:pic>
        <p:nvPicPr>
          <p:cNvPr id="226" name="Google Shape;226;p24"/>
          <p:cNvPicPr preferRelativeResize="0"/>
          <p:nvPr/>
        </p:nvPicPr>
        <p:blipFill rotWithShape="1">
          <a:blip r:embed="rId5">
            <a:alphaModFix/>
          </a:blip>
          <a:srcRect b="0" l="0" r="0" t="0"/>
          <a:stretch/>
        </p:blipFill>
        <p:spPr>
          <a:xfrm>
            <a:off x="4008420" y="4092288"/>
            <a:ext cx="3892758" cy="2737421"/>
          </a:xfrm>
          <a:prstGeom prst="rect">
            <a:avLst/>
          </a:prstGeom>
          <a:noFill/>
          <a:ln>
            <a:noFill/>
          </a:ln>
        </p:spPr>
      </p:pic>
      <p:pic>
        <p:nvPicPr>
          <p:cNvPr id="227" name="Google Shape;227;p24"/>
          <p:cNvPicPr preferRelativeResize="0"/>
          <p:nvPr/>
        </p:nvPicPr>
        <p:blipFill rotWithShape="1">
          <a:blip r:embed="rId6">
            <a:alphaModFix/>
          </a:blip>
          <a:srcRect b="0" l="0" r="0" t="0"/>
          <a:stretch/>
        </p:blipFill>
        <p:spPr>
          <a:xfrm>
            <a:off x="7806745" y="4014889"/>
            <a:ext cx="4053157" cy="2844696"/>
          </a:xfrm>
          <a:prstGeom prst="rect">
            <a:avLst/>
          </a:prstGeom>
          <a:noFill/>
          <a:ln>
            <a:noFill/>
          </a:ln>
        </p:spPr>
      </p:pic>
      <p:sp>
        <p:nvSpPr>
          <p:cNvPr id="228" name="Google Shape;228;p24"/>
          <p:cNvSpPr txBox="1"/>
          <p:nvPr/>
        </p:nvSpPr>
        <p:spPr>
          <a:xfrm>
            <a:off x="598469" y="1699742"/>
            <a:ext cx="3254111" cy="4938167"/>
          </a:xfrm>
          <a:prstGeom prst="rect">
            <a:avLst/>
          </a:prstGeom>
          <a:noFill/>
          <a:ln>
            <a:noFill/>
          </a:ln>
        </p:spPr>
        <p:txBody>
          <a:bodyPr anchorCtr="0" anchor="t" bIns="45700" lIns="91425" spcFirstLastPara="1" rIns="91425" wrap="square" tIns="45700">
            <a:normAutofit lnSpcReduction="10000"/>
          </a:bodyPr>
          <a:lstStyle/>
          <a:p>
            <a:pPr indent="-182880" lvl="0" marL="182880" marR="0" rtl="0" algn="l">
              <a:lnSpc>
                <a:spcPct val="90000"/>
              </a:lnSpc>
              <a:spcBef>
                <a:spcPts val="0"/>
              </a:spcBef>
              <a:spcAft>
                <a:spcPts val="0"/>
              </a:spcAft>
              <a:buClr>
                <a:srgbClr val="9E3611"/>
              </a:buClr>
              <a:buSzPts val="1360"/>
              <a:buFont typeface="Noto Sans Symbols"/>
              <a:buChar char="▪"/>
            </a:pPr>
            <a:r>
              <a:rPr lang="en-US" sz="1600">
                <a:solidFill>
                  <a:schemeClr val="dk1"/>
                </a:solidFill>
                <a:latin typeface="Rockwell"/>
                <a:ea typeface="Rockwell"/>
                <a:cs typeface="Rockwell"/>
                <a:sym typeface="Rockwell"/>
              </a:rPr>
              <a:t>Global EVA class is distributed normally for Materials Industry around 6 (-14~-2.5M), skewed to low EVA class for BioMed Industry and reverse normal distribution for Insurance Industry</a:t>
            </a:r>
            <a:endParaRPr/>
          </a:p>
          <a:p>
            <a:pPr indent="-182880" lvl="0" marL="182880" marR="0" rtl="0" algn="l">
              <a:lnSpc>
                <a:spcPct val="90000"/>
              </a:lnSpc>
              <a:spcBef>
                <a:spcPts val="1200"/>
              </a:spcBef>
              <a:spcAft>
                <a:spcPts val="0"/>
              </a:spcAft>
              <a:buClr>
                <a:srgbClr val="9E3611"/>
              </a:buClr>
              <a:buSzPts val="1360"/>
              <a:buFont typeface="Noto Sans Symbols"/>
              <a:buChar char="▪"/>
            </a:pPr>
            <a:r>
              <a:rPr lang="en-US" sz="1600">
                <a:solidFill>
                  <a:schemeClr val="dk1"/>
                </a:solidFill>
                <a:latin typeface="Rockwell"/>
                <a:ea typeface="Rockwell"/>
                <a:cs typeface="Rockwell"/>
                <a:sym typeface="Rockwell"/>
              </a:rPr>
              <a:t>EAP region has a large# of companies in Material industry.</a:t>
            </a:r>
            <a:endParaRPr/>
          </a:p>
          <a:p>
            <a:pPr indent="-182880" lvl="0" marL="182880" marR="0" rtl="0" algn="l">
              <a:lnSpc>
                <a:spcPct val="90000"/>
              </a:lnSpc>
              <a:spcBef>
                <a:spcPts val="1200"/>
              </a:spcBef>
              <a:spcAft>
                <a:spcPts val="0"/>
              </a:spcAft>
              <a:buClr>
                <a:srgbClr val="9E3611"/>
              </a:buClr>
              <a:buSzPts val="1360"/>
              <a:buFont typeface="Noto Sans Symbols"/>
              <a:buChar char="▪"/>
            </a:pPr>
            <a:r>
              <a:rPr lang="en-US" sz="1600">
                <a:solidFill>
                  <a:schemeClr val="dk1"/>
                </a:solidFill>
                <a:latin typeface="Rockwell"/>
                <a:ea typeface="Rockwell"/>
                <a:cs typeface="Rockwell"/>
                <a:sym typeface="Rockwell"/>
              </a:rPr>
              <a:t>ECA region’s material industry has a longer left tale, and BioMed has a longer right tale. Material Industry in general has higher EVA class than Bio industry. Insurance industry are reverse normally distributed. </a:t>
            </a:r>
            <a:endParaRPr/>
          </a:p>
          <a:p>
            <a:pPr indent="-182880" lvl="0" marL="182880" marR="0" rtl="0" algn="l">
              <a:lnSpc>
                <a:spcPct val="90000"/>
              </a:lnSpc>
              <a:spcBef>
                <a:spcPts val="1200"/>
              </a:spcBef>
              <a:spcAft>
                <a:spcPts val="0"/>
              </a:spcAft>
              <a:buClr>
                <a:srgbClr val="9E3611"/>
              </a:buClr>
              <a:buSzPts val="1360"/>
              <a:buFont typeface="Noto Sans Symbols"/>
              <a:buChar char="▪"/>
            </a:pPr>
            <a:r>
              <a:rPr lang="en-US" sz="1600">
                <a:solidFill>
                  <a:schemeClr val="dk1"/>
                </a:solidFill>
                <a:latin typeface="Rockwell"/>
                <a:ea typeface="Rockwell"/>
                <a:cs typeface="Rockwell"/>
                <a:sym typeface="Rockwell"/>
              </a:rPr>
              <a:t>NOAM has most BioMed companies in the three region and most of them are low in EVA class (unprofitable)</a:t>
            </a:r>
            <a:endParaRPr/>
          </a:p>
        </p:txBody>
      </p:sp>
      <p:sp>
        <p:nvSpPr>
          <p:cNvPr id="229" name="Google Shape;229;p24"/>
          <p:cNvSpPr txBox="1"/>
          <p:nvPr>
            <p:ph type="title"/>
          </p:nvPr>
        </p:nvSpPr>
        <p:spPr>
          <a:xfrm>
            <a:off x="1157232" y="708654"/>
            <a:ext cx="7685699" cy="61845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000"/>
              <a:buFont typeface="Rockwell"/>
              <a:buNone/>
            </a:pPr>
            <a:r>
              <a:rPr lang="en-US" sz="4000"/>
              <a:t>EVA CLASS DISTRIBUTION BY INDUSTRY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25"/>
          <p:cNvPicPr preferRelativeResize="0"/>
          <p:nvPr>
            <p:ph idx="1" type="body"/>
          </p:nvPr>
        </p:nvPicPr>
        <p:blipFill rotWithShape="1">
          <a:blip r:embed="rId3">
            <a:alphaModFix/>
          </a:blip>
          <a:srcRect b="0" l="0" r="0" t="0"/>
          <a:stretch/>
        </p:blipFill>
        <p:spPr>
          <a:xfrm>
            <a:off x="240792" y="3538093"/>
            <a:ext cx="4884558" cy="3099816"/>
          </a:xfrm>
          <a:prstGeom prst="rect">
            <a:avLst/>
          </a:prstGeom>
          <a:noFill/>
          <a:ln>
            <a:noFill/>
          </a:ln>
        </p:spPr>
      </p:pic>
      <p:sp>
        <p:nvSpPr>
          <p:cNvPr id="235" name="Google Shape;235;p2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36" name="Google Shape;236;p25"/>
          <p:cNvPicPr preferRelativeResize="0"/>
          <p:nvPr/>
        </p:nvPicPr>
        <p:blipFill rotWithShape="1">
          <a:blip r:embed="rId4">
            <a:alphaModFix/>
          </a:blip>
          <a:srcRect b="0" l="0" r="0" t="0"/>
          <a:stretch/>
        </p:blipFill>
        <p:spPr>
          <a:xfrm>
            <a:off x="356504" y="81752"/>
            <a:ext cx="4890716" cy="3228975"/>
          </a:xfrm>
          <a:prstGeom prst="rect">
            <a:avLst/>
          </a:prstGeom>
          <a:noFill/>
          <a:ln>
            <a:noFill/>
          </a:ln>
        </p:spPr>
      </p:pic>
      <p:pic>
        <p:nvPicPr>
          <p:cNvPr id="237" name="Google Shape;237;p25"/>
          <p:cNvPicPr preferRelativeResize="0"/>
          <p:nvPr/>
        </p:nvPicPr>
        <p:blipFill rotWithShape="1">
          <a:blip r:embed="rId5">
            <a:alphaModFix/>
          </a:blip>
          <a:srcRect b="0" l="0" r="0" t="0"/>
          <a:stretch/>
        </p:blipFill>
        <p:spPr>
          <a:xfrm>
            <a:off x="5179477" y="3832517"/>
            <a:ext cx="6828218" cy="2805392"/>
          </a:xfrm>
          <a:prstGeom prst="rect">
            <a:avLst/>
          </a:prstGeom>
          <a:noFill/>
          <a:ln>
            <a:noFill/>
          </a:ln>
        </p:spPr>
      </p:pic>
      <p:sp>
        <p:nvSpPr>
          <p:cNvPr id="238" name="Google Shape;238;p25"/>
          <p:cNvSpPr txBox="1"/>
          <p:nvPr>
            <p:ph type="title"/>
          </p:nvPr>
        </p:nvSpPr>
        <p:spPr>
          <a:xfrm>
            <a:off x="5364423" y="484632"/>
            <a:ext cx="6607277"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Font typeface="Rockwell"/>
              <a:buNone/>
            </a:pPr>
            <a:r>
              <a:rPr lang="en-US" sz="4000"/>
              <a:t>RELATION BETWEEN FIRM’S EVA VS. ITS PARTNER’S EVA</a:t>
            </a:r>
            <a:endParaRPr sz="4000"/>
          </a:p>
        </p:txBody>
      </p:sp>
      <p:sp>
        <p:nvSpPr>
          <p:cNvPr id="239" name="Google Shape;239;p25"/>
          <p:cNvSpPr txBox="1"/>
          <p:nvPr/>
        </p:nvSpPr>
        <p:spPr>
          <a:xfrm>
            <a:off x="5572125" y="2043118"/>
            <a:ext cx="6070473" cy="1567652"/>
          </a:xfrm>
          <a:prstGeom prst="rect">
            <a:avLst/>
          </a:prstGeom>
          <a:noFill/>
          <a:ln>
            <a:noFill/>
          </a:ln>
        </p:spPr>
        <p:txBody>
          <a:bodyPr anchorCtr="0" anchor="t" bIns="45700" lIns="91425" spcFirstLastPara="1" rIns="91425" wrap="square" tIns="45700">
            <a:normAutofit lnSpcReduction="10000"/>
          </a:bodyPr>
          <a:lstStyle/>
          <a:p>
            <a:pPr indent="-182880" lvl="0" marL="182880" marR="0" rtl="0" algn="l">
              <a:lnSpc>
                <a:spcPct val="90000"/>
              </a:lnSpc>
              <a:spcBef>
                <a:spcPts val="0"/>
              </a:spcBef>
              <a:spcAft>
                <a:spcPts val="0"/>
              </a:spcAft>
              <a:buClr>
                <a:srgbClr val="9E3611"/>
              </a:buClr>
              <a:buSzPts val="1700"/>
              <a:buFont typeface="Noto Sans Symbols"/>
              <a:buChar char="▪"/>
            </a:pPr>
            <a:r>
              <a:rPr lang="en-US" sz="2000">
                <a:solidFill>
                  <a:schemeClr val="dk1"/>
                </a:solidFill>
                <a:latin typeface="Rockwell"/>
                <a:ea typeface="Rockwell"/>
                <a:cs typeface="Rockwell"/>
                <a:sym typeface="Rockwell"/>
              </a:rPr>
              <a:t>There is no clear correlation between a firm’s EVA, EVA spread or EVA class with its partners same measures.</a:t>
            </a:r>
            <a:endParaRPr/>
          </a:p>
          <a:p>
            <a:pPr indent="-182880" lvl="0" marL="182880" marR="0" rtl="0" algn="l">
              <a:lnSpc>
                <a:spcPct val="90000"/>
              </a:lnSpc>
              <a:spcBef>
                <a:spcPts val="1200"/>
              </a:spcBef>
              <a:spcAft>
                <a:spcPts val="0"/>
              </a:spcAft>
              <a:buClr>
                <a:srgbClr val="9E3611"/>
              </a:buClr>
              <a:buSzPts val="1700"/>
              <a:buFont typeface="Noto Sans Symbols"/>
              <a:buChar char="▪"/>
            </a:pPr>
            <a:r>
              <a:rPr lang="en-US" sz="2000">
                <a:solidFill>
                  <a:schemeClr val="dk1"/>
                </a:solidFill>
                <a:latin typeface="Rockwell"/>
                <a:ea typeface="Rockwell"/>
                <a:cs typeface="Rockwell"/>
                <a:sym typeface="Rockwell"/>
              </a:rPr>
              <a:t>Some signs of very week positive correlations in all measures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TAKEAWAYS FROM DATA VISUALIZATION</a:t>
            </a:r>
            <a:endParaRPr/>
          </a:p>
        </p:txBody>
      </p:sp>
      <p:sp>
        <p:nvSpPr>
          <p:cNvPr id="245" name="Google Shape;245;p2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Most firms have EVA in a certain ranges, few firms have extreme EVAs, making the histogram hard to distinguish. Assigning different classes based on quantile EVA can normally distribute global EVA class.</a:t>
            </a:r>
            <a:endParaRPr/>
          </a:p>
          <a:p>
            <a:pPr indent="-182880" lvl="0" marL="182880" rtl="0" algn="l">
              <a:lnSpc>
                <a:spcPct val="90000"/>
              </a:lnSpc>
              <a:spcBef>
                <a:spcPts val="1200"/>
              </a:spcBef>
              <a:spcAft>
                <a:spcPts val="0"/>
              </a:spcAft>
              <a:buSzPts val="1700"/>
              <a:buChar char="▪"/>
            </a:pPr>
            <a:r>
              <a:rPr lang="en-US"/>
              <a:t>EVA class for different industries and different regions have different distribution pattern. Mature industries (like materials) distribution tend to centered around higher EVA than innovative industries (like biomed). Insurance industry has very weird distribution with high on two opposite extreme cases of EVA classes. Especially significant in ECA region, is it too big to fail?</a:t>
            </a:r>
            <a:endParaRPr/>
          </a:p>
          <a:p>
            <a:pPr indent="-182880" lvl="0" marL="182880" rtl="0" algn="l">
              <a:lnSpc>
                <a:spcPct val="90000"/>
              </a:lnSpc>
              <a:spcBef>
                <a:spcPts val="1200"/>
              </a:spcBef>
              <a:spcAft>
                <a:spcPts val="0"/>
              </a:spcAft>
              <a:buSzPts val="1700"/>
              <a:buChar char="▪"/>
            </a:pPr>
            <a:r>
              <a:rPr lang="en-US"/>
              <a:t>Both high EVA firms percentage and median low EVA firms percentage in NOAM region is higher than other areas, maybe due to frequently using M&amp;A strategies.</a:t>
            </a:r>
            <a:endParaRPr/>
          </a:p>
          <a:p>
            <a:pPr indent="-182880" lvl="0" marL="182880" rtl="0" algn="l">
              <a:lnSpc>
                <a:spcPct val="90000"/>
              </a:lnSpc>
              <a:spcBef>
                <a:spcPts val="1200"/>
              </a:spcBef>
              <a:spcAft>
                <a:spcPts val="0"/>
              </a:spcAft>
              <a:buSzPts val="1700"/>
              <a:buChar char="▪"/>
            </a:pPr>
            <a:r>
              <a:rPr lang="en-US"/>
              <a:t>There is no clear correlation between firm’s EVA and its partner’s EVA. But some vague positive correlation can be inferred.</a:t>
            </a:r>
            <a:endParaRPr/>
          </a:p>
          <a:p>
            <a:pPr indent="-74929" lvl="0" marL="182880" rtl="0" algn="l">
              <a:lnSpc>
                <a:spcPct val="90000"/>
              </a:lnSpc>
              <a:spcBef>
                <a:spcPts val="1200"/>
              </a:spcBef>
              <a:spcAft>
                <a:spcPts val="0"/>
              </a:spcAft>
              <a:buSzPts val="1700"/>
              <a:buNone/>
            </a:pPr>
            <a:r>
              <a:t/>
            </a:r>
            <a:endParaRPr/>
          </a:p>
          <a:p>
            <a:pPr indent="-74929" lvl="0" marL="182880" rtl="0" algn="l">
              <a:lnSpc>
                <a:spcPct val="90000"/>
              </a:lnSpc>
              <a:spcBef>
                <a:spcPts val="1200"/>
              </a:spcBef>
              <a:spcAft>
                <a:spcPts val="0"/>
              </a:spcAft>
              <a:buSzPts val="1700"/>
              <a:buNone/>
            </a:pPr>
            <a:r>
              <a:t/>
            </a:r>
            <a:endParaRPr/>
          </a:p>
        </p:txBody>
      </p:sp>
      <p:sp>
        <p:nvSpPr>
          <p:cNvPr id="246" name="Google Shape;246;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Rockwell"/>
              <a:buNone/>
            </a:pPr>
            <a:r>
              <a:rPr lang="en-US"/>
              <a:t>REGRESSION ANALYSIS</a:t>
            </a:r>
            <a:endParaRPr/>
          </a:p>
        </p:txBody>
      </p:sp>
      <p:sp>
        <p:nvSpPr>
          <p:cNvPr id="252" name="Google Shape;252;p27"/>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p:txBody>
      </p:sp>
      <p:sp>
        <p:nvSpPr>
          <p:cNvPr id="253" name="Google Shape;253;p27"/>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REGRESSION ANALYSIS</a:t>
            </a:r>
            <a:endParaRPr/>
          </a:p>
        </p:txBody>
      </p:sp>
      <p:sp>
        <p:nvSpPr>
          <p:cNvPr id="259" name="Google Shape;259;p2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fontScale="85000" lnSpcReduction="20000"/>
          </a:bodyPr>
          <a:lstStyle/>
          <a:p>
            <a:pPr indent="-182880" lvl="0" marL="182880" rtl="0" algn="l">
              <a:lnSpc>
                <a:spcPct val="90000"/>
              </a:lnSpc>
              <a:spcBef>
                <a:spcPts val="0"/>
              </a:spcBef>
              <a:spcAft>
                <a:spcPts val="0"/>
              </a:spcAft>
              <a:buSzPct val="85000"/>
              <a:buChar char="▪"/>
            </a:pPr>
            <a:r>
              <a:rPr lang="en-US"/>
              <a:t>Datasets</a:t>
            </a:r>
            <a:endParaRPr/>
          </a:p>
          <a:p>
            <a:pPr indent="-342899" lvl="1" marL="617220" rtl="0" algn="l">
              <a:lnSpc>
                <a:spcPct val="90000"/>
              </a:lnSpc>
              <a:spcBef>
                <a:spcPts val="400"/>
              </a:spcBef>
              <a:spcAft>
                <a:spcPts val="0"/>
              </a:spcAft>
              <a:buSzPct val="85000"/>
              <a:buFont typeface="Rockwell"/>
              <a:buAutoNum type="arabicPeriod"/>
            </a:pPr>
            <a:r>
              <a:rPr lang="en-US"/>
              <a:t>All firms with undistinguished customers &amp; suppliers</a:t>
            </a:r>
            <a:endParaRPr/>
          </a:p>
          <a:p>
            <a:pPr indent="-342899" lvl="1" marL="617220" rtl="0" algn="l">
              <a:lnSpc>
                <a:spcPct val="90000"/>
              </a:lnSpc>
              <a:spcBef>
                <a:spcPts val="600"/>
              </a:spcBef>
              <a:spcAft>
                <a:spcPts val="0"/>
              </a:spcAft>
              <a:buSzPct val="85000"/>
              <a:buFont typeface="Rockwell"/>
              <a:buAutoNum type="arabicPeriod"/>
            </a:pPr>
            <a:r>
              <a:rPr lang="en-US"/>
              <a:t>All firms with only their suppliers</a:t>
            </a:r>
            <a:endParaRPr/>
          </a:p>
          <a:p>
            <a:pPr indent="-342899" lvl="1" marL="617220" rtl="0" algn="l">
              <a:lnSpc>
                <a:spcPct val="90000"/>
              </a:lnSpc>
              <a:spcBef>
                <a:spcPts val="600"/>
              </a:spcBef>
              <a:spcAft>
                <a:spcPts val="0"/>
              </a:spcAft>
              <a:buSzPct val="85000"/>
              <a:buFont typeface="Rockwell"/>
              <a:buAutoNum type="arabicPeriod"/>
            </a:pPr>
            <a:r>
              <a:rPr lang="en-US"/>
              <a:t>All firms with only their customers</a:t>
            </a:r>
            <a:endParaRPr/>
          </a:p>
          <a:p>
            <a:pPr indent="-342899" lvl="1" marL="617220" rtl="0" algn="l">
              <a:lnSpc>
                <a:spcPct val="90000"/>
              </a:lnSpc>
              <a:spcBef>
                <a:spcPts val="600"/>
              </a:spcBef>
              <a:spcAft>
                <a:spcPts val="0"/>
              </a:spcAft>
              <a:buSzPct val="85000"/>
              <a:buFont typeface="Rockwell"/>
              <a:buAutoNum type="arabicPeriod"/>
            </a:pPr>
            <a:r>
              <a:rPr lang="en-US"/>
              <a:t>All firms have both suppliers and customers with their suppliers and customers</a:t>
            </a:r>
            <a:endParaRPr/>
          </a:p>
          <a:p>
            <a:pPr indent="-182880" lvl="0" marL="182880" rtl="0" algn="l">
              <a:lnSpc>
                <a:spcPct val="90000"/>
              </a:lnSpc>
              <a:spcBef>
                <a:spcPts val="1400"/>
              </a:spcBef>
              <a:spcAft>
                <a:spcPts val="0"/>
              </a:spcAft>
              <a:buSzPct val="85000"/>
              <a:buChar char="▪"/>
            </a:pPr>
            <a:r>
              <a:rPr lang="en-US"/>
              <a:t>Variables</a:t>
            </a:r>
            <a:endParaRPr/>
          </a:p>
          <a:p>
            <a:pPr indent="-342899" lvl="1" marL="617220" rtl="0" algn="l">
              <a:lnSpc>
                <a:spcPct val="90000"/>
              </a:lnSpc>
              <a:spcBef>
                <a:spcPts val="400"/>
              </a:spcBef>
              <a:spcAft>
                <a:spcPts val="0"/>
              </a:spcAft>
              <a:buSzPct val="85000"/>
              <a:buFont typeface="Rockwell"/>
              <a:buAutoNum type="arabicPeriod"/>
            </a:pPr>
            <a:r>
              <a:rPr lang="en-US"/>
              <a:t>Hypothesis I: Firm’s EVA is related to its partner’s EVA and relation duration</a:t>
            </a:r>
            <a:endParaRPr/>
          </a:p>
          <a:p>
            <a:pPr indent="-182880" lvl="1" marL="457200" rtl="0" algn="l">
              <a:lnSpc>
                <a:spcPct val="90000"/>
              </a:lnSpc>
              <a:spcBef>
                <a:spcPts val="600"/>
              </a:spcBef>
              <a:spcAft>
                <a:spcPts val="0"/>
              </a:spcAft>
              <a:buSzPct val="85000"/>
              <a:buChar char="▪"/>
            </a:pPr>
            <a:r>
              <a:rPr lang="en-US"/>
              <a:t>Dependent variables: firm’s EVA class, EVA, EVA spread</a:t>
            </a:r>
            <a:endParaRPr/>
          </a:p>
          <a:p>
            <a:pPr indent="-182880" lvl="1" marL="457200" rtl="0" algn="l">
              <a:lnSpc>
                <a:spcPct val="90000"/>
              </a:lnSpc>
              <a:spcBef>
                <a:spcPts val="600"/>
              </a:spcBef>
              <a:spcAft>
                <a:spcPts val="0"/>
              </a:spcAft>
              <a:buSzPct val="85000"/>
              <a:buChar char="▪"/>
            </a:pPr>
            <a:r>
              <a:rPr lang="en-US"/>
              <a:t>Independent variables: partner’s EVA class, EVA, EVA spread, relation duration</a:t>
            </a:r>
            <a:endParaRPr/>
          </a:p>
          <a:p>
            <a:pPr indent="0" lvl="1" marL="274320" rtl="0" algn="l">
              <a:lnSpc>
                <a:spcPct val="90000"/>
              </a:lnSpc>
              <a:spcBef>
                <a:spcPts val="600"/>
              </a:spcBef>
              <a:spcAft>
                <a:spcPts val="0"/>
              </a:spcAft>
              <a:buSzPct val="85000"/>
              <a:buNone/>
            </a:pPr>
            <a:r>
              <a:rPr lang="en-US"/>
              <a:t>2.   Hypothesis II: Firm’s EVA is related to its EVA spread</a:t>
            </a:r>
            <a:endParaRPr/>
          </a:p>
          <a:p>
            <a:pPr indent="-182880" lvl="1" marL="457200" rtl="0" algn="l">
              <a:lnSpc>
                <a:spcPct val="90000"/>
              </a:lnSpc>
              <a:spcBef>
                <a:spcPts val="600"/>
              </a:spcBef>
              <a:spcAft>
                <a:spcPts val="0"/>
              </a:spcAft>
              <a:buSzPct val="85000"/>
              <a:buChar char="▪"/>
            </a:pPr>
            <a:r>
              <a:rPr lang="en-US"/>
              <a:t>Dependent variables: firm’s EVA; Independent variables: firm’s EVA spread</a:t>
            </a:r>
            <a:endParaRPr/>
          </a:p>
          <a:p>
            <a:pPr indent="-342899" lvl="1" marL="617220" rtl="0" algn="l">
              <a:lnSpc>
                <a:spcPct val="90000"/>
              </a:lnSpc>
              <a:spcBef>
                <a:spcPts val="600"/>
              </a:spcBef>
              <a:spcAft>
                <a:spcPts val="0"/>
              </a:spcAft>
              <a:buSzPct val="85000"/>
              <a:buAutoNum type="arabicPeriod" startAt="3"/>
            </a:pPr>
            <a:r>
              <a:rPr lang="en-US"/>
              <a:t>Hypothesis III: Firm supplier’s duration is related to its customer’s duration</a:t>
            </a:r>
            <a:endParaRPr/>
          </a:p>
          <a:p>
            <a:pPr indent="-182880" lvl="1" marL="457200" rtl="0" algn="l">
              <a:lnSpc>
                <a:spcPct val="90000"/>
              </a:lnSpc>
              <a:spcBef>
                <a:spcPts val="600"/>
              </a:spcBef>
              <a:spcAft>
                <a:spcPts val="0"/>
              </a:spcAft>
              <a:buSzPct val="85000"/>
              <a:buChar char="▪"/>
            </a:pPr>
            <a:r>
              <a:rPr lang="en-US"/>
              <a:t>Dependent variables: supplier’s duration; Independent variables: customer’s duration</a:t>
            </a:r>
            <a:endParaRPr/>
          </a:p>
          <a:p>
            <a:pPr indent="-182880" lvl="0" marL="182880" rtl="0" algn="l">
              <a:lnSpc>
                <a:spcPct val="90000"/>
              </a:lnSpc>
              <a:spcBef>
                <a:spcPts val="1400"/>
              </a:spcBef>
              <a:spcAft>
                <a:spcPts val="0"/>
              </a:spcAft>
              <a:buSzPct val="85000"/>
              <a:buChar char="▪"/>
            </a:pPr>
            <a:r>
              <a:rPr lang="en-US"/>
              <a:t>Industry and Region of interest</a:t>
            </a:r>
            <a:endParaRPr/>
          </a:p>
          <a:p>
            <a:pPr indent="-182880" lvl="1" marL="457200" rtl="0" algn="l">
              <a:lnSpc>
                <a:spcPct val="90000"/>
              </a:lnSpc>
              <a:spcBef>
                <a:spcPts val="400"/>
              </a:spcBef>
              <a:spcAft>
                <a:spcPts val="0"/>
              </a:spcAft>
              <a:buSzPct val="85000"/>
              <a:buChar char="▪"/>
            </a:pPr>
            <a:r>
              <a:rPr lang="en-US"/>
              <a:t>ECA, EAP and NOAM regions</a:t>
            </a:r>
            <a:endParaRPr/>
          </a:p>
          <a:p>
            <a:pPr indent="-182880" lvl="1" marL="457200" rtl="0" algn="l">
              <a:lnSpc>
                <a:spcPct val="90000"/>
              </a:lnSpc>
              <a:spcBef>
                <a:spcPts val="600"/>
              </a:spcBef>
              <a:spcAft>
                <a:spcPts val="0"/>
              </a:spcAft>
              <a:buSzPct val="85000"/>
              <a:buChar char="▪"/>
            </a:pPr>
            <a:r>
              <a:rPr lang="en-US"/>
              <a:t>BioMed, Materials and Insurance industries</a:t>
            </a:r>
            <a:endParaRPr/>
          </a:p>
          <a:p>
            <a:pPr indent="0" lvl="1" marL="274320" rtl="0" algn="l">
              <a:lnSpc>
                <a:spcPct val="90000"/>
              </a:lnSpc>
              <a:spcBef>
                <a:spcPts val="600"/>
              </a:spcBef>
              <a:spcAft>
                <a:spcPts val="0"/>
              </a:spcAft>
              <a:buSzPct val="85000"/>
              <a:buNone/>
            </a:pPr>
            <a:r>
              <a:t/>
            </a:r>
            <a:endParaRPr/>
          </a:p>
        </p:txBody>
      </p:sp>
      <p:sp>
        <p:nvSpPr>
          <p:cNvPr id="260" name="Google Shape;260;p2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574229" y="870401"/>
            <a:ext cx="1587627"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600"/>
              <a:buFont typeface="Rockwell"/>
              <a:buNone/>
            </a:pPr>
            <a:r>
              <a:rPr lang="en-US" sz="3600"/>
              <a:t>RESULTS</a:t>
            </a:r>
            <a:endParaRPr/>
          </a:p>
        </p:txBody>
      </p:sp>
      <p:sp>
        <p:nvSpPr>
          <p:cNvPr id="266" name="Google Shape;266;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67" name="Google Shape;267;p29"/>
          <p:cNvPicPr preferRelativeResize="0"/>
          <p:nvPr/>
        </p:nvPicPr>
        <p:blipFill rotWithShape="1">
          <a:blip r:embed="rId3">
            <a:alphaModFix/>
          </a:blip>
          <a:srcRect b="0" l="0" r="0" t="0"/>
          <a:stretch/>
        </p:blipFill>
        <p:spPr>
          <a:xfrm>
            <a:off x="2090420" y="717550"/>
            <a:ext cx="9779000" cy="5422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TAKEAWAYS FROM REGRESSION ANALYSIS</a:t>
            </a:r>
            <a:endParaRPr/>
          </a:p>
        </p:txBody>
      </p:sp>
      <p:sp>
        <p:nvSpPr>
          <p:cNvPr id="273" name="Google Shape;273;p3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fontScale="85000" lnSpcReduction="10000"/>
          </a:bodyPr>
          <a:lstStyle/>
          <a:p>
            <a:pPr indent="-457200" lvl="0" marL="457200" rtl="0" algn="l">
              <a:lnSpc>
                <a:spcPct val="90000"/>
              </a:lnSpc>
              <a:spcBef>
                <a:spcPts val="0"/>
              </a:spcBef>
              <a:spcAft>
                <a:spcPts val="0"/>
              </a:spcAft>
              <a:buSzPct val="85000"/>
              <a:buFont typeface="Rockwell"/>
              <a:buAutoNum type="arabicPeriod"/>
            </a:pPr>
            <a:r>
              <a:rPr lang="en-US"/>
              <a:t>Firm’s EVA class has positive correlation with it’s partner’s EVA class in all firm’s data. And it has no correlation with it’s partner’s duration. In most cases, R square is very small, meaning data is very far apart distributed as shown in data visualization section.</a:t>
            </a:r>
            <a:endParaRPr/>
          </a:p>
          <a:p>
            <a:pPr indent="-457200" lvl="0" marL="457200" rtl="0" algn="l">
              <a:lnSpc>
                <a:spcPct val="90000"/>
              </a:lnSpc>
              <a:spcBef>
                <a:spcPts val="1200"/>
              </a:spcBef>
              <a:spcAft>
                <a:spcPts val="0"/>
              </a:spcAft>
              <a:buSzPct val="85000"/>
              <a:buFont typeface="Rockwell"/>
              <a:buAutoNum type="arabicPeriod"/>
            </a:pPr>
            <a:r>
              <a:rPr lang="en-US"/>
              <a:t>Correlation can be identified using EVA class, but if EVA or EVA spread is used instead, correlation is almost disappeared.</a:t>
            </a:r>
            <a:endParaRPr/>
          </a:p>
          <a:p>
            <a:pPr indent="-457200" lvl="0" marL="457200" rtl="0" algn="l">
              <a:lnSpc>
                <a:spcPct val="90000"/>
              </a:lnSpc>
              <a:spcBef>
                <a:spcPts val="1200"/>
              </a:spcBef>
              <a:spcAft>
                <a:spcPts val="0"/>
              </a:spcAft>
              <a:buSzPct val="85000"/>
              <a:buFont typeface="Rockwell"/>
              <a:buAutoNum type="arabicPeriod"/>
            </a:pPr>
            <a:r>
              <a:rPr lang="en-US"/>
              <a:t>It is expected to have a positive correlation between EVA and EVA spread, however, in reality the correlation is usually not significant and can be negative or positive.</a:t>
            </a:r>
            <a:endParaRPr/>
          </a:p>
          <a:p>
            <a:pPr indent="-457200" lvl="0" marL="457200" rtl="0" algn="l">
              <a:lnSpc>
                <a:spcPct val="90000"/>
              </a:lnSpc>
              <a:spcBef>
                <a:spcPts val="1200"/>
              </a:spcBef>
              <a:spcAft>
                <a:spcPts val="0"/>
              </a:spcAft>
              <a:buSzPct val="85000"/>
              <a:buFont typeface="Rockwell"/>
              <a:buAutoNum type="arabicPeriod"/>
            </a:pPr>
            <a:r>
              <a:rPr lang="en-US"/>
              <a:t>The strongest correlation is between firm’s supplier duration with its customer duration, indicating the duration may be related to firm’s consistent strategy.</a:t>
            </a:r>
            <a:endParaRPr/>
          </a:p>
          <a:p>
            <a:pPr indent="-457200" lvl="0" marL="457200" rtl="0" algn="l">
              <a:lnSpc>
                <a:spcPct val="90000"/>
              </a:lnSpc>
              <a:spcBef>
                <a:spcPts val="1200"/>
              </a:spcBef>
              <a:spcAft>
                <a:spcPts val="0"/>
              </a:spcAft>
              <a:buSzPct val="85000"/>
              <a:buFont typeface="Rockwell"/>
              <a:buAutoNum type="arabicPeriod"/>
            </a:pPr>
            <a:r>
              <a:rPr lang="en-US"/>
              <a:t>Relation significance is observed in different regions (EAP &amp; NOAM), but trend is opposite. Similarly, relation significance can be found in different industries with opposite coefficient signs.</a:t>
            </a:r>
            <a:endParaRPr/>
          </a:p>
          <a:p>
            <a:pPr indent="-457200" lvl="0" marL="457200" rtl="0" algn="l">
              <a:lnSpc>
                <a:spcPct val="90000"/>
              </a:lnSpc>
              <a:spcBef>
                <a:spcPts val="1200"/>
              </a:spcBef>
              <a:spcAft>
                <a:spcPts val="0"/>
              </a:spcAft>
              <a:buSzPct val="85000"/>
              <a:buFont typeface="Rockwell"/>
              <a:buAutoNum type="arabicPeriod"/>
            </a:pPr>
            <a:r>
              <a:rPr lang="en-US"/>
              <a:t>EVA class significance also can be found in certain industries, but the directions are all the same. And this leads to the overall significant positive correlation across industries and regions.</a:t>
            </a:r>
            <a:endParaRPr/>
          </a:p>
        </p:txBody>
      </p:sp>
      <p:sp>
        <p:nvSpPr>
          <p:cNvPr id="274" name="Google Shape;274;p3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sp>
        <p:nvSpPr>
          <p:cNvPr id="279" name="Google Shape;279;p31"/>
          <p:cNvSpPr/>
          <p:nvPr/>
        </p:nvSpPr>
        <p:spPr>
          <a:xfrm>
            <a:off x="3048" y="0"/>
            <a:ext cx="12188952"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280" name="Google Shape;280;p31"/>
          <p:cNvGrpSpPr/>
          <p:nvPr/>
        </p:nvGrpSpPr>
        <p:grpSpPr>
          <a:xfrm>
            <a:off x="1061035" y="1679569"/>
            <a:ext cx="3498864" cy="3498858"/>
            <a:chOff x="1061035" y="1679569"/>
            <a:chExt cx="3498864" cy="3498858"/>
          </a:xfrm>
        </p:grpSpPr>
        <p:sp>
          <p:nvSpPr>
            <p:cNvPr id="281" name="Google Shape;281;p31"/>
            <p:cNvSpPr/>
            <p:nvPr/>
          </p:nvSpPr>
          <p:spPr>
            <a:xfrm>
              <a:off x="1061035" y="1679569"/>
              <a:ext cx="3498864" cy="3498858"/>
            </a:xfrm>
            <a:prstGeom prst="ellipse">
              <a:avLst/>
            </a:prstGeom>
            <a:blipFill rotWithShape="1">
              <a:blip r:embed="rId3">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82" name="Google Shape;282;p31"/>
            <p:cNvSpPr/>
            <p:nvPr/>
          </p:nvSpPr>
          <p:spPr>
            <a:xfrm>
              <a:off x="1246134" y="1864667"/>
              <a:ext cx="3128666" cy="312866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283" name="Google Shape;283;p31"/>
          <p:cNvSpPr txBox="1"/>
          <p:nvPr>
            <p:ph type="title"/>
          </p:nvPr>
        </p:nvSpPr>
        <p:spPr>
          <a:xfrm>
            <a:off x="1490145" y="2376862"/>
            <a:ext cx="2640646" cy="210427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000"/>
              <a:buFont typeface="Rockwell"/>
              <a:buNone/>
            </a:pPr>
            <a:r>
              <a:rPr lang="en-US" sz="3000">
                <a:solidFill>
                  <a:srgbClr val="FFFFFF"/>
                </a:solidFill>
              </a:rPr>
              <a:t>FUTURE WORK</a:t>
            </a:r>
            <a:endParaRPr/>
          </a:p>
        </p:txBody>
      </p:sp>
      <p:sp>
        <p:nvSpPr>
          <p:cNvPr id="284" name="Google Shape;284;p31"/>
          <p:cNvSpPr/>
          <p:nvPr/>
        </p:nvSpPr>
        <p:spPr>
          <a:xfrm rot="5400000">
            <a:off x="3502277" y="3388659"/>
            <a:ext cx="3657600" cy="80683"/>
          </a:xfrm>
          <a:prstGeom prst="rect">
            <a:avLst/>
          </a:prstGeom>
          <a:blipFill rotWithShape="1">
            <a:blip r:embed="rId4">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txBox="1"/>
          <p:nvPr>
            <p:ph idx="1" type="body"/>
          </p:nvPr>
        </p:nvSpPr>
        <p:spPr>
          <a:xfrm>
            <a:off x="6081089" y="725394"/>
            <a:ext cx="5142658" cy="54072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700"/>
              <a:buNone/>
            </a:pPr>
            <a:r>
              <a:rPr lang="en-US"/>
              <a:t>Some indications from the correlation discrepancy across industries for further exploration: (regression is run for all industries and all regions, as shown in extra graphs)</a:t>
            </a:r>
            <a:endParaRPr/>
          </a:p>
          <a:p>
            <a:pPr indent="-457200" lvl="0" marL="457200" rtl="0" algn="l">
              <a:lnSpc>
                <a:spcPct val="90000"/>
              </a:lnSpc>
              <a:spcBef>
                <a:spcPts val="1200"/>
              </a:spcBef>
              <a:spcAft>
                <a:spcPts val="0"/>
              </a:spcAft>
              <a:buSzPts val="1700"/>
              <a:buFont typeface="Rockwell"/>
              <a:buAutoNum type="arabicPeriod"/>
            </a:pPr>
            <a:r>
              <a:rPr lang="en-US"/>
              <a:t>Firms in service based industries tend to have less correlation with their partners;</a:t>
            </a:r>
            <a:endParaRPr/>
          </a:p>
          <a:p>
            <a:pPr indent="-457200" lvl="0" marL="457200" rtl="0" algn="l">
              <a:lnSpc>
                <a:spcPct val="90000"/>
              </a:lnSpc>
              <a:spcBef>
                <a:spcPts val="1200"/>
              </a:spcBef>
              <a:spcAft>
                <a:spcPts val="0"/>
              </a:spcAft>
              <a:buSzPts val="1700"/>
              <a:buFont typeface="Rockwell"/>
              <a:buAutoNum type="arabicPeriod"/>
            </a:pPr>
            <a:r>
              <a:rPr lang="en-US"/>
              <a:t>Firms in manufacturing industries tend to have more correlation with their partners;</a:t>
            </a:r>
            <a:endParaRPr/>
          </a:p>
          <a:p>
            <a:pPr indent="-457200" lvl="0" marL="457200" rtl="0" algn="l">
              <a:lnSpc>
                <a:spcPct val="90000"/>
              </a:lnSpc>
              <a:spcBef>
                <a:spcPts val="1200"/>
              </a:spcBef>
              <a:spcAft>
                <a:spcPts val="0"/>
              </a:spcAft>
              <a:buSzPts val="1700"/>
              <a:buFont typeface="Rockwell"/>
              <a:buAutoNum type="arabicPeriod"/>
            </a:pPr>
            <a:r>
              <a:rPr lang="en-US"/>
              <a:t>Firms in government highly subsidized industries tend to disrupt the expected correlations with their partners.</a:t>
            </a:r>
            <a:endParaRPr/>
          </a:p>
          <a:p>
            <a:pPr indent="-74929" lvl="0" marL="182880" rtl="0" algn="l">
              <a:lnSpc>
                <a:spcPct val="90000"/>
              </a:lnSpc>
              <a:spcBef>
                <a:spcPts val="1200"/>
              </a:spcBef>
              <a:spcAft>
                <a:spcPts val="0"/>
              </a:spcAft>
              <a:buSzPts val="1700"/>
              <a:buNone/>
            </a:pPr>
            <a:r>
              <a:t/>
            </a:r>
            <a:endParaRPr/>
          </a:p>
          <a:p>
            <a:pPr indent="-74929" lvl="0" marL="182880" rtl="0" algn="l">
              <a:lnSpc>
                <a:spcPct val="90000"/>
              </a:lnSpc>
              <a:spcBef>
                <a:spcPts val="1200"/>
              </a:spcBef>
              <a:spcAft>
                <a:spcPts val="0"/>
              </a:spcAft>
              <a:buSzPts val="1700"/>
              <a:buNone/>
            </a:pPr>
            <a:r>
              <a:t/>
            </a:r>
            <a:endParaRPr/>
          </a:p>
        </p:txBody>
      </p:sp>
      <p:sp>
        <p:nvSpPr>
          <p:cNvPr id="286" name="Google Shape;286;p3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None/>
            </a:pPr>
            <a:fld id="{00000000-1234-1234-1234-123412341234}" type="slidenum">
              <a:rPr lang="en-US" sz="1900">
                <a:solidFill>
                  <a:schemeClr val="accent1"/>
                </a:solidFill>
              </a:rPr>
              <a:t>‹#›</a:t>
            </a:fld>
            <a:endParaRPr sz="19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4"/>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Rockwell"/>
              <a:buNone/>
            </a:pPr>
            <a:r>
              <a:rPr lang="en-US"/>
              <a:t>ECONOMIC VALUE ADDED</a:t>
            </a:r>
            <a:endParaRPr/>
          </a:p>
        </p:txBody>
      </p:sp>
      <p:sp>
        <p:nvSpPr>
          <p:cNvPr id="121" name="Google Shape;121;p14"/>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p:txBody>
      </p:sp>
      <p:sp>
        <p:nvSpPr>
          <p:cNvPr id="122" name="Google Shape;122;p14"/>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ECONOMIC VALUE ADDED</a:t>
            </a:r>
            <a:endParaRPr/>
          </a:p>
        </p:txBody>
      </p:sp>
      <p:sp>
        <p:nvSpPr>
          <p:cNvPr id="128" name="Google Shape;128;p1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EVA assesses the performance of a company and its management through the idea that a business is only profitable when it creates wealth and returns for shareholders, thus requiring performance above a company's cost of capital.</a:t>
            </a:r>
            <a:endParaRPr/>
          </a:p>
          <a:p>
            <a:pPr indent="-182880" lvl="0" marL="182880" rtl="0" algn="l">
              <a:lnSpc>
                <a:spcPct val="90000"/>
              </a:lnSpc>
              <a:spcBef>
                <a:spcPts val="1200"/>
              </a:spcBef>
              <a:spcAft>
                <a:spcPts val="0"/>
              </a:spcAft>
              <a:buSzPts val="1700"/>
              <a:buChar char="▪"/>
            </a:pPr>
            <a:r>
              <a:rPr lang="en-US"/>
              <a:t>EVA = NOPAT - (Total Assets - Current Liabilities) * WACC</a:t>
            </a:r>
            <a:endParaRPr/>
          </a:p>
          <a:p>
            <a:pPr indent="-182880" lvl="0" marL="182880" rtl="0" algn="l">
              <a:lnSpc>
                <a:spcPct val="90000"/>
              </a:lnSpc>
              <a:spcBef>
                <a:spcPts val="1200"/>
              </a:spcBef>
              <a:spcAft>
                <a:spcPts val="0"/>
              </a:spcAft>
              <a:buSzPts val="1700"/>
              <a:buChar char="▪"/>
            </a:pPr>
            <a:r>
              <a:rPr lang="en-US"/>
              <a:t>EVA spread = ROIC - WACC </a:t>
            </a:r>
            <a:endParaRPr/>
          </a:p>
          <a:p>
            <a:pPr indent="-182880" lvl="1" marL="457200" rtl="0" algn="l">
              <a:lnSpc>
                <a:spcPct val="90000"/>
              </a:lnSpc>
              <a:spcBef>
                <a:spcPts val="400"/>
              </a:spcBef>
              <a:spcAft>
                <a:spcPts val="0"/>
              </a:spcAft>
              <a:buSzPts val="1530"/>
              <a:buChar char="▪"/>
            </a:pPr>
            <a:r>
              <a:rPr lang="en-US"/>
              <a:t>WACC = D/V * Kd + E/V * Ke</a:t>
            </a:r>
            <a:endParaRPr/>
          </a:p>
          <a:p>
            <a:pPr indent="-182880" lvl="1" marL="457200" rtl="0" algn="l">
              <a:lnSpc>
                <a:spcPct val="90000"/>
              </a:lnSpc>
              <a:spcBef>
                <a:spcPts val="600"/>
              </a:spcBef>
              <a:spcAft>
                <a:spcPts val="0"/>
              </a:spcAft>
              <a:buSzPts val="1530"/>
              <a:buChar char="▪"/>
            </a:pPr>
            <a:r>
              <a:rPr lang="en-US"/>
              <a:t>NOPLAT: Net operating profit after taxes</a:t>
            </a:r>
            <a:endParaRPr/>
          </a:p>
          <a:p>
            <a:pPr indent="-182880" lvl="1" marL="457200" rtl="0" algn="l">
              <a:lnSpc>
                <a:spcPct val="90000"/>
              </a:lnSpc>
              <a:spcBef>
                <a:spcPts val="600"/>
              </a:spcBef>
              <a:spcAft>
                <a:spcPts val="0"/>
              </a:spcAft>
              <a:buSzPts val="1530"/>
              <a:buChar char="▪"/>
            </a:pPr>
            <a:r>
              <a:rPr lang="en-US"/>
              <a:t>ROIC = NOPLAT/invested capital</a:t>
            </a:r>
            <a:endParaRPr/>
          </a:p>
          <a:p>
            <a:pPr indent="-182880" lvl="1" marL="457200" rtl="0" algn="l">
              <a:lnSpc>
                <a:spcPct val="90000"/>
              </a:lnSpc>
              <a:spcBef>
                <a:spcPts val="600"/>
              </a:spcBef>
              <a:spcAft>
                <a:spcPts val="0"/>
              </a:spcAft>
              <a:buSzPts val="1530"/>
              <a:buChar char="▪"/>
            </a:pPr>
            <a:r>
              <a:rPr lang="en-US"/>
              <a:t>Invested capital = Total Debt + Total Shareholders’ Equity + Allowance for Doubtful Accounts + Deferred Tax Liabilities + Accrued Income Taxes</a:t>
            </a:r>
            <a:endParaRPr/>
          </a:p>
          <a:p>
            <a:pPr indent="0" lvl="0" marL="0" rtl="0" algn="l">
              <a:lnSpc>
                <a:spcPct val="90000"/>
              </a:lnSpc>
              <a:spcBef>
                <a:spcPts val="1400"/>
              </a:spcBef>
              <a:spcAft>
                <a:spcPts val="0"/>
              </a:spcAft>
              <a:buSzPts val="1700"/>
              <a:buNone/>
            </a:pPr>
            <a:br>
              <a:rPr lang="en-US"/>
            </a:br>
            <a:endParaRPr/>
          </a:p>
        </p:txBody>
      </p:sp>
      <p:sp>
        <p:nvSpPr>
          <p:cNvPr id="129" name="Google Shape;129;p15"/>
          <p:cNvSpPr/>
          <p:nvPr/>
        </p:nvSpPr>
        <p:spPr>
          <a:xfrm>
            <a:off x="5005134" y="6290841"/>
            <a:ext cx="632861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Rockwell"/>
                <a:ea typeface="Rockwell"/>
                <a:cs typeface="Rockwell"/>
                <a:sym typeface="Rockwell"/>
              </a:rPr>
              <a:t>Data from Bloomberg, latest EVA available from companies’ latest filings</a:t>
            </a:r>
            <a:endParaRPr/>
          </a:p>
        </p:txBody>
      </p:sp>
      <p:sp>
        <p:nvSpPr>
          <p:cNvPr id="130" name="Google Shape;130;p1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Rockwell"/>
              <a:buNone/>
            </a:pPr>
            <a:r>
              <a:rPr lang="en-US"/>
              <a:t>DATASET EXPLORATION</a:t>
            </a:r>
            <a:endParaRPr/>
          </a:p>
        </p:txBody>
      </p:sp>
      <p:sp>
        <p:nvSpPr>
          <p:cNvPr id="136" name="Google Shape;136;p16"/>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p:txBody>
      </p:sp>
      <p:sp>
        <p:nvSpPr>
          <p:cNvPr id="137" name="Google Shape;137;p16"/>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DATASET DESCRIPTION</a:t>
            </a:r>
            <a:endParaRPr/>
          </a:p>
        </p:txBody>
      </p:sp>
      <p:grpSp>
        <p:nvGrpSpPr>
          <p:cNvPr id="143" name="Google Shape;143;p17"/>
          <p:cNvGrpSpPr/>
          <p:nvPr/>
        </p:nvGrpSpPr>
        <p:grpSpPr>
          <a:xfrm>
            <a:off x="2051012" y="2122468"/>
            <a:ext cx="8096324" cy="4048162"/>
            <a:chOff x="981037" y="1568"/>
            <a:chExt cx="8096324" cy="4048162"/>
          </a:xfrm>
        </p:grpSpPr>
        <p:sp>
          <p:nvSpPr>
            <p:cNvPr id="144" name="Google Shape;144;p17"/>
            <p:cNvSpPr/>
            <p:nvPr/>
          </p:nvSpPr>
          <p:spPr>
            <a:xfrm>
              <a:off x="981037" y="1568"/>
              <a:ext cx="2313235" cy="1156617"/>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txBox="1"/>
            <p:nvPr/>
          </p:nvSpPr>
          <p:spPr>
            <a:xfrm>
              <a:off x="1014913" y="35444"/>
              <a:ext cx="2245483" cy="1088865"/>
            </a:xfrm>
            <a:prstGeom prst="rect">
              <a:avLst/>
            </a:prstGeom>
            <a:noFill/>
            <a:ln>
              <a:noFill/>
            </a:ln>
          </p:spPr>
          <p:txBody>
            <a:bodyPr anchorCtr="0" anchor="ctr" bIns="24125" lIns="36175" spcFirstLastPara="1" rIns="36175" wrap="square" tIns="24125">
              <a:noAutofit/>
            </a:bodyPr>
            <a:lstStyle/>
            <a:p>
              <a:pPr indent="0" lvl="0" marL="0" marR="0" rtl="0" algn="ctr">
                <a:lnSpc>
                  <a:spcPct val="90000"/>
                </a:lnSpc>
                <a:spcBef>
                  <a:spcPts val="0"/>
                </a:spcBef>
                <a:spcAft>
                  <a:spcPts val="0"/>
                </a:spcAft>
                <a:buClr>
                  <a:schemeClr val="lt1"/>
                </a:buClr>
                <a:buSzPts val="1900"/>
                <a:buFont typeface="Rockwell"/>
                <a:buNone/>
              </a:pPr>
              <a:r>
                <a:rPr lang="en-US" sz="1900">
                  <a:solidFill>
                    <a:schemeClr val="lt1"/>
                  </a:solidFill>
                  <a:latin typeface="Rockwell"/>
                  <a:ea typeface="Rockwell"/>
                  <a:cs typeface="Rockwell"/>
                  <a:sym typeface="Rockwell"/>
                </a:rPr>
                <a:t>1. Supplier-Customer relation Dataset</a:t>
              </a:r>
              <a:br>
                <a:rPr lang="en-US" sz="1900">
                  <a:solidFill>
                    <a:schemeClr val="lt1"/>
                  </a:solidFill>
                  <a:latin typeface="Rockwell"/>
                  <a:ea typeface="Rockwell"/>
                  <a:cs typeface="Rockwell"/>
                  <a:sym typeface="Rockwell"/>
                </a:rPr>
              </a:br>
              <a:r>
                <a:rPr lang="en-US" sz="1900">
                  <a:solidFill>
                    <a:schemeClr val="lt1"/>
                  </a:solidFill>
                  <a:latin typeface="Rockwell"/>
                  <a:ea typeface="Rockwell"/>
                  <a:cs typeface="Rockwell"/>
                  <a:sym typeface="Rockwell"/>
                </a:rPr>
                <a:t>78384 firms</a:t>
              </a:r>
              <a:endParaRPr/>
            </a:p>
          </p:txBody>
        </p:sp>
        <p:sp>
          <p:nvSpPr>
            <p:cNvPr id="146" name="Google Shape;146;p17"/>
            <p:cNvSpPr/>
            <p:nvPr/>
          </p:nvSpPr>
          <p:spPr>
            <a:xfrm>
              <a:off x="1212361" y="1158186"/>
              <a:ext cx="231323" cy="867463"/>
            </a:xfrm>
            <a:custGeom>
              <a:rect b="b" l="l" r="r" t="t"/>
              <a:pathLst>
                <a:path extrusionOk="0" h="120000" w="120000">
                  <a:moveTo>
                    <a:pt x="0" y="0"/>
                  </a:moveTo>
                  <a:lnTo>
                    <a:pt x="0" y="120000"/>
                  </a:lnTo>
                  <a:lnTo>
                    <a:pt x="120000" y="120000"/>
                  </a:lnTo>
                </a:path>
              </a:pathLst>
            </a:custGeom>
            <a:noFill/>
            <a:ln cap="flat" cmpd="sng" w="12700">
              <a:solidFill>
                <a:srgbClr val="A7370F"/>
              </a:solidFill>
              <a:prstDash val="solid"/>
              <a:round/>
              <a:headEnd len="sm" w="sm" type="none"/>
              <a:tailEnd len="sm" w="sm" type="none"/>
            </a:ln>
          </p:spPr>
        </p:sp>
        <p:sp>
          <p:nvSpPr>
            <p:cNvPr id="147" name="Google Shape;147;p17"/>
            <p:cNvSpPr/>
            <p:nvPr/>
          </p:nvSpPr>
          <p:spPr>
            <a:xfrm>
              <a:off x="1443684" y="1447341"/>
              <a:ext cx="1850588" cy="1156617"/>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txBox="1"/>
            <p:nvPr/>
          </p:nvSpPr>
          <p:spPr>
            <a:xfrm>
              <a:off x="1477560" y="1481217"/>
              <a:ext cx="1782836" cy="1088865"/>
            </a:xfrm>
            <a:prstGeom prst="rect">
              <a:avLst/>
            </a:prstGeom>
            <a:noFill/>
            <a:ln>
              <a:noFill/>
            </a:ln>
          </p:spPr>
          <p:txBody>
            <a:bodyPr anchorCtr="0" anchor="ctr" bIns="16500" lIns="24750" spcFirstLastPara="1" rIns="24750" wrap="square" tIns="16500">
              <a:noAutofit/>
            </a:bodyPr>
            <a:lstStyle/>
            <a:p>
              <a:pPr indent="0" lvl="0" marL="0" marR="0" rtl="0" algn="ctr">
                <a:lnSpc>
                  <a:spcPct val="90000"/>
                </a:lnSpc>
                <a:spcBef>
                  <a:spcPts val="0"/>
                </a:spcBef>
                <a:spcAft>
                  <a:spcPts val="0"/>
                </a:spcAft>
                <a:buClr>
                  <a:schemeClr val="dk1"/>
                </a:buClr>
                <a:buSzPts val="1300"/>
                <a:buFont typeface="Rockwell"/>
                <a:buNone/>
              </a:pPr>
              <a:r>
                <a:rPr lang="en-US" sz="1300">
                  <a:solidFill>
                    <a:schemeClr val="dk1"/>
                  </a:solidFill>
                  <a:latin typeface="Rockwell"/>
                  <a:ea typeface="Rockwell"/>
                  <a:cs typeface="Rockwell"/>
                  <a:sym typeface="Rockwell"/>
                </a:rPr>
                <a:t>Supplier &amp; Customer Identification</a:t>
              </a:r>
              <a:br>
                <a:rPr lang="en-US" sz="1300">
                  <a:solidFill>
                    <a:schemeClr val="dk1"/>
                  </a:solidFill>
                  <a:latin typeface="Rockwell"/>
                  <a:ea typeface="Rockwell"/>
                  <a:cs typeface="Rockwell"/>
                  <a:sym typeface="Rockwell"/>
                </a:rPr>
              </a:br>
              <a:r>
                <a:rPr lang="en-US" sz="1300">
                  <a:solidFill>
                    <a:schemeClr val="dk1"/>
                  </a:solidFill>
                  <a:latin typeface="Rockwell"/>
                  <a:ea typeface="Rockwell"/>
                  <a:cs typeface="Rockwell"/>
                  <a:sym typeface="Rockwell"/>
                </a:rPr>
                <a:t>Relationship Identification</a:t>
              </a:r>
              <a:br>
                <a:rPr lang="en-US" sz="1300">
                  <a:solidFill>
                    <a:schemeClr val="dk1"/>
                  </a:solidFill>
                  <a:latin typeface="Rockwell"/>
                  <a:ea typeface="Rockwell"/>
                  <a:cs typeface="Rockwell"/>
                  <a:sym typeface="Rockwell"/>
                </a:rPr>
              </a:br>
              <a:r>
                <a:rPr lang="en-US" sz="1300">
                  <a:solidFill>
                    <a:schemeClr val="dk1"/>
                  </a:solidFill>
                  <a:latin typeface="Rockwell"/>
                  <a:ea typeface="Rockwell"/>
                  <a:cs typeface="Rockwell"/>
                  <a:sym typeface="Rockwell"/>
                </a:rPr>
                <a:t>Relation Start and End Date</a:t>
              </a:r>
              <a:endParaRPr/>
            </a:p>
          </p:txBody>
        </p:sp>
        <p:sp>
          <p:nvSpPr>
            <p:cNvPr id="149" name="Google Shape;149;p17"/>
            <p:cNvSpPr/>
            <p:nvPr/>
          </p:nvSpPr>
          <p:spPr>
            <a:xfrm>
              <a:off x="3872582" y="1568"/>
              <a:ext cx="2313235" cy="1156617"/>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txBox="1"/>
            <p:nvPr/>
          </p:nvSpPr>
          <p:spPr>
            <a:xfrm>
              <a:off x="3906458" y="35444"/>
              <a:ext cx="2245483" cy="1088865"/>
            </a:xfrm>
            <a:prstGeom prst="rect">
              <a:avLst/>
            </a:prstGeom>
            <a:noFill/>
            <a:ln>
              <a:noFill/>
            </a:ln>
          </p:spPr>
          <p:txBody>
            <a:bodyPr anchorCtr="0" anchor="ctr" bIns="24125" lIns="36175" spcFirstLastPara="1" rIns="36175" wrap="square" tIns="24125">
              <a:noAutofit/>
            </a:bodyPr>
            <a:lstStyle/>
            <a:p>
              <a:pPr indent="0" lvl="0" marL="0" marR="0" rtl="0" algn="ctr">
                <a:lnSpc>
                  <a:spcPct val="90000"/>
                </a:lnSpc>
                <a:spcBef>
                  <a:spcPts val="0"/>
                </a:spcBef>
                <a:spcAft>
                  <a:spcPts val="0"/>
                </a:spcAft>
                <a:buClr>
                  <a:schemeClr val="lt1"/>
                </a:buClr>
                <a:buSzPts val="1900"/>
                <a:buFont typeface="Rockwell"/>
                <a:buNone/>
              </a:pPr>
              <a:r>
                <a:rPr lang="en-US" sz="1900">
                  <a:solidFill>
                    <a:schemeClr val="lt1"/>
                  </a:solidFill>
                  <a:latin typeface="Rockwell"/>
                  <a:ea typeface="Rockwell"/>
                  <a:cs typeface="Rockwell"/>
                  <a:sym typeface="Rockwell"/>
                </a:rPr>
                <a:t>2. Entity Information</a:t>
              </a:r>
              <a:endParaRPr/>
            </a:p>
          </p:txBody>
        </p:sp>
        <p:sp>
          <p:nvSpPr>
            <p:cNvPr id="151" name="Google Shape;151;p17"/>
            <p:cNvSpPr/>
            <p:nvPr/>
          </p:nvSpPr>
          <p:spPr>
            <a:xfrm>
              <a:off x="4103905" y="1158186"/>
              <a:ext cx="231323" cy="867463"/>
            </a:xfrm>
            <a:custGeom>
              <a:rect b="b" l="l" r="r" t="t"/>
              <a:pathLst>
                <a:path extrusionOk="0" h="120000" w="120000">
                  <a:moveTo>
                    <a:pt x="0" y="0"/>
                  </a:moveTo>
                  <a:lnTo>
                    <a:pt x="0" y="120000"/>
                  </a:lnTo>
                  <a:lnTo>
                    <a:pt x="120000" y="120000"/>
                  </a:lnTo>
                </a:path>
              </a:pathLst>
            </a:custGeom>
            <a:noFill/>
            <a:ln cap="flat" cmpd="sng" w="12700">
              <a:solidFill>
                <a:srgbClr val="A7370F"/>
              </a:solidFill>
              <a:prstDash val="solid"/>
              <a:round/>
              <a:headEnd len="sm" w="sm" type="none"/>
              <a:tailEnd len="sm" w="sm" type="none"/>
            </a:ln>
          </p:spPr>
        </p:sp>
        <p:sp>
          <p:nvSpPr>
            <p:cNvPr id="152" name="Google Shape;152;p17"/>
            <p:cNvSpPr/>
            <p:nvPr/>
          </p:nvSpPr>
          <p:spPr>
            <a:xfrm>
              <a:off x="4335229" y="1447341"/>
              <a:ext cx="1850588" cy="1156617"/>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txBox="1"/>
            <p:nvPr/>
          </p:nvSpPr>
          <p:spPr>
            <a:xfrm>
              <a:off x="4369105" y="1481217"/>
              <a:ext cx="1782836" cy="1088865"/>
            </a:xfrm>
            <a:prstGeom prst="rect">
              <a:avLst/>
            </a:prstGeom>
            <a:noFill/>
            <a:ln>
              <a:noFill/>
            </a:ln>
          </p:spPr>
          <p:txBody>
            <a:bodyPr anchorCtr="0" anchor="ctr" bIns="16500" lIns="24750" spcFirstLastPara="1" rIns="24750" wrap="square" tIns="16500">
              <a:noAutofit/>
            </a:bodyPr>
            <a:lstStyle/>
            <a:p>
              <a:pPr indent="0" lvl="0" marL="0" marR="0" rtl="0" algn="ctr">
                <a:lnSpc>
                  <a:spcPct val="90000"/>
                </a:lnSpc>
                <a:spcBef>
                  <a:spcPts val="0"/>
                </a:spcBef>
                <a:spcAft>
                  <a:spcPts val="0"/>
                </a:spcAft>
                <a:buClr>
                  <a:schemeClr val="dk1"/>
                </a:buClr>
                <a:buSzPts val="1300"/>
                <a:buFont typeface="Rockwell"/>
                <a:buNone/>
              </a:pPr>
              <a:r>
                <a:rPr lang="en-US" sz="1300">
                  <a:solidFill>
                    <a:schemeClr val="dk1"/>
                  </a:solidFill>
                  <a:latin typeface="Rockwell"/>
                  <a:ea typeface="Rockwell"/>
                  <a:cs typeface="Rockwell"/>
                  <a:sym typeface="Rockwell"/>
                </a:rPr>
                <a:t>2.1 Complete Info: 54347 firms</a:t>
              </a:r>
              <a:br>
                <a:rPr lang="en-US" sz="1300">
                  <a:solidFill>
                    <a:schemeClr val="dk1"/>
                  </a:solidFill>
                  <a:latin typeface="Rockwell"/>
                  <a:ea typeface="Rockwell"/>
                  <a:cs typeface="Rockwell"/>
                  <a:sym typeface="Rockwell"/>
                </a:rPr>
              </a:br>
              <a:r>
                <a:rPr lang="en-US" sz="1300">
                  <a:solidFill>
                    <a:schemeClr val="dk1"/>
                  </a:solidFill>
                  <a:latin typeface="Rockwell"/>
                  <a:ea typeface="Rockwell"/>
                  <a:cs typeface="Rockwell"/>
                  <a:sym typeface="Rockwell"/>
                </a:rPr>
                <a:t>General Description</a:t>
              </a:r>
              <a:br>
                <a:rPr lang="en-US" sz="1300">
                  <a:solidFill>
                    <a:schemeClr val="dk1"/>
                  </a:solidFill>
                  <a:latin typeface="Rockwell"/>
                  <a:ea typeface="Rockwell"/>
                  <a:cs typeface="Rockwell"/>
                  <a:sym typeface="Rockwell"/>
                </a:rPr>
              </a:br>
              <a:r>
                <a:rPr lang="en-US" sz="1300">
                  <a:solidFill>
                    <a:schemeClr val="dk1"/>
                  </a:solidFill>
                  <a:latin typeface="Rockwell"/>
                  <a:ea typeface="Rockwell"/>
                  <a:cs typeface="Rockwell"/>
                  <a:sym typeface="Rockwell"/>
                </a:rPr>
                <a:t>Geographic Info</a:t>
              </a:r>
              <a:br>
                <a:rPr lang="en-US" sz="1300">
                  <a:solidFill>
                    <a:schemeClr val="dk1"/>
                  </a:solidFill>
                  <a:latin typeface="Rockwell"/>
                  <a:ea typeface="Rockwell"/>
                  <a:cs typeface="Rockwell"/>
                  <a:sym typeface="Rockwell"/>
                </a:rPr>
              </a:br>
              <a:r>
                <a:rPr lang="en-US" sz="1300">
                  <a:solidFill>
                    <a:schemeClr val="dk1"/>
                  </a:solidFill>
                  <a:latin typeface="Rockwell"/>
                  <a:ea typeface="Rockwell"/>
                  <a:cs typeface="Rockwell"/>
                  <a:sym typeface="Rockwell"/>
                </a:rPr>
                <a:t>ISIN &amp; Ticker Info</a:t>
              </a:r>
              <a:endParaRPr/>
            </a:p>
          </p:txBody>
        </p:sp>
        <p:sp>
          <p:nvSpPr>
            <p:cNvPr id="154" name="Google Shape;154;p17"/>
            <p:cNvSpPr/>
            <p:nvPr/>
          </p:nvSpPr>
          <p:spPr>
            <a:xfrm>
              <a:off x="4103905" y="1158186"/>
              <a:ext cx="231323" cy="2313235"/>
            </a:xfrm>
            <a:custGeom>
              <a:rect b="b" l="l" r="r" t="t"/>
              <a:pathLst>
                <a:path extrusionOk="0" h="120000" w="120000">
                  <a:moveTo>
                    <a:pt x="0" y="0"/>
                  </a:moveTo>
                  <a:lnTo>
                    <a:pt x="0" y="120000"/>
                  </a:lnTo>
                  <a:lnTo>
                    <a:pt x="120000" y="120000"/>
                  </a:lnTo>
                </a:path>
              </a:pathLst>
            </a:custGeom>
            <a:noFill/>
            <a:ln cap="flat" cmpd="sng" w="12700">
              <a:solidFill>
                <a:srgbClr val="A7370F"/>
              </a:solidFill>
              <a:prstDash val="solid"/>
              <a:round/>
              <a:headEnd len="sm" w="sm" type="none"/>
              <a:tailEnd len="sm" w="sm" type="none"/>
            </a:ln>
          </p:spPr>
        </p:sp>
        <p:sp>
          <p:nvSpPr>
            <p:cNvPr id="155" name="Google Shape;155;p17"/>
            <p:cNvSpPr/>
            <p:nvPr/>
          </p:nvSpPr>
          <p:spPr>
            <a:xfrm>
              <a:off x="4335229" y="2893113"/>
              <a:ext cx="1850588" cy="1156617"/>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txBox="1"/>
            <p:nvPr/>
          </p:nvSpPr>
          <p:spPr>
            <a:xfrm>
              <a:off x="4369105" y="2926989"/>
              <a:ext cx="1782836" cy="1088865"/>
            </a:xfrm>
            <a:prstGeom prst="rect">
              <a:avLst/>
            </a:prstGeom>
            <a:noFill/>
            <a:ln>
              <a:noFill/>
            </a:ln>
          </p:spPr>
          <p:txBody>
            <a:bodyPr anchorCtr="0" anchor="ctr" bIns="16500" lIns="24750" spcFirstLastPara="1" rIns="24750" wrap="square" tIns="16500">
              <a:noAutofit/>
            </a:bodyPr>
            <a:lstStyle/>
            <a:p>
              <a:pPr indent="0" lvl="0" marL="0" marR="0" rtl="0" algn="ctr">
                <a:lnSpc>
                  <a:spcPct val="90000"/>
                </a:lnSpc>
                <a:spcBef>
                  <a:spcPts val="0"/>
                </a:spcBef>
                <a:spcAft>
                  <a:spcPts val="0"/>
                </a:spcAft>
                <a:buClr>
                  <a:schemeClr val="dk1"/>
                </a:buClr>
                <a:buSzPts val="1300"/>
                <a:buFont typeface="Rockwell"/>
                <a:buNone/>
              </a:pPr>
              <a:r>
                <a:rPr lang="en-US" sz="1300">
                  <a:solidFill>
                    <a:schemeClr val="dk1"/>
                  </a:solidFill>
                  <a:latin typeface="Rockwell"/>
                  <a:ea typeface="Rockwell"/>
                  <a:cs typeface="Rockwell"/>
                  <a:sym typeface="Rockwell"/>
                </a:rPr>
                <a:t>2.2 Partial Info: 78384 firms</a:t>
              </a:r>
              <a:br>
                <a:rPr lang="en-US" sz="1300">
                  <a:solidFill>
                    <a:schemeClr val="dk1"/>
                  </a:solidFill>
                  <a:latin typeface="Rockwell"/>
                  <a:ea typeface="Rockwell"/>
                  <a:cs typeface="Rockwell"/>
                  <a:sym typeface="Rockwell"/>
                </a:rPr>
              </a:br>
              <a:r>
                <a:rPr lang="en-US" sz="1300">
                  <a:solidFill>
                    <a:schemeClr val="dk1"/>
                  </a:solidFill>
                  <a:latin typeface="Rockwell"/>
                  <a:ea typeface="Rockwell"/>
                  <a:cs typeface="Rockwell"/>
                  <a:sym typeface="Rockwell"/>
                </a:rPr>
                <a:t>General Description</a:t>
              </a:r>
              <a:br>
                <a:rPr lang="en-US" sz="1300">
                  <a:solidFill>
                    <a:schemeClr val="dk1"/>
                  </a:solidFill>
                  <a:latin typeface="Rockwell"/>
                  <a:ea typeface="Rockwell"/>
                  <a:cs typeface="Rockwell"/>
                  <a:sym typeface="Rockwell"/>
                </a:rPr>
              </a:br>
              <a:r>
                <a:rPr lang="en-US" sz="1300">
                  <a:solidFill>
                    <a:schemeClr val="dk1"/>
                  </a:solidFill>
                  <a:latin typeface="Rockwell"/>
                  <a:ea typeface="Rockwell"/>
                  <a:cs typeface="Rockwell"/>
                  <a:sym typeface="Rockwell"/>
                </a:rPr>
                <a:t>Geographic Info</a:t>
              </a:r>
              <a:endParaRPr/>
            </a:p>
          </p:txBody>
        </p:sp>
        <p:sp>
          <p:nvSpPr>
            <p:cNvPr id="157" name="Google Shape;157;p17"/>
            <p:cNvSpPr/>
            <p:nvPr/>
          </p:nvSpPr>
          <p:spPr>
            <a:xfrm>
              <a:off x="6764126" y="1568"/>
              <a:ext cx="2313235" cy="1156617"/>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txBox="1"/>
            <p:nvPr/>
          </p:nvSpPr>
          <p:spPr>
            <a:xfrm>
              <a:off x="6798002" y="35444"/>
              <a:ext cx="2245483" cy="1088865"/>
            </a:xfrm>
            <a:prstGeom prst="rect">
              <a:avLst/>
            </a:prstGeom>
            <a:noFill/>
            <a:ln>
              <a:noFill/>
            </a:ln>
          </p:spPr>
          <p:txBody>
            <a:bodyPr anchorCtr="0" anchor="ctr" bIns="24125" lIns="36175" spcFirstLastPara="1" rIns="36175" wrap="square" tIns="24125">
              <a:noAutofit/>
            </a:bodyPr>
            <a:lstStyle/>
            <a:p>
              <a:pPr indent="0" lvl="0" marL="0" marR="0" rtl="0" algn="ctr">
                <a:lnSpc>
                  <a:spcPct val="90000"/>
                </a:lnSpc>
                <a:spcBef>
                  <a:spcPts val="0"/>
                </a:spcBef>
                <a:spcAft>
                  <a:spcPts val="0"/>
                </a:spcAft>
                <a:buClr>
                  <a:schemeClr val="lt1"/>
                </a:buClr>
                <a:buSzPts val="1900"/>
                <a:buFont typeface="Rockwell"/>
                <a:buNone/>
              </a:pPr>
              <a:r>
                <a:rPr lang="en-US" sz="1900">
                  <a:solidFill>
                    <a:schemeClr val="lt1"/>
                  </a:solidFill>
                  <a:latin typeface="Rockwell"/>
                  <a:ea typeface="Rockwell"/>
                  <a:cs typeface="Rockwell"/>
                  <a:sym typeface="Rockwell"/>
                </a:rPr>
                <a:t>3. Finance Information</a:t>
              </a:r>
              <a:br>
                <a:rPr lang="en-US" sz="1900">
                  <a:solidFill>
                    <a:schemeClr val="lt1"/>
                  </a:solidFill>
                  <a:latin typeface="Rockwell"/>
                  <a:ea typeface="Rockwell"/>
                  <a:cs typeface="Rockwell"/>
                  <a:sym typeface="Rockwell"/>
                </a:rPr>
              </a:br>
              <a:r>
                <a:rPr lang="en-US" sz="1900">
                  <a:solidFill>
                    <a:schemeClr val="lt1"/>
                  </a:solidFill>
                  <a:latin typeface="Rockwell"/>
                  <a:ea typeface="Rockwell"/>
                  <a:cs typeface="Rockwell"/>
                  <a:sym typeface="Rockwell"/>
                </a:rPr>
                <a:t>45636 firms</a:t>
              </a:r>
              <a:endParaRPr/>
            </a:p>
          </p:txBody>
        </p:sp>
        <p:sp>
          <p:nvSpPr>
            <p:cNvPr id="159" name="Google Shape;159;p17"/>
            <p:cNvSpPr/>
            <p:nvPr/>
          </p:nvSpPr>
          <p:spPr>
            <a:xfrm>
              <a:off x="6995450" y="1158186"/>
              <a:ext cx="231323" cy="867463"/>
            </a:xfrm>
            <a:custGeom>
              <a:rect b="b" l="l" r="r" t="t"/>
              <a:pathLst>
                <a:path extrusionOk="0" h="120000" w="120000">
                  <a:moveTo>
                    <a:pt x="0" y="0"/>
                  </a:moveTo>
                  <a:lnTo>
                    <a:pt x="0" y="120000"/>
                  </a:lnTo>
                  <a:lnTo>
                    <a:pt x="120000" y="120000"/>
                  </a:lnTo>
                </a:path>
              </a:pathLst>
            </a:custGeom>
            <a:noFill/>
            <a:ln cap="flat" cmpd="sng" w="12700">
              <a:solidFill>
                <a:srgbClr val="A7370F"/>
              </a:solidFill>
              <a:prstDash val="solid"/>
              <a:round/>
              <a:headEnd len="sm" w="sm" type="none"/>
              <a:tailEnd len="sm" w="sm" type="none"/>
            </a:ln>
          </p:spPr>
        </p:sp>
        <p:sp>
          <p:nvSpPr>
            <p:cNvPr id="160" name="Google Shape;160;p17"/>
            <p:cNvSpPr/>
            <p:nvPr/>
          </p:nvSpPr>
          <p:spPr>
            <a:xfrm>
              <a:off x="7226773" y="1447341"/>
              <a:ext cx="1850588" cy="1156617"/>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txBox="1"/>
            <p:nvPr/>
          </p:nvSpPr>
          <p:spPr>
            <a:xfrm>
              <a:off x="7260649" y="1481217"/>
              <a:ext cx="1782836" cy="1088865"/>
            </a:xfrm>
            <a:prstGeom prst="rect">
              <a:avLst/>
            </a:prstGeom>
            <a:noFill/>
            <a:ln>
              <a:noFill/>
            </a:ln>
          </p:spPr>
          <p:txBody>
            <a:bodyPr anchorCtr="0" anchor="ctr" bIns="16500" lIns="24750" spcFirstLastPara="1" rIns="24750" wrap="square" tIns="16500">
              <a:noAutofit/>
            </a:bodyPr>
            <a:lstStyle/>
            <a:p>
              <a:pPr indent="0" lvl="0" marL="0" marR="0" rtl="0" algn="ctr">
                <a:lnSpc>
                  <a:spcPct val="90000"/>
                </a:lnSpc>
                <a:spcBef>
                  <a:spcPts val="0"/>
                </a:spcBef>
                <a:spcAft>
                  <a:spcPts val="0"/>
                </a:spcAft>
                <a:buClr>
                  <a:schemeClr val="dk1"/>
                </a:buClr>
                <a:buSzPts val="1300"/>
                <a:buFont typeface="Rockwell"/>
                <a:buNone/>
              </a:pPr>
              <a:r>
                <a:rPr lang="en-US" sz="1300">
                  <a:solidFill>
                    <a:schemeClr val="dk1"/>
                  </a:solidFill>
                  <a:latin typeface="Rockwell"/>
                  <a:ea typeface="Rockwell"/>
                  <a:cs typeface="Rockwell"/>
                  <a:sym typeface="Rockwell"/>
                </a:rPr>
                <a:t>General Description</a:t>
              </a:r>
              <a:br>
                <a:rPr lang="en-US" sz="1300">
                  <a:solidFill>
                    <a:schemeClr val="dk1"/>
                  </a:solidFill>
                  <a:latin typeface="Rockwell"/>
                  <a:ea typeface="Rockwell"/>
                  <a:cs typeface="Rockwell"/>
                  <a:sym typeface="Rockwell"/>
                </a:rPr>
              </a:br>
              <a:r>
                <a:rPr lang="en-US" sz="1300">
                  <a:solidFill>
                    <a:schemeClr val="dk1"/>
                  </a:solidFill>
                  <a:latin typeface="Rockwell"/>
                  <a:ea typeface="Rockwell"/>
                  <a:cs typeface="Rockwell"/>
                  <a:sym typeface="Rockwell"/>
                </a:rPr>
                <a:t>WACC related Data</a:t>
              </a:r>
              <a:br>
                <a:rPr lang="en-US" sz="1300">
                  <a:solidFill>
                    <a:schemeClr val="dk1"/>
                  </a:solidFill>
                  <a:latin typeface="Rockwell"/>
                  <a:ea typeface="Rockwell"/>
                  <a:cs typeface="Rockwell"/>
                  <a:sym typeface="Rockwell"/>
                </a:rPr>
              </a:br>
              <a:r>
                <a:rPr lang="en-US" sz="1300">
                  <a:solidFill>
                    <a:schemeClr val="dk1"/>
                  </a:solidFill>
                  <a:latin typeface="Rockwell"/>
                  <a:ea typeface="Rockwell"/>
                  <a:cs typeface="Rockwell"/>
                  <a:sym typeface="Rockwell"/>
                </a:rPr>
                <a:t>Industry Data</a:t>
              </a:r>
              <a:br>
                <a:rPr lang="en-US" sz="1300">
                  <a:solidFill>
                    <a:schemeClr val="dk1"/>
                  </a:solidFill>
                  <a:latin typeface="Rockwell"/>
                  <a:ea typeface="Rockwell"/>
                  <a:cs typeface="Rockwell"/>
                  <a:sym typeface="Rockwell"/>
                </a:rPr>
              </a:br>
              <a:r>
                <a:rPr lang="en-US" sz="1300">
                  <a:solidFill>
                    <a:schemeClr val="dk1"/>
                  </a:solidFill>
                  <a:latin typeface="Rockwell"/>
                  <a:ea typeface="Rockwell"/>
                  <a:cs typeface="Rockwell"/>
                  <a:sym typeface="Rockwell"/>
                </a:rPr>
                <a:t>ISIN &amp; Ticker Info</a:t>
              </a:r>
              <a:endParaRPr/>
            </a:p>
          </p:txBody>
        </p:sp>
      </p:grpSp>
      <p:sp>
        <p:nvSpPr>
          <p:cNvPr id="162" name="Google Shape;162;p1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TAKEAWAYS FROM DATASETS</a:t>
            </a:r>
            <a:endParaRPr/>
          </a:p>
        </p:txBody>
      </p:sp>
      <p:sp>
        <p:nvSpPr>
          <p:cNvPr id="168" name="Google Shape;168;p1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Dataset 1 and dataset 2.2 should match, but dataset 2.2 doesn’t have ISIN or Ticker to find financials for EVA study. Merging dataset 1 and dataset 2.2 have 0 observation lost. Factset ID could not be used in Worldscope or Bloomberg.</a:t>
            </a:r>
            <a:endParaRPr/>
          </a:p>
          <a:p>
            <a:pPr indent="-182880" lvl="0" marL="182880" rtl="0" algn="l">
              <a:lnSpc>
                <a:spcPct val="90000"/>
              </a:lnSpc>
              <a:spcBef>
                <a:spcPts val="1200"/>
              </a:spcBef>
              <a:spcAft>
                <a:spcPts val="0"/>
              </a:spcAft>
              <a:buSzPts val="1700"/>
              <a:buChar char="▪"/>
            </a:pPr>
            <a:r>
              <a:rPr lang="en-US"/>
              <a:t>Dataset 1 only has very few revenue related to specific relationship, which makes it hard to explore the importance of a certain partner to a firm.</a:t>
            </a:r>
            <a:endParaRPr/>
          </a:p>
          <a:p>
            <a:pPr indent="-182880" lvl="0" marL="182880" rtl="0" algn="l">
              <a:lnSpc>
                <a:spcPct val="90000"/>
              </a:lnSpc>
              <a:spcBef>
                <a:spcPts val="1200"/>
              </a:spcBef>
              <a:spcAft>
                <a:spcPts val="0"/>
              </a:spcAft>
              <a:buSzPts val="1700"/>
              <a:buChar char="▪"/>
            </a:pPr>
            <a:r>
              <a:rPr lang="en-US"/>
              <a:t>Dataset 2.1 doesn’t cover all firms in dataset 1, only 28079 out of 78384 firms can be matched, 64% observations loss due to incomplete data</a:t>
            </a:r>
            <a:endParaRPr/>
          </a:p>
          <a:p>
            <a:pPr indent="-182880" lvl="0" marL="182880" rtl="0" algn="l">
              <a:lnSpc>
                <a:spcPct val="90000"/>
              </a:lnSpc>
              <a:spcBef>
                <a:spcPts val="1200"/>
              </a:spcBef>
              <a:spcAft>
                <a:spcPts val="0"/>
              </a:spcAft>
              <a:buSzPts val="1700"/>
              <a:buChar char="▪"/>
            </a:pPr>
            <a:r>
              <a:rPr lang="en-US"/>
              <a:t>We can only find financial data for public companies, merging dataset 2.1 and dataset 3 results in ~40% observation loss due to firm nature (private, subsidiaries, government etc.). Totally, we were able to find 28% firms’ EVA related info (22144) in the relationship dataset.</a:t>
            </a:r>
            <a:endParaRPr/>
          </a:p>
          <a:p>
            <a:pPr indent="-74929" lvl="0" marL="182880" rtl="0" algn="l">
              <a:lnSpc>
                <a:spcPct val="90000"/>
              </a:lnSpc>
              <a:spcBef>
                <a:spcPts val="1200"/>
              </a:spcBef>
              <a:spcAft>
                <a:spcPts val="0"/>
              </a:spcAft>
              <a:buSzPts val="1700"/>
              <a:buNone/>
            </a:pPr>
            <a:r>
              <a:t/>
            </a:r>
            <a:endParaRPr/>
          </a:p>
          <a:p>
            <a:pPr indent="-74929" lvl="0" marL="182880" rtl="0" algn="l">
              <a:lnSpc>
                <a:spcPct val="90000"/>
              </a:lnSpc>
              <a:spcBef>
                <a:spcPts val="1200"/>
              </a:spcBef>
              <a:spcAft>
                <a:spcPts val="0"/>
              </a:spcAft>
              <a:buSzPts val="1700"/>
              <a:buNone/>
            </a:pPr>
            <a:r>
              <a:t/>
            </a:r>
            <a:endParaRPr/>
          </a:p>
        </p:txBody>
      </p:sp>
      <p:sp>
        <p:nvSpPr>
          <p:cNvPr id="169" name="Google Shape;169;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RESEARCH APPROACH</a:t>
            </a:r>
            <a:endParaRPr/>
          </a:p>
        </p:txBody>
      </p:sp>
      <p:sp>
        <p:nvSpPr>
          <p:cNvPr id="175" name="Google Shape;175;p1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rtl="0" algn="l">
              <a:lnSpc>
                <a:spcPct val="90000"/>
              </a:lnSpc>
              <a:spcBef>
                <a:spcPts val="0"/>
              </a:spcBef>
              <a:spcAft>
                <a:spcPts val="0"/>
              </a:spcAft>
              <a:buSzPct val="85000"/>
              <a:buChar char="▪"/>
            </a:pPr>
            <a:r>
              <a:rPr lang="en-US"/>
              <a:t>Hypothesis: </a:t>
            </a:r>
            <a:br>
              <a:rPr lang="en-US"/>
            </a:br>
            <a:r>
              <a:rPr lang="en-US"/>
              <a:t>1. A firm’s EVA is related to it’s suppliers’ and/or customers’ EVA;</a:t>
            </a:r>
            <a:br>
              <a:rPr lang="en-US"/>
            </a:br>
            <a:r>
              <a:rPr lang="en-US"/>
              <a:t>2. A firm’s EVA is related to it’s suppliers’ and/or customers’ relation duration;</a:t>
            </a:r>
            <a:br>
              <a:rPr lang="en-US"/>
            </a:br>
            <a:r>
              <a:rPr lang="en-US"/>
              <a:t>3. The above correlation might be different in different regions and industries</a:t>
            </a:r>
            <a:endParaRPr/>
          </a:p>
          <a:p>
            <a:pPr indent="-182880" lvl="0" marL="182880" rtl="0" algn="l">
              <a:lnSpc>
                <a:spcPct val="90000"/>
              </a:lnSpc>
              <a:spcBef>
                <a:spcPts val="1200"/>
              </a:spcBef>
              <a:spcAft>
                <a:spcPts val="0"/>
              </a:spcAft>
              <a:buSzPct val="85000"/>
              <a:buChar char="▪"/>
            </a:pPr>
            <a:r>
              <a:rPr lang="en-US"/>
              <a:t>Methodology</a:t>
            </a:r>
            <a:br>
              <a:rPr lang="en-US"/>
            </a:br>
            <a:r>
              <a:rPr lang="en-US"/>
              <a:t>1. Create info Dataset 1 with every firm’s every supplier and every customer;</a:t>
            </a:r>
            <a:br>
              <a:rPr lang="en-US"/>
            </a:br>
            <a:r>
              <a:rPr lang="en-US"/>
              <a:t>2. Assign 10 EVA class to each firm based on quantile of EVA;</a:t>
            </a:r>
            <a:br>
              <a:rPr lang="en-US"/>
            </a:br>
            <a:r>
              <a:rPr lang="en-US"/>
              <a:t>3. Use EVA, EVA Spread and EVA class respectively to study correlations on EVA;</a:t>
            </a:r>
            <a:br>
              <a:rPr lang="en-US"/>
            </a:br>
            <a:r>
              <a:rPr lang="en-US"/>
              <a:t>4. Descriptive study on firms’ EVA distribution, partner’s EVA distribution, region and industry trend;</a:t>
            </a:r>
            <a:br>
              <a:rPr lang="en-US"/>
            </a:br>
            <a:r>
              <a:rPr lang="en-US"/>
              <a:t>5. Create subsets of Dataset 1 and use OLS regression to study correlations</a:t>
            </a:r>
            <a:endParaRPr/>
          </a:p>
          <a:p>
            <a:pPr indent="-182880" lvl="1" marL="457200" rtl="0" algn="l">
              <a:lnSpc>
                <a:spcPct val="90000"/>
              </a:lnSpc>
              <a:spcBef>
                <a:spcPts val="400"/>
              </a:spcBef>
              <a:spcAft>
                <a:spcPts val="0"/>
              </a:spcAft>
              <a:buSzPct val="85000"/>
              <a:buChar char="▪"/>
            </a:pPr>
            <a:r>
              <a:rPr lang="en-US"/>
              <a:t>Dataset 2 &amp; 3: every firm’s all suppliers’ average EVA; customers’ average EVA</a:t>
            </a:r>
            <a:endParaRPr/>
          </a:p>
          <a:p>
            <a:pPr indent="-182880" lvl="1" marL="457200" rtl="0" algn="l">
              <a:lnSpc>
                <a:spcPct val="90000"/>
              </a:lnSpc>
              <a:spcBef>
                <a:spcPts val="600"/>
              </a:spcBef>
              <a:spcAft>
                <a:spcPts val="0"/>
              </a:spcAft>
              <a:buSzPct val="85000"/>
              <a:buChar char="▪"/>
            </a:pPr>
            <a:r>
              <a:rPr lang="en-US"/>
              <a:t>Dataset 4: find firms’ with both suppliers’ info and customers’ info and regress firm’s EVA against two independent variables (suppliers’ EVA, customers’ EVA)</a:t>
            </a:r>
            <a:endParaRPr/>
          </a:p>
          <a:p>
            <a:pPr indent="0" lvl="0" marL="0" rtl="0" algn="l">
              <a:lnSpc>
                <a:spcPct val="90000"/>
              </a:lnSpc>
              <a:spcBef>
                <a:spcPts val="1400"/>
              </a:spcBef>
              <a:spcAft>
                <a:spcPts val="0"/>
              </a:spcAft>
              <a:buSzPct val="85000"/>
              <a:buNone/>
            </a:pPr>
            <a:r>
              <a:rPr lang="en-US" sz="2100"/>
              <a:t>   6. Study correlations for different region and industries</a:t>
            </a:r>
            <a:endParaRPr/>
          </a:p>
          <a:p>
            <a:pPr indent="-93011" lvl="1" marL="457200" rtl="0" algn="l">
              <a:lnSpc>
                <a:spcPct val="90000"/>
              </a:lnSpc>
              <a:spcBef>
                <a:spcPts val="400"/>
              </a:spcBef>
              <a:spcAft>
                <a:spcPts val="0"/>
              </a:spcAft>
              <a:buSzPct val="85000"/>
              <a:buNone/>
            </a:pPr>
            <a:r>
              <a:t/>
            </a:r>
            <a:endParaRPr/>
          </a:p>
        </p:txBody>
      </p:sp>
      <p:sp>
        <p:nvSpPr>
          <p:cNvPr id="176" name="Google Shape;176;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Rockwell"/>
              <a:buNone/>
            </a:pPr>
            <a:r>
              <a:rPr lang="en-US"/>
              <a:t>DATA VISUALIZATION</a:t>
            </a:r>
            <a:endParaRPr/>
          </a:p>
        </p:txBody>
      </p:sp>
      <p:sp>
        <p:nvSpPr>
          <p:cNvPr id="182" name="Google Shape;182;p20"/>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p:txBody>
      </p:sp>
      <p:sp>
        <p:nvSpPr>
          <p:cNvPr id="183" name="Google Shape;183;p20"/>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AVERAGE EVA BY INDUSTRY &amp; REGION</a:t>
            </a:r>
            <a:endParaRPr/>
          </a:p>
        </p:txBody>
      </p:sp>
      <p:sp>
        <p:nvSpPr>
          <p:cNvPr id="190" name="Google Shape;190;p21"/>
          <p:cNvSpPr txBox="1"/>
          <p:nvPr>
            <p:ph idx="1" type="body"/>
          </p:nvPr>
        </p:nvSpPr>
        <p:spPr>
          <a:xfrm>
            <a:off x="1069848" y="5943599"/>
            <a:ext cx="10058400" cy="811489"/>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rtl="0" algn="l">
              <a:lnSpc>
                <a:spcPct val="90000"/>
              </a:lnSpc>
              <a:spcBef>
                <a:spcPts val="0"/>
              </a:spcBef>
              <a:spcAft>
                <a:spcPts val="0"/>
              </a:spcAft>
              <a:buSzPct val="85000"/>
              <a:buChar char="▪"/>
            </a:pPr>
            <a:r>
              <a:rPr lang="en-US"/>
              <a:t>ECA region’s insurance industry dragged the EVA down; EAP has one prominent industry (bank), others are lackluster; NOAM has a balanced EVA distribution through different industries.</a:t>
            </a:r>
            <a:endParaRPr/>
          </a:p>
        </p:txBody>
      </p:sp>
      <p:sp>
        <p:nvSpPr>
          <p:cNvPr id="191" name="Google Shape;191;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92" name="Google Shape;192;p21"/>
          <p:cNvPicPr preferRelativeResize="0"/>
          <p:nvPr/>
        </p:nvPicPr>
        <p:blipFill rotWithShape="1">
          <a:blip r:embed="rId3">
            <a:alphaModFix/>
          </a:blip>
          <a:srcRect b="0" l="0" r="0" t="0"/>
          <a:stretch/>
        </p:blipFill>
        <p:spPr>
          <a:xfrm>
            <a:off x="3189821" y="1733754"/>
            <a:ext cx="3096713" cy="4050792"/>
          </a:xfrm>
          <a:prstGeom prst="rect">
            <a:avLst/>
          </a:prstGeom>
          <a:noFill/>
          <a:ln>
            <a:noFill/>
          </a:ln>
        </p:spPr>
      </p:pic>
      <p:pic>
        <p:nvPicPr>
          <p:cNvPr id="193" name="Google Shape;193;p21"/>
          <p:cNvPicPr preferRelativeResize="0"/>
          <p:nvPr/>
        </p:nvPicPr>
        <p:blipFill rotWithShape="1">
          <a:blip r:embed="rId4">
            <a:alphaModFix/>
          </a:blip>
          <a:srcRect b="0" l="0" r="0" t="0"/>
          <a:stretch/>
        </p:blipFill>
        <p:spPr>
          <a:xfrm>
            <a:off x="6268873" y="1705337"/>
            <a:ext cx="3002070" cy="4063971"/>
          </a:xfrm>
          <a:prstGeom prst="rect">
            <a:avLst/>
          </a:prstGeom>
          <a:noFill/>
          <a:ln>
            <a:noFill/>
          </a:ln>
        </p:spPr>
      </p:pic>
      <p:pic>
        <p:nvPicPr>
          <p:cNvPr id="194" name="Google Shape;194;p21"/>
          <p:cNvPicPr preferRelativeResize="0"/>
          <p:nvPr/>
        </p:nvPicPr>
        <p:blipFill rotWithShape="1">
          <a:blip r:embed="rId5">
            <a:alphaModFix/>
          </a:blip>
          <a:srcRect b="0" l="0" r="0" t="0"/>
          <a:stretch/>
        </p:blipFill>
        <p:spPr>
          <a:xfrm>
            <a:off x="351642" y="1719623"/>
            <a:ext cx="2941568" cy="3800475"/>
          </a:xfrm>
          <a:prstGeom prst="rect">
            <a:avLst/>
          </a:prstGeom>
          <a:noFill/>
          <a:ln>
            <a:noFill/>
          </a:ln>
        </p:spPr>
      </p:pic>
      <p:pic>
        <p:nvPicPr>
          <p:cNvPr id="195" name="Google Shape;195;p21"/>
          <p:cNvPicPr preferRelativeResize="0"/>
          <p:nvPr/>
        </p:nvPicPr>
        <p:blipFill rotWithShape="1">
          <a:blip r:embed="rId6">
            <a:alphaModFix/>
          </a:blip>
          <a:srcRect b="0" l="0" r="0" t="0"/>
          <a:stretch/>
        </p:blipFill>
        <p:spPr>
          <a:xfrm>
            <a:off x="9189931" y="1719621"/>
            <a:ext cx="3002069" cy="4050792"/>
          </a:xfrm>
          <a:prstGeom prst="rect">
            <a:avLst/>
          </a:prstGeom>
          <a:noFill/>
          <a:ln>
            <a:noFill/>
          </a:ln>
        </p:spPr>
      </p:pic>
      <p:sp>
        <p:nvSpPr>
          <p:cNvPr id="196" name="Google Shape;196;p21"/>
          <p:cNvSpPr txBox="1"/>
          <p:nvPr/>
        </p:nvSpPr>
        <p:spPr>
          <a:xfrm>
            <a:off x="7153708" y="2966562"/>
            <a:ext cx="13447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Rockwell"/>
                <a:ea typeface="Rockwell"/>
                <a:cs typeface="Rockwell"/>
                <a:sym typeface="Rockwell"/>
              </a:rPr>
              <a:t>EAP</a:t>
            </a:r>
            <a:endParaRPr/>
          </a:p>
        </p:txBody>
      </p:sp>
      <p:sp>
        <p:nvSpPr>
          <p:cNvPr id="197" name="Google Shape;197;p21"/>
          <p:cNvSpPr txBox="1"/>
          <p:nvPr/>
        </p:nvSpPr>
        <p:spPr>
          <a:xfrm>
            <a:off x="4215323" y="2959635"/>
            <a:ext cx="13447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Rockwell"/>
                <a:ea typeface="Rockwell"/>
                <a:cs typeface="Rockwell"/>
                <a:sym typeface="Rockwell"/>
              </a:rPr>
              <a:t>ECA</a:t>
            </a:r>
            <a:endParaRPr/>
          </a:p>
        </p:txBody>
      </p:sp>
      <p:sp>
        <p:nvSpPr>
          <p:cNvPr id="198" name="Google Shape;198;p21"/>
          <p:cNvSpPr txBox="1"/>
          <p:nvPr/>
        </p:nvSpPr>
        <p:spPr>
          <a:xfrm>
            <a:off x="1332516" y="2959635"/>
            <a:ext cx="13447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Rockwell"/>
                <a:ea typeface="Rockwell"/>
                <a:cs typeface="Rockwell"/>
                <a:sym typeface="Rockwell"/>
              </a:rPr>
              <a:t>Global</a:t>
            </a:r>
            <a:endParaRPr/>
          </a:p>
        </p:txBody>
      </p:sp>
      <p:sp>
        <p:nvSpPr>
          <p:cNvPr id="199" name="Google Shape;199;p21"/>
          <p:cNvSpPr txBox="1"/>
          <p:nvPr/>
        </p:nvSpPr>
        <p:spPr>
          <a:xfrm>
            <a:off x="10038219" y="2973489"/>
            <a:ext cx="13447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Rockwell"/>
                <a:ea typeface="Rockwell"/>
                <a:cs typeface="Rockwell"/>
                <a:sym typeface="Rockwell"/>
              </a:rPr>
              <a:t>NOAM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