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1.png" ContentType="image/png"/>
  <Override PartName="/ppt/media/image2.png" ContentType="image/png"/>
  <Override PartName="/ppt/media/image9.png" ContentType="image/png"/>
  <Override PartName="/ppt/media/image8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3.jpeg" ContentType="image/jpeg"/>
  <Override PartName="/ppt/media/image11.png" ContentType="image/png"/>
  <Override PartName="/ppt/media/image15.png" ContentType="image/png"/>
  <Override PartName="/ppt/media/image6.jpeg" ContentType="image/jpeg"/>
  <Override PartName="/ppt/media/image16.png" ContentType="image/png"/>
  <Override PartName="/ppt/media/image7.jpeg" ContentType="image/jpe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19640" cy="4338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2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804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19640" cy="4338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2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804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19640" cy="4338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35712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663804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19640" cy="4338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3100" spc="-1" strike="noStrike">
                <a:solidFill>
                  <a:srgbClr val="000000"/>
                </a:solidFill>
                <a:latin typeface="Arial"/>
              </a:rPr>
              <a:t>Cliqu</a:t>
            </a:r>
            <a:r>
              <a:rPr b="0" lang="fr-FR" sz="3100" spc="-1" strike="noStrike">
                <a:solidFill>
                  <a:srgbClr val="000000"/>
                </a:solidFill>
                <a:latin typeface="Arial"/>
              </a:rPr>
              <a:t>ez </a:t>
            </a:r>
            <a:r>
              <a:rPr b="0" lang="fr-FR" sz="3100" spc="-1" strike="noStrike">
                <a:solidFill>
                  <a:srgbClr val="000000"/>
                </a:solidFill>
                <a:latin typeface="Arial"/>
              </a:rPr>
              <a:t>pour </a:t>
            </a:r>
            <a:r>
              <a:rPr b="0" lang="fr-FR" sz="3100" spc="-1" strike="noStrike">
                <a:solidFill>
                  <a:srgbClr val="000000"/>
                </a:solidFill>
                <a:latin typeface="Arial"/>
              </a:rPr>
              <a:t>éditer </a:t>
            </a:r>
            <a:r>
              <a:rPr b="0" lang="fr-FR" sz="3100" spc="-1" strike="noStrike">
                <a:solidFill>
                  <a:srgbClr val="000000"/>
                </a:solidFill>
                <a:latin typeface="Arial"/>
              </a:rPr>
              <a:t>le </a:t>
            </a:r>
            <a:r>
              <a:rPr b="0" lang="fr-FR" sz="3100" spc="-1" strike="noStrike">
                <a:solidFill>
                  <a:srgbClr val="000000"/>
                </a:solidFill>
                <a:latin typeface="Arial"/>
              </a:rPr>
              <a:t>forma</a:t>
            </a:r>
            <a:r>
              <a:rPr b="0" lang="fr-FR" sz="3100" spc="-1" strike="noStrike">
                <a:solidFill>
                  <a:srgbClr val="000000"/>
                </a:solidFill>
                <a:latin typeface="Arial"/>
              </a:rPr>
              <a:t>t du </a:t>
            </a:r>
            <a:r>
              <a:rPr b="0" lang="fr-FR" sz="3100" spc="-1" strike="noStrike">
                <a:solidFill>
                  <a:srgbClr val="000000"/>
                </a:solidFill>
                <a:latin typeface="Arial"/>
              </a:rPr>
              <a:t>texte-</a:t>
            </a:r>
            <a:r>
              <a:rPr b="0" lang="fr-FR" sz="3100" spc="-1" strike="noStrike">
                <a:solidFill>
                  <a:srgbClr val="000000"/>
                </a:solidFill>
                <a:latin typeface="Arial"/>
              </a:rPr>
              <a:t>titre</a:t>
            </a:r>
            <a:endParaRPr b="0" lang="fr-FR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9433440" y="5236560"/>
            <a:ext cx="604440" cy="433800"/>
          </a:xfrm>
          <a:prstGeom prst="rect">
            <a:avLst/>
          </a:prstGeom>
        </p:spPr>
        <p:txBody>
          <a:bodyPr lIns="100800" rIns="100800" tIns="100800" bIns="100800"/>
          <a:p>
            <a:pPr algn="r">
              <a:lnSpc>
                <a:spcPct val="100000"/>
              </a:lnSpc>
            </a:pPr>
            <a:fld id="{0135B0F4-2F98-449E-B8A1-EC4C16DFD364}" type="slidenum">
              <a:rPr b="0" lang="fr-FR" sz="1300" spc="-1" strike="noStrike">
                <a:solidFill>
                  <a:srgbClr val="595959"/>
                </a:solidFill>
                <a:latin typeface="Lato"/>
                <a:ea typeface="Lato"/>
              </a:rPr>
              <a:t>1</a:t>
            </a:fld>
            <a:endParaRPr b="0" lang="fr-FR" sz="13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31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9433440" y="5236560"/>
            <a:ext cx="604440" cy="433800"/>
          </a:xfrm>
          <a:prstGeom prst="rect">
            <a:avLst/>
          </a:prstGeom>
        </p:spPr>
        <p:txBody>
          <a:bodyPr lIns="100800" rIns="100800" tIns="100800" bIns="100800"/>
          <a:p>
            <a:pPr algn="r">
              <a:lnSpc>
                <a:spcPct val="100000"/>
              </a:lnSpc>
            </a:pPr>
            <a:fld id="{FAA7058E-7E76-4835-A730-1326AD7984E8}" type="slidenum">
              <a:rPr b="0" lang="fr-FR" sz="1300" spc="-1" strike="noStrike">
                <a:solidFill>
                  <a:srgbClr val="595959"/>
                </a:solidFill>
                <a:latin typeface="Lato"/>
                <a:ea typeface="Lato"/>
              </a:rPr>
              <a:t>&lt;numéro&gt;</a:t>
            </a:fld>
            <a:endParaRPr b="0" lang="fr-FR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Num"/>
          </p:nvPr>
        </p:nvSpPr>
        <p:spPr>
          <a:xfrm>
            <a:off x="9410760" y="5236560"/>
            <a:ext cx="604440" cy="433440"/>
          </a:xfrm>
          <a:prstGeom prst="rect">
            <a:avLst/>
          </a:prstGeom>
        </p:spPr>
        <p:txBody>
          <a:bodyPr lIns="100800" rIns="100800" tIns="100800" bIns="100800" anchor="ctr"/>
          <a:p>
            <a:pPr algn="r">
              <a:lnSpc>
                <a:spcPct val="100000"/>
              </a:lnSpc>
            </a:pPr>
            <a:fld id="{FB141107-78FE-4827-82DF-38D5AA299616}" type="slidenum">
              <a:rPr b="0" lang="fr-FR" sz="1100" spc="-1" strike="noStrike">
                <a:solidFill>
                  <a:srgbClr val="595959"/>
                </a:solidFill>
                <a:latin typeface="Lato"/>
                <a:ea typeface="Lato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31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560" cy="1567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560" cy="3287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560" cy="1567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9433440" y="5236560"/>
            <a:ext cx="604440" cy="433800"/>
          </a:xfrm>
          <a:prstGeom prst="rect">
            <a:avLst/>
          </a:prstGeom>
        </p:spPr>
        <p:txBody>
          <a:bodyPr lIns="100800" rIns="100800" tIns="100800" bIns="100800"/>
          <a:p>
            <a:pPr algn="r">
              <a:lnSpc>
                <a:spcPct val="100000"/>
              </a:lnSpc>
            </a:pPr>
            <a:fld id="{138189AA-944F-4E58-BE6A-0A894E748417}" type="slidenum">
              <a:rPr b="0" lang="fr-FR" sz="1300" spc="-1" strike="noStrike">
                <a:solidFill>
                  <a:srgbClr val="595959"/>
                </a:solidFill>
                <a:latin typeface="Lato"/>
                <a:ea typeface="Lato"/>
              </a:rPr>
              <a:t>&lt;numéro&gt;</a:t>
            </a:fld>
            <a:endParaRPr b="0" lang="fr-FR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hyperlink" Target="https://trello.com/b/2NO1kLIh" TargetMode="External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4000" y="1740600"/>
            <a:ext cx="9071640" cy="2374200"/>
          </a:xfrm>
          <a:prstGeom prst="rect">
            <a:avLst/>
          </a:prstGeom>
          <a:noFill/>
          <a:ln w="2844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3200" spc="-1" strike="noStrike">
                <a:solidFill>
                  <a:srgbClr val="666666"/>
                </a:solidFill>
                <a:latin typeface="Raleway"/>
                <a:ea typeface="Raleway"/>
              </a:rPr>
              <a:t>Google Merchandise Store</a:t>
            </a:r>
            <a:endParaRPr b="0" lang="fr-F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434343"/>
                </a:solidFill>
                <a:latin typeface="Raleway"/>
                <a:ea typeface="Raleway"/>
              </a:rPr>
              <a:t>Données de navigation web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</p:txBody>
      </p:sp>
      <p:pic>
        <p:nvPicPr>
          <p:cNvPr id="159" name="Google Shape;101;p16" descr=""/>
          <p:cNvPicPr/>
          <p:nvPr/>
        </p:nvPicPr>
        <p:blipFill>
          <a:blip r:embed="rId1"/>
          <a:stretch/>
        </p:blipFill>
        <p:spPr>
          <a:xfrm>
            <a:off x="4278600" y="2477520"/>
            <a:ext cx="1401840" cy="1063800"/>
          </a:xfrm>
          <a:prstGeom prst="rect">
            <a:avLst/>
          </a:prstGeom>
          <a:ln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207360" y="4882320"/>
            <a:ext cx="97225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434343"/>
                </a:solidFill>
                <a:latin typeface="Raleway"/>
                <a:ea typeface="Raleway"/>
              </a:rPr>
              <a:t>Projet de Sophie Soizeau Saint-Martin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434343"/>
                </a:solidFill>
                <a:latin typeface="Raleway"/>
                <a:ea typeface="Raleway"/>
              </a:rPr>
              <a:t>Certifications “Développer une base de données” </a:t>
            </a:r>
            <a:r>
              <a:rPr b="0" lang="fr-FR" sz="1000" spc="-1" strike="noStrike">
                <a:solidFill>
                  <a:srgbClr val="434343"/>
                </a:solidFill>
                <a:latin typeface="Raleway"/>
                <a:ea typeface="Raleway"/>
              </a:rPr>
              <a:t>(CNCP 3497)</a:t>
            </a:r>
            <a:r>
              <a:rPr b="0" lang="fr-FR" sz="1400" spc="-1" strike="noStrike">
                <a:solidFill>
                  <a:srgbClr val="434343"/>
                </a:solidFill>
                <a:latin typeface="Raleway"/>
                <a:ea typeface="Raleway"/>
              </a:rPr>
              <a:t> et “Exploiter une base de données” </a:t>
            </a:r>
            <a:r>
              <a:rPr b="0" lang="fr-FR" sz="1000" spc="-1" strike="noStrike">
                <a:solidFill>
                  <a:srgbClr val="434343"/>
                </a:solidFill>
                <a:latin typeface="Raleway"/>
                <a:ea typeface="Raleway"/>
              </a:rPr>
              <a:t>(CNCP 3508)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9433440" y="5236560"/>
            <a:ext cx="604440" cy="433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100800" bIns="100800"/>
          <a:p>
            <a:pPr algn="r">
              <a:lnSpc>
                <a:spcPct val="100000"/>
              </a:lnSpc>
            </a:pPr>
            <a:fld id="{BCF0BAE2-F6B1-4751-A830-643578FDA614}" type="slidenum">
              <a:rPr b="0" lang="fr-FR" sz="1300" spc="-1" strike="noStrike">
                <a:solidFill>
                  <a:srgbClr val="595959"/>
                </a:solidFill>
                <a:latin typeface="Lato"/>
                <a:ea typeface="Lato"/>
              </a:rPr>
              <a:t>&lt;numéro&gt;</a:t>
            </a:fld>
            <a:endParaRPr b="0" lang="fr-FR" sz="1300" spc="-1" strike="noStrike">
              <a:latin typeface="Times New Roman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8452440" y="240840"/>
            <a:ext cx="207360" cy="220680"/>
          </a:xfrm>
          <a:prstGeom prst="ellipse">
            <a:avLst/>
          </a:prstGeom>
          <a:solidFill>
            <a:srgbClr val="4285f4"/>
          </a:solidFill>
          <a:ln w="9360">
            <a:solidFill>
              <a:srgbClr val="4285f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5"/>
          <p:cNvSpPr/>
          <p:nvPr/>
        </p:nvSpPr>
        <p:spPr>
          <a:xfrm>
            <a:off x="8736480" y="240840"/>
            <a:ext cx="207360" cy="220680"/>
          </a:xfrm>
          <a:prstGeom prst="ellipse">
            <a:avLst/>
          </a:prstGeom>
          <a:solidFill>
            <a:srgbClr val="db4437"/>
          </a:solidFill>
          <a:ln w="9360">
            <a:solidFill>
              <a:srgbClr val="db44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6"/>
          <p:cNvSpPr/>
          <p:nvPr/>
        </p:nvSpPr>
        <p:spPr>
          <a:xfrm>
            <a:off x="9020160" y="240840"/>
            <a:ext cx="207360" cy="220680"/>
          </a:xfrm>
          <a:prstGeom prst="ellipse">
            <a:avLst/>
          </a:prstGeom>
          <a:solidFill>
            <a:srgbClr val="f4b400"/>
          </a:solidFill>
          <a:ln w="9360">
            <a:solidFill>
              <a:srgbClr val="f4b4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7"/>
          <p:cNvSpPr/>
          <p:nvPr/>
        </p:nvSpPr>
        <p:spPr>
          <a:xfrm>
            <a:off x="9283320" y="240840"/>
            <a:ext cx="207360" cy="220680"/>
          </a:xfrm>
          <a:prstGeom prst="ellipse">
            <a:avLst/>
          </a:prstGeom>
          <a:solidFill>
            <a:srgbClr val="0f9d58"/>
          </a:solidFill>
          <a:ln w="9360">
            <a:solidFill>
              <a:srgbClr val="0f9d5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8"/>
          <p:cNvSpPr/>
          <p:nvPr/>
        </p:nvSpPr>
        <p:spPr>
          <a:xfrm>
            <a:off x="207360" y="164520"/>
            <a:ext cx="5614920" cy="117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fr-FR" sz="3570" spc="-1" strike="noStrike">
                <a:solidFill>
                  <a:srgbClr val="4285f4"/>
                </a:solidFill>
                <a:latin typeface="Raleway"/>
                <a:ea typeface="Raleway"/>
              </a:rPr>
              <a:t>CHEF D’OEUVRE: </a:t>
            </a:r>
            <a:endParaRPr b="0" lang="fr-FR" sz="357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3570" spc="-1" strike="noStrike">
                <a:solidFill>
                  <a:srgbClr val="4285f4"/>
                </a:solidFill>
                <a:latin typeface="Raleway"/>
                <a:ea typeface="Raleway"/>
              </a:rPr>
              <a:t>SIMPLON DEV DATA</a:t>
            </a:r>
            <a:endParaRPr b="0" lang="fr-FR" sz="357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357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fr-FR" sz="3570" spc="-1" strike="noStrike">
                <a:solidFill>
                  <a:srgbClr val="db4437"/>
                </a:solidFill>
                <a:latin typeface="Raleway"/>
                <a:ea typeface="Raleway"/>
              </a:rPr>
              <a:t>Concevoir: MCD</a:t>
            </a:r>
            <a:endParaRPr b="0" lang="fr-FR" sz="3570" spc="-1" strike="noStrike">
              <a:latin typeface="Arial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9433440" y="5236560"/>
            <a:ext cx="604440" cy="433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100800" bIns="100800"/>
          <a:p>
            <a:pPr algn="r">
              <a:lnSpc>
                <a:spcPct val="100000"/>
              </a:lnSpc>
            </a:pPr>
            <a:fld id="{BF5AA6DD-48F0-4505-B691-28B494BCD997}" type="slidenum">
              <a:rPr b="0" lang="fr-FR" sz="1300" spc="-1" strike="noStrike">
                <a:solidFill>
                  <a:srgbClr val="595959"/>
                </a:solidFill>
                <a:latin typeface="Lato"/>
                <a:ea typeface="Lato"/>
              </a:rPr>
              <a:t>&lt;numéro&gt;</a:t>
            </a:fld>
            <a:endParaRPr b="0" lang="fr-FR" sz="1300" spc="-1" strike="noStrike">
              <a:latin typeface="Times New Roman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8452440" y="240840"/>
            <a:ext cx="207360" cy="220680"/>
          </a:xfrm>
          <a:prstGeom prst="ellipse">
            <a:avLst/>
          </a:prstGeom>
          <a:solidFill>
            <a:srgbClr val="b7b7b7"/>
          </a:solidFill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4"/>
          <p:cNvSpPr/>
          <p:nvPr/>
        </p:nvSpPr>
        <p:spPr>
          <a:xfrm>
            <a:off x="8736480" y="240840"/>
            <a:ext cx="207360" cy="220680"/>
          </a:xfrm>
          <a:prstGeom prst="ellipse">
            <a:avLst/>
          </a:prstGeom>
          <a:solidFill>
            <a:srgbClr val="db4437"/>
          </a:solidFill>
          <a:ln w="9360">
            <a:solidFill>
              <a:srgbClr val="db44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5"/>
          <p:cNvSpPr/>
          <p:nvPr/>
        </p:nvSpPr>
        <p:spPr>
          <a:xfrm>
            <a:off x="9020160" y="240840"/>
            <a:ext cx="207360" cy="220680"/>
          </a:xfrm>
          <a:prstGeom prst="ellipse">
            <a:avLst/>
          </a:prstGeom>
          <a:solidFill>
            <a:srgbClr val="b7b7b7"/>
          </a:solidFill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6"/>
          <p:cNvSpPr/>
          <p:nvPr/>
        </p:nvSpPr>
        <p:spPr>
          <a:xfrm>
            <a:off x="9283320" y="240840"/>
            <a:ext cx="207360" cy="220680"/>
          </a:xfrm>
          <a:prstGeom prst="ellipse">
            <a:avLst/>
          </a:prstGeom>
          <a:solidFill>
            <a:srgbClr val="b7b7b7"/>
          </a:solidFill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61" name="Google Shape;239;p25" descr=""/>
          <p:cNvPicPr/>
          <p:nvPr/>
        </p:nvPicPr>
        <p:blipFill>
          <a:blip r:embed="rId1"/>
          <a:stretch/>
        </p:blipFill>
        <p:spPr>
          <a:xfrm>
            <a:off x="3175920" y="986040"/>
            <a:ext cx="6256800" cy="4476960"/>
          </a:xfrm>
          <a:prstGeom prst="rect">
            <a:avLst/>
          </a:prstGeom>
          <a:ln>
            <a:noFill/>
          </a:ln>
        </p:spPr>
      </p:pic>
      <p:sp>
        <p:nvSpPr>
          <p:cNvPr id="262" name="CustomShape 7"/>
          <p:cNvSpPr/>
          <p:nvPr/>
        </p:nvSpPr>
        <p:spPr>
          <a:xfrm>
            <a:off x="398880" y="1534680"/>
            <a:ext cx="2662200" cy="34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Raleway"/>
                <a:ea typeface="Raleway"/>
              </a:rPr>
              <a:t>Relation One to Many: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Raleway"/>
                <a:ea typeface="Raleway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latin typeface="Raleway"/>
                <a:ea typeface="Raleway"/>
              </a:rPr>
              <a:t>visitor_geo / session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Raleway"/>
                <a:ea typeface="Raleway"/>
              </a:rPr>
              <a:t>connection / session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Raleway"/>
                <a:ea typeface="Raleway"/>
              </a:rPr>
              <a:t>Relation One to One: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Raleway"/>
                <a:ea typeface="Raleway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latin typeface="Raleway"/>
                <a:ea typeface="Raleway"/>
              </a:rPr>
              <a:t>session / transaction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Raleway"/>
                <a:ea typeface="Raleway"/>
              </a:rPr>
              <a:t>connection vers session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Raleway"/>
                <a:ea typeface="Raleway"/>
              </a:rPr>
              <a:t>Relation One to Many: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Raleway"/>
                <a:ea typeface="Raleway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latin typeface="Raleway"/>
                <a:ea typeface="Raleway"/>
              </a:rPr>
              <a:t>session / product_nav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Raleway"/>
                <a:ea typeface="Raleway"/>
              </a:rPr>
              <a:t>Relation One to Many: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Raleway"/>
                <a:ea typeface="Raleway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latin typeface="Raleway"/>
                <a:ea typeface="Raleway"/>
              </a:rPr>
              <a:t>product / product_nav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fr-FR" sz="3570" spc="-1" strike="noStrike">
                <a:solidFill>
                  <a:srgbClr val="f4b400"/>
                </a:solidFill>
                <a:latin typeface="Raleway"/>
                <a:ea typeface="Raleway"/>
              </a:rPr>
              <a:t>Développer: traiter les inputs</a:t>
            </a:r>
            <a:endParaRPr b="0" lang="fr-FR" sz="357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360000" y="1368000"/>
            <a:ext cx="929340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434343"/>
                </a:solidFill>
                <a:latin typeface="Raleway"/>
                <a:ea typeface="Raleway"/>
              </a:rPr>
              <a:t>Complexité des données: fichiers json représentant un objet ou un tableau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5" name="TextShape 3"/>
          <p:cNvSpPr txBox="1"/>
          <p:nvPr/>
        </p:nvSpPr>
        <p:spPr>
          <a:xfrm>
            <a:off x="9433440" y="5236560"/>
            <a:ext cx="604440" cy="433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100800" bIns="100800"/>
          <a:p>
            <a:pPr algn="r">
              <a:lnSpc>
                <a:spcPct val="100000"/>
              </a:lnSpc>
            </a:pPr>
            <a:fld id="{E5B608F8-6F1F-4733-8EEB-D0D56240803F}" type="slidenum">
              <a:rPr b="0" lang="fr-FR" sz="1300" spc="-1" strike="noStrike">
                <a:solidFill>
                  <a:srgbClr val="595959"/>
                </a:solidFill>
                <a:latin typeface="Lato"/>
                <a:ea typeface="Lato"/>
              </a:rPr>
              <a:t>&lt;numéro&gt;</a:t>
            </a:fld>
            <a:endParaRPr b="0" lang="fr-FR" sz="1300" spc="-1" strike="noStrike">
              <a:latin typeface="Times New Roman"/>
            </a:endParaRPr>
          </a:p>
        </p:txBody>
      </p:sp>
      <p:pic>
        <p:nvPicPr>
          <p:cNvPr id="266" name="Google Shape;248;p26" descr=""/>
          <p:cNvPicPr/>
          <p:nvPr/>
        </p:nvPicPr>
        <p:blipFill>
          <a:blip r:embed="rId1"/>
          <a:stretch/>
        </p:blipFill>
        <p:spPr>
          <a:xfrm>
            <a:off x="152280" y="1923120"/>
            <a:ext cx="8989200" cy="3521160"/>
          </a:xfrm>
          <a:prstGeom prst="rect">
            <a:avLst/>
          </a:prstGeom>
          <a:ln>
            <a:noFill/>
          </a:ln>
        </p:spPr>
      </p:pic>
      <p:sp>
        <p:nvSpPr>
          <p:cNvPr id="267" name="CustomShape 4"/>
          <p:cNvSpPr/>
          <p:nvPr/>
        </p:nvSpPr>
        <p:spPr>
          <a:xfrm>
            <a:off x="7015680" y="1949040"/>
            <a:ext cx="604440" cy="234720"/>
          </a:xfrm>
          <a:prstGeom prst="ellipse">
            <a:avLst/>
          </a:pr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5"/>
          <p:cNvSpPr/>
          <p:nvPr/>
        </p:nvSpPr>
        <p:spPr>
          <a:xfrm>
            <a:off x="7731000" y="1949040"/>
            <a:ext cx="691560" cy="234720"/>
          </a:xfrm>
          <a:prstGeom prst="ellipse">
            <a:avLst/>
          </a:pr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6"/>
          <p:cNvSpPr/>
          <p:nvPr/>
        </p:nvSpPr>
        <p:spPr>
          <a:xfrm>
            <a:off x="8478000" y="1907640"/>
            <a:ext cx="774360" cy="317520"/>
          </a:xfrm>
          <a:prstGeom prst="ellipse">
            <a:avLst/>
          </a:pr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7"/>
          <p:cNvSpPr/>
          <p:nvPr/>
        </p:nvSpPr>
        <p:spPr>
          <a:xfrm>
            <a:off x="8452440" y="240840"/>
            <a:ext cx="207360" cy="220680"/>
          </a:xfrm>
          <a:prstGeom prst="ellipse">
            <a:avLst/>
          </a:prstGeom>
          <a:solidFill>
            <a:srgbClr val="b7b7b7"/>
          </a:solidFill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8"/>
          <p:cNvSpPr/>
          <p:nvPr/>
        </p:nvSpPr>
        <p:spPr>
          <a:xfrm>
            <a:off x="8736480" y="240840"/>
            <a:ext cx="207360" cy="220680"/>
          </a:xfrm>
          <a:prstGeom prst="ellipse">
            <a:avLst/>
          </a:prstGeom>
          <a:solidFill>
            <a:srgbClr val="b7b7b7"/>
          </a:solidFill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9"/>
          <p:cNvSpPr/>
          <p:nvPr/>
        </p:nvSpPr>
        <p:spPr>
          <a:xfrm>
            <a:off x="9020160" y="240840"/>
            <a:ext cx="207360" cy="220680"/>
          </a:xfrm>
          <a:prstGeom prst="ellipse">
            <a:avLst/>
          </a:prstGeom>
          <a:solidFill>
            <a:srgbClr val="f4b400"/>
          </a:solidFill>
          <a:ln w="9360">
            <a:solidFill>
              <a:srgbClr val="f4b4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10"/>
          <p:cNvSpPr/>
          <p:nvPr/>
        </p:nvSpPr>
        <p:spPr>
          <a:xfrm>
            <a:off x="9283320" y="240840"/>
            <a:ext cx="207360" cy="220680"/>
          </a:xfrm>
          <a:prstGeom prst="ellipse">
            <a:avLst/>
          </a:prstGeom>
          <a:solidFill>
            <a:srgbClr val="b7b7b7"/>
          </a:solidFill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9433440" y="5236560"/>
            <a:ext cx="604440" cy="433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100800" bIns="100800"/>
          <a:p>
            <a:pPr algn="r">
              <a:lnSpc>
                <a:spcPct val="100000"/>
              </a:lnSpc>
            </a:pPr>
            <a:fld id="{E7CEB552-C66C-4414-995A-DDC45F35F51C}" type="slidenum">
              <a:rPr b="0" lang="fr-FR" sz="1300" spc="-1" strike="noStrike">
                <a:solidFill>
                  <a:srgbClr val="595959"/>
                </a:solidFill>
                <a:latin typeface="Lato"/>
                <a:ea typeface="Lato"/>
              </a:rPr>
              <a:t>&lt;numéro&gt;</a:t>
            </a:fld>
            <a:endParaRPr b="0" lang="fr-FR" sz="1300" spc="-1" strike="noStrike">
              <a:latin typeface="Times New Roman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504000" y="1368360"/>
            <a:ext cx="8997120" cy="42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Raleway"/>
              <a:buChar char="●"/>
            </a:pPr>
            <a:r>
              <a:rPr b="0" lang="fr-FR" sz="1800" spc="-1" strike="noStrike">
                <a:solidFill>
                  <a:srgbClr val="434343"/>
                </a:solidFill>
                <a:latin typeface="Raleway"/>
                <a:ea typeface="Raleway"/>
              </a:rPr>
              <a:t>Connection avec Python via pymysql et sqlalchemy</a:t>
            </a:r>
            <a:endParaRPr b="0" lang="fr-FR" sz="1800" spc="-1" strike="noStrike">
              <a:latin typeface="Arial"/>
            </a:endParaRPr>
          </a:p>
          <a:p>
            <a:pPr marL="457200">
              <a:lnSpc>
                <a:spcPct val="115000"/>
              </a:lnSpc>
            </a:pPr>
            <a:endParaRPr b="0" lang="fr-FR" sz="1800" spc="-1" strike="noStrike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689"/>
              </a:spcBef>
            </a:pPr>
            <a:endParaRPr b="0" lang="fr-FR" sz="1800" spc="-1" strike="noStrike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689"/>
              </a:spcBef>
            </a:pPr>
            <a:endParaRPr b="0" lang="fr-FR" sz="1800" spc="-1" strike="noStrike">
              <a:latin typeface="Arial"/>
            </a:endParaRPr>
          </a:p>
          <a:p>
            <a:pPr marL="457200" algn="just">
              <a:lnSpc>
                <a:spcPct val="107000"/>
              </a:lnSpc>
            </a:pPr>
            <a:endParaRPr b="0" lang="fr-FR" sz="1800" spc="-1" strike="noStrike">
              <a:latin typeface="Arial"/>
            </a:endParaRPr>
          </a:p>
          <a:p>
            <a:pPr marL="457200" indent="-342720">
              <a:lnSpc>
                <a:spcPct val="107000"/>
              </a:lnSpc>
              <a:spcBef>
                <a:spcPts val="799"/>
              </a:spcBef>
              <a:buClr>
                <a:srgbClr val="000000"/>
              </a:buClr>
              <a:buFont typeface="Raleway"/>
              <a:buChar char="●"/>
            </a:pPr>
            <a:r>
              <a:rPr b="0" lang="fr-FR" sz="1800" spc="-1" strike="noStrike">
                <a:solidFill>
                  <a:srgbClr val="434343"/>
                </a:solidFill>
                <a:latin typeface="Raleway"/>
                <a:ea typeface="Raleway"/>
              </a:rPr>
              <a:t>Création de la database sur MySQL et fonction .to_sql() pour créer les tables</a:t>
            </a:r>
            <a:endParaRPr b="0" lang="fr-FR" sz="1800" spc="-1" strike="noStrike">
              <a:latin typeface="Arial"/>
            </a:endParaRPr>
          </a:p>
          <a:p>
            <a:pPr marL="457200">
              <a:lnSpc>
                <a:spcPct val="107000"/>
              </a:lnSpc>
              <a:spcBef>
                <a:spcPts val="799"/>
              </a:spcBef>
              <a:spcAft>
                <a:spcPts val="799"/>
              </a:spcAft>
            </a:pPr>
            <a:endParaRPr b="0" lang="fr-FR" sz="1800" spc="-1" strike="noStrike">
              <a:latin typeface="Arial"/>
            </a:endParaRPr>
          </a:p>
        </p:txBody>
      </p:sp>
      <p:pic>
        <p:nvPicPr>
          <p:cNvPr id="276" name="Google Shape;262;p27" descr=""/>
          <p:cNvPicPr/>
          <p:nvPr/>
        </p:nvPicPr>
        <p:blipFill>
          <a:blip r:embed="rId1"/>
          <a:stretch/>
        </p:blipFill>
        <p:spPr>
          <a:xfrm>
            <a:off x="1190160" y="1745640"/>
            <a:ext cx="7104960" cy="1395000"/>
          </a:xfrm>
          <a:prstGeom prst="rect">
            <a:avLst/>
          </a:prstGeom>
          <a:ln>
            <a:noFill/>
          </a:ln>
        </p:spPr>
      </p:pic>
      <p:sp>
        <p:nvSpPr>
          <p:cNvPr id="277" name="CustomShape 3"/>
          <p:cNvSpPr/>
          <p:nvPr/>
        </p:nvSpPr>
        <p:spPr>
          <a:xfrm>
            <a:off x="8452440" y="240840"/>
            <a:ext cx="207360" cy="220680"/>
          </a:xfrm>
          <a:prstGeom prst="ellipse">
            <a:avLst/>
          </a:prstGeom>
          <a:solidFill>
            <a:srgbClr val="b7b7b7"/>
          </a:solidFill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4"/>
          <p:cNvSpPr/>
          <p:nvPr/>
        </p:nvSpPr>
        <p:spPr>
          <a:xfrm>
            <a:off x="8736480" y="240840"/>
            <a:ext cx="207360" cy="220680"/>
          </a:xfrm>
          <a:prstGeom prst="ellipse">
            <a:avLst/>
          </a:prstGeom>
          <a:solidFill>
            <a:srgbClr val="b7b7b7"/>
          </a:solidFill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5"/>
          <p:cNvSpPr/>
          <p:nvPr/>
        </p:nvSpPr>
        <p:spPr>
          <a:xfrm>
            <a:off x="9020160" y="240840"/>
            <a:ext cx="207360" cy="220680"/>
          </a:xfrm>
          <a:prstGeom prst="ellipse">
            <a:avLst/>
          </a:prstGeom>
          <a:solidFill>
            <a:srgbClr val="f4b400"/>
          </a:solidFill>
          <a:ln w="9360">
            <a:solidFill>
              <a:srgbClr val="f4b4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6"/>
          <p:cNvSpPr/>
          <p:nvPr/>
        </p:nvSpPr>
        <p:spPr>
          <a:xfrm>
            <a:off x="9283320" y="240840"/>
            <a:ext cx="207360" cy="220680"/>
          </a:xfrm>
          <a:prstGeom prst="ellipse">
            <a:avLst/>
          </a:prstGeom>
          <a:solidFill>
            <a:srgbClr val="b7b7b7"/>
          </a:solidFill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7"/>
          <p:cNvSpPr/>
          <p:nvPr/>
        </p:nvSpPr>
        <p:spPr>
          <a:xfrm>
            <a:off x="504000" y="216000"/>
            <a:ext cx="732492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3570" spc="-1" strike="noStrike">
                <a:solidFill>
                  <a:srgbClr val="f4b400"/>
                </a:solidFill>
                <a:latin typeface="Raleway"/>
                <a:ea typeface="Raleway"/>
              </a:rPr>
              <a:t>Développer: importer vers MySQL</a:t>
            </a:r>
            <a:endParaRPr b="0" lang="fr-FR" sz="357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357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3570" spc="-1" strike="noStrike">
              <a:latin typeface="Arial"/>
            </a:endParaRPr>
          </a:p>
        </p:txBody>
      </p:sp>
      <p:pic>
        <p:nvPicPr>
          <p:cNvPr id="282" name="Google Shape;268;p27" descr=""/>
          <p:cNvPicPr/>
          <p:nvPr/>
        </p:nvPicPr>
        <p:blipFill>
          <a:blip r:embed="rId2"/>
          <a:stretch/>
        </p:blipFill>
        <p:spPr>
          <a:xfrm>
            <a:off x="1190160" y="3484440"/>
            <a:ext cx="7800480" cy="117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fr-FR" sz="3570" spc="-1" strike="noStrike">
                <a:solidFill>
                  <a:srgbClr val="f4b400"/>
                </a:solidFill>
                <a:latin typeface="Raleway"/>
                <a:ea typeface="Raleway"/>
              </a:rPr>
              <a:t>Développer: tables et jointures</a:t>
            </a:r>
            <a:endParaRPr b="0" lang="fr-FR" sz="35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9433440" y="5236560"/>
            <a:ext cx="604440" cy="433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100800" bIns="100800"/>
          <a:p>
            <a:pPr algn="r">
              <a:lnSpc>
                <a:spcPct val="100000"/>
              </a:lnSpc>
            </a:pPr>
            <a:fld id="{BA51DD14-5F9B-438C-8B14-E110BC4903FD}" type="slidenum">
              <a:rPr b="0" lang="fr-FR" sz="1300" spc="-1" strike="noStrike">
                <a:solidFill>
                  <a:srgbClr val="595959"/>
                </a:solidFill>
                <a:latin typeface="Lato"/>
                <a:ea typeface="Lato"/>
              </a:rPr>
              <a:t>&lt;numéro&gt;</a:t>
            </a:fld>
            <a:endParaRPr b="0" lang="fr-FR" sz="1300" spc="-1" strike="noStrike">
              <a:latin typeface="Times New Roman"/>
            </a:endParaRPr>
          </a:p>
        </p:txBody>
      </p:sp>
      <p:pic>
        <p:nvPicPr>
          <p:cNvPr id="285" name="Google Shape;275;p28" descr=""/>
          <p:cNvPicPr/>
          <p:nvPr/>
        </p:nvPicPr>
        <p:blipFill>
          <a:blip r:embed="rId1"/>
          <a:stretch/>
        </p:blipFill>
        <p:spPr>
          <a:xfrm>
            <a:off x="547200" y="1993320"/>
            <a:ext cx="4254120" cy="1761120"/>
          </a:xfrm>
          <a:prstGeom prst="rect">
            <a:avLst/>
          </a:prstGeom>
          <a:ln>
            <a:noFill/>
          </a:ln>
        </p:spPr>
      </p:pic>
      <p:pic>
        <p:nvPicPr>
          <p:cNvPr id="286" name="Google Shape;276;p28" descr=""/>
          <p:cNvPicPr/>
          <p:nvPr/>
        </p:nvPicPr>
        <p:blipFill>
          <a:blip r:embed="rId2"/>
          <a:stretch/>
        </p:blipFill>
        <p:spPr>
          <a:xfrm>
            <a:off x="5166360" y="1779480"/>
            <a:ext cx="4683240" cy="2266200"/>
          </a:xfrm>
          <a:prstGeom prst="rect">
            <a:avLst/>
          </a:prstGeom>
          <a:ln>
            <a:noFill/>
          </a:ln>
        </p:spPr>
      </p:pic>
      <p:sp>
        <p:nvSpPr>
          <p:cNvPr id="287" name="CustomShape 3"/>
          <p:cNvSpPr/>
          <p:nvPr/>
        </p:nvSpPr>
        <p:spPr>
          <a:xfrm>
            <a:off x="8452440" y="240840"/>
            <a:ext cx="207360" cy="220680"/>
          </a:xfrm>
          <a:prstGeom prst="ellipse">
            <a:avLst/>
          </a:prstGeom>
          <a:solidFill>
            <a:srgbClr val="b7b7b7"/>
          </a:solidFill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4"/>
          <p:cNvSpPr/>
          <p:nvPr/>
        </p:nvSpPr>
        <p:spPr>
          <a:xfrm>
            <a:off x="8736480" y="240840"/>
            <a:ext cx="207360" cy="220680"/>
          </a:xfrm>
          <a:prstGeom prst="ellipse">
            <a:avLst/>
          </a:prstGeom>
          <a:solidFill>
            <a:srgbClr val="db4437"/>
          </a:solidFill>
          <a:ln w="9360">
            <a:solidFill>
              <a:srgbClr val="db44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5"/>
          <p:cNvSpPr/>
          <p:nvPr/>
        </p:nvSpPr>
        <p:spPr>
          <a:xfrm>
            <a:off x="9020160" y="240840"/>
            <a:ext cx="207360" cy="220680"/>
          </a:xfrm>
          <a:prstGeom prst="ellipse">
            <a:avLst/>
          </a:prstGeom>
          <a:solidFill>
            <a:srgbClr val="b7b7b7"/>
          </a:solidFill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6"/>
          <p:cNvSpPr/>
          <p:nvPr/>
        </p:nvSpPr>
        <p:spPr>
          <a:xfrm>
            <a:off x="9283320" y="240840"/>
            <a:ext cx="207360" cy="220680"/>
          </a:xfrm>
          <a:prstGeom prst="ellipse">
            <a:avLst/>
          </a:prstGeom>
          <a:solidFill>
            <a:srgbClr val="b7b7b7"/>
          </a:solidFill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7"/>
          <p:cNvSpPr/>
          <p:nvPr/>
        </p:nvSpPr>
        <p:spPr>
          <a:xfrm>
            <a:off x="6746760" y="911880"/>
            <a:ext cx="2129760" cy="5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504000" y="34560"/>
            <a:ext cx="7415640" cy="12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fr-FR" sz="3570" spc="-1" strike="noStrike">
                <a:solidFill>
                  <a:srgbClr val="f4b400"/>
                </a:solidFill>
                <a:latin typeface="Raleway"/>
                <a:ea typeface="Raleway"/>
              </a:rPr>
              <a:t>Développer: optimiser</a:t>
            </a:r>
            <a:endParaRPr b="0" lang="fr-FR" sz="357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504360" y="1215720"/>
            <a:ext cx="907164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24948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457200" indent="-342720" algn="just">
              <a:lnSpc>
                <a:spcPct val="15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fr-FR" sz="1800" spc="-1" strike="noStrike">
                <a:solidFill>
                  <a:srgbClr val="434343"/>
                </a:solidFill>
                <a:latin typeface="Raleway"/>
                <a:ea typeface="Raleway"/>
              </a:rPr>
              <a:t>Le schéma respecte la troisième forme normale</a:t>
            </a:r>
            <a:endParaRPr b="0" lang="fr-FR" sz="1800" spc="-1" strike="noStrike">
              <a:latin typeface="Arial"/>
            </a:endParaRPr>
          </a:p>
          <a:p>
            <a:pPr marL="432000" indent="-392040">
              <a:lnSpc>
                <a:spcPct val="150000"/>
              </a:lnSpc>
              <a:spcBef>
                <a:spcPts val="1148"/>
              </a:spcBef>
              <a:buClr>
                <a:srgbClr val="000000"/>
              </a:buClr>
              <a:buFont typeface="Arial"/>
              <a:buChar char="●"/>
            </a:pPr>
            <a:r>
              <a:rPr b="0" lang="fr-FR" sz="1800" spc="-1" strike="noStrike">
                <a:solidFill>
                  <a:srgbClr val="434343"/>
                </a:solidFill>
                <a:latin typeface="Raleway"/>
                <a:ea typeface="Raleway"/>
              </a:rPr>
              <a:t>Création d’Index sur la table session pour visitId et fullVisitorId:</a:t>
            </a:r>
            <a:endParaRPr b="0" lang="fr-FR" sz="1800" spc="-1" strike="noStrike">
              <a:latin typeface="Arial"/>
            </a:endParaRPr>
          </a:p>
          <a:p>
            <a:pPr lvl="1" marL="914400" indent="-342720">
              <a:lnSpc>
                <a:spcPct val="150000"/>
              </a:lnSpc>
              <a:buClr>
                <a:srgbClr val="000000"/>
              </a:buClr>
              <a:buFont typeface="Arial"/>
              <a:buChar char="○"/>
            </a:pPr>
            <a:r>
              <a:rPr b="0" lang="fr-FR" sz="1800" spc="-1" strike="noStrike">
                <a:solidFill>
                  <a:srgbClr val="434343"/>
                </a:solidFill>
                <a:latin typeface="Raleway"/>
                <a:ea typeface="Raleway"/>
              </a:rPr>
              <a:t>pour accélérer l’exécution des requêtes SQL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148"/>
              </a:spcBef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148"/>
              </a:spcBef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148"/>
              </a:spcBef>
            </a:pPr>
            <a:endParaRPr b="0" lang="fr-FR" sz="1800" spc="-1" strike="noStrike">
              <a:latin typeface="Arial"/>
            </a:endParaRPr>
          </a:p>
          <a:p>
            <a:pPr marL="457200" indent="-342720">
              <a:lnSpc>
                <a:spcPct val="150000"/>
              </a:lnSpc>
              <a:spcBef>
                <a:spcPts val="1148"/>
              </a:spcBef>
              <a:buClr>
                <a:srgbClr val="434343"/>
              </a:buClr>
              <a:buFont typeface="Raleway"/>
              <a:buChar char="●"/>
            </a:pPr>
            <a:r>
              <a:rPr b="0" lang="fr-FR" sz="1800" spc="-1" strike="noStrike">
                <a:solidFill>
                  <a:srgbClr val="434343"/>
                </a:solidFill>
                <a:latin typeface="Raleway"/>
                <a:ea typeface="Raleway"/>
              </a:rPr>
              <a:t>Création d’une vue pour pouvoir restreindre l’accès aux résultats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48"/>
              </a:spcBef>
            </a:pPr>
            <a:endParaRPr b="0" lang="fr-FR" sz="1800" spc="-1" strike="noStrike">
              <a:latin typeface="Arial"/>
            </a:endParaRPr>
          </a:p>
          <a:p>
            <a:pPr marL="432000" indent="-255240">
              <a:lnSpc>
                <a:spcPct val="100000"/>
              </a:lnSpc>
              <a:spcBef>
                <a:spcPts val="1148"/>
              </a:spcBef>
            </a:pPr>
            <a:endParaRPr b="0" lang="fr-FR" sz="1800" spc="-1" strike="noStrike">
              <a:latin typeface="Arial"/>
            </a:endParaRPr>
          </a:p>
          <a:p>
            <a:pPr marL="864000" indent="-209160">
              <a:lnSpc>
                <a:spcPct val="100000"/>
              </a:lnSpc>
              <a:spcBef>
                <a:spcPts val="1148"/>
              </a:spcBef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94" name="TextShape 3"/>
          <p:cNvSpPr txBox="1"/>
          <p:nvPr/>
        </p:nvSpPr>
        <p:spPr>
          <a:xfrm>
            <a:off x="9433440" y="5236560"/>
            <a:ext cx="604440" cy="433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100800" bIns="100800"/>
          <a:p>
            <a:pPr algn="r">
              <a:lnSpc>
                <a:spcPct val="100000"/>
              </a:lnSpc>
            </a:pPr>
            <a:fld id="{2FBC7297-F5E9-4431-BC5B-8007AC5337B5}" type="slidenum">
              <a:rPr b="0" lang="fr-FR" sz="1300" spc="-1" strike="noStrike">
                <a:solidFill>
                  <a:srgbClr val="595959"/>
                </a:solidFill>
                <a:latin typeface="Lato"/>
                <a:ea typeface="Lato"/>
              </a:rPr>
              <a:t>&lt;numéro&gt;</a:t>
            </a:fld>
            <a:endParaRPr b="0" lang="fr-FR" sz="1300" spc="-1" strike="noStrike">
              <a:latin typeface="Times New Roman"/>
            </a:endParaRPr>
          </a:p>
        </p:txBody>
      </p:sp>
      <p:pic>
        <p:nvPicPr>
          <p:cNvPr id="295" name="Google Shape;289;p29" descr=""/>
          <p:cNvPicPr/>
          <p:nvPr/>
        </p:nvPicPr>
        <p:blipFill>
          <a:blip r:embed="rId1"/>
          <a:stretch/>
        </p:blipFill>
        <p:spPr>
          <a:xfrm>
            <a:off x="2793960" y="2991240"/>
            <a:ext cx="4007160" cy="1586520"/>
          </a:xfrm>
          <a:prstGeom prst="rect">
            <a:avLst/>
          </a:prstGeom>
          <a:ln>
            <a:noFill/>
          </a:ln>
        </p:spPr>
      </p:pic>
      <p:sp>
        <p:nvSpPr>
          <p:cNvPr id="296" name="CustomShape 4"/>
          <p:cNvSpPr/>
          <p:nvPr/>
        </p:nvSpPr>
        <p:spPr>
          <a:xfrm>
            <a:off x="8452440" y="240840"/>
            <a:ext cx="207360" cy="220680"/>
          </a:xfrm>
          <a:prstGeom prst="ellipse">
            <a:avLst/>
          </a:prstGeom>
          <a:solidFill>
            <a:srgbClr val="b7b7b7"/>
          </a:solidFill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5"/>
          <p:cNvSpPr/>
          <p:nvPr/>
        </p:nvSpPr>
        <p:spPr>
          <a:xfrm>
            <a:off x="8736480" y="240840"/>
            <a:ext cx="207360" cy="220680"/>
          </a:xfrm>
          <a:prstGeom prst="ellipse">
            <a:avLst/>
          </a:prstGeom>
          <a:solidFill>
            <a:srgbClr val="b7b7b7"/>
          </a:solidFill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6"/>
          <p:cNvSpPr/>
          <p:nvPr/>
        </p:nvSpPr>
        <p:spPr>
          <a:xfrm>
            <a:off x="9020160" y="240840"/>
            <a:ext cx="207360" cy="220680"/>
          </a:xfrm>
          <a:prstGeom prst="ellipse">
            <a:avLst/>
          </a:prstGeom>
          <a:solidFill>
            <a:srgbClr val="f4b400"/>
          </a:solidFill>
          <a:ln w="9360">
            <a:solidFill>
              <a:srgbClr val="f4b4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7"/>
          <p:cNvSpPr/>
          <p:nvPr/>
        </p:nvSpPr>
        <p:spPr>
          <a:xfrm>
            <a:off x="9283320" y="240840"/>
            <a:ext cx="207360" cy="220680"/>
          </a:xfrm>
          <a:prstGeom prst="ellipse">
            <a:avLst/>
          </a:prstGeom>
          <a:solidFill>
            <a:srgbClr val="b7b7b7"/>
          </a:solidFill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504000" y="34560"/>
            <a:ext cx="7415640" cy="12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fr-FR" sz="3570" spc="-1" strike="noStrike">
                <a:solidFill>
                  <a:srgbClr val="f4b400"/>
                </a:solidFill>
                <a:latin typeface="Raleway"/>
                <a:ea typeface="Raleway"/>
              </a:rPr>
              <a:t>Développer: sécuriser</a:t>
            </a:r>
            <a:endParaRPr b="0" lang="fr-FR" sz="3570" spc="-1" strike="noStrike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504000" y="1368000"/>
            <a:ext cx="9071640" cy="40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24948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457200" indent="-342720" algn="just">
              <a:lnSpc>
                <a:spcPct val="107000"/>
              </a:lnSpc>
              <a:buClr>
                <a:srgbClr val="000000"/>
              </a:buClr>
              <a:buFont typeface="Arial"/>
              <a:buChar char="●"/>
            </a:pPr>
            <a:r>
              <a:rPr b="0" lang="fr-FR" sz="1800" spc="-1" strike="noStrike">
                <a:solidFill>
                  <a:srgbClr val="434343"/>
                </a:solidFill>
                <a:latin typeface="Raleway"/>
                <a:ea typeface="Raleway"/>
              </a:rPr>
              <a:t>Création de compte utilisateurs via Workbench Server &gt; User and Privilège</a:t>
            </a:r>
            <a:endParaRPr b="0" lang="fr-FR" sz="1800" spc="-1" strike="noStrike">
              <a:latin typeface="Arial"/>
            </a:endParaRPr>
          </a:p>
          <a:p>
            <a:pPr lvl="1" marL="914400" indent="-342720" algn="just">
              <a:lnSpc>
                <a:spcPct val="107000"/>
              </a:lnSpc>
              <a:buClr>
                <a:srgbClr val="000000"/>
              </a:buClr>
              <a:buFont typeface="Arial"/>
              <a:buChar char="○"/>
            </a:pPr>
            <a:r>
              <a:rPr b="0" lang="fr-FR" sz="1800" spc="-1" strike="noStrike">
                <a:solidFill>
                  <a:srgbClr val="434343"/>
                </a:solidFill>
                <a:latin typeface="Raleway"/>
                <a:ea typeface="Raleway"/>
              </a:rPr>
              <a:t>Création d’un compte pour les utilisateurs Marketing: userMkt avec accès en consultation uniquement</a:t>
            </a:r>
            <a:endParaRPr b="0" lang="fr-FR" sz="1800" spc="-1" strike="noStrike">
              <a:latin typeface="Arial"/>
            </a:endParaRPr>
          </a:p>
          <a:p>
            <a:pPr marL="914400" algn="just">
              <a:lnSpc>
                <a:spcPct val="107000"/>
              </a:lnSpc>
              <a:spcBef>
                <a:spcPts val="799"/>
              </a:spcBef>
            </a:pPr>
            <a:endParaRPr b="0" lang="fr-FR" sz="1800" spc="-1" strike="noStrike">
              <a:latin typeface="Arial"/>
            </a:endParaRPr>
          </a:p>
          <a:p>
            <a:pPr marL="457200" indent="-34272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●"/>
            </a:pPr>
            <a:r>
              <a:rPr b="0" lang="fr-FR" sz="1800" spc="-1" strike="noStrike">
                <a:solidFill>
                  <a:srgbClr val="434343"/>
                </a:solidFill>
                <a:latin typeface="Raleway"/>
                <a:ea typeface="Raleway"/>
              </a:rPr>
              <a:t>Sauvegarde de la base de donnée via Workbench ou via mysqldump en ligne de commande</a:t>
            </a:r>
            <a:endParaRPr b="0" lang="fr-F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</a:pPr>
            <a:endParaRPr b="0" lang="fr-FR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1148"/>
              </a:spcBef>
              <a:buClr>
                <a:srgbClr val="000000"/>
              </a:buClr>
              <a:buFont typeface="Arial"/>
              <a:buChar char="●"/>
            </a:pPr>
            <a:r>
              <a:rPr b="0" lang="fr-FR" sz="1800" spc="-1" strike="noStrike">
                <a:solidFill>
                  <a:srgbClr val="434343"/>
                </a:solidFill>
                <a:latin typeface="Raleway"/>
                <a:ea typeface="Raleway"/>
              </a:rPr>
              <a:t>Sauvegarde des fichiers intermédiaires sous format pickle</a:t>
            </a:r>
            <a:endParaRPr b="0" lang="fr-F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148"/>
              </a:spcBef>
            </a:pPr>
            <a:endParaRPr b="0" lang="fr-FR" sz="1800" spc="-1" strike="noStrike">
              <a:latin typeface="Arial"/>
            </a:endParaRPr>
          </a:p>
          <a:p>
            <a:pPr marL="864000" indent="-209160">
              <a:lnSpc>
                <a:spcPct val="100000"/>
              </a:lnSpc>
              <a:spcBef>
                <a:spcPts val="1148"/>
              </a:spcBef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302" name="TextShape 3"/>
          <p:cNvSpPr txBox="1"/>
          <p:nvPr/>
        </p:nvSpPr>
        <p:spPr>
          <a:xfrm>
            <a:off x="9433440" y="5236560"/>
            <a:ext cx="604440" cy="433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100800" bIns="100800"/>
          <a:p>
            <a:pPr algn="r">
              <a:lnSpc>
                <a:spcPct val="100000"/>
              </a:lnSpc>
            </a:pPr>
            <a:fld id="{71094B19-FA90-488B-A658-968BC075B0F9}" type="slidenum">
              <a:rPr b="0" lang="fr-FR" sz="1300" spc="-1" strike="noStrike">
                <a:solidFill>
                  <a:srgbClr val="595959"/>
                </a:solidFill>
                <a:latin typeface="Lato"/>
                <a:ea typeface="Lato"/>
              </a:rPr>
              <a:t>&lt;numéro&gt;</a:t>
            </a:fld>
            <a:endParaRPr b="0" lang="fr-FR" sz="1300" spc="-1" strike="noStrike">
              <a:latin typeface="Times New Roman"/>
            </a:endParaRPr>
          </a:p>
        </p:txBody>
      </p:sp>
      <p:sp>
        <p:nvSpPr>
          <p:cNvPr id="303" name="CustomShape 4"/>
          <p:cNvSpPr/>
          <p:nvPr/>
        </p:nvSpPr>
        <p:spPr>
          <a:xfrm>
            <a:off x="8452440" y="240840"/>
            <a:ext cx="207360" cy="220680"/>
          </a:xfrm>
          <a:prstGeom prst="ellipse">
            <a:avLst/>
          </a:prstGeom>
          <a:solidFill>
            <a:srgbClr val="b7b7b7"/>
          </a:solidFill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5"/>
          <p:cNvSpPr/>
          <p:nvPr/>
        </p:nvSpPr>
        <p:spPr>
          <a:xfrm>
            <a:off x="8736480" y="240840"/>
            <a:ext cx="207360" cy="220680"/>
          </a:xfrm>
          <a:prstGeom prst="ellipse">
            <a:avLst/>
          </a:prstGeom>
          <a:solidFill>
            <a:srgbClr val="b7b7b7"/>
          </a:solidFill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6"/>
          <p:cNvSpPr/>
          <p:nvPr/>
        </p:nvSpPr>
        <p:spPr>
          <a:xfrm>
            <a:off x="9020160" y="240840"/>
            <a:ext cx="207360" cy="220680"/>
          </a:xfrm>
          <a:prstGeom prst="ellipse">
            <a:avLst/>
          </a:prstGeom>
          <a:solidFill>
            <a:srgbClr val="f4b400"/>
          </a:solidFill>
          <a:ln w="9360">
            <a:solidFill>
              <a:srgbClr val="f4b4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7"/>
          <p:cNvSpPr/>
          <p:nvPr/>
        </p:nvSpPr>
        <p:spPr>
          <a:xfrm>
            <a:off x="9283320" y="240840"/>
            <a:ext cx="207360" cy="220680"/>
          </a:xfrm>
          <a:prstGeom prst="ellipse">
            <a:avLst/>
          </a:prstGeom>
          <a:solidFill>
            <a:srgbClr val="b7b7b7"/>
          </a:solidFill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504000" y="34560"/>
            <a:ext cx="7415640" cy="12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fr-FR" sz="3570" spc="-1" strike="noStrike">
                <a:solidFill>
                  <a:srgbClr val="0f9d58"/>
                </a:solidFill>
                <a:latin typeface="Raleway"/>
                <a:ea typeface="Raleway"/>
              </a:rPr>
              <a:t>Exploiter</a:t>
            </a:r>
            <a:endParaRPr b="0" lang="fr-FR" sz="3570" spc="-1" strike="noStrike"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634320" y="1368000"/>
            <a:ext cx="28814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24948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148"/>
              </a:spcBef>
            </a:pPr>
            <a:endParaRPr b="0" lang="fr-FR" sz="1800" spc="-1" strike="noStrike">
              <a:latin typeface="Arial"/>
            </a:endParaRPr>
          </a:p>
          <a:p>
            <a:pPr marL="432000" indent="-254880">
              <a:lnSpc>
                <a:spcPct val="100000"/>
              </a:lnSpc>
              <a:spcBef>
                <a:spcPts val="1148"/>
              </a:spcBef>
            </a:pPr>
            <a:endParaRPr b="0" lang="fr-FR" sz="1800" spc="-1" strike="noStrike">
              <a:latin typeface="Arial"/>
            </a:endParaRPr>
          </a:p>
          <a:p>
            <a:pPr marL="864000" indent="-209160">
              <a:lnSpc>
                <a:spcPct val="100000"/>
              </a:lnSpc>
              <a:spcBef>
                <a:spcPts val="1148"/>
              </a:spcBef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309" name="TextShape 3"/>
          <p:cNvSpPr txBox="1"/>
          <p:nvPr/>
        </p:nvSpPr>
        <p:spPr>
          <a:xfrm>
            <a:off x="9433440" y="5236560"/>
            <a:ext cx="604440" cy="433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100800" bIns="100800"/>
          <a:p>
            <a:pPr algn="r">
              <a:lnSpc>
                <a:spcPct val="100000"/>
              </a:lnSpc>
            </a:pPr>
            <a:fld id="{8FBB2524-0A75-441D-BD52-9D8E7CBF8983}" type="slidenum">
              <a:rPr b="0" lang="fr-FR" sz="1300" spc="-1" strike="noStrike">
                <a:solidFill>
                  <a:srgbClr val="595959"/>
                </a:solidFill>
                <a:latin typeface="Lato"/>
                <a:ea typeface="Lato"/>
              </a:rPr>
              <a:t>&lt;numéro&gt;</a:t>
            </a:fld>
            <a:endParaRPr b="0" lang="fr-FR" sz="1300" spc="-1" strike="noStrike">
              <a:latin typeface="Times New Roman"/>
            </a:endParaRPr>
          </a:p>
        </p:txBody>
      </p:sp>
      <p:sp>
        <p:nvSpPr>
          <p:cNvPr id="310" name="CustomShape 4"/>
          <p:cNvSpPr/>
          <p:nvPr/>
        </p:nvSpPr>
        <p:spPr>
          <a:xfrm>
            <a:off x="8452440" y="240840"/>
            <a:ext cx="207360" cy="220680"/>
          </a:xfrm>
          <a:prstGeom prst="ellipse">
            <a:avLst/>
          </a:prstGeom>
          <a:solidFill>
            <a:srgbClr val="b7b7b7"/>
          </a:solidFill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5"/>
          <p:cNvSpPr/>
          <p:nvPr/>
        </p:nvSpPr>
        <p:spPr>
          <a:xfrm>
            <a:off x="8736480" y="240840"/>
            <a:ext cx="207360" cy="220680"/>
          </a:xfrm>
          <a:prstGeom prst="ellipse">
            <a:avLst/>
          </a:prstGeom>
          <a:solidFill>
            <a:srgbClr val="b7b7b7"/>
          </a:solidFill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6"/>
          <p:cNvSpPr/>
          <p:nvPr/>
        </p:nvSpPr>
        <p:spPr>
          <a:xfrm>
            <a:off x="9020160" y="240840"/>
            <a:ext cx="207360" cy="220680"/>
          </a:xfrm>
          <a:prstGeom prst="ellipse">
            <a:avLst/>
          </a:prstGeom>
          <a:solidFill>
            <a:srgbClr val="b7b7b7"/>
          </a:solidFill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7"/>
          <p:cNvSpPr/>
          <p:nvPr/>
        </p:nvSpPr>
        <p:spPr>
          <a:xfrm>
            <a:off x="9283320" y="240840"/>
            <a:ext cx="207360" cy="220680"/>
          </a:xfrm>
          <a:prstGeom prst="ellipse">
            <a:avLst/>
          </a:prstGeom>
          <a:solidFill>
            <a:srgbClr val="0f9d58"/>
          </a:solidFill>
          <a:ln w="9360">
            <a:solidFill>
              <a:srgbClr val="0f9d58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14" name="Google Shape;316;p31" descr=""/>
          <p:cNvPicPr/>
          <p:nvPr/>
        </p:nvPicPr>
        <p:blipFill>
          <a:blip r:embed="rId1"/>
          <a:stretch/>
        </p:blipFill>
        <p:spPr>
          <a:xfrm>
            <a:off x="3345120" y="1204560"/>
            <a:ext cx="3636000" cy="4031640"/>
          </a:xfrm>
          <a:prstGeom prst="rect">
            <a:avLst/>
          </a:prstGeom>
          <a:ln>
            <a:noFill/>
          </a:ln>
        </p:spPr>
      </p:pic>
      <p:sp>
        <p:nvSpPr>
          <p:cNvPr id="315" name="CustomShape 8"/>
          <p:cNvSpPr/>
          <p:nvPr/>
        </p:nvSpPr>
        <p:spPr>
          <a:xfrm>
            <a:off x="997560" y="2210040"/>
            <a:ext cx="1764720" cy="168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434343"/>
                </a:solidFill>
                <a:latin typeface="Raleway"/>
                <a:ea typeface="Raleway"/>
              </a:rPr>
              <a:t>Visualisation avec Flask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504000" y="34560"/>
            <a:ext cx="7415640" cy="12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fr-FR" sz="3570" spc="-1" strike="noStrike">
                <a:solidFill>
                  <a:srgbClr val="0f9d58"/>
                </a:solidFill>
                <a:latin typeface="Raleway"/>
                <a:ea typeface="Raleway"/>
              </a:rPr>
              <a:t>Exploiter</a:t>
            </a:r>
            <a:endParaRPr b="0" lang="fr-FR" sz="3570" spc="-1" strike="noStrike">
              <a:latin typeface="Arial"/>
            </a:endParaRPr>
          </a:p>
        </p:txBody>
      </p:sp>
      <p:sp>
        <p:nvSpPr>
          <p:cNvPr id="317" name="TextShape 2"/>
          <p:cNvSpPr txBox="1"/>
          <p:nvPr/>
        </p:nvSpPr>
        <p:spPr>
          <a:xfrm>
            <a:off x="9433440" y="5236560"/>
            <a:ext cx="604440" cy="433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100800" bIns="100800"/>
          <a:p>
            <a:pPr algn="r">
              <a:lnSpc>
                <a:spcPct val="100000"/>
              </a:lnSpc>
            </a:pPr>
            <a:fld id="{EB0EA5CD-01C3-449F-BC5E-35176A4E2DE5}" type="slidenum">
              <a:rPr b="0" lang="fr-FR" sz="1300" spc="-1" strike="noStrike">
                <a:solidFill>
                  <a:srgbClr val="595959"/>
                </a:solidFill>
                <a:latin typeface="Lato"/>
                <a:ea typeface="Lato"/>
              </a:rPr>
              <a:t>&lt;numéro&gt;</a:t>
            </a:fld>
            <a:endParaRPr b="0" lang="fr-FR" sz="1300" spc="-1" strike="noStrike">
              <a:latin typeface="Times New Roman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8452440" y="240840"/>
            <a:ext cx="207360" cy="220680"/>
          </a:xfrm>
          <a:prstGeom prst="ellipse">
            <a:avLst/>
          </a:prstGeom>
          <a:solidFill>
            <a:srgbClr val="b7b7b7"/>
          </a:solidFill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4"/>
          <p:cNvSpPr/>
          <p:nvPr/>
        </p:nvSpPr>
        <p:spPr>
          <a:xfrm>
            <a:off x="8736480" y="240840"/>
            <a:ext cx="207360" cy="220680"/>
          </a:xfrm>
          <a:prstGeom prst="ellipse">
            <a:avLst/>
          </a:prstGeom>
          <a:solidFill>
            <a:srgbClr val="b7b7b7"/>
          </a:solidFill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5"/>
          <p:cNvSpPr/>
          <p:nvPr/>
        </p:nvSpPr>
        <p:spPr>
          <a:xfrm>
            <a:off x="9020160" y="240840"/>
            <a:ext cx="207360" cy="220680"/>
          </a:xfrm>
          <a:prstGeom prst="ellipse">
            <a:avLst/>
          </a:prstGeom>
          <a:solidFill>
            <a:srgbClr val="b7b7b7"/>
          </a:solidFill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6"/>
          <p:cNvSpPr/>
          <p:nvPr/>
        </p:nvSpPr>
        <p:spPr>
          <a:xfrm>
            <a:off x="9283320" y="240840"/>
            <a:ext cx="207360" cy="220680"/>
          </a:xfrm>
          <a:prstGeom prst="ellipse">
            <a:avLst/>
          </a:prstGeom>
          <a:solidFill>
            <a:srgbClr val="0f9d58"/>
          </a:solidFill>
          <a:ln w="9360">
            <a:solidFill>
              <a:srgbClr val="0f9d5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7"/>
          <p:cNvSpPr/>
          <p:nvPr/>
        </p:nvSpPr>
        <p:spPr>
          <a:xfrm>
            <a:off x="279360" y="2125440"/>
            <a:ext cx="2275920" cy="168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434343"/>
                </a:solidFill>
                <a:latin typeface="Raleway"/>
                <a:ea typeface="Raleway"/>
              </a:rPr>
              <a:t>Americas first!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434343"/>
                </a:solidFill>
                <a:latin typeface="Raleway"/>
                <a:ea typeface="Raleway"/>
              </a:rPr>
              <a:t>vs taux de conversion global de 1,12%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23" name="Google Shape;329;p32" descr=""/>
          <p:cNvPicPr/>
          <p:nvPr/>
        </p:nvPicPr>
        <p:blipFill>
          <a:blip r:embed="rId1"/>
          <a:stretch/>
        </p:blipFill>
        <p:spPr>
          <a:xfrm>
            <a:off x="2612520" y="1074240"/>
            <a:ext cx="6047640" cy="403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504000" y="34560"/>
            <a:ext cx="7415640" cy="12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fr-FR" sz="3570" spc="-1" strike="noStrike">
                <a:solidFill>
                  <a:srgbClr val="0f9d58"/>
                </a:solidFill>
                <a:latin typeface="Raleway"/>
                <a:ea typeface="Raleway"/>
              </a:rPr>
              <a:t>Exploiter</a:t>
            </a:r>
            <a:endParaRPr b="0" lang="fr-FR" sz="3570" spc="-1" strike="noStrike"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24948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148"/>
              </a:spcBef>
            </a:pPr>
            <a:endParaRPr b="0" lang="fr-FR" sz="1800" spc="-1" strike="noStrike">
              <a:latin typeface="Arial"/>
            </a:endParaRPr>
          </a:p>
          <a:p>
            <a:pPr marL="432000" indent="-254880">
              <a:lnSpc>
                <a:spcPct val="100000"/>
              </a:lnSpc>
              <a:spcBef>
                <a:spcPts val="1148"/>
              </a:spcBef>
            </a:pPr>
            <a:endParaRPr b="0" lang="fr-FR" sz="1800" spc="-1" strike="noStrike">
              <a:latin typeface="Arial"/>
            </a:endParaRPr>
          </a:p>
          <a:p>
            <a:pPr marL="864000" indent="-209160">
              <a:lnSpc>
                <a:spcPct val="100000"/>
              </a:lnSpc>
              <a:spcBef>
                <a:spcPts val="1148"/>
              </a:spcBef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326" name="TextShape 3"/>
          <p:cNvSpPr txBox="1"/>
          <p:nvPr/>
        </p:nvSpPr>
        <p:spPr>
          <a:xfrm>
            <a:off x="9433440" y="5236560"/>
            <a:ext cx="604440" cy="433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100800" bIns="100800"/>
          <a:p>
            <a:pPr algn="r">
              <a:lnSpc>
                <a:spcPct val="100000"/>
              </a:lnSpc>
            </a:pPr>
            <a:fld id="{03828B67-DD7B-476B-9EAE-2688B20CF9FF}" type="slidenum">
              <a:rPr b="0" lang="fr-FR" sz="1300" spc="-1" strike="noStrike">
                <a:solidFill>
                  <a:srgbClr val="595959"/>
                </a:solidFill>
                <a:latin typeface="Lato"/>
                <a:ea typeface="Lato"/>
              </a:rPr>
              <a:t>&lt;numéro&gt;</a:t>
            </a:fld>
            <a:endParaRPr b="0" lang="fr-FR" sz="1300" spc="-1" strike="noStrike">
              <a:latin typeface="Times New Roman"/>
            </a:endParaRPr>
          </a:p>
        </p:txBody>
      </p:sp>
      <p:sp>
        <p:nvSpPr>
          <p:cNvPr id="327" name="CustomShape 4"/>
          <p:cNvSpPr/>
          <p:nvPr/>
        </p:nvSpPr>
        <p:spPr>
          <a:xfrm>
            <a:off x="8452440" y="240840"/>
            <a:ext cx="207360" cy="220680"/>
          </a:xfrm>
          <a:prstGeom prst="ellipse">
            <a:avLst/>
          </a:prstGeom>
          <a:solidFill>
            <a:srgbClr val="b7b7b7"/>
          </a:solidFill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5"/>
          <p:cNvSpPr/>
          <p:nvPr/>
        </p:nvSpPr>
        <p:spPr>
          <a:xfrm>
            <a:off x="8736480" y="240840"/>
            <a:ext cx="207360" cy="220680"/>
          </a:xfrm>
          <a:prstGeom prst="ellipse">
            <a:avLst/>
          </a:prstGeom>
          <a:solidFill>
            <a:srgbClr val="b7b7b7"/>
          </a:solidFill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6"/>
          <p:cNvSpPr/>
          <p:nvPr/>
        </p:nvSpPr>
        <p:spPr>
          <a:xfrm>
            <a:off x="9020160" y="240840"/>
            <a:ext cx="207360" cy="220680"/>
          </a:xfrm>
          <a:prstGeom prst="ellipse">
            <a:avLst/>
          </a:prstGeom>
          <a:solidFill>
            <a:srgbClr val="b7b7b7"/>
          </a:solidFill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7"/>
          <p:cNvSpPr/>
          <p:nvPr/>
        </p:nvSpPr>
        <p:spPr>
          <a:xfrm>
            <a:off x="9283320" y="240840"/>
            <a:ext cx="207360" cy="220680"/>
          </a:xfrm>
          <a:prstGeom prst="ellipse">
            <a:avLst/>
          </a:prstGeom>
          <a:solidFill>
            <a:srgbClr val="0f9d58"/>
          </a:solidFill>
          <a:ln w="9360">
            <a:solidFill>
              <a:srgbClr val="0f9d5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8"/>
          <p:cNvSpPr/>
          <p:nvPr/>
        </p:nvSpPr>
        <p:spPr>
          <a:xfrm>
            <a:off x="1010880" y="3492720"/>
            <a:ext cx="2843280" cy="142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434343"/>
                </a:solidFill>
                <a:latin typeface="Raleway"/>
                <a:ea typeface="Raleway"/>
              </a:rPr>
              <a:t>Nombre de connexions en moyenne de 600 par jour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32" name="Google Shape;342;p33" descr=""/>
          <p:cNvPicPr/>
          <p:nvPr/>
        </p:nvPicPr>
        <p:blipFill>
          <a:blip r:embed="rId1"/>
          <a:stretch/>
        </p:blipFill>
        <p:spPr>
          <a:xfrm>
            <a:off x="428760" y="1081800"/>
            <a:ext cx="6891120" cy="2009880"/>
          </a:xfrm>
          <a:prstGeom prst="rect">
            <a:avLst/>
          </a:prstGeom>
          <a:ln>
            <a:noFill/>
          </a:ln>
        </p:spPr>
      </p:pic>
      <p:pic>
        <p:nvPicPr>
          <p:cNvPr id="333" name="Google Shape;343;p33" descr=""/>
          <p:cNvPicPr/>
          <p:nvPr/>
        </p:nvPicPr>
        <p:blipFill>
          <a:blip r:embed="rId2"/>
          <a:stretch/>
        </p:blipFill>
        <p:spPr>
          <a:xfrm>
            <a:off x="4642200" y="3047040"/>
            <a:ext cx="5025600" cy="251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504000" y="34560"/>
            <a:ext cx="7415640" cy="12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fr-FR" sz="3570" spc="-1" strike="noStrike">
                <a:solidFill>
                  <a:srgbClr val="0f9d58"/>
                </a:solidFill>
                <a:latin typeface="Raleway"/>
                <a:ea typeface="Raleway"/>
              </a:rPr>
              <a:t>Exploiter</a:t>
            </a:r>
            <a:endParaRPr b="0" lang="fr-FR" sz="3570" spc="-1" strike="noStrike"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24948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148"/>
              </a:spcBef>
            </a:pPr>
            <a:endParaRPr b="0" lang="fr-FR" sz="1800" spc="-1" strike="noStrike">
              <a:latin typeface="Arial"/>
            </a:endParaRPr>
          </a:p>
          <a:p>
            <a:pPr marL="432000" indent="-254880">
              <a:lnSpc>
                <a:spcPct val="100000"/>
              </a:lnSpc>
              <a:spcBef>
                <a:spcPts val="1148"/>
              </a:spcBef>
            </a:pPr>
            <a:endParaRPr b="0" lang="fr-FR" sz="1800" spc="-1" strike="noStrike">
              <a:latin typeface="Arial"/>
            </a:endParaRPr>
          </a:p>
          <a:p>
            <a:pPr marL="864000" indent="-209160">
              <a:lnSpc>
                <a:spcPct val="100000"/>
              </a:lnSpc>
              <a:spcBef>
                <a:spcPts val="1148"/>
              </a:spcBef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336" name="TextShape 3"/>
          <p:cNvSpPr txBox="1"/>
          <p:nvPr/>
        </p:nvSpPr>
        <p:spPr>
          <a:xfrm>
            <a:off x="9433440" y="5236560"/>
            <a:ext cx="604440" cy="433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100800" bIns="100800"/>
          <a:p>
            <a:pPr algn="r">
              <a:lnSpc>
                <a:spcPct val="100000"/>
              </a:lnSpc>
            </a:pPr>
            <a:fld id="{8876F72D-7E55-4B1E-9923-387C442EB76E}" type="slidenum">
              <a:rPr b="0" lang="fr-FR" sz="1300" spc="-1" strike="noStrike">
                <a:solidFill>
                  <a:srgbClr val="595959"/>
                </a:solidFill>
                <a:latin typeface="Lato"/>
                <a:ea typeface="Lato"/>
              </a:rPr>
              <a:t>&lt;numéro&gt;</a:t>
            </a:fld>
            <a:endParaRPr b="0" lang="fr-FR" sz="1300" spc="-1" strike="noStrike">
              <a:latin typeface="Times New Roman"/>
            </a:endParaRPr>
          </a:p>
        </p:txBody>
      </p:sp>
      <p:sp>
        <p:nvSpPr>
          <p:cNvPr id="337" name="CustomShape 4"/>
          <p:cNvSpPr/>
          <p:nvPr/>
        </p:nvSpPr>
        <p:spPr>
          <a:xfrm>
            <a:off x="8452440" y="240840"/>
            <a:ext cx="207360" cy="220680"/>
          </a:xfrm>
          <a:prstGeom prst="ellipse">
            <a:avLst/>
          </a:prstGeom>
          <a:solidFill>
            <a:srgbClr val="b7b7b7"/>
          </a:solidFill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5"/>
          <p:cNvSpPr/>
          <p:nvPr/>
        </p:nvSpPr>
        <p:spPr>
          <a:xfrm>
            <a:off x="8736480" y="240840"/>
            <a:ext cx="207360" cy="220680"/>
          </a:xfrm>
          <a:prstGeom prst="ellipse">
            <a:avLst/>
          </a:prstGeom>
          <a:solidFill>
            <a:srgbClr val="b7b7b7"/>
          </a:solidFill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6"/>
          <p:cNvSpPr/>
          <p:nvPr/>
        </p:nvSpPr>
        <p:spPr>
          <a:xfrm>
            <a:off x="9020160" y="240840"/>
            <a:ext cx="207360" cy="220680"/>
          </a:xfrm>
          <a:prstGeom prst="ellipse">
            <a:avLst/>
          </a:prstGeom>
          <a:solidFill>
            <a:srgbClr val="b7b7b7"/>
          </a:solidFill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7"/>
          <p:cNvSpPr/>
          <p:nvPr/>
        </p:nvSpPr>
        <p:spPr>
          <a:xfrm>
            <a:off x="9283320" y="240840"/>
            <a:ext cx="207360" cy="220680"/>
          </a:xfrm>
          <a:prstGeom prst="ellipse">
            <a:avLst/>
          </a:prstGeom>
          <a:solidFill>
            <a:srgbClr val="0f9d58"/>
          </a:solidFill>
          <a:ln w="9360">
            <a:solidFill>
              <a:srgbClr val="0f9d5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8"/>
          <p:cNvSpPr/>
          <p:nvPr/>
        </p:nvSpPr>
        <p:spPr>
          <a:xfrm>
            <a:off x="2399760" y="4442400"/>
            <a:ext cx="633636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35000"/>
              </a:lnSpc>
            </a:pPr>
            <a:r>
              <a:rPr b="0" lang="fr-FR" sz="1800" spc="-1" strike="noStrike">
                <a:solidFill>
                  <a:srgbClr val="434343"/>
                </a:solidFill>
                <a:latin typeface="Raleway"/>
                <a:ea typeface="Raleway"/>
              </a:rPr>
              <a:t>La majorité du trafic vient des moteurs de recherche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pic>
        <p:nvPicPr>
          <p:cNvPr id="342" name="Google Shape;356;p34" descr=""/>
          <p:cNvPicPr/>
          <p:nvPr/>
        </p:nvPicPr>
        <p:blipFill>
          <a:blip r:embed="rId1"/>
          <a:stretch/>
        </p:blipFill>
        <p:spPr>
          <a:xfrm>
            <a:off x="1525680" y="1129320"/>
            <a:ext cx="6852960" cy="308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fr-FR" sz="3570" spc="-1" strike="noStrike">
                <a:solidFill>
                  <a:srgbClr val="4285f4"/>
                </a:solidFill>
                <a:latin typeface="Raleway"/>
                <a:ea typeface="Raleway"/>
              </a:rPr>
              <a:t>Mon parcours</a:t>
            </a:r>
            <a:endParaRPr b="0" lang="fr-FR" sz="35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9433440" y="5236560"/>
            <a:ext cx="604440" cy="433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100800" bIns="100800"/>
          <a:p>
            <a:pPr algn="r">
              <a:lnSpc>
                <a:spcPct val="100000"/>
              </a:lnSpc>
            </a:pPr>
            <a:fld id="{A4FC92EA-9C9B-4B7F-A10C-E1878C08DD60}" type="slidenum">
              <a:rPr b="0" lang="fr-FR" sz="1300" spc="-1" strike="noStrike">
                <a:solidFill>
                  <a:srgbClr val="595959"/>
                </a:solidFill>
                <a:latin typeface="Lato"/>
                <a:ea typeface="Lato"/>
              </a:rPr>
              <a:t>&lt;numéro&gt;</a:t>
            </a:fld>
            <a:endParaRPr b="0" lang="fr-FR" sz="1300" spc="-1" strike="noStrike">
              <a:latin typeface="Times New Roman"/>
            </a:endParaRPr>
          </a:p>
        </p:txBody>
      </p:sp>
      <p:pic>
        <p:nvPicPr>
          <p:cNvPr id="169" name="Google Shape;115;p17" descr=""/>
          <p:cNvPicPr/>
          <p:nvPr/>
        </p:nvPicPr>
        <p:blipFill>
          <a:blip r:embed="rId1"/>
          <a:stretch/>
        </p:blipFill>
        <p:spPr>
          <a:xfrm>
            <a:off x="7675920" y="1343520"/>
            <a:ext cx="1914840" cy="3687480"/>
          </a:xfrm>
          <a:prstGeom prst="rect">
            <a:avLst/>
          </a:prstGeom>
          <a:ln>
            <a:noFill/>
          </a:ln>
        </p:spPr>
      </p:pic>
      <p:pic>
        <p:nvPicPr>
          <p:cNvPr id="170" name="Google Shape;116;p17" descr=""/>
          <p:cNvPicPr/>
          <p:nvPr/>
        </p:nvPicPr>
        <p:blipFill>
          <a:blip r:embed="rId2"/>
          <a:stretch/>
        </p:blipFill>
        <p:spPr>
          <a:xfrm>
            <a:off x="241200" y="1605960"/>
            <a:ext cx="4972680" cy="3425040"/>
          </a:xfrm>
          <a:prstGeom prst="rect">
            <a:avLst/>
          </a:prstGeom>
          <a:ln>
            <a:noFill/>
          </a:ln>
        </p:spPr>
      </p:pic>
      <p:pic>
        <p:nvPicPr>
          <p:cNvPr id="171" name="Google Shape;117;p17" descr=""/>
          <p:cNvPicPr/>
          <p:nvPr/>
        </p:nvPicPr>
        <p:blipFill>
          <a:blip r:embed="rId3"/>
          <a:stretch/>
        </p:blipFill>
        <p:spPr>
          <a:xfrm>
            <a:off x="5373720" y="21855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8452440" y="240840"/>
            <a:ext cx="207360" cy="220680"/>
          </a:xfrm>
          <a:prstGeom prst="ellipse">
            <a:avLst/>
          </a:prstGeom>
          <a:solidFill>
            <a:srgbClr val="4285f4"/>
          </a:solidFill>
          <a:ln w="9360">
            <a:solidFill>
              <a:srgbClr val="4285f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4"/>
          <p:cNvSpPr/>
          <p:nvPr/>
        </p:nvSpPr>
        <p:spPr>
          <a:xfrm>
            <a:off x="8736480" y="240840"/>
            <a:ext cx="207360" cy="220680"/>
          </a:xfrm>
          <a:prstGeom prst="ellipse">
            <a:avLst/>
          </a:prstGeom>
          <a:solidFill>
            <a:srgbClr val="db4437"/>
          </a:solidFill>
          <a:ln w="9360">
            <a:solidFill>
              <a:srgbClr val="db44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5"/>
          <p:cNvSpPr/>
          <p:nvPr/>
        </p:nvSpPr>
        <p:spPr>
          <a:xfrm>
            <a:off x="9020160" y="240840"/>
            <a:ext cx="207360" cy="220680"/>
          </a:xfrm>
          <a:prstGeom prst="ellipse">
            <a:avLst/>
          </a:prstGeom>
          <a:solidFill>
            <a:srgbClr val="f4b400"/>
          </a:solidFill>
          <a:ln w="9360">
            <a:solidFill>
              <a:srgbClr val="f4b4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6"/>
          <p:cNvSpPr/>
          <p:nvPr/>
        </p:nvSpPr>
        <p:spPr>
          <a:xfrm>
            <a:off x="9283320" y="240840"/>
            <a:ext cx="207360" cy="220680"/>
          </a:xfrm>
          <a:prstGeom prst="ellipse">
            <a:avLst/>
          </a:prstGeom>
          <a:solidFill>
            <a:srgbClr val="0f9d58"/>
          </a:solidFill>
          <a:ln w="9360">
            <a:solidFill>
              <a:srgbClr val="0f9d58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fr-FR" sz="2800" spc="-1" strike="noStrike">
                <a:solidFill>
                  <a:srgbClr val="ffffff"/>
                </a:solidFill>
                <a:latin typeface="Raleway"/>
                <a:ea typeface="Raleway"/>
              </a:rPr>
              <a:t>Pour aller plus loin...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TextShape 2"/>
          <p:cNvSpPr txBox="1"/>
          <p:nvPr/>
        </p:nvSpPr>
        <p:spPr>
          <a:xfrm>
            <a:off x="504000" y="1681560"/>
            <a:ext cx="9071640" cy="297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57200" indent="-317160">
              <a:lnSpc>
                <a:spcPct val="200000"/>
              </a:lnSpc>
              <a:buClr>
                <a:srgbClr val="595959"/>
              </a:buClr>
              <a:buFont typeface="Raleway"/>
              <a:buChar char="●"/>
            </a:pPr>
            <a:r>
              <a:rPr b="0" lang="fr-FR" sz="1400" spc="-1" strike="noStrike">
                <a:solidFill>
                  <a:srgbClr val="595959"/>
                </a:solidFill>
                <a:latin typeface="Raleway"/>
                <a:ea typeface="Raleway"/>
              </a:rPr>
              <a:t>Mise en place des traitements journaliers pour mise à jour de la base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595959"/>
              </a:buClr>
              <a:buFont typeface="Raleway"/>
              <a:buChar char="●"/>
            </a:pPr>
            <a:r>
              <a:rPr b="0" lang="fr-FR" sz="1400" spc="-1" strike="noStrike">
                <a:solidFill>
                  <a:srgbClr val="595959"/>
                </a:solidFill>
                <a:latin typeface="Raleway"/>
                <a:ea typeface="Raleway"/>
              </a:rPr>
              <a:t>Constitution d’une segmentation client en fonction de comportements homogènes pour établir des cibles et les leviers marketing correspondants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</a:pPr>
            <a:r>
              <a:rPr b="0" lang="fr-FR" sz="1400" spc="-1" strike="noStrike">
                <a:solidFill>
                  <a:srgbClr val="595959"/>
                </a:solidFill>
                <a:latin typeface="Lato"/>
                <a:ea typeface="Lato"/>
              </a:rPr>
              <a:t>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TextShape 3"/>
          <p:cNvSpPr txBox="1"/>
          <p:nvPr/>
        </p:nvSpPr>
        <p:spPr>
          <a:xfrm>
            <a:off x="9433440" y="5236560"/>
            <a:ext cx="604440" cy="433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100800" bIns="100800"/>
          <a:p>
            <a:pPr algn="r">
              <a:lnSpc>
                <a:spcPct val="100000"/>
              </a:lnSpc>
            </a:pPr>
            <a:fld id="{21CD668B-884B-4E6F-8C83-017A59BFB65E}" type="slidenum">
              <a:rPr b="0" lang="fr-FR" sz="1300" spc="-1" strike="noStrike">
                <a:solidFill>
                  <a:srgbClr val="595959"/>
                </a:solidFill>
                <a:latin typeface="Lato"/>
                <a:ea typeface="Lato"/>
              </a:rPr>
              <a:t>&lt;numéro&gt;</a:t>
            </a:fld>
            <a:endParaRPr b="0" lang="fr-FR" sz="1300" spc="-1" strike="noStrike">
              <a:latin typeface="Times New Roman"/>
            </a:endParaRPr>
          </a:p>
        </p:txBody>
      </p:sp>
      <p:sp>
        <p:nvSpPr>
          <p:cNvPr id="346" name="CustomShape 4"/>
          <p:cNvSpPr/>
          <p:nvPr/>
        </p:nvSpPr>
        <p:spPr>
          <a:xfrm>
            <a:off x="8452440" y="240840"/>
            <a:ext cx="207360" cy="220680"/>
          </a:xfrm>
          <a:prstGeom prst="ellipse">
            <a:avLst/>
          </a:prstGeom>
          <a:solidFill>
            <a:srgbClr val="4285f4"/>
          </a:solidFill>
          <a:ln w="9360">
            <a:solidFill>
              <a:srgbClr val="4285f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5"/>
          <p:cNvSpPr/>
          <p:nvPr/>
        </p:nvSpPr>
        <p:spPr>
          <a:xfrm>
            <a:off x="8736480" y="240840"/>
            <a:ext cx="207360" cy="220680"/>
          </a:xfrm>
          <a:prstGeom prst="ellipse">
            <a:avLst/>
          </a:prstGeom>
          <a:solidFill>
            <a:srgbClr val="db4437"/>
          </a:solidFill>
          <a:ln w="9360">
            <a:solidFill>
              <a:srgbClr val="db44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6"/>
          <p:cNvSpPr/>
          <p:nvPr/>
        </p:nvSpPr>
        <p:spPr>
          <a:xfrm>
            <a:off x="9020160" y="240840"/>
            <a:ext cx="207360" cy="220680"/>
          </a:xfrm>
          <a:prstGeom prst="ellipse">
            <a:avLst/>
          </a:prstGeom>
          <a:solidFill>
            <a:srgbClr val="f4b400"/>
          </a:solidFill>
          <a:ln w="9360">
            <a:solidFill>
              <a:srgbClr val="f4b4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7"/>
          <p:cNvSpPr/>
          <p:nvPr/>
        </p:nvSpPr>
        <p:spPr>
          <a:xfrm>
            <a:off x="9283320" y="240840"/>
            <a:ext cx="207360" cy="220680"/>
          </a:xfrm>
          <a:prstGeom prst="ellipse">
            <a:avLst/>
          </a:prstGeom>
          <a:solidFill>
            <a:srgbClr val="0f9d58"/>
          </a:solidFill>
          <a:ln w="9360">
            <a:solidFill>
              <a:srgbClr val="0f9d5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8"/>
          <p:cNvSpPr/>
          <p:nvPr/>
        </p:nvSpPr>
        <p:spPr>
          <a:xfrm>
            <a:off x="504000" y="34560"/>
            <a:ext cx="7415640" cy="12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fr-FR" sz="3570" spc="-1" strike="noStrike">
                <a:solidFill>
                  <a:srgbClr val="f4b400"/>
                </a:solidFill>
                <a:latin typeface="Raleway"/>
                <a:ea typeface="Raleway"/>
              </a:rPr>
              <a:t>Pour aller plus loin:</a:t>
            </a:r>
            <a:endParaRPr b="0" lang="fr-FR" sz="357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fr-FR" sz="2800" spc="-1" strike="noStrike">
                <a:solidFill>
                  <a:srgbClr val="ffffff"/>
                </a:solidFill>
                <a:latin typeface="Raleway"/>
                <a:ea typeface="Raleway"/>
              </a:rPr>
              <a:t>Pour aller plus loin...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TextShape 2"/>
          <p:cNvSpPr txBox="1"/>
          <p:nvPr/>
        </p:nvSpPr>
        <p:spPr>
          <a:xfrm>
            <a:off x="1618920" y="1872360"/>
            <a:ext cx="3420720" cy="176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57200">
              <a:lnSpc>
                <a:spcPct val="115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</a:pPr>
            <a:r>
              <a:rPr b="0" lang="fr-FR" sz="1400" spc="-1" strike="noStrike">
                <a:solidFill>
                  <a:srgbClr val="595959"/>
                </a:solidFill>
                <a:latin typeface="Lato"/>
                <a:ea typeface="Lato"/>
              </a:rPr>
              <a:t> </a:t>
            </a:r>
            <a:r>
              <a:rPr b="1" lang="fr-FR" sz="3600" spc="-1" strike="noStrike">
                <a:solidFill>
                  <a:srgbClr val="4285f4"/>
                </a:solidFill>
                <a:latin typeface="Raleway"/>
                <a:ea typeface="Raleway"/>
              </a:rPr>
              <a:t>M</a:t>
            </a:r>
            <a:r>
              <a:rPr b="1" lang="fr-FR" sz="3600" spc="-1" strike="noStrike">
                <a:solidFill>
                  <a:srgbClr val="db4437"/>
                </a:solidFill>
                <a:latin typeface="Raleway"/>
                <a:ea typeface="Raleway"/>
              </a:rPr>
              <a:t>E</a:t>
            </a:r>
            <a:r>
              <a:rPr b="1" lang="fr-FR" sz="3600" spc="-1" strike="noStrike">
                <a:solidFill>
                  <a:srgbClr val="f4b400"/>
                </a:solidFill>
                <a:latin typeface="Raleway"/>
                <a:ea typeface="Raleway"/>
              </a:rPr>
              <a:t>R</a:t>
            </a:r>
            <a:r>
              <a:rPr b="1" lang="fr-FR" sz="3600" spc="-1" strike="noStrike">
                <a:solidFill>
                  <a:srgbClr val="0f9d58"/>
                </a:solidFill>
                <a:latin typeface="Raleway"/>
                <a:ea typeface="Raleway"/>
              </a:rPr>
              <a:t>C</a:t>
            </a:r>
            <a:r>
              <a:rPr b="1" lang="fr-FR" sz="3600" spc="-1" strike="noStrike">
                <a:solidFill>
                  <a:srgbClr val="4285f4"/>
                </a:solidFill>
                <a:latin typeface="Raleway"/>
                <a:ea typeface="Raleway"/>
              </a:rPr>
              <a:t>I</a:t>
            </a:r>
            <a:r>
              <a:rPr b="1" lang="fr-FR" sz="3600" spc="-1" strike="noStrike">
                <a:solidFill>
                  <a:srgbClr val="db4437"/>
                </a:solidFill>
                <a:latin typeface="Raleway"/>
                <a:ea typeface="Raleway"/>
              </a:rPr>
              <a:t> !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TextShape 3"/>
          <p:cNvSpPr txBox="1"/>
          <p:nvPr/>
        </p:nvSpPr>
        <p:spPr>
          <a:xfrm>
            <a:off x="9433440" y="5236560"/>
            <a:ext cx="604440" cy="433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100800" bIns="100800"/>
          <a:p>
            <a:pPr algn="r">
              <a:lnSpc>
                <a:spcPct val="100000"/>
              </a:lnSpc>
            </a:pPr>
            <a:fld id="{24E4AE20-887F-43F6-8488-651F197D75BA}" type="slidenum">
              <a:rPr b="0" lang="fr-FR" sz="1300" spc="-1" strike="noStrike">
                <a:solidFill>
                  <a:srgbClr val="595959"/>
                </a:solidFill>
                <a:latin typeface="Lato"/>
                <a:ea typeface="Lato"/>
              </a:rPr>
              <a:t>&lt;numéro&gt;</a:t>
            </a:fld>
            <a:endParaRPr b="0" lang="fr-FR" sz="1300" spc="-1" strike="noStrike">
              <a:latin typeface="Times New Roman"/>
            </a:endParaRPr>
          </a:p>
        </p:txBody>
      </p:sp>
      <p:sp>
        <p:nvSpPr>
          <p:cNvPr id="354" name="CustomShape 4"/>
          <p:cNvSpPr/>
          <p:nvPr/>
        </p:nvSpPr>
        <p:spPr>
          <a:xfrm>
            <a:off x="8452440" y="240840"/>
            <a:ext cx="207360" cy="220680"/>
          </a:xfrm>
          <a:prstGeom prst="ellipse">
            <a:avLst/>
          </a:prstGeom>
          <a:solidFill>
            <a:srgbClr val="4285f4"/>
          </a:solidFill>
          <a:ln w="9360">
            <a:solidFill>
              <a:srgbClr val="4285f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5"/>
          <p:cNvSpPr/>
          <p:nvPr/>
        </p:nvSpPr>
        <p:spPr>
          <a:xfrm>
            <a:off x="8736480" y="240840"/>
            <a:ext cx="207360" cy="220680"/>
          </a:xfrm>
          <a:prstGeom prst="ellipse">
            <a:avLst/>
          </a:prstGeom>
          <a:solidFill>
            <a:srgbClr val="db4437"/>
          </a:solidFill>
          <a:ln w="9360">
            <a:solidFill>
              <a:srgbClr val="db44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6"/>
          <p:cNvSpPr/>
          <p:nvPr/>
        </p:nvSpPr>
        <p:spPr>
          <a:xfrm>
            <a:off x="9020160" y="240840"/>
            <a:ext cx="207360" cy="220680"/>
          </a:xfrm>
          <a:prstGeom prst="ellipse">
            <a:avLst/>
          </a:prstGeom>
          <a:solidFill>
            <a:srgbClr val="f4b400"/>
          </a:solidFill>
          <a:ln w="9360">
            <a:solidFill>
              <a:srgbClr val="f4b4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7"/>
          <p:cNvSpPr/>
          <p:nvPr/>
        </p:nvSpPr>
        <p:spPr>
          <a:xfrm>
            <a:off x="9283320" y="240840"/>
            <a:ext cx="207360" cy="220680"/>
          </a:xfrm>
          <a:prstGeom prst="ellipse">
            <a:avLst/>
          </a:prstGeom>
          <a:solidFill>
            <a:srgbClr val="0f9d58"/>
          </a:solidFill>
          <a:ln w="9360">
            <a:solidFill>
              <a:srgbClr val="0f9d58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58" name="Google Shape;380;p36" descr=""/>
          <p:cNvPicPr/>
          <p:nvPr/>
        </p:nvPicPr>
        <p:blipFill>
          <a:blip r:embed="rId1"/>
          <a:stretch/>
        </p:blipFill>
        <p:spPr>
          <a:xfrm>
            <a:off x="5481000" y="1640520"/>
            <a:ext cx="2142720" cy="214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fr-FR" sz="3570" spc="-1" strike="noStrike">
                <a:solidFill>
                  <a:srgbClr val="4285f4"/>
                </a:solidFill>
                <a:latin typeface="Raleway"/>
                <a:ea typeface="Raleway"/>
              </a:rPr>
              <a:t>Agenda</a:t>
            </a:r>
            <a:endParaRPr b="0" lang="fr-FR" sz="35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9433440" y="5236560"/>
            <a:ext cx="604440" cy="433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100800" bIns="100800"/>
          <a:p>
            <a:pPr algn="r">
              <a:lnSpc>
                <a:spcPct val="100000"/>
              </a:lnSpc>
            </a:pPr>
            <a:fld id="{C843EA2B-B4A9-437B-B4DA-67ECCD481E6F}" type="slidenum">
              <a:rPr b="0" lang="fr-FR" sz="1300" spc="-1" strike="noStrike">
                <a:solidFill>
                  <a:srgbClr val="595959"/>
                </a:solidFill>
                <a:latin typeface="Lato"/>
                <a:ea typeface="Lato"/>
              </a:rPr>
              <a:t>&lt;numéro&gt;</a:t>
            </a:fld>
            <a:endParaRPr b="0" lang="fr-FR" sz="1300" spc="-1" strike="noStrike">
              <a:latin typeface="Times New Roman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5241960" y="1791000"/>
            <a:ext cx="1631520" cy="211572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76320">
            <a:solidFill>
              <a:srgbClr val="f4b4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595959"/>
                </a:solidFill>
                <a:latin typeface="Lato"/>
                <a:ea typeface="Lato"/>
              </a:rPr>
              <a:t>Développer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3218760" y="1791000"/>
            <a:ext cx="1631520" cy="211572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76320">
            <a:solidFill>
              <a:srgbClr val="db443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595959"/>
                </a:solidFill>
                <a:latin typeface="Lato"/>
                <a:ea typeface="Lato"/>
              </a:rPr>
              <a:t>Concevoir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1134720" y="1777320"/>
            <a:ext cx="1631520" cy="211572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76320">
            <a:solidFill>
              <a:srgbClr val="4285f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595959"/>
                </a:solidFill>
                <a:latin typeface="Lato"/>
                <a:ea typeface="Lato"/>
              </a:rPr>
              <a:t>Intro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1" name="CustomShape 6"/>
          <p:cNvSpPr/>
          <p:nvPr/>
        </p:nvSpPr>
        <p:spPr>
          <a:xfrm>
            <a:off x="7333560" y="1791000"/>
            <a:ext cx="1631520" cy="211572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76320">
            <a:solidFill>
              <a:srgbClr val="0f9d5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595959"/>
                </a:solidFill>
                <a:latin typeface="Lato"/>
                <a:ea typeface="Lato"/>
              </a:rPr>
              <a:t>Exploiter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2" name="CustomShape 7"/>
          <p:cNvSpPr/>
          <p:nvPr/>
        </p:nvSpPr>
        <p:spPr>
          <a:xfrm>
            <a:off x="8452440" y="240840"/>
            <a:ext cx="207360" cy="220680"/>
          </a:xfrm>
          <a:prstGeom prst="ellipse">
            <a:avLst/>
          </a:prstGeom>
          <a:solidFill>
            <a:srgbClr val="4285f4"/>
          </a:solidFill>
          <a:ln w="9360">
            <a:solidFill>
              <a:srgbClr val="4285f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8"/>
          <p:cNvSpPr/>
          <p:nvPr/>
        </p:nvSpPr>
        <p:spPr>
          <a:xfrm>
            <a:off x="8736480" y="240840"/>
            <a:ext cx="207360" cy="220680"/>
          </a:xfrm>
          <a:prstGeom prst="ellipse">
            <a:avLst/>
          </a:prstGeom>
          <a:solidFill>
            <a:srgbClr val="db4437"/>
          </a:solidFill>
          <a:ln w="9360">
            <a:solidFill>
              <a:srgbClr val="db44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9"/>
          <p:cNvSpPr/>
          <p:nvPr/>
        </p:nvSpPr>
        <p:spPr>
          <a:xfrm>
            <a:off x="9020160" y="240840"/>
            <a:ext cx="207360" cy="220680"/>
          </a:xfrm>
          <a:prstGeom prst="ellipse">
            <a:avLst/>
          </a:prstGeom>
          <a:solidFill>
            <a:srgbClr val="f4b400"/>
          </a:solidFill>
          <a:ln w="9360">
            <a:solidFill>
              <a:srgbClr val="f4b4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10"/>
          <p:cNvSpPr/>
          <p:nvPr/>
        </p:nvSpPr>
        <p:spPr>
          <a:xfrm>
            <a:off x="9283320" y="240840"/>
            <a:ext cx="207360" cy="220680"/>
          </a:xfrm>
          <a:prstGeom prst="ellipse">
            <a:avLst/>
          </a:prstGeom>
          <a:solidFill>
            <a:srgbClr val="0f9d58"/>
          </a:solidFill>
          <a:ln w="9360">
            <a:solidFill>
              <a:srgbClr val="0f9d58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fr-FR" sz="3570" spc="-1" strike="noStrike">
                <a:solidFill>
                  <a:srgbClr val="4285f4"/>
                </a:solidFill>
                <a:latin typeface="Raleway"/>
                <a:ea typeface="Raleway"/>
              </a:rPr>
              <a:t>Intro - le projet</a:t>
            </a:r>
            <a:endParaRPr b="0" lang="fr-FR" sz="35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504000" y="1368000"/>
            <a:ext cx="9071640" cy="79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4285f4"/>
                </a:solidFill>
                <a:latin typeface="Raleway"/>
                <a:ea typeface="Raleway"/>
              </a:rPr>
              <a:t>G</a:t>
            </a:r>
            <a:r>
              <a:rPr b="1" lang="fr-FR" sz="2400" spc="-1" strike="noStrike">
                <a:solidFill>
                  <a:srgbClr val="db4437"/>
                </a:solidFill>
                <a:latin typeface="Raleway"/>
                <a:ea typeface="Raleway"/>
              </a:rPr>
              <a:t>o</a:t>
            </a:r>
            <a:r>
              <a:rPr b="1" lang="fr-FR" sz="2400" spc="-1" strike="noStrike">
                <a:solidFill>
                  <a:srgbClr val="f4b400"/>
                </a:solidFill>
                <a:latin typeface="Raleway"/>
                <a:ea typeface="Raleway"/>
              </a:rPr>
              <a:t>o</a:t>
            </a:r>
            <a:r>
              <a:rPr b="1" lang="fr-FR" sz="2400" spc="-1" strike="noStrike">
                <a:solidFill>
                  <a:srgbClr val="4285f4"/>
                </a:solidFill>
                <a:latin typeface="Raleway"/>
                <a:ea typeface="Raleway"/>
              </a:rPr>
              <a:t>g</a:t>
            </a:r>
            <a:r>
              <a:rPr b="1" lang="fr-FR" sz="2400" spc="-1" strike="noStrike">
                <a:solidFill>
                  <a:srgbClr val="0f9d58"/>
                </a:solidFill>
                <a:latin typeface="Raleway"/>
                <a:ea typeface="Raleway"/>
              </a:rPr>
              <a:t>l</a:t>
            </a:r>
            <a:r>
              <a:rPr b="1" lang="fr-FR" sz="2400" spc="-1" strike="noStrike">
                <a:solidFill>
                  <a:srgbClr val="db4437"/>
                </a:solidFill>
                <a:latin typeface="Raleway"/>
                <a:ea typeface="Raleway"/>
              </a:rPr>
              <a:t>e</a:t>
            </a:r>
            <a:r>
              <a:rPr b="1" lang="fr-FR" sz="2400" spc="-1" strike="noStrike">
                <a:solidFill>
                  <a:srgbClr val="666666"/>
                </a:solidFill>
                <a:latin typeface="Raleway"/>
                <a:ea typeface="Raleway"/>
              </a:rPr>
              <a:t> Merchandise Store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666666"/>
                </a:solidFill>
                <a:latin typeface="Raleway"/>
                <a:ea typeface="Raleway"/>
              </a:rPr>
              <a:t>site d'e-commerce qui vend les produits dérivés des marques Google, Android, You Tube...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800"/>
              </a:spcAf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9433440" y="5236560"/>
            <a:ext cx="604440" cy="433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100800" bIns="100800"/>
          <a:p>
            <a:pPr algn="r">
              <a:lnSpc>
                <a:spcPct val="100000"/>
              </a:lnSpc>
            </a:pPr>
            <a:fld id="{1F37C42C-04B7-47E7-BD8D-01330DDDB127}" type="slidenum">
              <a:rPr b="0" lang="fr-FR" sz="1300" spc="-1" strike="noStrike">
                <a:solidFill>
                  <a:srgbClr val="595959"/>
                </a:solidFill>
                <a:latin typeface="Lato"/>
                <a:ea typeface="Lato"/>
              </a:rPr>
              <a:t>&lt;numéro&gt;</a:t>
            </a:fld>
            <a:endParaRPr b="0" lang="fr-FR" sz="1300" spc="-1" strike="noStrike">
              <a:latin typeface="Times New Roman"/>
            </a:endParaRPr>
          </a:p>
        </p:txBody>
      </p:sp>
      <p:pic>
        <p:nvPicPr>
          <p:cNvPr id="189" name="Google Shape;143;p19" descr=""/>
          <p:cNvPicPr/>
          <p:nvPr/>
        </p:nvPicPr>
        <p:blipFill>
          <a:blip r:embed="rId1"/>
          <a:stretch/>
        </p:blipFill>
        <p:spPr>
          <a:xfrm>
            <a:off x="656280" y="2102040"/>
            <a:ext cx="7586640" cy="2932200"/>
          </a:xfrm>
          <a:prstGeom prst="rect">
            <a:avLst/>
          </a:prstGeom>
          <a:ln>
            <a:noFill/>
          </a:ln>
        </p:spPr>
      </p:pic>
      <p:sp>
        <p:nvSpPr>
          <p:cNvPr id="190" name="CustomShape 4"/>
          <p:cNvSpPr/>
          <p:nvPr/>
        </p:nvSpPr>
        <p:spPr>
          <a:xfrm>
            <a:off x="8452440" y="240840"/>
            <a:ext cx="207360" cy="220680"/>
          </a:xfrm>
          <a:prstGeom prst="ellipse">
            <a:avLst/>
          </a:prstGeom>
          <a:solidFill>
            <a:srgbClr val="4285f4"/>
          </a:solidFill>
          <a:ln w="9360">
            <a:solidFill>
              <a:srgbClr val="4285f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5"/>
          <p:cNvSpPr/>
          <p:nvPr/>
        </p:nvSpPr>
        <p:spPr>
          <a:xfrm>
            <a:off x="8736480" y="240840"/>
            <a:ext cx="207360" cy="220680"/>
          </a:xfrm>
          <a:prstGeom prst="ellipse">
            <a:avLst/>
          </a:prstGeom>
          <a:solidFill>
            <a:srgbClr val="b7b7b7"/>
          </a:solidFill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6"/>
          <p:cNvSpPr/>
          <p:nvPr/>
        </p:nvSpPr>
        <p:spPr>
          <a:xfrm>
            <a:off x="9020160" y="240840"/>
            <a:ext cx="207360" cy="220680"/>
          </a:xfrm>
          <a:prstGeom prst="ellipse">
            <a:avLst/>
          </a:prstGeom>
          <a:solidFill>
            <a:srgbClr val="b7b7b7"/>
          </a:solidFill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7"/>
          <p:cNvSpPr/>
          <p:nvPr/>
        </p:nvSpPr>
        <p:spPr>
          <a:xfrm>
            <a:off x="9283320" y="240840"/>
            <a:ext cx="207360" cy="220680"/>
          </a:xfrm>
          <a:prstGeom prst="ellipse">
            <a:avLst/>
          </a:prstGeom>
          <a:solidFill>
            <a:srgbClr val="b7b7b7"/>
          </a:solidFill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304200" y="1506600"/>
            <a:ext cx="9072720" cy="38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aleway"/>
              <a:buChar char="●"/>
            </a:pPr>
            <a:r>
              <a:rPr b="0" lang="fr-FR" sz="1800" spc="-1" strike="noStrike">
                <a:solidFill>
                  <a:srgbClr val="434343"/>
                </a:solidFill>
                <a:latin typeface="Raleway"/>
                <a:ea typeface="Raleway"/>
              </a:rPr>
              <a:t>Améliorer la connaissance client</a:t>
            </a:r>
            <a:endParaRPr b="0" lang="fr-FR" sz="1800" spc="-1" strike="noStrike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aleway"/>
              <a:buChar char="●"/>
            </a:pPr>
            <a:r>
              <a:rPr b="0" lang="fr-FR" sz="1800" spc="-1" strike="noStrike">
                <a:solidFill>
                  <a:srgbClr val="434343"/>
                </a:solidFill>
                <a:latin typeface="Raleway"/>
                <a:ea typeface="Raleway"/>
              </a:rPr>
              <a:t>Dégager des leviers d’action, améliorer la performance du site et la conversion</a:t>
            </a:r>
            <a:endParaRPr b="0" lang="fr-F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just">
              <a:lnSpc>
                <a:spcPct val="107000"/>
              </a:lnSpc>
            </a:pPr>
            <a:endParaRPr b="0" lang="fr-FR" sz="1800" spc="-1" strike="noStrike">
              <a:latin typeface="Arial"/>
            </a:endParaRPr>
          </a:p>
          <a:p>
            <a:pPr algn="just">
              <a:lnSpc>
                <a:spcPct val="107000"/>
              </a:lnSpc>
              <a:spcBef>
                <a:spcPts val="799"/>
              </a:spcBef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1850040" y="3265200"/>
            <a:ext cx="639720" cy="60948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4285f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54000" rIns="54000" tIns="54000" bIns="54000" anchor="ctr"/>
          <a:p>
            <a:pPr>
              <a:lnSpc>
                <a:spcPct val="100000"/>
              </a:lnSpc>
            </a:pPr>
            <a:r>
              <a:rPr b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Marketing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196" name="TextShape 3"/>
          <p:cNvSpPr txBox="1"/>
          <p:nvPr/>
        </p:nvSpPr>
        <p:spPr>
          <a:xfrm>
            <a:off x="9433440" y="5236560"/>
            <a:ext cx="604440" cy="433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100800" bIns="100800"/>
          <a:p>
            <a:pPr algn="r">
              <a:lnSpc>
                <a:spcPct val="100000"/>
              </a:lnSpc>
            </a:pPr>
            <a:fld id="{A468D1FA-70A2-47E7-9848-412188D1ED65}" type="slidenum">
              <a:rPr b="0" lang="fr-FR" sz="1300" spc="-1" strike="noStrike">
                <a:solidFill>
                  <a:srgbClr val="595959"/>
                </a:solidFill>
                <a:latin typeface="Lato"/>
                <a:ea typeface="Lato"/>
              </a:rPr>
              <a:t>&lt;numéro&gt;</a:t>
            </a:fld>
            <a:endParaRPr b="0" lang="fr-FR" sz="1300" spc="-1" strike="noStrike">
              <a:latin typeface="Times New Roman"/>
            </a:endParaRPr>
          </a:p>
        </p:txBody>
      </p:sp>
      <p:sp>
        <p:nvSpPr>
          <p:cNvPr id="197" name="TextShape 4"/>
          <p:cNvSpPr txBox="1"/>
          <p:nvPr/>
        </p:nvSpPr>
        <p:spPr>
          <a:xfrm>
            <a:off x="504000" y="216000"/>
            <a:ext cx="7171920" cy="93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fr-FR" sz="3570" spc="-1" strike="noStrike">
                <a:solidFill>
                  <a:srgbClr val="4285f4"/>
                </a:solidFill>
                <a:latin typeface="Raleway"/>
                <a:ea typeface="Raleway"/>
              </a:rPr>
              <a:t>Intro - cahier des charges</a:t>
            </a:r>
            <a:endParaRPr b="0" lang="fr-FR" sz="35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8452440" y="240840"/>
            <a:ext cx="207360" cy="220680"/>
          </a:xfrm>
          <a:prstGeom prst="ellipse">
            <a:avLst/>
          </a:prstGeom>
          <a:solidFill>
            <a:srgbClr val="4285f4"/>
          </a:solidFill>
          <a:ln w="9360">
            <a:solidFill>
              <a:srgbClr val="4285f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6"/>
          <p:cNvSpPr/>
          <p:nvPr/>
        </p:nvSpPr>
        <p:spPr>
          <a:xfrm>
            <a:off x="8736480" y="240840"/>
            <a:ext cx="207360" cy="220680"/>
          </a:xfrm>
          <a:prstGeom prst="ellipse">
            <a:avLst/>
          </a:prstGeom>
          <a:solidFill>
            <a:srgbClr val="b7b7b7"/>
          </a:solidFill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7"/>
          <p:cNvSpPr/>
          <p:nvPr/>
        </p:nvSpPr>
        <p:spPr>
          <a:xfrm>
            <a:off x="3549960" y="3270240"/>
            <a:ext cx="656280" cy="56376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f4b4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54000" tIns="54000" bIns="54000" anchor="ctr"/>
          <a:p>
            <a:pPr>
              <a:lnSpc>
                <a:spcPct val="100000"/>
              </a:lnSpc>
            </a:pPr>
            <a:r>
              <a:rPr b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Com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01" name="CustomShape 8"/>
          <p:cNvSpPr/>
          <p:nvPr/>
        </p:nvSpPr>
        <p:spPr>
          <a:xfrm>
            <a:off x="9020160" y="240840"/>
            <a:ext cx="207360" cy="220680"/>
          </a:xfrm>
          <a:prstGeom prst="ellipse">
            <a:avLst/>
          </a:prstGeom>
          <a:solidFill>
            <a:srgbClr val="b7b7b7"/>
          </a:solidFill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9"/>
          <p:cNvSpPr/>
          <p:nvPr/>
        </p:nvSpPr>
        <p:spPr>
          <a:xfrm>
            <a:off x="9283320" y="240840"/>
            <a:ext cx="207360" cy="220680"/>
          </a:xfrm>
          <a:prstGeom prst="ellipse">
            <a:avLst/>
          </a:prstGeom>
          <a:solidFill>
            <a:srgbClr val="b7b7b7"/>
          </a:solidFill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10"/>
          <p:cNvSpPr/>
          <p:nvPr/>
        </p:nvSpPr>
        <p:spPr>
          <a:xfrm>
            <a:off x="2687400" y="2950200"/>
            <a:ext cx="656280" cy="62172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db443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54000" rIns="54000" tIns="54000" bIns="54000" anchor="ctr"/>
          <a:p>
            <a:pPr>
              <a:lnSpc>
                <a:spcPct val="100000"/>
              </a:lnSpc>
            </a:pPr>
            <a:r>
              <a:rPr b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CRM</a:t>
            </a:r>
            <a:endParaRPr b="0" lang="fr-FR" sz="1100" spc="-1" strike="noStrike">
              <a:latin typeface="Arial"/>
            </a:endParaRPr>
          </a:p>
        </p:txBody>
      </p:sp>
      <p:pic>
        <p:nvPicPr>
          <p:cNvPr id="204" name="Google Shape;162;p20" descr=""/>
          <p:cNvPicPr/>
          <p:nvPr/>
        </p:nvPicPr>
        <p:blipFill>
          <a:blip r:embed="rId1"/>
          <a:stretch/>
        </p:blipFill>
        <p:spPr>
          <a:xfrm>
            <a:off x="5372640" y="3278160"/>
            <a:ext cx="2999880" cy="1523520"/>
          </a:xfrm>
          <a:prstGeom prst="rect">
            <a:avLst/>
          </a:prstGeom>
          <a:ln>
            <a:noFill/>
          </a:ln>
        </p:spPr>
      </p:pic>
      <p:sp>
        <p:nvSpPr>
          <p:cNvPr id="205" name="CustomShape 11"/>
          <p:cNvSpPr/>
          <p:nvPr/>
        </p:nvSpPr>
        <p:spPr>
          <a:xfrm>
            <a:off x="857520" y="5236560"/>
            <a:ext cx="820116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434343"/>
                </a:solidFill>
                <a:latin typeface="Raleway"/>
                <a:ea typeface="Raleway"/>
              </a:rPr>
              <a:t>Dans le cadre du RGPD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06" name="Google Shape;164;p20" descr=""/>
          <p:cNvPicPr/>
          <p:nvPr/>
        </p:nvPicPr>
        <p:blipFill>
          <a:blip r:embed="rId2"/>
          <a:stretch/>
        </p:blipFill>
        <p:spPr>
          <a:xfrm>
            <a:off x="2539800" y="3809880"/>
            <a:ext cx="1042560" cy="130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504000" y="216000"/>
            <a:ext cx="7055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fr-FR" sz="3570" spc="-1" strike="noStrike">
                <a:solidFill>
                  <a:srgbClr val="4285f4"/>
                </a:solidFill>
                <a:latin typeface="Raleway"/>
                <a:ea typeface="Raleway"/>
              </a:rPr>
              <a:t>Intro - KPI attendus</a:t>
            </a:r>
            <a:endParaRPr b="0" lang="fr-FR" sz="357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504000" y="1368000"/>
            <a:ext cx="9071640" cy="40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342720">
              <a:lnSpc>
                <a:spcPct val="150000"/>
              </a:lnSpc>
              <a:spcBef>
                <a:spcPts val="1148"/>
              </a:spcBef>
              <a:buClr>
                <a:srgbClr val="000000"/>
              </a:buClr>
              <a:buFont typeface="Raleway"/>
              <a:buChar char="●"/>
            </a:pPr>
            <a:r>
              <a:rPr b="0" lang="fr-FR" sz="1800" spc="-1" strike="noStrike">
                <a:solidFill>
                  <a:srgbClr val="434343"/>
                </a:solidFill>
                <a:latin typeface="Raleway"/>
                <a:ea typeface="Raleway"/>
              </a:rPr>
              <a:t>Nombre de sessions, tendance, pics de trafic</a:t>
            </a:r>
            <a:endParaRPr b="0" lang="fr-FR" sz="1800" spc="-1" strike="noStrike">
              <a:latin typeface="Arial"/>
            </a:endParaRPr>
          </a:p>
          <a:p>
            <a:pPr marL="457200" indent="-342720">
              <a:lnSpc>
                <a:spcPct val="150000"/>
              </a:lnSpc>
              <a:spcBef>
                <a:spcPts val="1148"/>
              </a:spcBef>
              <a:buClr>
                <a:srgbClr val="000000"/>
              </a:buClr>
              <a:buFont typeface="Raleway"/>
              <a:buChar char="●"/>
            </a:pPr>
            <a:r>
              <a:rPr b="0" lang="fr-FR" sz="1800" spc="-1" strike="noStrike">
                <a:solidFill>
                  <a:srgbClr val="434343"/>
                </a:solidFill>
                <a:latin typeface="Raleway"/>
                <a:ea typeface="Raleway"/>
              </a:rPr>
              <a:t>Provenance géographique</a:t>
            </a:r>
            <a:endParaRPr b="0" lang="fr-FR" sz="1800" spc="-1" strike="noStrike">
              <a:latin typeface="Arial"/>
            </a:endParaRPr>
          </a:p>
          <a:p>
            <a:pPr marL="457200" indent="-342720">
              <a:lnSpc>
                <a:spcPct val="150000"/>
              </a:lnSpc>
              <a:spcBef>
                <a:spcPts val="1148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fr-FR" sz="1800" spc="-1" strike="noStrike">
                <a:solidFill>
                  <a:srgbClr val="434343"/>
                </a:solidFill>
                <a:latin typeface="Raleway"/>
                <a:ea typeface="Raleway"/>
              </a:rPr>
              <a:t>Source du trafic: Organic Search, Direct, Referral, Ads, Social</a:t>
            </a:r>
            <a:endParaRPr b="0" lang="fr-FR" sz="1800" spc="-1" strike="noStrike">
              <a:latin typeface="Arial"/>
            </a:endParaRPr>
          </a:p>
          <a:p>
            <a:pPr marL="457200" indent="-342720">
              <a:lnSpc>
                <a:spcPct val="150000"/>
              </a:lnSpc>
              <a:spcBef>
                <a:spcPts val="1148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fr-FR" sz="1800" spc="-1" strike="noStrike">
                <a:solidFill>
                  <a:srgbClr val="434343"/>
                </a:solidFill>
                <a:latin typeface="Raleway"/>
                <a:ea typeface="Raleway"/>
              </a:rPr>
              <a:t>Taux de conversion (taux moyen : 3%), tendance, selon source / durée...</a:t>
            </a:r>
            <a:endParaRPr b="0" lang="fr-FR" sz="1800" spc="-1" strike="noStrike">
              <a:latin typeface="Arial"/>
            </a:endParaRPr>
          </a:p>
          <a:p>
            <a:pPr marL="432000" indent="-283680">
              <a:lnSpc>
                <a:spcPct val="150000"/>
              </a:lnSpc>
              <a:spcBef>
                <a:spcPts val="1148"/>
              </a:spcBef>
              <a:buClr>
                <a:srgbClr val="000000"/>
              </a:buClr>
              <a:buFont typeface="Raleway"/>
              <a:buChar char="●"/>
            </a:pPr>
            <a:r>
              <a:rPr b="0" lang="fr-FR" sz="1800" spc="-1" strike="noStrike">
                <a:solidFill>
                  <a:srgbClr val="434343"/>
                </a:solidFill>
                <a:latin typeface="Raleway"/>
                <a:ea typeface="Raleway"/>
              </a:rPr>
              <a:t>Taux de rebond (doit être inférieur à 50%), tendance, analyse par source</a:t>
            </a:r>
            <a:endParaRPr b="0" lang="fr-FR" sz="1800" spc="-1" strike="noStrike">
              <a:latin typeface="Arial"/>
            </a:endParaRPr>
          </a:p>
          <a:p>
            <a:pPr marL="457200" indent="-342720">
              <a:lnSpc>
                <a:spcPct val="150000"/>
              </a:lnSpc>
              <a:spcBef>
                <a:spcPts val="1148"/>
              </a:spcBef>
              <a:buClr>
                <a:srgbClr val="000000"/>
              </a:buClr>
              <a:buFont typeface="Raleway"/>
              <a:buChar char="●"/>
            </a:pPr>
            <a:r>
              <a:rPr b="0" lang="fr-FR" sz="1800" spc="-1" strike="noStrike">
                <a:solidFill>
                  <a:srgbClr val="434343"/>
                </a:solidFill>
                <a:latin typeface="Raleway"/>
                <a:ea typeface="Raleway"/>
              </a:rPr>
              <a:t>Top 5  des pages produits visitées</a:t>
            </a:r>
            <a:endParaRPr b="0" lang="fr-FR" sz="18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48"/>
              </a:spcBef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9433440" y="5236560"/>
            <a:ext cx="604440" cy="433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100800" bIns="100800"/>
          <a:p>
            <a:pPr algn="r">
              <a:lnSpc>
                <a:spcPct val="100000"/>
              </a:lnSpc>
            </a:pPr>
            <a:fld id="{B3E7C1A6-7861-4CB5-A81F-BC12704737CB}" type="slidenum">
              <a:rPr b="0" lang="fr-FR" sz="1300" spc="-1" strike="noStrike">
                <a:solidFill>
                  <a:srgbClr val="595959"/>
                </a:solidFill>
                <a:latin typeface="Lato"/>
                <a:ea typeface="Lato"/>
              </a:rPr>
              <a:t>&lt;numéro&gt;</a:t>
            </a:fld>
            <a:endParaRPr b="0" lang="fr-FR" sz="1300" spc="-1" strike="noStrike">
              <a:latin typeface="Times New Roman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8452440" y="240840"/>
            <a:ext cx="207360" cy="220680"/>
          </a:xfrm>
          <a:prstGeom prst="ellipse">
            <a:avLst/>
          </a:prstGeom>
          <a:solidFill>
            <a:srgbClr val="4285f4"/>
          </a:solidFill>
          <a:ln w="9360">
            <a:solidFill>
              <a:srgbClr val="4285f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5"/>
          <p:cNvSpPr/>
          <p:nvPr/>
        </p:nvSpPr>
        <p:spPr>
          <a:xfrm>
            <a:off x="8736480" y="240840"/>
            <a:ext cx="207360" cy="220680"/>
          </a:xfrm>
          <a:prstGeom prst="ellipse">
            <a:avLst/>
          </a:prstGeom>
          <a:solidFill>
            <a:srgbClr val="b7b7b7"/>
          </a:solidFill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6"/>
          <p:cNvSpPr/>
          <p:nvPr/>
        </p:nvSpPr>
        <p:spPr>
          <a:xfrm>
            <a:off x="9020160" y="240840"/>
            <a:ext cx="207360" cy="220680"/>
          </a:xfrm>
          <a:prstGeom prst="ellipse">
            <a:avLst/>
          </a:prstGeom>
          <a:solidFill>
            <a:srgbClr val="b7b7b7"/>
          </a:solidFill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7"/>
          <p:cNvSpPr/>
          <p:nvPr/>
        </p:nvSpPr>
        <p:spPr>
          <a:xfrm>
            <a:off x="9283320" y="240840"/>
            <a:ext cx="207360" cy="220680"/>
          </a:xfrm>
          <a:prstGeom prst="ellipse">
            <a:avLst/>
          </a:prstGeom>
          <a:solidFill>
            <a:srgbClr val="b7b7b7"/>
          </a:solidFill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180;p22" descr=""/>
          <p:cNvPicPr/>
          <p:nvPr/>
        </p:nvPicPr>
        <p:blipFill>
          <a:blip r:embed="rId1"/>
          <a:stretch/>
        </p:blipFill>
        <p:spPr>
          <a:xfrm>
            <a:off x="405720" y="2892960"/>
            <a:ext cx="1230480" cy="933480"/>
          </a:xfrm>
          <a:prstGeom prst="rect">
            <a:avLst/>
          </a:prstGeom>
          <a:ln>
            <a:noFill/>
          </a:ln>
        </p:spPr>
      </p:pic>
      <p:sp>
        <p:nvSpPr>
          <p:cNvPr id="215" name="CustomShape 1"/>
          <p:cNvSpPr/>
          <p:nvPr/>
        </p:nvSpPr>
        <p:spPr>
          <a:xfrm>
            <a:off x="504000" y="216000"/>
            <a:ext cx="7055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fr-FR" sz="3570" spc="-1" strike="noStrike">
                <a:solidFill>
                  <a:srgbClr val="db4437"/>
                </a:solidFill>
                <a:latin typeface="Raleway"/>
                <a:ea typeface="Raleway"/>
              </a:rPr>
              <a:t>Concevoir</a:t>
            </a:r>
            <a:r>
              <a:rPr b="1" lang="fr-FR" sz="3570" spc="-1" strike="noStrike">
                <a:solidFill>
                  <a:srgbClr val="4285f4"/>
                </a:solidFill>
                <a:latin typeface="Raleway"/>
                <a:ea typeface="Raleway"/>
              </a:rPr>
              <a:t> </a:t>
            </a:r>
            <a:endParaRPr b="0" lang="fr-FR" sz="3570" spc="-1" strike="noStrike">
              <a:latin typeface="Arial"/>
            </a:endParaRPr>
          </a:p>
        </p:txBody>
      </p:sp>
      <p:pic>
        <p:nvPicPr>
          <p:cNvPr id="216" name="Google Shape;182;p22" descr=""/>
          <p:cNvPicPr/>
          <p:nvPr/>
        </p:nvPicPr>
        <p:blipFill>
          <a:blip r:embed="rId2"/>
          <a:stretch/>
        </p:blipFill>
        <p:spPr>
          <a:xfrm>
            <a:off x="2303280" y="3331440"/>
            <a:ext cx="703440" cy="703440"/>
          </a:xfrm>
          <a:prstGeom prst="rect">
            <a:avLst/>
          </a:prstGeom>
          <a:ln>
            <a:noFill/>
          </a:ln>
        </p:spPr>
      </p:pic>
      <p:pic>
        <p:nvPicPr>
          <p:cNvPr id="217" name="Google Shape;183;p22" descr=""/>
          <p:cNvPicPr/>
          <p:nvPr/>
        </p:nvPicPr>
        <p:blipFill>
          <a:blip r:embed="rId3"/>
          <a:stretch/>
        </p:blipFill>
        <p:spPr>
          <a:xfrm>
            <a:off x="3226320" y="3126600"/>
            <a:ext cx="851760" cy="991080"/>
          </a:xfrm>
          <a:prstGeom prst="rect">
            <a:avLst/>
          </a:prstGeom>
          <a:ln>
            <a:noFill/>
          </a:ln>
        </p:spPr>
      </p:pic>
      <p:pic>
        <p:nvPicPr>
          <p:cNvPr id="218" name="Google Shape;184;p22" descr=""/>
          <p:cNvPicPr/>
          <p:nvPr/>
        </p:nvPicPr>
        <p:blipFill>
          <a:blip r:embed="rId4"/>
          <a:stretch/>
        </p:blipFill>
        <p:spPr>
          <a:xfrm>
            <a:off x="5391720" y="3331440"/>
            <a:ext cx="1806120" cy="935640"/>
          </a:xfrm>
          <a:prstGeom prst="rect">
            <a:avLst/>
          </a:prstGeom>
          <a:ln>
            <a:noFill/>
          </a:ln>
        </p:spPr>
      </p:pic>
      <p:pic>
        <p:nvPicPr>
          <p:cNvPr id="219" name="Google Shape;185;p22" descr=""/>
          <p:cNvPicPr/>
          <p:nvPr/>
        </p:nvPicPr>
        <p:blipFill>
          <a:blip r:embed="rId5"/>
          <a:stretch/>
        </p:blipFill>
        <p:spPr>
          <a:xfrm>
            <a:off x="2483280" y="4034880"/>
            <a:ext cx="1409400" cy="563400"/>
          </a:xfrm>
          <a:prstGeom prst="rect">
            <a:avLst/>
          </a:prstGeom>
          <a:ln>
            <a:noFill/>
          </a:ln>
        </p:spPr>
      </p:pic>
      <p:pic>
        <p:nvPicPr>
          <p:cNvPr id="220" name="Google Shape;186;p22" descr=""/>
          <p:cNvPicPr/>
          <p:nvPr/>
        </p:nvPicPr>
        <p:blipFill>
          <a:blip r:embed="rId6"/>
          <a:stretch/>
        </p:blipFill>
        <p:spPr>
          <a:xfrm>
            <a:off x="351720" y="3811320"/>
            <a:ext cx="1230480" cy="472320"/>
          </a:xfrm>
          <a:prstGeom prst="rect">
            <a:avLst/>
          </a:prstGeom>
          <a:ln>
            <a:noFill/>
          </a:ln>
        </p:spPr>
      </p:pic>
      <p:sp>
        <p:nvSpPr>
          <p:cNvPr id="221" name="CustomShape 2"/>
          <p:cNvSpPr/>
          <p:nvPr/>
        </p:nvSpPr>
        <p:spPr>
          <a:xfrm>
            <a:off x="8452440" y="240840"/>
            <a:ext cx="207360" cy="220680"/>
          </a:xfrm>
          <a:prstGeom prst="ellipse">
            <a:avLst/>
          </a:prstGeom>
          <a:solidFill>
            <a:srgbClr val="b7b7b7"/>
          </a:solidFill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3"/>
          <p:cNvSpPr/>
          <p:nvPr/>
        </p:nvSpPr>
        <p:spPr>
          <a:xfrm>
            <a:off x="8736480" y="240840"/>
            <a:ext cx="207360" cy="220680"/>
          </a:xfrm>
          <a:prstGeom prst="ellipse">
            <a:avLst/>
          </a:prstGeom>
          <a:solidFill>
            <a:srgbClr val="db4437"/>
          </a:solidFill>
          <a:ln w="9360">
            <a:solidFill>
              <a:srgbClr val="db44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4"/>
          <p:cNvSpPr/>
          <p:nvPr/>
        </p:nvSpPr>
        <p:spPr>
          <a:xfrm>
            <a:off x="9020160" y="240840"/>
            <a:ext cx="207360" cy="220680"/>
          </a:xfrm>
          <a:prstGeom prst="ellipse">
            <a:avLst/>
          </a:prstGeom>
          <a:solidFill>
            <a:srgbClr val="b7b7b7"/>
          </a:solidFill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5"/>
          <p:cNvSpPr/>
          <p:nvPr/>
        </p:nvSpPr>
        <p:spPr>
          <a:xfrm>
            <a:off x="9283320" y="240840"/>
            <a:ext cx="207360" cy="220680"/>
          </a:xfrm>
          <a:prstGeom prst="ellipse">
            <a:avLst/>
          </a:prstGeom>
          <a:solidFill>
            <a:srgbClr val="b7b7b7"/>
          </a:solidFill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6"/>
          <p:cNvSpPr/>
          <p:nvPr/>
        </p:nvSpPr>
        <p:spPr>
          <a:xfrm>
            <a:off x="2282040" y="1632600"/>
            <a:ext cx="1543680" cy="646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440">
            <a:solidFill>
              <a:srgbClr val="db443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595959"/>
                </a:solidFill>
                <a:latin typeface="Lato"/>
                <a:ea typeface="Lato"/>
              </a:rPr>
              <a:t>Traiter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6" name="CustomShape 7"/>
          <p:cNvSpPr/>
          <p:nvPr/>
        </p:nvSpPr>
        <p:spPr>
          <a:xfrm>
            <a:off x="351720" y="1617480"/>
            <a:ext cx="1409400" cy="676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440">
            <a:solidFill>
              <a:srgbClr val="4285f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595959"/>
                </a:solidFill>
                <a:latin typeface="Lato"/>
                <a:ea typeface="Lato"/>
              </a:rPr>
              <a:t>Source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7" name="CustomShape 8"/>
          <p:cNvSpPr/>
          <p:nvPr/>
        </p:nvSpPr>
        <p:spPr>
          <a:xfrm>
            <a:off x="4268160" y="1612080"/>
            <a:ext cx="1543680" cy="646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440">
            <a:solidFill>
              <a:srgbClr val="f4b4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595959"/>
                </a:solidFill>
                <a:latin typeface="Lato"/>
                <a:ea typeface="Lato"/>
              </a:rPr>
              <a:t>BDD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8" name="CustomShape 9"/>
          <p:cNvSpPr/>
          <p:nvPr/>
        </p:nvSpPr>
        <p:spPr>
          <a:xfrm>
            <a:off x="6168240" y="1612080"/>
            <a:ext cx="1543680" cy="646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440">
            <a:solidFill>
              <a:srgbClr val="f4b4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595959"/>
                </a:solidFill>
                <a:latin typeface="Lato"/>
                <a:ea typeface="Lato"/>
              </a:rPr>
              <a:t>Optimiser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9" name="CustomShape 10"/>
          <p:cNvSpPr/>
          <p:nvPr/>
        </p:nvSpPr>
        <p:spPr>
          <a:xfrm>
            <a:off x="8067960" y="1617480"/>
            <a:ext cx="1543680" cy="646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440">
            <a:solidFill>
              <a:srgbClr val="0f9d5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595959"/>
                </a:solidFill>
                <a:latin typeface="Lato"/>
                <a:ea typeface="Lato"/>
              </a:rPr>
              <a:t>Visualiser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0" name="CustomShape 11"/>
          <p:cNvSpPr/>
          <p:nvPr/>
        </p:nvSpPr>
        <p:spPr>
          <a:xfrm flipH="1" rot="10800000">
            <a:off x="9584640" y="2539080"/>
            <a:ext cx="9280080" cy="2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31" name="Google Shape;197;p22" descr=""/>
          <p:cNvPicPr/>
          <p:nvPr/>
        </p:nvPicPr>
        <p:blipFill>
          <a:blip r:embed="rId7"/>
          <a:srcRect l="23643" t="0" r="27212" b="0"/>
          <a:stretch/>
        </p:blipFill>
        <p:spPr>
          <a:xfrm>
            <a:off x="579240" y="4267440"/>
            <a:ext cx="604440" cy="676440"/>
          </a:xfrm>
          <a:prstGeom prst="rect">
            <a:avLst/>
          </a:prstGeom>
          <a:ln>
            <a:noFill/>
          </a:ln>
        </p:spPr>
      </p:pic>
      <p:pic>
        <p:nvPicPr>
          <p:cNvPr id="232" name="Google Shape;198;p22" descr=""/>
          <p:cNvPicPr/>
          <p:nvPr/>
        </p:nvPicPr>
        <p:blipFill>
          <a:blip r:embed="rId8"/>
          <a:stretch/>
        </p:blipFill>
        <p:spPr>
          <a:xfrm>
            <a:off x="2827440" y="4462920"/>
            <a:ext cx="721080" cy="721080"/>
          </a:xfrm>
          <a:prstGeom prst="rect">
            <a:avLst/>
          </a:prstGeom>
          <a:ln>
            <a:noFill/>
          </a:ln>
        </p:spPr>
      </p:pic>
      <p:sp>
        <p:nvSpPr>
          <p:cNvPr id="233" name="CustomShape 12"/>
          <p:cNvSpPr/>
          <p:nvPr/>
        </p:nvSpPr>
        <p:spPr>
          <a:xfrm>
            <a:off x="249120" y="2849040"/>
            <a:ext cx="1543680" cy="2335320"/>
          </a:xfrm>
          <a:prstGeom prst="rect">
            <a:avLst/>
          </a:prstGeom>
          <a:noFill/>
          <a:ln w="9360">
            <a:solidFill>
              <a:srgbClr val="4285f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13"/>
          <p:cNvSpPr/>
          <p:nvPr/>
        </p:nvSpPr>
        <p:spPr>
          <a:xfrm>
            <a:off x="2013120" y="2792160"/>
            <a:ext cx="2434680" cy="2335320"/>
          </a:xfrm>
          <a:prstGeom prst="rect">
            <a:avLst/>
          </a:prstGeom>
          <a:noFill/>
          <a:ln w="9360">
            <a:solidFill>
              <a:srgbClr val="db44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14"/>
          <p:cNvSpPr/>
          <p:nvPr/>
        </p:nvSpPr>
        <p:spPr>
          <a:xfrm>
            <a:off x="5077440" y="2849040"/>
            <a:ext cx="2434680" cy="2335320"/>
          </a:xfrm>
          <a:prstGeom prst="rect">
            <a:avLst/>
          </a:prstGeom>
          <a:noFill/>
          <a:ln w="9360">
            <a:solidFill>
              <a:srgbClr val="f4b4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15"/>
          <p:cNvSpPr/>
          <p:nvPr/>
        </p:nvSpPr>
        <p:spPr>
          <a:xfrm>
            <a:off x="7770600" y="2849040"/>
            <a:ext cx="1890360" cy="2335320"/>
          </a:xfrm>
          <a:prstGeom prst="rect">
            <a:avLst/>
          </a:prstGeom>
          <a:noFill/>
          <a:ln w="9360">
            <a:solidFill>
              <a:srgbClr val="0f9d5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TextShape 16"/>
          <p:cNvSpPr txBox="1"/>
          <p:nvPr/>
        </p:nvSpPr>
        <p:spPr>
          <a:xfrm>
            <a:off x="9410760" y="5236560"/>
            <a:ext cx="604440" cy="4334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100800" bIns="100800" anchor="ctr"/>
          <a:p>
            <a:pPr algn="r">
              <a:lnSpc>
                <a:spcPct val="100000"/>
              </a:lnSpc>
            </a:pPr>
            <a:fld id="{437A45BF-0709-49A5-82B5-D2F03A7A51CC}" type="slidenum">
              <a:rPr b="0" lang="fr-FR" sz="1100" spc="-1" strike="noStrike">
                <a:solidFill>
                  <a:srgbClr val="595959"/>
                </a:solidFill>
                <a:latin typeface="Lato"/>
                <a:ea typeface="Lato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  <p:pic>
        <p:nvPicPr>
          <p:cNvPr id="238" name="Google Shape;204;p22" descr=""/>
          <p:cNvPicPr/>
          <p:nvPr/>
        </p:nvPicPr>
        <p:blipFill>
          <a:blip r:embed="rId9"/>
          <a:stretch/>
        </p:blipFill>
        <p:spPr>
          <a:xfrm>
            <a:off x="8410680" y="3270600"/>
            <a:ext cx="703440" cy="703440"/>
          </a:xfrm>
          <a:prstGeom prst="rect">
            <a:avLst/>
          </a:prstGeom>
          <a:ln>
            <a:noFill/>
          </a:ln>
        </p:spPr>
      </p:pic>
      <p:pic>
        <p:nvPicPr>
          <p:cNvPr id="239" name="Google Shape;205;p22" descr=""/>
          <p:cNvPicPr/>
          <p:nvPr/>
        </p:nvPicPr>
        <p:blipFill>
          <a:blip r:embed="rId10"/>
          <a:stretch/>
        </p:blipFill>
        <p:spPr>
          <a:xfrm>
            <a:off x="8043120" y="4284000"/>
            <a:ext cx="1437840" cy="55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504000" y="216000"/>
            <a:ext cx="701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fr-FR" sz="3570" spc="-1" strike="noStrike">
                <a:solidFill>
                  <a:srgbClr val="db4437"/>
                </a:solidFill>
                <a:latin typeface="Raleway"/>
                <a:ea typeface="Raleway"/>
              </a:rPr>
              <a:t>Concevoir: gestion de projet </a:t>
            </a:r>
            <a:endParaRPr b="0" lang="fr-FR" sz="3570" spc="-1" strike="noStrike">
              <a:latin typeface="Arial"/>
            </a:endParaRPr>
          </a:p>
        </p:txBody>
      </p:sp>
      <p:pic>
        <p:nvPicPr>
          <p:cNvPr id="241" name="Google Shape;211;p23" descr=""/>
          <p:cNvPicPr/>
          <p:nvPr/>
        </p:nvPicPr>
        <p:blipFill>
          <a:blip r:embed="rId1"/>
          <a:stretch/>
        </p:blipFill>
        <p:spPr>
          <a:xfrm>
            <a:off x="169200" y="1338480"/>
            <a:ext cx="9113760" cy="4225680"/>
          </a:xfrm>
          <a:prstGeom prst="rect">
            <a:avLst/>
          </a:prstGeom>
          <a:ln>
            <a:noFill/>
          </a:ln>
        </p:spPr>
      </p:pic>
      <p:sp>
        <p:nvSpPr>
          <p:cNvPr id="242" name="TextShape 2"/>
          <p:cNvSpPr txBox="1"/>
          <p:nvPr/>
        </p:nvSpPr>
        <p:spPr>
          <a:xfrm>
            <a:off x="9433440" y="5236560"/>
            <a:ext cx="604440" cy="433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100800" bIns="100800"/>
          <a:p>
            <a:pPr algn="r">
              <a:lnSpc>
                <a:spcPct val="100000"/>
              </a:lnSpc>
            </a:pPr>
            <a:fld id="{9C3B87DF-442B-45F6-808C-2239D908EFF9}" type="slidenum">
              <a:rPr b="0" lang="fr-FR" sz="1300" spc="-1" strike="noStrike">
                <a:solidFill>
                  <a:srgbClr val="595959"/>
                </a:solidFill>
                <a:latin typeface="Lato"/>
                <a:ea typeface="Lato"/>
              </a:rPr>
              <a:t>&lt;numéro&gt;</a:t>
            </a:fld>
            <a:endParaRPr b="0" lang="fr-FR" sz="1300" spc="-1" strike="noStrike">
              <a:latin typeface="Times New Roman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8452440" y="240840"/>
            <a:ext cx="207360" cy="220680"/>
          </a:xfrm>
          <a:prstGeom prst="ellipse">
            <a:avLst/>
          </a:prstGeom>
          <a:solidFill>
            <a:srgbClr val="b7b7b7"/>
          </a:solidFill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4"/>
          <p:cNvSpPr/>
          <p:nvPr/>
        </p:nvSpPr>
        <p:spPr>
          <a:xfrm>
            <a:off x="8736480" y="240840"/>
            <a:ext cx="207360" cy="220680"/>
          </a:xfrm>
          <a:prstGeom prst="ellipse">
            <a:avLst/>
          </a:prstGeom>
          <a:solidFill>
            <a:srgbClr val="db4437"/>
          </a:solidFill>
          <a:ln w="9360">
            <a:solidFill>
              <a:srgbClr val="db44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5"/>
          <p:cNvSpPr/>
          <p:nvPr/>
        </p:nvSpPr>
        <p:spPr>
          <a:xfrm>
            <a:off x="9020160" y="240840"/>
            <a:ext cx="207360" cy="220680"/>
          </a:xfrm>
          <a:prstGeom prst="ellipse">
            <a:avLst/>
          </a:prstGeom>
          <a:solidFill>
            <a:srgbClr val="b7b7b7"/>
          </a:solidFill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6"/>
          <p:cNvSpPr/>
          <p:nvPr/>
        </p:nvSpPr>
        <p:spPr>
          <a:xfrm>
            <a:off x="9283320" y="240840"/>
            <a:ext cx="207360" cy="220680"/>
          </a:xfrm>
          <a:prstGeom prst="ellipse">
            <a:avLst/>
          </a:prstGeom>
          <a:solidFill>
            <a:srgbClr val="b7b7b7"/>
          </a:solidFill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7"/>
          <p:cNvSpPr/>
          <p:nvPr/>
        </p:nvSpPr>
        <p:spPr>
          <a:xfrm>
            <a:off x="585360" y="1002960"/>
            <a:ext cx="494712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fr-FR" sz="1800" spc="-1" strike="noStrike" u="sng">
                <a:solidFill>
                  <a:srgbClr val="1c3678"/>
                </a:solidFill>
                <a:uFillTx/>
                <a:latin typeface="Raleway"/>
                <a:ea typeface="Raleway"/>
                <a:hlinkClick r:id="rId2"/>
              </a:rPr>
              <a:t>https://trello.com/b/2NO1kLIh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fr-FR" sz="1800" spc="-1" strike="noStrike">
                <a:solidFill>
                  <a:srgbClr val="434343"/>
                </a:solidFill>
                <a:latin typeface="Raleway"/>
                <a:ea typeface="Raleway"/>
              </a:rPr>
              <a:t>Base de données relationnelle: données structurées avec un schéma établi et des valeurs normalisées</a:t>
            </a:r>
            <a:endParaRPr b="0" lang="fr-FR" sz="1800" spc="-1" strike="noStrike">
              <a:latin typeface="Arial"/>
            </a:endParaRPr>
          </a:p>
          <a:p>
            <a:pPr marL="914400" indent="-298080">
              <a:lnSpc>
                <a:spcPct val="115000"/>
              </a:lnSpc>
              <a:spcBef>
                <a:spcPts val="1199"/>
              </a:spcBef>
              <a:buClr>
                <a:srgbClr val="1a9988"/>
              </a:buClr>
              <a:buFont typeface="Arial"/>
              <a:buChar char="●"/>
            </a:pPr>
            <a:r>
              <a:rPr b="0" lang="fr-FR" sz="1800" spc="-1" strike="noStrike">
                <a:solidFill>
                  <a:srgbClr val="434343"/>
                </a:solidFill>
                <a:latin typeface="Raleway"/>
                <a:ea typeface="Raleway"/>
              </a:rPr>
              <a:t>La structure de données est identifiable</a:t>
            </a:r>
            <a:endParaRPr b="0" lang="fr-FR" sz="1800" spc="-1" strike="noStrike">
              <a:latin typeface="Arial"/>
            </a:endParaRPr>
          </a:p>
          <a:p>
            <a:pPr marL="914400" indent="-298080">
              <a:lnSpc>
                <a:spcPct val="115000"/>
              </a:lnSpc>
              <a:buClr>
                <a:srgbClr val="1a9988"/>
              </a:buClr>
              <a:buFont typeface="Arial"/>
              <a:buChar char="●"/>
            </a:pPr>
            <a:r>
              <a:rPr b="0" lang="fr-FR" sz="1800" spc="-1" strike="noStrike">
                <a:solidFill>
                  <a:srgbClr val="434343"/>
                </a:solidFill>
                <a:latin typeface="Raleway"/>
                <a:ea typeface="Raleway"/>
              </a:rPr>
              <a:t>L’intégrité des données peut être contrôlée</a:t>
            </a:r>
            <a:endParaRPr b="0" lang="fr-FR" sz="1800" spc="-1" strike="noStrike">
              <a:latin typeface="Arial"/>
            </a:endParaRPr>
          </a:p>
          <a:p>
            <a:pPr marL="914400" indent="-298080">
              <a:lnSpc>
                <a:spcPct val="115000"/>
              </a:lnSpc>
              <a:buClr>
                <a:srgbClr val="1a9988"/>
              </a:buClr>
              <a:buFont typeface="Arial"/>
              <a:buChar char="●"/>
            </a:pPr>
            <a:r>
              <a:rPr b="0" lang="fr-FR" sz="1800" spc="-1" strike="noStrike">
                <a:solidFill>
                  <a:srgbClr val="434343"/>
                </a:solidFill>
                <a:latin typeface="Raleway"/>
                <a:ea typeface="Raleway"/>
              </a:rPr>
              <a:t>Le caractère transactionnel est fortement présent (eCommerce)</a:t>
            </a:r>
            <a:endParaRPr b="0" lang="fr-F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199"/>
              </a:spcBef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9433440" y="5236560"/>
            <a:ext cx="604440" cy="433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100800" bIns="100800"/>
          <a:p>
            <a:pPr algn="r">
              <a:lnSpc>
                <a:spcPct val="100000"/>
              </a:lnSpc>
            </a:pPr>
            <a:fld id="{846ADE79-BF49-4897-9E29-1E70DA3E21B4}" type="slidenum">
              <a:rPr b="0" lang="fr-FR" sz="1300" spc="-1" strike="noStrike">
                <a:solidFill>
                  <a:srgbClr val="595959"/>
                </a:solidFill>
                <a:latin typeface="Lato"/>
                <a:ea typeface="Lato"/>
              </a:rPr>
              <a:t>&lt;numéro&gt;</a:t>
            </a:fld>
            <a:endParaRPr b="0" lang="fr-FR" sz="1300" spc="-1" strike="noStrike">
              <a:latin typeface="Times New Roman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504000" y="326520"/>
            <a:ext cx="701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fr-FR" sz="3570" spc="-1" strike="noStrike">
                <a:solidFill>
                  <a:srgbClr val="db4437"/>
                </a:solidFill>
                <a:latin typeface="Raleway"/>
                <a:ea typeface="Raleway"/>
              </a:rPr>
              <a:t>Concevoir: SGBDR </a:t>
            </a:r>
            <a:endParaRPr b="0" lang="fr-FR" sz="3570" spc="-1" strike="noStrike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8452440" y="240840"/>
            <a:ext cx="207360" cy="220680"/>
          </a:xfrm>
          <a:prstGeom prst="ellipse">
            <a:avLst/>
          </a:prstGeom>
          <a:solidFill>
            <a:srgbClr val="b7b7b7"/>
          </a:solidFill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5"/>
          <p:cNvSpPr/>
          <p:nvPr/>
        </p:nvSpPr>
        <p:spPr>
          <a:xfrm>
            <a:off x="8736480" y="240840"/>
            <a:ext cx="207360" cy="220680"/>
          </a:xfrm>
          <a:prstGeom prst="ellipse">
            <a:avLst/>
          </a:prstGeom>
          <a:solidFill>
            <a:srgbClr val="db4437"/>
          </a:solidFill>
          <a:ln w="9360">
            <a:solidFill>
              <a:srgbClr val="db44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6"/>
          <p:cNvSpPr/>
          <p:nvPr/>
        </p:nvSpPr>
        <p:spPr>
          <a:xfrm>
            <a:off x="9020160" y="240840"/>
            <a:ext cx="207360" cy="220680"/>
          </a:xfrm>
          <a:prstGeom prst="ellipse">
            <a:avLst/>
          </a:prstGeom>
          <a:solidFill>
            <a:srgbClr val="b7b7b7"/>
          </a:solidFill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7"/>
          <p:cNvSpPr/>
          <p:nvPr/>
        </p:nvSpPr>
        <p:spPr>
          <a:xfrm>
            <a:off x="9283320" y="240840"/>
            <a:ext cx="207360" cy="220680"/>
          </a:xfrm>
          <a:prstGeom prst="ellipse">
            <a:avLst/>
          </a:prstGeom>
          <a:solidFill>
            <a:srgbClr val="b7b7b7"/>
          </a:solidFill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2020-01-22T10:26:16Z</dcterms:modified>
  <cp:revision>1</cp:revision>
  <dc:subject/>
  <dc:title/>
</cp:coreProperties>
</file>