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CBECE-AAF5-4069-AD99-83F4E1FD801E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E73A9-3517-4774-88DC-802B8EBC43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545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altLang="zh-TW"/>
              <a:t>2019/7/24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7B2E9D5-6C8A-408B-8D48-AD61D43887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6904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2019/7/24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E9D5-6C8A-408B-8D48-AD61D4388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4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2019/7/24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E9D5-6C8A-408B-8D48-AD61D4388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5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2019/7/24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E9D5-6C8A-408B-8D48-AD61D4388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66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2019/7/24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E9D5-6C8A-408B-8D48-AD61D43887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193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2019/7/24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E9D5-6C8A-408B-8D48-AD61D4388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45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2019/7/24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E9D5-6C8A-408B-8D48-AD61D4388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70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2019/7/24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E9D5-6C8A-408B-8D48-AD61D4388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34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2019/7/24</a:t>
            </a:r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E9D5-6C8A-408B-8D48-AD61D4388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84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2019/7/24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E9D5-6C8A-408B-8D48-AD61D4388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12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2019/7/24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E9D5-6C8A-408B-8D48-AD61D4388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44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zh-TW"/>
              <a:t>2019/7/24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7B2E9D5-6C8A-408B-8D48-AD61D4388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7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lereimondo.no-ip.org/OPENCV/3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7B687674-43BD-40FC-A803-51D4D17C3D15}"/>
              </a:ext>
            </a:extLst>
          </p:cNvPr>
          <p:cNvSpPr txBox="1"/>
          <p:nvPr/>
        </p:nvSpPr>
        <p:spPr>
          <a:xfrm>
            <a:off x="3325147" y="2452180"/>
            <a:ext cx="634019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/>
              <a:t>機器視覺</a:t>
            </a:r>
            <a:r>
              <a:rPr lang="en-US" altLang="zh-TW" sz="3600" dirty="0"/>
              <a:t>-</a:t>
            </a:r>
            <a:r>
              <a:rPr lang="zh-TW" altLang="en-US" sz="3600" dirty="0"/>
              <a:t>臉部偵測理論與實作</a:t>
            </a:r>
            <a:endParaRPr lang="en-US" altLang="zh-TW" sz="3600" dirty="0"/>
          </a:p>
          <a:p>
            <a:r>
              <a:rPr lang="en-US" altLang="zh-TW" sz="3600" dirty="0"/>
              <a:t>Face Detection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sz="2800" dirty="0"/>
              <a:t>講者：顏銘炫</a:t>
            </a:r>
            <a:endParaRPr lang="en-US" altLang="zh-TW" sz="2800" dirty="0"/>
          </a:p>
          <a:p>
            <a:r>
              <a:rPr lang="en-US" altLang="zh-TW" sz="2800" dirty="0"/>
              <a:t>2019/07/24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BA59A57B-FDE8-4D75-AE55-C87886D7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7B2E9D5-6C8A-408B-8D48-AD61D438873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22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C08FC5A9-1B4F-4DF5-A3B1-C64F600FC4F3}"/>
              </a:ext>
            </a:extLst>
          </p:cNvPr>
          <p:cNvSpPr txBox="1"/>
          <p:nvPr/>
        </p:nvSpPr>
        <p:spPr>
          <a:xfrm>
            <a:off x="623455" y="319257"/>
            <a:ext cx="31670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Cascades(</a:t>
            </a:r>
            <a:r>
              <a:rPr lang="zh-TW" altLang="en-US" dirty="0"/>
              <a:t>層級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Cascades(</a:t>
            </a:r>
            <a:r>
              <a:rPr lang="zh-TW" altLang="en-US" dirty="0"/>
              <a:t>層級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把要辨識的</a:t>
            </a:r>
            <a:r>
              <a:rPr lang="en-US" altLang="zh-TW" dirty="0"/>
              <a:t>3000</a:t>
            </a:r>
            <a:r>
              <a:rPr lang="zh-TW" altLang="en-US" dirty="0"/>
              <a:t>個</a:t>
            </a:r>
            <a:r>
              <a:rPr lang="en-US" altLang="zh-TW" dirty="0"/>
              <a:t>classifiers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分成數個階段來做比對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就像是一種決策樹的模型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F20712B1-44D0-49F6-8D89-40356B546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304" y="225936"/>
            <a:ext cx="5563800" cy="6406128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A66374F-213C-4F16-8730-B812DD6B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7B2E9D5-6C8A-408B-8D48-AD61D438873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97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FD7250A6-EBD3-426E-88A6-3004CD0310C4}"/>
              </a:ext>
            </a:extLst>
          </p:cNvPr>
          <p:cNvSpPr txBox="1"/>
          <p:nvPr/>
        </p:nvSpPr>
        <p:spPr>
          <a:xfrm>
            <a:off x="863799" y="5289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臉部偵測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1565E425-E372-4128-9FC7-4FB75A2CA81F}"/>
              </a:ext>
            </a:extLst>
          </p:cNvPr>
          <p:cNvSpPr txBox="1"/>
          <p:nvPr/>
        </p:nvSpPr>
        <p:spPr>
          <a:xfrm>
            <a:off x="863799" y="1282488"/>
            <a:ext cx="57358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import </a:t>
            </a:r>
            <a:r>
              <a:rPr lang="en-US" altLang="zh-TW" sz="1200" dirty="0" err="1"/>
              <a:t>numpy</a:t>
            </a:r>
            <a:r>
              <a:rPr lang="en-US" altLang="zh-TW" sz="1200" dirty="0"/>
              <a:t> as np</a:t>
            </a:r>
          </a:p>
          <a:p>
            <a:r>
              <a:rPr lang="en-US" altLang="zh-TW" sz="1200" dirty="0"/>
              <a:t>import cv2</a:t>
            </a:r>
          </a:p>
          <a:p>
            <a:endParaRPr lang="en-US" altLang="zh-TW" sz="1200" dirty="0"/>
          </a:p>
          <a:p>
            <a:r>
              <a:rPr lang="en-US" altLang="zh-TW" sz="1200" dirty="0" err="1"/>
              <a:t>face_classifier</a:t>
            </a:r>
            <a:r>
              <a:rPr lang="en-US" altLang="zh-TW" sz="1200" dirty="0"/>
              <a:t> = cv2.CascadeClassifier("haarcascade_frontalface_default.xml")</a:t>
            </a:r>
          </a:p>
          <a:p>
            <a:endParaRPr lang="en-US" altLang="zh-TW" sz="1200" dirty="0"/>
          </a:p>
          <a:p>
            <a:r>
              <a:rPr lang="en-US" altLang="zh-TW" sz="1200" dirty="0"/>
              <a:t>image = cv2.imread("Donald.jpg")</a:t>
            </a:r>
          </a:p>
          <a:p>
            <a:r>
              <a:rPr lang="en-US" altLang="zh-TW" sz="1200" dirty="0"/>
              <a:t>gray = cv2.cvtColor(image, cv2.COLOR_BGR2GRAY)</a:t>
            </a:r>
          </a:p>
          <a:p>
            <a:endParaRPr lang="en-US" altLang="zh-TW" sz="1200" dirty="0"/>
          </a:p>
          <a:p>
            <a:r>
              <a:rPr lang="en-US" altLang="zh-TW" sz="1200" dirty="0"/>
              <a:t>faces = </a:t>
            </a:r>
            <a:r>
              <a:rPr lang="en-US" altLang="zh-TW" sz="1200" dirty="0" err="1"/>
              <a:t>face_classifier.detectMultiScale</a:t>
            </a:r>
            <a:r>
              <a:rPr lang="en-US" altLang="zh-TW" sz="1200" dirty="0"/>
              <a:t>(gray, 1.3,5)</a:t>
            </a:r>
          </a:p>
          <a:p>
            <a:r>
              <a:rPr lang="en-US" altLang="zh-TW" sz="1200" dirty="0"/>
              <a:t>if faces is ():</a:t>
            </a:r>
          </a:p>
          <a:p>
            <a:r>
              <a:rPr lang="en-US" altLang="zh-TW" sz="1200" dirty="0"/>
              <a:t>    print("No faces found")</a:t>
            </a:r>
          </a:p>
          <a:p>
            <a:r>
              <a:rPr lang="en-US" altLang="zh-TW" sz="1200" dirty="0"/>
              <a:t>    </a:t>
            </a:r>
          </a:p>
          <a:p>
            <a:r>
              <a:rPr lang="en-US" altLang="zh-TW" sz="1200" dirty="0"/>
              <a:t>for (</a:t>
            </a:r>
            <a:r>
              <a:rPr lang="en-US" altLang="zh-TW" sz="1200" dirty="0" err="1"/>
              <a:t>x,y,w,h</a:t>
            </a:r>
            <a:r>
              <a:rPr lang="en-US" altLang="zh-TW" sz="1200" dirty="0"/>
              <a:t>) in faces:</a:t>
            </a:r>
          </a:p>
          <a:p>
            <a:r>
              <a:rPr lang="en-US" altLang="zh-TW" sz="1200" dirty="0"/>
              <a:t>    cv2.rectangle(image, (</a:t>
            </a:r>
            <a:r>
              <a:rPr lang="en-US" altLang="zh-TW" sz="1200" dirty="0" err="1"/>
              <a:t>x,y</a:t>
            </a:r>
            <a:r>
              <a:rPr lang="en-US" altLang="zh-TW" sz="1200" dirty="0"/>
              <a:t>), (</a:t>
            </a:r>
            <a:r>
              <a:rPr lang="en-US" altLang="zh-TW" sz="1200" dirty="0" err="1"/>
              <a:t>x+w,y+h</a:t>
            </a:r>
            <a:r>
              <a:rPr lang="en-US" altLang="zh-TW" sz="1200" dirty="0"/>
              <a:t>), (127,0,255), 2)</a:t>
            </a:r>
          </a:p>
          <a:p>
            <a:r>
              <a:rPr lang="en-US" altLang="zh-TW" sz="1200" dirty="0"/>
              <a:t>    cv2.imshow('Face Detection', image)</a:t>
            </a:r>
          </a:p>
          <a:p>
            <a:r>
              <a:rPr lang="en-US" altLang="zh-TW" sz="1200" dirty="0"/>
              <a:t>    cv2.waitKey(0)</a:t>
            </a:r>
          </a:p>
          <a:p>
            <a:r>
              <a:rPr lang="en-US" altLang="zh-TW" sz="1200" dirty="0"/>
              <a:t>    </a:t>
            </a:r>
          </a:p>
          <a:p>
            <a:r>
              <a:rPr lang="en-US" altLang="zh-TW" sz="1200" dirty="0"/>
              <a:t>cv2.destroyAllowWindows()</a:t>
            </a:r>
            <a:endParaRPr lang="zh-TW" altLang="en-US" sz="1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00DA4A5D-3F0A-47E4-AEAE-DFDF97507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74" y="1113719"/>
            <a:ext cx="3553321" cy="5058481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3FF1D7ED-EF9B-4D3B-848E-081C017D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7B2E9D5-6C8A-408B-8D48-AD61D438873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3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0E0F28D-D2CF-4780-AEDD-D2D0AFB01F6E}"/>
              </a:ext>
            </a:extLst>
          </p:cNvPr>
          <p:cNvSpPr/>
          <p:nvPr/>
        </p:nvSpPr>
        <p:spPr>
          <a:xfrm>
            <a:off x="863799" y="1310530"/>
            <a:ext cx="76615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import numpy as np</a:t>
            </a:r>
          </a:p>
          <a:p>
            <a:r>
              <a:rPr lang="zh-TW" altLang="en-US" sz="1200" dirty="0"/>
              <a:t>import cv2</a:t>
            </a:r>
          </a:p>
          <a:p>
            <a:endParaRPr lang="zh-TW" altLang="en-US" sz="1200" dirty="0"/>
          </a:p>
          <a:p>
            <a:r>
              <a:rPr lang="zh-TW" altLang="en-US" sz="1200" dirty="0"/>
              <a:t>face_classifier = cv2.CascadeClassifier("haarcascade_frontalface_default.xml")</a:t>
            </a:r>
          </a:p>
          <a:p>
            <a:r>
              <a:rPr lang="zh-TW" altLang="en-US" sz="1200" dirty="0"/>
              <a:t>eye_classifier = cv2.CascadeClassifier("haarcascade_eye.xml")</a:t>
            </a:r>
          </a:p>
          <a:p>
            <a:endParaRPr lang="zh-TW" altLang="en-US" sz="1200" dirty="0"/>
          </a:p>
          <a:p>
            <a:r>
              <a:rPr lang="zh-TW" altLang="en-US" sz="1200" dirty="0"/>
              <a:t>img = cv2.imread("Donald.jpg")</a:t>
            </a:r>
          </a:p>
          <a:p>
            <a:r>
              <a:rPr lang="zh-TW" altLang="en-US" sz="1200" dirty="0"/>
              <a:t>gray = cv2.cvtColor(image, cv2.COLOR_BGR2GRAY)</a:t>
            </a:r>
          </a:p>
          <a:p>
            <a:endParaRPr lang="zh-TW" altLang="en-US" sz="1200" dirty="0"/>
          </a:p>
          <a:p>
            <a:r>
              <a:rPr lang="zh-TW" altLang="en-US" sz="1200" dirty="0"/>
              <a:t>faces = face_classifier.detectMultiScale(gray, 1.3,5)</a:t>
            </a:r>
          </a:p>
          <a:p>
            <a:endParaRPr lang="zh-TW" altLang="en-US" sz="1200" dirty="0"/>
          </a:p>
          <a:p>
            <a:r>
              <a:rPr lang="zh-TW" altLang="en-US" sz="1200" dirty="0"/>
              <a:t>if faces is ():</a:t>
            </a:r>
          </a:p>
          <a:p>
            <a:r>
              <a:rPr lang="zh-TW" altLang="en-US" sz="1200" dirty="0"/>
              <a:t>    print("No faces found")</a:t>
            </a:r>
          </a:p>
          <a:p>
            <a:r>
              <a:rPr lang="zh-TW" altLang="en-US" sz="1200" dirty="0"/>
              <a:t>    </a:t>
            </a:r>
          </a:p>
          <a:p>
            <a:r>
              <a:rPr lang="zh-TW" altLang="en-US" sz="1200" dirty="0"/>
              <a:t>for (x,y,w,h) in faces:</a:t>
            </a:r>
          </a:p>
          <a:p>
            <a:r>
              <a:rPr lang="zh-TW" altLang="en-US" sz="1200" dirty="0"/>
              <a:t>    cv2.rectangle(img, (x,y), (x+w,y+h), (127,0,255), 2)</a:t>
            </a:r>
          </a:p>
          <a:p>
            <a:r>
              <a:rPr lang="zh-TW" altLang="en-US" sz="1200" dirty="0"/>
              <a:t>    cv2.imshow('img', img)</a:t>
            </a:r>
          </a:p>
          <a:p>
            <a:r>
              <a:rPr lang="zh-TW" altLang="en-US" sz="1200" dirty="0"/>
              <a:t>    cv2.waitKey(0)</a:t>
            </a:r>
          </a:p>
          <a:p>
            <a:r>
              <a:rPr lang="zh-TW" altLang="en-US" sz="1200" dirty="0"/>
              <a:t>    roi_gray = gray[y:y+h, x:x+w]</a:t>
            </a:r>
          </a:p>
          <a:p>
            <a:r>
              <a:rPr lang="zh-TW" altLang="en-US" sz="1200" dirty="0"/>
              <a:t>    roi_color = img[y:y+h, x:x+w]</a:t>
            </a:r>
          </a:p>
          <a:p>
            <a:r>
              <a:rPr lang="zh-TW" altLang="en-US" sz="1200" dirty="0"/>
              <a:t>    eyes = eye_classifier.detectMultiScale(roi_gray)</a:t>
            </a:r>
          </a:p>
          <a:p>
            <a:r>
              <a:rPr lang="zh-TW" altLang="en-US" sz="1200" dirty="0"/>
              <a:t>    for (ex,ey,ew,eh) in eyes:</a:t>
            </a:r>
          </a:p>
          <a:p>
            <a:r>
              <a:rPr lang="zh-TW" altLang="en-US" sz="1200" dirty="0"/>
              <a:t>        cv2.rectangle(roi_color,(ex,ey),(ex+ew,ey+eh),(255,255,0),2)</a:t>
            </a:r>
          </a:p>
          <a:p>
            <a:r>
              <a:rPr lang="zh-TW" altLang="en-US" sz="1200" dirty="0"/>
              <a:t>        cv2.imshow('img',img)</a:t>
            </a:r>
          </a:p>
          <a:p>
            <a:r>
              <a:rPr lang="zh-TW" altLang="en-US" sz="1200" dirty="0"/>
              <a:t>        cv2.waitKey(0)</a:t>
            </a:r>
          </a:p>
          <a:p>
            <a:r>
              <a:rPr lang="zh-TW" altLang="en-US" sz="1200" dirty="0"/>
              <a:t>cv2.destroyAllowWindows()</a:t>
            </a:r>
          </a:p>
          <a:p>
            <a:r>
              <a:rPr lang="zh-TW" altLang="en-US" sz="1200" dirty="0"/>
              <a:t>    </a:t>
            </a:r>
          </a:p>
          <a:p>
            <a:r>
              <a:rPr lang="zh-TW" altLang="en-US" sz="1200" dirty="0"/>
              <a:t>cv2.destroyAllowWindows()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9BAF6230-A542-466E-B81D-FD329EE91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27" y="1113719"/>
            <a:ext cx="3534268" cy="5058481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DA0A8D83-CC2D-4121-871D-93602271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7B2E9D5-6C8A-408B-8D48-AD61D438873A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FD7250A6-EBD3-426E-88A6-3004CD0310C4}"/>
              </a:ext>
            </a:extLst>
          </p:cNvPr>
          <p:cNvSpPr txBox="1"/>
          <p:nvPr/>
        </p:nvSpPr>
        <p:spPr>
          <a:xfrm>
            <a:off x="863799" y="52894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臉部與眼睛</a:t>
            </a:r>
            <a:r>
              <a:rPr lang="zh-TW" altLang="en-US" sz="3200" b="1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</a:t>
            </a:r>
          </a:p>
        </p:txBody>
      </p:sp>
    </p:spTree>
    <p:extLst>
      <p:ext uri="{BB962C8B-B14F-4D97-AF65-F5344CB8AC3E}">
        <p14:creationId xmlns:p14="http://schemas.microsoft.com/office/powerpoint/2010/main" val="1837561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08A2994A-A391-4C63-9F29-1F5ADD170639}"/>
              </a:ext>
            </a:extLst>
          </p:cNvPr>
          <p:cNvSpPr txBox="1"/>
          <p:nvPr/>
        </p:nvSpPr>
        <p:spPr>
          <a:xfrm>
            <a:off x="442141" y="117693"/>
            <a:ext cx="7449475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Webcam Demo</a:t>
            </a:r>
          </a:p>
          <a:p>
            <a:endParaRPr lang="en-US" altLang="zh-TW" sz="1400" dirty="0"/>
          </a:p>
          <a:p>
            <a:r>
              <a:rPr lang="en-US" altLang="zh-TW" sz="1400" dirty="0"/>
              <a:t>import cv2</a:t>
            </a:r>
          </a:p>
          <a:p>
            <a:r>
              <a:rPr lang="en-US" altLang="zh-TW" sz="1400" dirty="0"/>
              <a:t>import </a:t>
            </a:r>
            <a:r>
              <a:rPr lang="en-US" altLang="zh-TW" sz="1400" dirty="0" err="1"/>
              <a:t>numpy</a:t>
            </a:r>
            <a:r>
              <a:rPr lang="en-US" altLang="zh-TW" sz="1400" dirty="0"/>
              <a:t> as np</a:t>
            </a:r>
          </a:p>
          <a:p>
            <a:endParaRPr lang="en-US" altLang="zh-TW" sz="1400" dirty="0"/>
          </a:p>
          <a:p>
            <a:r>
              <a:rPr lang="en-US" altLang="zh-TW" sz="1400" dirty="0"/>
              <a:t>face classifier = cv2.CascideClassifier(‘</a:t>
            </a:r>
            <a:r>
              <a:rPr lang="en-US" altLang="zh-TW" sz="1400" dirty="0" err="1"/>
              <a:t>Harrcascades</a:t>
            </a:r>
            <a:r>
              <a:rPr lang="en-US" altLang="zh-TW" sz="1400" dirty="0"/>
              <a:t>/haarcacade_frontface_default.xml’)</a:t>
            </a:r>
          </a:p>
          <a:p>
            <a:r>
              <a:rPr lang="en-US" altLang="zh-TW" sz="1400" dirty="0" err="1"/>
              <a:t>eye_classifier</a:t>
            </a:r>
            <a:r>
              <a:rPr lang="en-US" altLang="zh-TW" sz="1400" dirty="0"/>
              <a:t> = cv2.CascadeClassifier(“</a:t>
            </a:r>
            <a:r>
              <a:rPr lang="en-US" altLang="zh-TW" sz="1400" dirty="0" err="1"/>
              <a:t>Harrcascades</a:t>
            </a:r>
            <a:r>
              <a:rPr lang="en-US" altLang="zh-TW" sz="1400" dirty="0"/>
              <a:t>/haarcascade_eye.xml’)</a:t>
            </a:r>
          </a:p>
          <a:p>
            <a:endParaRPr lang="en-US" altLang="zh-TW" sz="1400" dirty="0"/>
          </a:p>
          <a:p>
            <a:r>
              <a:rPr lang="en-US" altLang="zh-TW" sz="1400" dirty="0"/>
              <a:t>Def </a:t>
            </a:r>
            <a:r>
              <a:rPr lang="en-US" altLang="zh-TW" sz="1400" dirty="0" err="1"/>
              <a:t>face_detector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img</a:t>
            </a:r>
            <a:r>
              <a:rPr lang="en-US" altLang="zh-TW" sz="1400" dirty="0"/>
              <a:t>, size=0.5)</a:t>
            </a:r>
          </a:p>
          <a:p>
            <a:r>
              <a:rPr lang="en-US" altLang="zh-TW" sz="1400" dirty="0"/>
              <a:t>       gray = cv2.cvtColor(</a:t>
            </a:r>
            <a:r>
              <a:rPr lang="en-US" altLang="zh-TW" sz="1400" dirty="0" err="1"/>
              <a:t>img</a:t>
            </a:r>
            <a:r>
              <a:rPr lang="en-US" altLang="zh-TW" sz="1400" dirty="0"/>
              <a:t>, cv2_COLOR_BGR2GRAY)</a:t>
            </a:r>
          </a:p>
          <a:p>
            <a:r>
              <a:rPr lang="en-US" altLang="zh-TW" sz="1400" dirty="0"/>
              <a:t>       faces = </a:t>
            </a:r>
            <a:r>
              <a:rPr lang="en-US" altLang="zh-TW" sz="1400" dirty="0" err="1"/>
              <a:t>face_classifier.detectMultScale</a:t>
            </a:r>
            <a:r>
              <a:rPr lang="en-US" altLang="zh-TW" sz="1400" dirty="0"/>
              <a:t>(gray, 1.3, 5)</a:t>
            </a:r>
          </a:p>
          <a:p>
            <a:r>
              <a:rPr lang="en-US" altLang="zh-TW" sz="1400" dirty="0"/>
              <a:t>       if faces is ():</a:t>
            </a:r>
          </a:p>
          <a:p>
            <a:r>
              <a:rPr lang="en-US" altLang="zh-TW" sz="1400" dirty="0"/>
              <a:t>           return </a:t>
            </a:r>
            <a:r>
              <a:rPr lang="en-US" altLang="zh-TW" sz="1400" dirty="0" err="1"/>
              <a:t>img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/>
              <a:t>       for (</a:t>
            </a:r>
            <a:r>
              <a:rPr lang="en-US" altLang="zh-TW" sz="1400" dirty="0" err="1"/>
              <a:t>x,y,w,h</a:t>
            </a:r>
            <a:r>
              <a:rPr lang="en-US" altLang="zh-TW" sz="1400" dirty="0"/>
              <a:t>) in faces:</a:t>
            </a:r>
          </a:p>
          <a:p>
            <a:r>
              <a:rPr lang="en-US" altLang="zh-TW" sz="1400" dirty="0"/>
              <a:t>             x = x – 50</a:t>
            </a:r>
          </a:p>
          <a:p>
            <a:r>
              <a:rPr lang="en-US" altLang="zh-TW" sz="1400" dirty="0"/>
              <a:t>             w = w + 50</a:t>
            </a:r>
          </a:p>
          <a:p>
            <a:r>
              <a:rPr lang="en-US" altLang="zh-TW" sz="1400" dirty="0"/>
              <a:t>             y = y – 50</a:t>
            </a:r>
          </a:p>
          <a:p>
            <a:r>
              <a:rPr lang="en-US" altLang="zh-TW" sz="1400" dirty="0"/>
              <a:t>             h = h + 50</a:t>
            </a:r>
          </a:p>
          <a:p>
            <a:r>
              <a:rPr lang="en-US" altLang="zh-TW" sz="1400" dirty="0"/>
              <a:t>             cv2.rectangle(</a:t>
            </a:r>
            <a:r>
              <a:rPr lang="en-US" altLang="zh-TW" sz="1400" dirty="0" err="1"/>
              <a:t>img</a:t>
            </a:r>
            <a:r>
              <a:rPr lang="en-US" altLang="zh-TW" sz="1400" dirty="0"/>
              <a:t>.(</a:t>
            </a:r>
            <a:r>
              <a:rPr lang="en-US" altLang="zh-TW" sz="1400" dirty="0" err="1"/>
              <a:t>x,y</a:t>
            </a:r>
            <a:r>
              <a:rPr lang="en-US" altLang="zh-TW" sz="1400" dirty="0"/>
              <a:t>),(</a:t>
            </a:r>
            <a:r>
              <a:rPr lang="en-US" altLang="zh-TW" sz="1400" dirty="0" err="1"/>
              <a:t>x+w,y+h</a:t>
            </a:r>
            <a:r>
              <a:rPr lang="en-US" altLang="zh-TW" sz="1400" dirty="0"/>
              <a:t>),(255,0,0),2)</a:t>
            </a:r>
          </a:p>
          <a:p>
            <a:r>
              <a:rPr lang="en-US" altLang="zh-TW" sz="1400" dirty="0"/>
              <a:t>             </a:t>
            </a:r>
            <a:r>
              <a:rPr lang="en-US" altLang="zh-TW" sz="1400" dirty="0" err="1"/>
              <a:t>roi_gray</a:t>
            </a:r>
            <a:r>
              <a:rPr lang="en-US" altLang="zh-TW" sz="1400" dirty="0"/>
              <a:t> = gray[</a:t>
            </a:r>
            <a:r>
              <a:rPr lang="en-US" altLang="zh-TW" sz="1400" dirty="0" err="1"/>
              <a:t>y:y+h</a:t>
            </a:r>
            <a:r>
              <a:rPr lang="en-US" altLang="zh-TW" sz="1400" dirty="0"/>
              <a:t>, x:x+w]</a:t>
            </a:r>
          </a:p>
          <a:p>
            <a:r>
              <a:rPr lang="en-US" altLang="zh-TW" sz="1400" dirty="0"/>
              <a:t>             </a:t>
            </a:r>
            <a:r>
              <a:rPr lang="en-US" altLang="zh-TW" sz="1400" dirty="0" err="1"/>
              <a:t>roi_color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img</a:t>
            </a:r>
            <a:r>
              <a:rPr lang="en-US" altLang="zh-TW" sz="1400" dirty="0"/>
              <a:t>[</a:t>
            </a:r>
            <a:r>
              <a:rPr lang="en-US" altLang="zh-TW" sz="1400" dirty="0" err="1"/>
              <a:t>y:y+h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x+x+w</a:t>
            </a:r>
            <a:r>
              <a:rPr lang="en-US" altLang="zh-TW" sz="1400" dirty="0"/>
              <a:t>]</a:t>
            </a:r>
          </a:p>
          <a:p>
            <a:r>
              <a:rPr lang="en-US" altLang="zh-TW" sz="1400" dirty="0"/>
              <a:t>             eyes = </a:t>
            </a:r>
            <a:r>
              <a:rPr lang="en-US" altLang="zh-TW" sz="1400" dirty="0" err="1"/>
              <a:t>eye_classifier.detectMultiScale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roi_gray</a:t>
            </a:r>
            <a:r>
              <a:rPr lang="en-US" altLang="zh-TW" sz="1400" dirty="0"/>
              <a:t>)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          for (</a:t>
            </a:r>
            <a:r>
              <a:rPr lang="en-US" altLang="zh-TW" sz="1400" dirty="0" err="1"/>
              <a:t>ex,ey,ew,eh</a:t>
            </a:r>
            <a:r>
              <a:rPr lang="en-US" altLang="zh-TW" sz="1400" dirty="0"/>
              <a:t>) in eyes:</a:t>
            </a:r>
          </a:p>
          <a:p>
            <a:r>
              <a:rPr lang="en-US" altLang="zh-TW" sz="1400" dirty="0"/>
              <a:t>                  cv2.rectangle(</a:t>
            </a:r>
            <a:r>
              <a:rPr lang="en-US" altLang="zh-TW" sz="1400" dirty="0" err="1"/>
              <a:t>roi_color</a:t>
            </a:r>
            <a:r>
              <a:rPr lang="en-US" altLang="zh-TW" sz="1400" dirty="0"/>
              <a:t>,(</a:t>
            </a:r>
            <a:r>
              <a:rPr lang="en-US" altLang="zh-TW" sz="1400" dirty="0" err="1"/>
              <a:t>ex,ey</a:t>
            </a:r>
            <a:r>
              <a:rPr lang="en-US" altLang="zh-TW" sz="1400" dirty="0"/>
              <a:t>),(</a:t>
            </a:r>
            <a:r>
              <a:rPr lang="en-US" altLang="zh-TW" sz="1400" dirty="0" err="1"/>
              <a:t>ex+ew,ey+eh</a:t>
            </a:r>
            <a:r>
              <a:rPr lang="en-US" altLang="zh-TW" sz="1400" dirty="0"/>
              <a:t>),(0,0,255),2)</a:t>
            </a:r>
          </a:p>
          <a:p>
            <a:endParaRPr lang="en-US" altLang="zh-TW" sz="1400" dirty="0"/>
          </a:p>
          <a:p>
            <a:r>
              <a:rPr lang="en-US" altLang="zh-TW" sz="1400" dirty="0" err="1"/>
              <a:t>Roi_color</a:t>
            </a:r>
            <a:r>
              <a:rPr lang="en-US" altLang="zh-TW" sz="1400" dirty="0"/>
              <a:t> = cv2.flig(roi_color,1)</a:t>
            </a:r>
          </a:p>
          <a:p>
            <a:r>
              <a:rPr lang="en-US" altLang="zh-TW" sz="1400" dirty="0"/>
              <a:t>Return </a:t>
            </a:r>
            <a:r>
              <a:rPr lang="en-US" altLang="zh-TW" sz="1400" dirty="0" err="1"/>
              <a:t>roi_color</a:t>
            </a:r>
            <a:endParaRPr lang="zh-TW" altLang="en-US" sz="1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9BC530FB-33E8-4DD2-A5A8-5397425D7A4F}"/>
              </a:ext>
            </a:extLst>
          </p:cNvPr>
          <p:cNvSpPr txBox="1"/>
          <p:nvPr/>
        </p:nvSpPr>
        <p:spPr>
          <a:xfrm>
            <a:off x="7779027" y="609600"/>
            <a:ext cx="45496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cap = cv2.VideoCapture(0)</a:t>
            </a:r>
          </a:p>
          <a:p>
            <a:endParaRPr lang="en-US" altLang="zh-TW" sz="1200" dirty="0"/>
          </a:p>
          <a:p>
            <a:r>
              <a:rPr lang="en-US" altLang="zh-TW" sz="1200" dirty="0"/>
              <a:t>while True:</a:t>
            </a:r>
          </a:p>
          <a:p>
            <a:endParaRPr lang="en-US" altLang="zh-TW" sz="1200" dirty="0"/>
          </a:p>
          <a:p>
            <a:r>
              <a:rPr lang="en-US" altLang="zh-TW" sz="1200" dirty="0"/>
              <a:t>	ret, frame = </a:t>
            </a:r>
            <a:r>
              <a:rPr lang="en-US" altLang="zh-TW" sz="1200" dirty="0" err="1"/>
              <a:t>cap.read</a:t>
            </a:r>
            <a:r>
              <a:rPr lang="en-US" altLang="zh-TW" sz="1200" dirty="0"/>
              <a:t>()</a:t>
            </a:r>
          </a:p>
          <a:p>
            <a:r>
              <a:rPr lang="en-US" altLang="zh-TW" sz="1200" dirty="0"/>
              <a:t>	cv2.imshow(‘Out Face </a:t>
            </a:r>
            <a:r>
              <a:rPr lang="en-US" altLang="zh-TW" sz="1200" dirty="0" err="1"/>
              <a:t>Extrector</a:t>
            </a:r>
            <a:r>
              <a:rPr lang="en-US" altLang="zh-TW" sz="1200" dirty="0"/>
              <a:t>’, </a:t>
            </a:r>
            <a:r>
              <a:rPr lang="en-US" altLang="zh-TW" sz="1200" dirty="0" err="1"/>
              <a:t>face_detector</a:t>
            </a:r>
            <a:r>
              <a:rPr lang="en-US" altLang="zh-TW" sz="1200" dirty="0"/>
              <a:t>(frame))</a:t>
            </a:r>
          </a:p>
          <a:p>
            <a:r>
              <a:rPr lang="en-US" altLang="zh-TW" sz="1200" dirty="0"/>
              <a:t>	k = cv2.waitKey(1) &amp; 0xFF</a:t>
            </a:r>
          </a:p>
          <a:p>
            <a:r>
              <a:rPr lang="en-US" altLang="zh-TW" sz="1200" dirty="0"/>
              <a:t>	if k == 27 :</a:t>
            </a:r>
          </a:p>
          <a:p>
            <a:r>
              <a:rPr lang="en-US" altLang="zh-TW" sz="1200" dirty="0"/>
              <a:t>		break</a:t>
            </a:r>
          </a:p>
          <a:p>
            <a:endParaRPr lang="en-US" altLang="zh-TW" sz="1200" dirty="0"/>
          </a:p>
          <a:p>
            <a:r>
              <a:rPr lang="en-US" altLang="zh-TW" sz="1200" dirty="0" err="1"/>
              <a:t>cap.release</a:t>
            </a:r>
            <a:r>
              <a:rPr lang="en-US" altLang="zh-TW" sz="1200" dirty="0"/>
              <a:t>()</a:t>
            </a:r>
          </a:p>
          <a:p>
            <a:r>
              <a:rPr lang="en-US" altLang="zh-TW" sz="1200" dirty="0"/>
              <a:t>cv2.destroyAllWindows()</a:t>
            </a:r>
            <a:endParaRPr lang="zh-TW" altLang="en-US" sz="12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C1D6BAF8-BF02-4024-91EE-801E0BCE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7B2E9D5-6C8A-408B-8D48-AD61D438873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0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6F45EB3C-9DD7-4119-BD76-036C75B36EEA}"/>
              </a:ext>
            </a:extLst>
          </p:cNvPr>
          <p:cNvSpPr txBox="1"/>
          <p:nvPr/>
        </p:nvSpPr>
        <p:spPr>
          <a:xfrm>
            <a:off x="4088078" y="2975113"/>
            <a:ext cx="4015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/>
              <a:t>臉部偵測</a:t>
            </a:r>
            <a:r>
              <a:rPr lang="en-US" altLang="zh-TW" sz="3600" dirty="0"/>
              <a:t>-</a:t>
            </a:r>
            <a:r>
              <a:rPr lang="zh-TW" altLang="en-US" sz="3600" dirty="0"/>
              <a:t>透過</a:t>
            </a:r>
            <a:r>
              <a:rPr lang="en-US" altLang="zh-TW" sz="3600" dirty="0" err="1"/>
              <a:t>Dlib</a:t>
            </a:r>
            <a:endParaRPr lang="en-US" altLang="zh-TW" sz="3600" dirty="0"/>
          </a:p>
          <a:p>
            <a:r>
              <a:rPr lang="en-US" altLang="zh-TW" dirty="0"/>
              <a:t>Face Detection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6B2D5DE6-35BE-4271-9C46-7A3BACF5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7B2E9D5-6C8A-408B-8D48-AD61D438873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C241CF28-154E-46E3-92BB-5705013421A0}"/>
              </a:ext>
            </a:extLst>
          </p:cNvPr>
          <p:cNvSpPr txBox="1"/>
          <p:nvPr/>
        </p:nvSpPr>
        <p:spPr>
          <a:xfrm>
            <a:off x="914400" y="556591"/>
            <a:ext cx="70936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Dlib</a:t>
            </a:r>
            <a:r>
              <a:rPr lang="zh-TW" altLang="en-US" dirty="0"/>
              <a:t>工具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Dlib</a:t>
            </a:r>
            <a:r>
              <a:rPr lang="zh-TW" altLang="en-US" dirty="0"/>
              <a:t>：</a:t>
            </a:r>
            <a:r>
              <a:rPr lang="en-US" altLang="zh-TW" dirty="0" err="1"/>
              <a:t>Dlib</a:t>
            </a:r>
            <a:r>
              <a:rPr lang="zh-TW" altLang="en-US" dirty="0"/>
              <a:t>是一個跨平台的</a:t>
            </a:r>
            <a:r>
              <a:rPr lang="en-US" altLang="zh-TW" dirty="0"/>
              <a:t>C++</a:t>
            </a:r>
            <a:r>
              <a:rPr lang="zh-TW" altLang="en-US" dirty="0"/>
              <a:t>公共庫，除了線程支持，網路支持，</a:t>
            </a:r>
            <a:endParaRPr lang="en-US" altLang="zh-TW" dirty="0"/>
          </a:p>
          <a:p>
            <a:r>
              <a:rPr lang="zh-TW" altLang="en-US" dirty="0"/>
              <a:t>提供測試以及大量工具等等優點，</a:t>
            </a:r>
            <a:r>
              <a:rPr lang="en-US" altLang="zh-TW" dirty="0"/>
              <a:t>DLIB</a:t>
            </a:r>
            <a:r>
              <a:rPr lang="zh-TW" altLang="en-US" dirty="0"/>
              <a:t>還是一個強大機器學習的</a:t>
            </a:r>
            <a:endParaRPr lang="en-US" altLang="zh-TW" dirty="0"/>
          </a:p>
          <a:p>
            <a:r>
              <a:rPr lang="en-US" altLang="zh-TW" dirty="0"/>
              <a:t>C++</a:t>
            </a:r>
            <a:r>
              <a:rPr lang="zh-TW" altLang="en-US" dirty="0"/>
              <a:t>庫，包含了許多機器學習常用的算法。同時支持大量的數值算法</a:t>
            </a:r>
            <a:endParaRPr lang="en-US" altLang="zh-TW" dirty="0"/>
          </a:p>
          <a:p>
            <a:r>
              <a:rPr lang="zh-TW" altLang="en-US" dirty="0"/>
              <a:t>如矩陣，大整數、隨機數運算等等。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他在臉部特徵抓取的功能有很強的效果。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CB6CACCA-BE95-46BA-AF08-A7E850BA6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76" y="3281032"/>
            <a:ext cx="5753903" cy="2981741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67EFBA5-0E24-4E8F-ACCD-2C2EF044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7B2E9D5-6C8A-408B-8D48-AD61D438873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57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D21B1A80-76D0-4D59-BF1E-80421155CE0B}"/>
              </a:ext>
            </a:extLst>
          </p:cNvPr>
          <p:cNvSpPr txBox="1"/>
          <p:nvPr/>
        </p:nvSpPr>
        <p:spPr>
          <a:xfrm>
            <a:off x="742122" y="344557"/>
            <a:ext cx="605967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Dlib</a:t>
            </a:r>
            <a:r>
              <a:rPr lang="en-US" altLang="zh-TW" sz="1200" dirty="0"/>
              <a:t>-</a:t>
            </a:r>
            <a:r>
              <a:rPr lang="zh-TW" altLang="en-US" sz="1200" dirty="0"/>
              <a:t>取得臉部特徵值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import </a:t>
            </a:r>
            <a:r>
              <a:rPr lang="en-US" altLang="zh-TW" sz="1200" dirty="0" err="1"/>
              <a:t>dlib</a:t>
            </a:r>
            <a:endParaRPr lang="en-US" altLang="zh-TW" sz="1200" dirty="0"/>
          </a:p>
          <a:p>
            <a:r>
              <a:rPr lang="en-US" altLang="zh-TW" sz="1200" dirty="0"/>
              <a:t>from PIL import Image</a:t>
            </a:r>
          </a:p>
          <a:p>
            <a:r>
              <a:rPr lang="en-US" altLang="zh-TW" sz="1200" dirty="0"/>
              <a:t>import </a:t>
            </a:r>
            <a:r>
              <a:rPr lang="en-US" altLang="zh-TW" sz="1200" dirty="0" err="1"/>
              <a:t>numpy</a:t>
            </a:r>
            <a:r>
              <a:rPr lang="en-US" altLang="zh-TW" sz="1200" dirty="0"/>
              <a:t> as np</a:t>
            </a:r>
          </a:p>
          <a:p>
            <a:r>
              <a:rPr lang="en-US" altLang="zh-TW" sz="1200" dirty="0"/>
              <a:t>import cv2</a:t>
            </a:r>
          </a:p>
          <a:p>
            <a:endParaRPr lang="en-US" altLang="zh-TW" sz="1200" dirty="0"/>
          </a:p>
          <a:p>
            <a:r>
              <a:rPr lang="en-US" altLang="zh-TW" sz="1200" dirty="0"/>
              <a:t>detector = </a:t>
            </a:r>
            <a:r>
              <a:rPr lang="en-US" altLang="zh-TW" sz="1200" dirty="0" err="1"/>
              <a:t>dlib.get_frontal_face_detector</a:t>
            </a:r>
            <a:r>
              <a:rPr lang="en-US" altLang="zh-TW" sz="1200" dirty="0"/>
              <a:t>()</a:t>
            </a:r>
          </a:p>
          <a:p>
            <a:r>
              <a:rPr lang="en-US" altLang="zh-TW" sz="1200" dirty="0" err="1"/>
              <a:t>pedictor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dlib.shape_predictor</a:t>
            </a:r>
            <a:r>
              <a:rPr lang="en-US" altLang="zh-TW" sz="1200" dirty="0"/>
              <a:t>(‘shape_predictor_68_face_iandmarks.dat’)</a:t>
            </a:r>
          </a:p>
          <a:p>
            <a:endParaRPr lang="en-US" altLang="zh-TW" sz="1200" dirty="0"/>
          </a:p>
          <a:p>
            <a:r>
              <a:rPr lang="en-US" altLang="zh-TW" sz="1200" dirty="0"/>
              <a:t>img_cv2 = cv2.imread(“images/Trump.jpg”)</a:t>
            </a:r>
          </a:p>
          <a:p>
            <a:endParaRPr lang="en-US" altLang="zh-TW" sz="1200" dirty="0"/>
          </a:p>
          <a:p>
            <a:r>
              <a:rPr lang="en-US" altLang="zh-TW" sz="1200" dirty="0"/>
              <a:t>img_cv2 = </a:t>
            </a:r>
            <a:r>
              <a:rPr lang="en-US" altLang="zh-TW" sz="1200" dirty="0" err="1"/>
              <a:t>Image.open</a:t>
            </a:r>
            <a:r>
              <a:rPr lang="en-US" altLang="zh-TW" sz="1200" dirty="0"/>
              <a:t>(“image/Trump.jpg”).convert(‘RGBA’)</a:t>
            </a:r>
          </a:p>
          <a:p>
            <a:endParaRPr lang="en-US" altLang="zh-TW" sz="1200" dirty="0"/>
          </a:p>
          <a:p>
            <a:r>
              <a:rPr lang="en-US" altLang="zh-TW" sz="1200" dirty="0" err="1"/>
              <a:t>img_gray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np.array</a:t>
            </a:r>
            <a:r>
              <a:rPr lang="en-US" altLang="zh-TW" sz="1200" dirty="0"/>
              <a:t>(</a:t>
            </a:r>
            <a:r>
              <a:rPr lang="en-US" altLang="zh-TW" sz="1200" dirty="0" err="1"/>
              <a:t>img_PIL.convert</a:t>
            </a:r>
            <a:r>
              <a:rPr lang="en-US" altLang="zh-TW" sz="1200" dirty="0"/>
              <a:t>(‘L’))</a:t>
            </a:r>
          </a:p>
          <a:p>
            <a:endParaRPr lang="en-US" altLang="zh-TW" sz="1200" dirty="0"/>
          </a:p>
          <a:p>
            <a:r>
              <a:rPr lang="en-US" altLang="zh-TW" sz="1200" dirty="0" err="1"/>
              <a:t>rects</a:t>
            </a:r>
            <a:r>
              <a:rPr lang="en-US" altLang="zh-TW" sz="1200" dirty="0"/>
              <a:t> = detector(</a:t>
            </a:r>
            <a:r>
              <a:rPr lang="en-US" altLang="zh-TW" sz="1200" dirty="0" err="1"/>
              <a:t>img_gray</a:t>
            </a:r>
            <a:r>
              <a:rPr lang="en-US" altLang="zh-TW" sz="1200" dirty="0"/>
              <a:t>, 0)</a:t>
            </a:r>
          </a:p>
          <a:p>
            <a:endParaRPr lang="en-US" altLang="zh-TW" sz="1200" dirty="0"/>
          </a:p>
          <a:p>
            <a:r>
              <a:rPr lang="en-US" altLang="zh-TW" sz="1200" dirty="0"/>
              <a:t>for I in range(</a:t>
            </a:r>
            <a:r>
              <a:rPr lang="en-US" altLang="zh-TW" sz="1200" dirty="0" err="1"/>
              <a:t>len</a:t>
            </a:r>
            <a:r>
              <a:rPr lang="en-US" altLang="zh-TW" sz="1200" dirty="0"/>
              <a:t>(</a:t>
            </a:r>
            <a:r>
              <a:rPr lang="en-US" altLang="zh-TW" sz="1200" dirty="0" err="1"/>
              <a:t>rects</a:t>
            </a:r>
            <a:r>
              <a:rPr lang="en-US" altLang="zh-TW" sz="1200" dirty="0"/>
              <a:t>)):</a:t>
            </a:r>
          </a:p>
          <a:p>
            <a:r>
              <a:rPr lang="en-US" altLang="zh-TW" sz="1200" dirty="0"/>
              <a:t>	landmarks = </a:t>
            </a:r>
            <a:r>
              <a:rPr lang="en-US" altLang="zh-TW" sz="1200" dirty="0" err="1"/>
              <a:t>np.matrix</a:t>
            </a:r>
            <a:r>
              <a:rPr lang="en-US" altLang="zh-TW" sz="1200" dirty="0"/>
              <a:t>([[</a:t>
            </a:r>
            <a:r>
              <a:rPr lang="en-US" altLang="zh-TW" sz="1200" dirty="0" err="1"/>
              <a:t>p.x,p.y</a:t>
            </a:r>
            <a:r>
              <a:rPr lang="en-US" altLang="zh-TW" sz="1200" dirty="0"/>
              <a:t>] for p in predictor(img_cv2, </a:t>
            </a:r>
            <a:r>
              <a:rPr lang="en-US" altLang="zh-TW" sz="1200" dirty="0" err="1"/>
              <a:t>rects</a:t>
            </a:r>
            <a:r>
              <a:rPr lang="en-US" altLang="zh-TW" sz="1200" dirty="0"/>
              <a:t>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].parts()])</a:t>
            </a:r>
          </a:p>
          <a:p>
            <a:r>
              <a:rPr lang="en-US" altLang="zh-TW" sz="1200" dirty="0"/>
              <a:t>	img_cv2 = img_cv2.copy()</a:t>
            </a:r>
          </a:p>
          <a:p>
            <a:r>
              <a:rPr lang="en-US" altLang="zh-TW" sz="1200" dirty="0"/>
              <a:t>	for </a:t>
            </a:r>
            <a:r>
              <a:rPr lang="en-US" altLang="zh-TW" sz="1200" dirty="0" err="1"/>
              <a:t>idx</a:t>
            </a:r>
            <a:r>
              <a:rPr lang="en-US" altLang="zh-TW" sz="1200" dirty="0"/>
              <a:t>, point in enumerate(landmarks):</a:t>
            </a:r>
          </a:p>
          <a:p>
            <a:r>
              <a:rPr lang="en-US" altLang="zh-TW" sz="1200" dirty="0"/>
              <a:t>	pos = (point[0,0],point[0,1])</a:t>
            </a:r>
          </a:p>
          <a:p>
            <a:endParaRPr lang="en-US" altLang="zh-TW" sz="1200" dirty="0"/>
          </a:p>
          <a:p>
            <a:r>
              <a:rPr lang="en-US" altLang="zh-TW" sz="1200" dirty="0"/>
              <a:t>	cv2.circle(img_cv2, pos, 5,color=(8,255,0))</a:t>
            </a:r>
          </a:p>
          <a:p>
            <a:endParaRPr lang="en-US" altLang="zh-TW" sz="1200" dirty="0"/>
          </a:p>
          <a:p>
            <a:r>
              <a:rPr lang="en-US" altLang="zh-TW" sz="1200" dirty="0"/>
              <a:t>	font = cv2.FONT_HERSHEY_SIMPLEX</a:t>
            </a:r>
          </a:p>
          <a:p>
            <a:r>
              <a:rPr lang="en-US" altLang="zh-TW" sz="1200" dirty="0"/>
              <a:t>	cv2.putText(img_cv2,str(idx+1),pos,font,0.8,(0,0,255),1,cv2.LINE_AA)</a:t>
            </a:r>
          </a:p>
          <a:p>
            <a:endParaRPr lang="en-US" altLang="zh-TW" sz="1200" dirty="0"/>
          </a:p>
          <a:p>
            <a:r>
              <a:rPr lang="en-US" altLang="zh-TW" sz="1200" dirty="0"/>
              <a:t>cv2.namedWindow(“img_cv2”,2)</a:t>
            </a:r>
          </a:p>
          <a:p>
            <a:r>
              <a:rPr lang="en-US" altLang="zh-TW" sz="1200" dirty="0"/>
              <a:t>cv2.imshow(“img_cv2”,img_cv2)</a:t>
            </a:r>
          </a:p>
          <a:p>
            <a:r>
              <a:rPr lang="en-US" altLang="zh-TW" sz="1200" dirty="0"/>
              <a:t>cv2.waitKey(0)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E977DA84-5782-4A1E-A7BF-AC82F9AA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7B2E9D5-6C8A-408B-8D48-AD61D438873A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794" y="450759"/>
            <a:ext cx="5085913" cy="556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80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41CF7E48-8240-4B7F-985E-0C1D6BB2335B}"/>
              </a:ext>
            </a:extLst>
          </p:cNvPr>
          <p:cNvSpPr txBox="1"/>
          <p:nvPr/>
        </p:nvSpPr>
        <p:spPr>
          <a:xfrm>
            <a:off x="742121" y="238540"/>
            <a:ext cx="32239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Dlib</a:t>
            </a:r>
            <a:r>
              <a:rPr lang="en-US" altLang="zh-TW" sz="1200" dirty="0"/>
              <a:t>-</a:t>
            </a:r>
            <a:r>
              <a:rPr lang="zh-TW" altLang="en-US" sz="1200" dirty="0"/>
              <a:t>多人臉辨識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import </a:t>
            </a:r>
            <a:r>
              <a:rPr lang="en-US" altLang="zh-TW" sz="1200" dirty="0" err="1"/>
              <a:t>dlib</a:t>
            </a:r>
            <a:endParaRPr lang="en-US" altLang="zh-TW" sz="1200" dirty="0"/>
          </a:p>
          <a:p>
            <a:r>
              <a:rPr lang="en-US" altLang="zh-TW" sz="1200" dirty="0"/>
              <a:t>import  cv2</a:t>
            </a:r>
          </a:p>
          <a:p>
            <a:endParaRPr lang="en-US" altLang="zh-TW" sz="1200" dirty="0"/>
          </a:p>
          <a:p>
            <a:r>
              <a:rPr lang="en-US" altLang="zh-TW" sz="1200" dirty="0" err="1"/>
              <a:t>img</a:t>
            </a:r>
            <a:r>
              <a:rPr lang="en-US" altLang="zh-TW" sz="1200" dirty="0"/>
              <a:t> = cv2.imread(‘</a:t>
            </a:r>
            <a:r>
              <a:rPr lang="en-US" altLang="zh-TW" sz="1200" dirty="0" err="1"/>
              <a:t>imges</a:t>
            </a:r>
            <a:r>
              <a:rPr lang="en-US" altLang="zh-TW" sz="1200" dirty="0"/>
              <a:t>/Mayday.jpg’)</a:t>
            </a:r>
          </a:p>
          <a:p>
            <a:endParaRPr lang="en-US" altLang="zh-TW" sz="1200" dirty="0"/>
          </a:p>
          <a:p>
            <a:r>
              <a:rPr lang="en-US" altLang="zh-TW" sz="1200" dirty="0" err="1"/>
              <a:t>img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imutils.resize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img</a:t>
            </a:r>
            <a:r>
              <a:rPr lang="en-US" altLang="zh-TW" sz="1200" dirty="0"/>
              <a:t>, width=1200)</a:t>
            </a:r>
          </a:p>
          <a:p>
            <a:r>
              <a:rPr lang="en-US" altLang="zh-TW" sz="1200" dirty="0"/>
              <a:t>detector = </a:t>
            </a:r>
            <a:r>
              <a:rPr lang="en-US" altLang="zh-TW" sz="1200" dirty="0" err="1"/>
              <a:t>dlib.get_frontal_face_detector</a:t>
            </a:r>
            <a:r>
              <a:rPr lang="en-US" altLang="zh-TW" sz="1200" dirty="0"/>
              <a:t>()</a:t>
            </a:r>
          </a:p>
          <a:p>
            <a:endParaRPr lang="en-US" altLang="zh-TW" sz="1200" dirty="0"/>
          </a:p>
          <a:p>
            <a:r>
              <a:rPr lang="en-US" altLang="zh-TW" sz="1200" dirty="0" err="1"/>
              <a:t>face_rects,scores,idx</a:t>
            </a:r>
            <a:r>
              <a:rPr lang="en-US" altLang="zh-TW" sz="1200" dirty="0"/>
              <a:t>=</a:t>
            </a:r>
            <a:r>
              <a:rPr lang="en-US" altLang="zh-TW" sz="1200" dirty="0" err="1"/>
              <a:t>detector.run</a:t>
            </a:r>
            <a:r>
              <a:rPr lang="en-US" altLang="zh-TW" sz="1200" dirty="0"/>
              <a:t>(img,0,0)</a:t>
            </a:r>
          </a:p>
          <a:p>
            <a:endParaRPr lang="en-US" altLang="zh-TW" sz="1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317DB032-0CE3-4A8E-94C2-ECE176C2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7B2E9D5-6C8A-408B-8D48-AD61D438873A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6" y="2990290"/>
            <a:ext cx="7667641" cy="35135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22502" y="587087"/>
            <a:ext cx="6096000" cy="27699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/>
              <a:t>for I, d in enumerate(</a:t>
            </a:r>
            <a:r>
              <a:rPr lang="en-US" altLang="zh-TW" sz="1200" dirty="0" err="1"/>
              <a:t>face_rects</a:t>
            </a:r>
            <a:r>
              <a:rPr lang="en-US" altLang="zh-TW" sz="1200" dirty="0"/>
              <a:t>):</a:t>
            </a:r>
          </a:p>
          <a:p>
            <a:r>
              <a:rPr lang="en-US" altLang="zh-TW" sz="1200" dirty="0"/>
              <a:t>	x1 = </a:t>
            </a:r>
            <a:r>
              <a:rPr lang="en-US" altLang="zh-TW" sz="1200" dirty="0" err="1"/>
              <a:t>d.left</a:t>
            </a:r>
            <a:r>
              <a:rPr lang="en-US" altLang="zh-TW" sz="1200" dirty="0"/>
              <a:t>()</a:t>
            </a:r>
          </a:p>
          <a:p>
            <a:r>
              <a:rPr lang="en-US" altLang="zh-TW" sz="1200" dirty="0"/>
              <a:t>	y1 = </a:t>
            </a:r>
            <a:r>
              <a:rPr lang="en-US" altLang="zh-TW" sz="1200" dirty="0" err="1"/>
              <a:t>d.top</a:t>
            </a:r>
            <a:r>
              <a:rPr lang="en-US" altLang="zh-TW" sz="1200" dirty="0"/>
              <a:t>()</a:t>
            </a:r>
          </a:p>
          <a:p>
            <a:r>
              <a:rPr lang="en-US" altLang="zh-TW" sz="1200" dirty="0"/>
              <a:t>	x2 = </a:t>
            </a:r>
            <a:r>
              <a:rPr lang="en-US" altLang="zh-TW" sz="1200" dirty="0" err="1"/>
              <a:t>d.right</a:t>
            </a:r>
            <a:r>
              <a:rPr lang="en-US" altLang="zh-TW" sz="1200" dirty="0"/>
              <a:t>()</a:t>
            </a:r>
          </a:p>
          <a:p>
            <a:r>
              <a:rPr lang="en-US" altLang="zh-TW" sz="1200" dirty="0"/>
              <a:t>	y2 = </a:t>
            </a:r>
            <a:r>
              <a:rPr lang="en-US" altLang="zh-TW" sz="1200" dirty="0" err="1"/>
              <a:t>d.bottom</a:t>
            </a:r>
            <a:r>
              <a:rPr lang="en-US" altLang="zh-TW" sz="1200" dirty="0"/>
              <a:t>()</a:t>
            </a:r>
          </a:p>
          <a:p>
            <a:endParaRPr lang="en-US" altLang="zh-TW" sz="1200" dirty="0"/>
          </a:p>
          <a:p>
            <a:r>
              <a:rPr lang="en-US" altLang="zh-TW" sz="1200" dirty="0"/>
              <a:t>	text = “%2.2f(%d)” %(scores[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], </a:t>
            </a:r>
            <a:r>
              <a:rPr lang="en-US" altLang="zh-TW" sz="1200" dirty="0" err="1"/>
              <a:t>idx</a:t>
            </a:r>
            <a:r>
              <a:rPr lang="en-US" altLang="zh-TW" sz="1200" dirty="0"/>
              <a:t>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])</a:t>
            </a:r>
          </a:p>
          <a:p>
            <a:endParaRPr lang="en-US" altLang="zh-TW" sz="1200" dirty="0"/>
          </a:p>
          <a:p>
            <a:r>
              <a:rPr lang="en-US" altLang="zh-TW" sz="1200" dirty="0"/>
              <a:t>	cv2.rectiangle(</a:t>
            </a:r>
            <a:r>
              <a:rPr lang="en-US" altLang="zh-TW" sz="1200" dirty="0" err="1"/>
              <a:t>img</a:t>
            </a:r>
            <a:r>
              <a:rPr lang="en-US" altLang="zh-TW" sz="1200" dirty="0"/>
              <a:t>, (x1,y1), (x2,y2), (0,</a:t>
            </a:r>
            <a:r>
              <a:rPr lang="zh-TW" altLang="en-US" sz="1200" dirty="0"/>
              <a:t> </a:t>
            </a:r>
            <a:r>
              <a:rPr lang="en-US" altLang="zh-TW" sz="1200" dirty="0"/>
              <a:t>255,</a:t>
            </a:r>
            <a:r>
              <a:rPr lang="zh-TW" altLang="en-US" sz="1200" dirty="0"/>
              <a:t> </a:t>
            </a:r>
            <a:r>
              <a:rPr lang="en-US" altLang="zh-TW" sz="1200" dirty="0"/>
              <a:t>0),</a:t>
            </a:r>
            <a:r>
              <a:rPr lang="zh-TW" altLang="en-US" sz="1200" dirty="0"/>
              <a:t> </a:t>
            </a:r>
            <a:r>
              <a:rPr lang="en-US" altLang="zh-TW" sz="1200" dirty="0"/>
              <a:t>4,</a:t>
            </a:r>
            <a:r>
              <a:rPr lang="zh-TW" altLang="en-US" sz="1200" dirty="0"/>
              <a:t> </a:t>
            </a:r>
            <a:r>
              <a:rPr lang="en-US" altLang="zh-TW" sz="1200" dirty="0"/>
              <a:t>cv2.LINE_AA)</a:t>
            </a:r>
          </a:p>
          <a:p>
            <a:endParaRPr lang="en-US" altLang="zh-TW" sz="1200" dirty="0"/>
          </a:p>
          <a:p>
            <a:r>
              <a:rPr lang="en-US" altLang="zh-TW" sz="1200" dirty="0"/>
              <a:t>	cv2.putText(</a:t>
            </a:r>
            <a:r>
              <a:rPr lang="en-US" altLang="zh-TW" sz="1200" dirty="0" err="1"/>
              <a:t>img</a:t>
            </a:r>
            <a:r>
              <a:rPr lang="en-US" altLang="zh-TW" sz="1200" dirty="0"/>
              <a:t>, text, (x1,y1), cv2.FONT_HERSHEY_DUPLEX,</a:t>
            </a:r>
          </a:p>
          <a:p>
            <a:r>
              <a:rPr lang="en-US" altLang="zh-TW" sz="1200" dirty="0"/>
              <a:t>                            0,7, (255,255,255),1,cv2.LINE_AA)</a:t>
            </a:r>
          </a:p>
          <a:p>
            <a:endParaRPr lang="en-US" altLang="zh-TW" sz="1200" dirty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14075" y="59220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/>
              <a:t>cv2.imshow(“Face Detection”, </a:t>
            </a:r>
            <a:r>
              <a:rPr lang="en-US" altLang="zh-TW" sz="1200" dirty="0" err="1"/>
              <a:t>img</a:t>
            </a:r>
            <a:r>
              <a:rPr lang="en-US" altLang="zh-TW" sz="1200" dirty="0"/>
              <a:t>)</a:t>
            </a:r>
          </a:p>
          <a:p>
            <a:endParaRPr lang="en-US" altLang="zh-TW" sz="1200" dirty="0"/>
          </a:p>
          <a:p>
            <a:r>
              <a:rPr lang="en-US" altLang="zh-TW" sz="1200" dirty="0"/>
              <a:t>cv2.waitKey(0)</a:t>
            </a:r>
          </a:p>
          <a:p>
            <a:r>
              <a:rPr lang="en-US" altLang="zh-TW" sz="1200" dirty="0"/>
              <a:t>cv2.destroyAllWindows()</a:t>
            </a:r>
          </a:p>
        </p:txBody>
      </p:sp>
    </p:spTree>
    <p:extLst>
      <p:ext uri="{BB962C8B-B14F-4D97-AF65-F5344CB8AC3E}">
        <p14:creationId xmlns:p14="http://schemas.microsoft.com/office/powerpoint/2010/main" val="72365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6A1BF3F8-EAC7-4735-B537-3BB9C55B1176}"/>
              </a:ext>
            </a:extLst>
          </p:cNvPr>
          <p:cNvSpPr txBox="1"/>
          <p:nvPr/>
        </p:nvSpPr>
        <p:spPr>
          <a:xfrm>
            <a:off x="795131" y="291548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Dlib</a:t>
            </a:r>
            <a:r>
              <a:rPr lang="en-US" altLang="zh-TW" dirty="0"/>
              <a:t>-</a:t>
            </a:r>
            <a:r>
              <a:rPr lang="zh-TW" altLang="en-US" dirty="0"/>
              <a:t>影片辨識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F814B28A-6B33-48B7-B069-2D0FC50519DA}"/>
              </a:ext>
            </a:extLst>
          </p:cNvPr>
          <p:cNvSpPr txBox="1"/>
          <p:nvPr/>
        </p:nvSpPr>
        <p:spPr>
          <a:xfrm>
            <a:off x="795131" y="821635"/>
            <a:ext cx="4969630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Import </a:t>
            </a:r>
            <a:r>
              <a:rPr lang="en-US" altLang="zh-TW" sz="1200" dirty="0" err="1"/>
              <a:t>dlib</a:t>
            </a:r>
            <a:endParaRPr lang="en-US" altLang="zh-TW" sz="1200" dirty="0"/>
          </a:p>
          <a:p>
            <a:r>
              <a:rPr lang="en-US" altLang="zh-TW" sz="1200" dirty="0"/>
              <a:t>Import cv2</a:t>
            </a:r>
          </a:p>
          <a:p>
            <a:r>
              <a:rPr lang="en-US" altLang="zh-TW" sz="1200" dirty="0"/>
              <a:t>Import </a:t>
            </a:r>
            <a:r>
              <a:rPr lang="en-US" altLang="zh-TW" sz="1200" dirty="0" err="1"/>
              <a:t>imutils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Cap = cv2.VideoCapture(‘images/test1.mp4’)</a:t>
            </a:r>
          </a:p>
          <a:p>
            <a:endParaRPr lang="en-US" altLang="zh-TW" sz="1200" dirty="0"/>
          </a:p>
          <a:p>
            <a:r>
              <a:rPr lang="en-US" altLang="zh-TW" sz="1200" dirty="0"/>
              <a:t>Width = int(</a:t>
            </a:r>
            <a:r>
              <a:rPr lang="en-US" altLang="zh-TW" sz="1200" dirty="0" err="1"/>
              <a:t>cap.get</a:t>
            </a:r>
            <a:r>
              <a:rPr lang="en-US" altLang="zh-TW" sz="1200" dirty="0"/>
              <a:t>((cv2.CAP_PROP_FRAME_WIDTH))</a:t>
            </a:r>
          </a:p>
          <a:p>
            <a:r>
              <a:rPr lang="en-US" altLang="zh-TW" sz="1200" dirty="0"/>
              <a:t>Height = int(</a:t>
            </a:r>
            <a:r>
              <a:rPr lang="en-US" altLang="zh-TW" sz="1200" dirty="0" err="1"/>
              <a:t>cap.get</a:t>
            </a:r>
            <a:r>
              <a:rPr lang="en-US" altLang="zh-TW" sz="1200" dirty="0"/>
              <a:t>((cv2.CAP_PROP_FRAME_HEIGHT))</a:t>
            </a:r>
          </a:p>
          <a:p>
            <a:endParaRPr lang="en-US" altLang="zh-TW" sz="1200" dirty="0"/>
          </a:p>
          <a:p>
            <a:r>
              <a:rPr lang="en-US" altLang="zh-TW" sz="1200" dirty="0" err="1"/>
              <a:t>Fourcc</a:t>
            </a:r>
            <a:r>
              <a:rPr lang="en-US" altLang="zh-TW" sz="1200" dirty="0"/>
              <a:t> = cv2.Videowriter_fourcc(*’XVID’)</a:t>
            </a:r>
          </a:p>
          <a:p>
            <a:endParaRPr lang="en-US" altLang="zh-TW" sz="1200" dirty="0"/>
          </a:p>
          <a:p>
            <a:r>
              <a:rPr lang="en-US" altLang="zh-TW" sz="1200" dirty="0"/>
              <a:t>Out = cv2.VideoWriter(‘output.avi’, </a:t>
            </a:r>
            <a:r>
              <a:rPr lang="en-US" altLang="zh-TW" sz="1200" dirty="0" err="1"/>
              <a:t>fourcc</a:t>
            </a:r>
            <a:r>
              <a:rPr lang="en-US" altLang="zh-TW" sz="1200" dirty="0"/>
              <a:t>, 20, 0,(</a:t>
            </a:r>
            <a:r>
              <a:rPr lang="en-US" altLang="zh-TW" sz="1200" dirty="0" err="1"/>
              <a:t>width,height</a:t>
            </a:r>
            <a:r>
              <a:rPr lang="en-US" altLang="zh-TW" sz="1200" dirty="0"/>
              <a:t>))</a:t>
            </a:r>
          </a:p>
          <a:p>
            <a:endParaRPr lang="en-US" altLang="zh-TW" sz="1200" dirty="0"/>
          </a:p>
          <a:p>
            <a:r>
              <a:rPr lang="en-US" altLang="zh-TW" sz="1200" dirty="0"/>
              <a:t>Detector = </a:t>
            </a:r>
            <a:r>
              <a:rPr lang="en-US" altLang="zh-TW" sz="1200" dirty="0" err="1"/>
              <a:t>dlib.get_frontal_face_detector</a:t>
            </a:r>
            <a:r>
              <a:rPr lang="en-US" altLang="zh-TW" sz="1200" dirty="0"/>
              <a:t>()</a:t>
            </a:r>
          </a:p>
          <a:p>
            <a:endParaRPr lang="en-US" altLang="zh-TW" sz="1200" dirty="0"/>
          </a:p>
          <a:p>
            <a:r>
              <a:rPr lang="en-US" altLang="zh-TW" sz="1200" dirty="0"/>
              <a:t>While(</a:t>
            </a:r>
            <a:r>
              <a:rPr lang="en-US" altLang="zh-TW" sz="1200" dirty="0" err="1"/>
              <a:t>cap.isOpened</a:t>
            </a:r>
            <a:r>
              <a:rPr lang="en-US" altLang="zh-TW" sz="1200" dirty="0"/>
              <a:t>()):</a:t>
            </a:r>
          </a:p>
          <a:p>
            <a:r>
              <a:rPr lang="en-US" altLang="zh-TW" sz="1200" dirty="0"/>
              <a:t>	ret, frame = </a:t>
            </a:r>
            <a:r>
              <a:rPr lang="en-US" altLang="zh-TW" sz="1200" dirty="0" err="1"/>
              <a:t>cap.read</a:t>
            </a:r>
            <a:r>
              <a:rPr lang="en-US" altLang="zh-TW" sz="1200" dirty="0"/>
              <a:t>()</a:t>
            </a:r>
          </a:p>
          <a:p>
            <a:endParaRPr lang="en-US" altLang="zh-TW" sz="1200" dirty="0"/>
          </a:p>
          <a:p>
            <a:r>
              <a:rPr lang="en-US" altLang="zh-TW" sz="1200" dirty="0"/>
              <a:t>	</a:t>
            </a:r>
            <a:r>
              <a:rPr lang="en-US" altLang="zh-TW" sz="1200" dirty="0" err="1"/>
              <a:t>face.rects,scores,idx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detector.run</a:t>
            </a:r>
            <a:r>
              <a:rPr lang="en-US" altLang="zh-TW" sz="1200" dirty="0"/>
              <a:t>(frame,0)</a:t>
            </a:r>
          </a:p>
          <a:p>
            <a:endParaRPr lang="en-US" altLang="zh-TW" sz="1200" dirty="0"/>
          </a:p>
          <a:p>
            <a:r>
              <a:rPr lang="en-US" altLang="zh-TW" sz="1200" dirty="0"/>
              <a:t>	for I, d in enumerate(</a:t>
            </a:r>
            <a:r>
              <a:rPr lang="en-US" altLang="zh-TW" sz="1200" dirty="0" err="1"/>
              <a:t>face_rects</a:t>
            </a:r>
            <a:r>
              <a:rPr lang="en-US" altLang="zh-TW" sz="1200" dirty="0"/>
              <a:t>):</a:t>
            </a:r>
          </a:p>
          <a:p>
            <a:r>
              <a:rPr lang="en-US" altLang="zh-TW" sz="1200" dirty="0"/>
              <a:t>	x1 = </a:t>
            </a:r>
            <a:r>
              <a:rPr lang="en-US" altLang="zh-TW" sz="1200" dirty="0" err="1"/>
              <a:t>d.eft</a:t>
            </a:r>
            <a:r>
              <a:rPr lang="en-US" altLang="zh-TW" sz="1200" dirty="0"/>
              <a:t>()</a:t>
            </a:r>
          </a:p>
          <a:p>
            <a:r>
              <a:rPr lang="en-US" altLang="zh-TW" sz="1200" dirty="0"/>
              <a:t>	y1 = </a:t>
            </a:r>
            <a:r>
              <a:rPr lang="en-US" altLang="zh-TW" sz="1200" dirty="0" err="1"/>
              <a:t>d.top</a:t>
            </a:r>
            <a:r>
              <a:rPr lang="en-US" altLang="zh-TW" sz="1200" dirty="0"/>
              <a:t>()</a:t>
            </a:r>
          </a:p>
          <a:p>
            <a:r>
              <a:rPr lang="en-US" altLang="zh-TW" sz="1200" dirty="0"/>
              <a:t>	x2 = </a:t>
            </a:r>
            <a:r>
              <a:rPr lang="en-US" altLang="zh-TW" sz="1200" dirty="0" err="1"/>
              <a:t>d.right</a:t>
            </a:r>
            <a:r>
              <a:rPr lang="en-US" altLang="zh-TW" sz="1200" dirty="0"/>
              <a:t>()</a:t>
            </a:r>
          </a:p>
          <a:p>
            <a:r>
              <a:rPr lang="en-US" altLang="zh-TW" sz="1200" dirty="0"/>
              <a:t>	y2 = </a:t>
            </a:r>
            <a:r>
              <a:rPr lang="en-US" altLang="zh-TW" sz="1200" dirty="0" err="1"/>
              <a:t>d.bottom</a:t>
            </a:r>
            <a:r>
              <a:rPr lang="en-US" altLang="zh-TW" sz="1200" dirty="0"/>
              <a:t>()</a:t>
            </a:r>
          </a:p>
          <a:p>
            <a:r>
              <a:rPr lang="en-US" altLang="zh-TW" sz="1200" dirty="0"/>
              <a:t>	text =‘%2.2f(%d)” % (scores[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],</a:t>
            </a:r>
            <a:r>
              <a:rPr lang="en-US" altLang="zh-TW" sz="1200" dirty="0" err="1"/>
              <a:t>idx</a:t>
            </a:r>
            <a:r>
              <a:rPr lang="en-US" altLang="zh-TW" sz="1200" dirty="0"/>
              <a:t>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]))</a:t>
            </a:r>
          </a:p>
          <a:p>
            <a:endParaRPr lang="en-US" altLang="zh-TW" sz="1200" dirty="0"/>
          </a:p>
          <a:p>
            <a:r>
              <a:rPr lang="en-US" altLang="zh-TW" sz="1200" dirty="0"/>
              <a:t>	cv2.rectangle(frame,(x1,y1),(x2,y2),(0,255,0),4,cv2.LINE_AA)</a:t>
            </a:r>
          </a:p>
          <a:p>
            <a:endParaRPr lang="en-US" altLang="zh-TW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88FBA424-796C-41CF-B30B-FD10D7DF4F20}"/>
              </a:ext>
            </a:extLst>
          </p:cNvPr>
          <p:cNvSpPr txBox="1"/>
          <p:nvPr/>
        </p:nvSpPr>
        <p:spPr>
          <a:xfrm>
            <a:off x="6427241" y="1013792"/>
            <a:ext cx="41889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c2.putText(frame, text,(x1 y1),cv2.font_Hershey_duplex,</a:t>
            </a:r>
          </a:p>
          <a:p>
            <a:r>
              <a:rPr lang="en-US" altLang="zh-TW" sz="1200" dirty="0"/>
              <a:t>	0,7,(255,255,255),1,cv2.LINE_AA)</a:t>
            </a:r>
          </a:p>
          <a:p>
            <a:endParaRPr lang="en-US" altLang="zh-TW" sz="1200" dirty="0"/>
          </a:p>
          <a:p>
            <a:r>
              <a:rPr lang="en-US" altLang="zh-TW" sz="1200" dirty="0" err="1"/>
              <a:t>out.write</a:t>
            </a:r>
            <a:r>
              <a:rPr lang="en-US" altLang="zh-TW" sz="1200" dirty="0"/>
              <a:t>(frame)</a:t>
            </a:r>
          </a:p>
          <a:p>
            <a:endParaRPr lang="en-US" altLang="zh-TW" sz="1200" dirty="0"/>
          </a:p>
          <a:p>
            <a:r>
              <a:rPr lang="en-US" altLang="zh-TW" sz="1200" dirty="0"/>
              <a:t>cv2.imshow(“Face </a:t>
            </a:r>
            <a:r>
              <a:rPr lang="en-US" altLang="zh-TW" sz="1200" dirty="0" err="1"/>
              <a:t>Detection”,frame</a:t>
            </a:r>
            <a:r>
              <a:rPr lang="en-US" altLang="zh-TW" sz="1200" dirty="0"/>
              <a:t>)</a:t>
            </a:r>
          </a:p>
          <a:p>
            <a:endParaRPr lang="en-US" altLang="zh-TW" sz="1200" dirty="0"/>
          </a:p>
          <a:p>
            <a:r>
              <a:rPr lang="en-US" altLang="zh-TW" sz="1200" dirty="0"/>
              <a:t>ff cv2.waitKey(1) &amp; 0xFF == </a:t>
            </a:r>
            <a:r>
              <a:rPr lang="en-US" altLang="zh-TW" sz="1200" dirty="0" err="1"/>
              <a:t>ord</a:t>
            </a:r>
            <a:r>
              <a:rPr lang="en-US" altLang="zh-TW" sz="1200" dirty="0"/>
              <a:t>(‘q’):</a:t>
            </a:r>
          </a:p>
          <a:p>
            <a:endParaRPr lang="en-US" altLang="zh-TW" sz="1200" dirty="0"/>
          </a:p>
          <a:p>
            <a:r>
              <a:rPr lang="en-US" altLang="zh-TW" sz="1200" dirty="0" err="1"/>
              <a:t>cap.release</a:t>
            </a:r>
            <a:r>
              <a:rPr lang="en-US" altLang="zh-TW" sz="1200" dirty="0"/>
              <a:t>()</a:t>
            </a:r>
          </a:p>
          <a:p>
            <a:r>
              <a:rPr lang="en-US" altLang="zh-TW" sz="1200" dirty="0" err="1"/>
              <a:t>out.release</a:t>
            </a:r>
            <a:r>
              <a:rPr lang="en-US" altLang="zh-TW" sz="1200" dirty="0"/>
              <a:t>()</a:t>
            </a:r>
          </a:p>
          <a:p>
            <a:r>
              <a:rPr lang="en-US" altLang="zh-TW" sz="1200" dirty="0"/>
              <a:t>cv2.desroyAllWindows()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EAF6976-7123-4851-8AC4-D7D3D5F2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7B2E9D5-6C8A-408B-8D48-AD61D438873A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241" y="3610083"/>
            <a:ext cx="4716218" cy="28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59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052AC6A9-5861-47B7-8337-44C9D49BE373}"/>
              </a:ext>
            </a:extLst>
          </p:cNvPr>
          <p:cNvSpPr txBox="1"/>
          <p:nvPr/>
        </p:nvSpPr>
        <p:spPr>
          <a:xfrm>
            <a:off x="795131" y="291548"/>
            <a:ext cx="5253361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Dlib</a:t>
            </a:r>
            <a:r>
              <a:rPr lang="en-US" altLang="zh-TW" dirty="0"/>
              <a:t>-</a:t>
            </a:r>
            <a:r>
              <a:rPr lang="zh-TW" altLang="en-US" dirty="0"/>
              <a:t>即時串流多人臉辨識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sz="1200" dirty="0"/>
              <a:t>import </a:t>
            </a:r>
            <a:r>
              <a:rPr lang="en-US" altLang="zh-TW" sz="1200" dirty="0" err="1"/>
              <a:t>dlib</a:t>
            </a:r>
            <a:endParaRPr lang="en-US" altLang="zh-TW" sz="1200" dirty="0"/>
          </a:p>
          <a:p>
            <a:r>
              <a:rPr lang="en-US" altLang="zh-TW" sz="1200" dirty="0"/>
              <a:t>Import cv2</a:t>
            </a:r>
          </a:p>
          <a:p>
            <a:r>
              <a:rPr lang="en-US" altLang="zh-TW" sz="1200" dirty="0"/>
              <a:t>Import </a:t>
            </a:r>
            <a:r>
              <a:rPr lang="en-US" altLang="zh-TW" sz="1200" dirty="0" err="1"/>
              <a:t>imutils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Cap = cv2.VideoCapture(0)</a:t>
            </a:r>
          </a:p>
          <a:p>
            <a:endParaRPr lang="en-US" altLang="zh-TW" sz="1200" dirty="0"/>
          </a:p>
          <a:p>
            <a:r>
              <a:rPr lang="en-US" altLang="zh-TW" sz="1200" dirty="0"/>
              <a:t>Detector = </a:t>
            </a:r>
            <a:r>
              <a:rPr lang="en-US" altLang="zh-TW" sz="1200" dirty="0" err="1"/>
              <a:t>dlib.get_frontal_face_detector</a:t>
            </a:r>
            <a:r>
              <a:rPr lang="en-US" altLang="zh-TW" sz="1200" dirty="0"/>
              <a:t>()</a:t>
            </a:r>
          </a:p>
          <a:p>
            <a:endParaRPr lang="en-US" altLang="zh-TW" sz="1200" dirty="0"/>
          </a:p>
          <a:p>
            <a:r>
              <a:rPr lang="en-US" altLang="zh-TW" sz="1200" dirty="0"/>
              <a:t>While(</a:t>
            </a:r>
            <a:r>
              <a:rPr lang="en-US" altLang="zh-TW" sz="1200" dirty="0" err="1"/>
              <a:t>cap.isOpened</a:t>
            </a:r>
            <a:r>
              <a:rPr lang="en-US" altLang="zh-TW" sz="1200" dirty="0"/>
              <a:t>()):</a:t>
            </a:r>
          </a:p>
          <a:p>
            <a:r>
              <a:rPr lang="en-US" altLang="zh-TW" sz="1200" dirty="0"/>
              <a:t>	ret, frame = </a:t>
            </a:r>
            <a:r>
              <a:rPr lang="en-US" altLang="zh-TW" sz="1200" dirty="0" err="1"/>
              <a:t>cap.read</a:t>
            </a:r>
            <a:r>
              <a:rPr lang="en-US" altLang="zh-TW" sz="1200" dirty="0"/>
              <a:t>()</a:t>
            </a:r>
          </a:p>
          <a:p>
            <a:endParaRPr lang="en-US" altLang="zh-TW" sz="1200" dirty="0"/>
          </a:p>
          <a:p>
            <a:r>
              <a:rPr lang="en-US" altLang="zh-TW" sz="1200" dirty="0"/>
              <a:t>	</a:t>
            </a:r>
            <a:r>
              <a:rPr lang="en-US" altLang="zh-TW" sz="1200" dirty="0" err="1"/>
              <a:t>face_rects,scores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idx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detector.run</a:t>
            </a:r>
            <a:r>
              <a:rPr lang="en-US" altLang="zh-TW" sz="1200" dirty="0"/>
              <a:t>(frame,0)</a:t>
            </a:r>
          </a:p>
          <a:p>
            <a:endParaRPr lang="en-US" altLang="zh-TW" sz="1200" dirty="0"/>
          </a:p>
          <a:p>
            <a:r>
              <a:rPr lang="en-US" altLang="zh-TW" sz="1200" dirty="0"/>
              <a:t>	for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, d in enumerate(</a:t>
            </a:r>
            <a:r>
              <a:rPr lang="en-US" altLang="zh-TW" sz="1200" dirty="0" err="1"/>
              <a:t>face_rects</a:t>
            </a:r>
            <a:r>
              <a:rPr lang="en-US" altLang="zh-TW" sz="1200" dirty="0"/>
              <a:t>):</a:t>
            </a:r>
          </a:p>
          <a:p>
            <a:r>
              <a:rPr lang="en-US" altLang="zh-TW" sz="1200" dirty="0"/>
              <a:t>	x1 = </a:t>
            </a:r>
            <a:r>
              <a:rPr lang="en-US" altLang="zh-TW" sz="1200" dirty="0" err="1"/>
              <a:t>d.left</a:t>
            </a:r>
            <a:r>
              <a:rPr lang="en-US" altLang="zh-TW" sz="1200" dirty="0"/>
              <a:t>()</a:t>
            </a:r>
          </a:p>
          <a:p>
            <a:r>
              <a:rPr lang="en-US" altLang="zh-TW" sz="1200" dirty="0"/>
              <a:t>	y1 = </a:t>
            </a:r>
            <a:r>
              <a:rPr lang="en-US" altLang="zh-TW" sz="1200" dirty="0" err="1"/>
              <a:t>d.top</a:t>
            </a:r>
            <a:r>
              <a:rPr lang="en-US" altLang="zh-TW" sz="1200" dirty="0"/>
              <a:t>()</a:t>
            </a:r>
          </a:p>
          <a:p>
            <a:r>
              <a:rPr lang="en-US" altLang="zh-TW" sz="1200" dirty="0"/>
              <a:t>	x2= </a:t>
            </a:r>
            <a:r>
              <a:rPr lang="en-US" altLang="zh-TW" sz="1200" dirty="0" err="1"/>
              <a:t>d.right</a:t>
            </a:r>
            <a:r>
              <a:rPr lang="en-US" altLang="zh-TW" sz="1200" dirty="0"/>
              <a:t>()</a:t>
            </a:r>
          </a:p>
          <a:p>
            <a:r>
              <a:rPr lang="en-US" altLang="zh-TW" sz="1200" dirty="0"/>
              <a:t>	y2 = </a:t>
            </a:r>
            <a:r>
              <a:rPr lang="en-US" altLang="zh-TW" sz="1200" dirty="0" err="1"/>
              <a:t>d.bottom</a:t>
            </a:r>
            <a:r>
              <a:rPr lang="en-US" altLang="zh-TW" sz="1200" dirty="0"/>
              <a:t>()</a:t>
            </a:r>
          </a:p>
          <a:p>
            <a:r>
              <a:rPr lang="en-US" altLang="zh-TW" sz="1200" dirty="0"/>
              <a:t>	text = “%2.2f(%d)” %  (scores[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], </a:t>
            </a:r>
            <a:r>
              <a:rPr lang="en-US" altLang="zh-TW" sz="1200" dirty="0" err="1"/>
              <a:t>idx</a:t>
            </a:r>
            <a:r>
              <a:rPr lang="en-US" altLang="zh-TW" sz="1200" dirty="0"/>
              <a:t>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])</a:t>
            </a:r>
          </a:p>
          <a:p>
            <a:endParaRPr lang="en-US" altLang="zh-TW" sz="1200" dirty="0"/>
          </a:p>
          <a:p>
            <a:r>
              <a:rPr lang="en-US" altLang="zh-TW" sz="1200" dirty="0"/>
              <a:t>	cv2.rectangle(frame, (x1,y1), (x2,y2), (0,255,0),4,cv2.LINE_AA)</a:t>
            </a:r>
          </a:p>
          <a:p>
            <a:endParaRPr lang="en-US" altLang="zh-TW" sz="1200" dirty="0"/>
          </a:p>
          <a:p>
            <a:r>
              <a:rPr lang="en-US" altLang="zh-TW" sz="1200" dirty="0"/>
              <a:t>	</a:t>
            </a:r>
            <a:r>
              <a:rPr lang="en-US" altLang="zh-TW" sz="1200" dirty="0" err="1"/>
              <a:t>cv.puttext</a:t>
            </a:r>
            <a:r>
              <a:rPr lang="en-US" altLang="zh-TW" sz="1200" dirty="0"/>
              <a:t>((</a:t>
            </a:r>
            <a:r>
              <a:rPr lang="en-US" altLang="zh-TW" sz="1200" dirty="0" err="1"/>
              <a:t>frame,text</a:t>
            </a:r>
            <a:r>
              <a:rPr lang="en-US" altLang="zh-TW" sz="1200" dirty="0"/>
              <a:t>, (x1,y1), cv2.FONT_HERSHEY_DUPLEX,</a:t>
            </a:r>
          </a:p>
          <a:p>
            <a:r>
              <a:rPr lang="en-US" altLang="zh-TW" sz="1200" dirty="0"/>
              <a:t>		0,7,(255,255,255),1,cv2.LINE_AA)</a:t>
            </a:r>
          </a:p>
          <a:p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	cv2.imshow(“Face </a:t>
            </a:r>
            <a:r>
              <a:rPr lang="en-US" altLang="zh-TW" sz="1200" dirty="0" err="1"/>
              <a:t>Detection”,frame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/>
              <a:t>	break</a:t>
            </a:r>
          </a:p>
          <a:p>
            <a:endParaRPr lang="en-US" altLang="zh-TW" sz="1200" dirty="0"/>
          </a:p>
          <a:p>
            <a:r>
              <a:rPr lang="en-US" altLang="zh-TW" sz="1200" dirty="0"/>
              <a:t>	</a:t>
            </a:r>
            <a:r>
              <a:rPr lang="en-US" altLang="zh-TW" sz="1200" dirty="0" err="1"/>
              <a:t>cap.release</a:t>
            </a:r>
            <a:r>
              <a:rPr lang="en-US" altLang="zh-TW" sz="1200" dirty="0"/>
              <a:t>()</a:t>
            </a:r>
          </a:p>
          <a:p>
            <a:r>
              <a:rPr lang="en-US" altLang="zh-TW" sz="1200" dirty="0"/>
              <a:t>	cv2.destroyAllWindows()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ACB26D17-3EAD-4BB1-BAA8-DD18FF06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7B2E9D5-6C8A-408B-8D48-AD61D438873A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92" y="940156"/>
            <a:ext cx="5855366" cy="44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4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2CC688FC-1151-4E93-8638-DD9F64B824C0}"/>
              </a:ext>
            </a:extLst>
          </p:cNvPr>
          <p:cNvSpPr txBox="1"/>
          <p:nvPr/>
        </p:nvSpPr>
        <p:spPr>
          <a:xfrm>
            <a:off x="1023570" y="1043375"/>
            <a:ext cx="60650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Viola-jones</a:t>
            </a:r>
            <a:r>
              <a:rPr lang="zh-TW" altLang="en-US" dirty="0"/>
              <a:t>框架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是由</a:t>
            </a:r>
            <a:r>
              <a:rPr lang="en-US" altLang="zh-TW" dirty="0" err="1"/>
              <a:t>Viola,Jones</a:t>
            </a:r>
            <a:r>
              <a:rPr lang="zh-TW" altLang="en-US" dirty="0"/>
              <a:t>於「</a:t>
            </a:r>
            <a:r>
              <a:rPr lang="en-US" altLang="zh-TW" dirty="0"/>
              <a:t>Robust Real-Time Face Detection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論文提出來的概念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是知名的臉部偵測方法，透過海爾特徵</a:t>
            </a:r>
            <a:r>
              <a:rPr lang="en-US" altLang="zh-TW" dirty="0"/>
              <a:t>(</a:t>
            </a:r>
            <a:r>
              <a:rPr lang="en-US" altLang="zh-TW" dirty="0" err="1"/>
              <a:t>Haar</a:t>
            </a:r>
            <a:r>
              <a:rPr lang="en-US" altLang="zh-TW" dirty="0"/>
              <a:t>-like)</a:t>
            </a:r>
            <a:r>
              <a:rPr lang="zh-TW" altLang="en-US" dirty="0"/>
              <a:t>來進行</a:t>
            </a:r>
            <a:endParaRPr lang="en-US" altLang="zh-TW" dirty="0"/>
          </a:p>
          <a:p>
            <a:r>
              <a:rPr lang="zh-TW" altLang="en-US" dirty="0"/>
              <a:t>臉部偵測，再透過</a:t>
            </a:r>
            <a:r>
              <a:rPr lang="en-US" altLang="zh-TW" dirty="0"/>
              <a:t>AdaBoost</a:t>
            </a:r>
            <a:r>
              <a:rPr lang="zh-TW" altLang="en-US" dirty="0"/>
              <a:t>來建立層級表</a:t>
            </a:r>
            <a:r>
              <a:rPr lang="en-US" altLang="zh-TW" dirty="0"/>
              <a:t>(Cascades)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xmlns="" id="{72B42458-2812-4458-BD68-1139296C3350}"/>
              </a:ext>
            </a:extLst>
          </p:cNvPr>
          <p:cNvSpPr/>
          <p:nvPr/>
        </p:nvSpPr>
        <p:spPr>
          <a:xfrm>
            <a:off x="1053386" y="4506104"/>
            <a:ext cx="2080592" cy="12589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Haar</a:t>
            </a:r>
            <a:r>
              <a:rPr lang="en-US" altLang="zh-TW" dirty="0"/>
              <a:t>-like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xmlns="" id="{DF70EBB8-014F-4576-82C1-CB6C4EFF585C}"/>
              </a:ext>
            </a:extLst>
          </p:cNvPr>
          <p:cNvSpPr/>
          <p:nvPr/>
        </p:nvSpPr>
        <p:spPr>
          <a:xfrm>
            <a:off x="3982276" y="4506104"/>
            <a:ext cx="2080592" cy="12589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AdaBoost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xmlns="" id="{2C8F1DE2-3100-4D1B-852C-3D5A2BA6E906}"/>
              </a:ext>
            </a:extLst>
          </p:cNvPr>
          <p:cNvSpPr/>
          <p:nvPr/>
        </p:nvSpPr>
        <p:spPr>
          <a:xfrm>
            <a:off x="6824868" y="4506103"/>
            <a:ext cx="2080592" cy="12589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Cascades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3753499A-4E8B-45E6-9F15-7CF37B0D6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46" y="766851"/>
            <a:ext cx="1947459" cy="263718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D1239262-2C3A-41C7-96E5-A951183B4F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57"/>
          <a:stretch/>
        </p:blipFill>
        <p:spPr>
          <a:xfrm>
            <a:off x="9920557" y="766852"/>
            <a:ext cx="1829483" cy="2637183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xmlns="" id="{4B5FCCDC-AC0B-42BB-BD7C-F9F3BFBBC285}"/>
              </a:ext>
            </a:extLst>
          </p:cNvPr>
          <p:cNvSpPr/>
          <p:nvPr/>
        </p:nvSpPr>
        <p:spPr>
          <a:xfrm>
            <a:off x="3308072" y="4872591"/>
            <a:ext cx="500110" cy="728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xmlns="" id="{89636CF4-D88D-4217-A025-0E126ED69288}"/>
              </a:ext>
            </a:extLst>
          </p:cNvPr>
          <p:cNvSpPr/>
          <p:nvPr/>
        </p:nvSpPr>
        <p:spPr>
          <a:xfrm>
            <a:off x="6193813" y="4869501"/>
            <a:ext cx="500110" cy="728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xmlns="" id="{2C66E659-FDDA-4C7F-824C-27FC9B0B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7B2E9D5-6C8A-408B-8D48-AD61D438873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447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E584A6F5-937A-4C19-B64E-165A1737122E}"/>
              </a:ext>
            </a:extLst>
          </p:cNvPr>
          <p:cNvSpPr txBox="1"/>
          <p:nvPr/>
        </p:nvSpPr>
        <p:spPr>
          <a:xfrm>
            <a:off x="1464148" y="1997839"/>
            <a:ext cx="102579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Motion Analysis –Yawn Detector and Counting</a:t>
            </a:r>
          </a:p>
          <a:p>
            <a:endParaRPr lang="en-US" altLang="zh-TW" sz="3600" dirty="0"/>
          </a:p>
          <a:p>
            <a:r>
              <a:rPr lang="zh-TW" altLang="en-US" sz="3600" dirty="0"/>
              <a:t>透過</a:t>
            </a:r>
            <a:r>
              <a:rPr lang="en-US" altLang="zh-TW" sz="3600" dirty="0"/>
              <a:t>OpenCV</a:t>
            </a:r>
            <a:r>
              <a:rPr lang="zh-TW" altLang="en-US" sz="3600" dirty="0"/>
              <a:t>做哈欠偵測</a:t>
            </a:r>
            <a:endParaRPr lang="en-US" altLang="zh-TW" sz="3600" dirty="0"/>
          </a:p>
          <a:p>
            <a:r>
              <a:rPr lang="zh-TW" altLang="en-US" sz="3600" dirty="0"/>
              <a:t>計算哈欠次數</a:t>
            </a:r>
            <a:endParaRPr lang="en-US" altLang="zh-TW" sz="3600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E9B71A6-9040-409B-AAAD-F25B8840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7B2E9D5-6C8A-408B-8D48-AD61D438873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7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E9B71A6-9040-409B-AAAD-F25B8840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7B2E9D5-6C8A-408B-8D48-AD61D438873A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937407"/>
            <a:ext cx="10058400" cy="50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4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130784D3-0703-40FB-A853-7AA356B81988}"/>
              </a:ext>
            </a:extLst>
          </p:cNvPr>
          <p:cNvSpPr txBox="1"/>
          <p:nvPr/>
        </p:nvSpPr>
        <p:spPr>
          <a:xfrm>
            <a:off x="3288180" y="3105834"/>
            <a:ext cx="561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Thanks for your listening</a:t>
            </a:r>
            <a:endParaRPr lang="zh-TW" altLang="en-US" sz="3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D03AE239-CF9F-401E-A38B-67465612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7B2E9D5-6C8A-408B-8D48-AD61D438873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54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A2DA5A01-044E-4E5E-8811-ADD11700D34A}"/>
              </a:ext>
            </a:extLst>
          </p:cNvPr>
          <p:cNvSpPr txBox="1"/>
          <p:nvPr/>
        </p:nvSpPr>
        <p:spPr>
          <a:xfrm>
            <a:off x="3490158" y="2736502"/>
            <a:ext cx="52116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/>
              <a:t>簡單的概念</a:t>
            </a:r>
            <a:endParaRPr lang="en-US" altLang="zh-TW" sz="2800" dirty="0"/>
          </a:p>
          <a:p>
            <a:pPr algn="ctr"/>
            <a:endParaRPr lang="en-US" altLang="zh-TW" sz="2800" dirty="0"/>
          </a:p>
          <a:p>
            <a:pPr algn="ctr"/>
            <a:r>
              <a:rPr lang="zh-TW" altLang="en-US" sz="2800" dirty="0"/>
              <a:t>透過一個簡單的方框來特徵擷取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A139002-74F4-4ED9-891B-1C5BC5CD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7B2E9D5-6C8A-408B-8D48-AD61D438873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59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D6D9F790-ED2B-4B55-9284-F924A958C280}"/>
              </a:ext>
            </a:extLst>
          </p:cNvPr>
          <p:cNvSpPr txBox="1"/>
          <p:nvPr/>
        </p:nvSpPr>
        <p:spPr>
          <a:xfrm>
            <a:off x="2425764" y="1305341"/>
            <a:ext cx="734047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Haar</a:t>
            </a:r>
            <a:r>
              <a:rPr lang="en-US" altLang="zh-TW" dirty="0"/>
              <a:t>(</a:t>
            </a:r>
            <a:r>
              <a:rPr lang="zh-TW" altLang="en-US" dirty="0"/>
              <a:t>哈爾特徵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哈爾特徵</a:t>
            </a:r>
            <a:r>
              <a:rPr lang="en-US" altLang="zh-TW" dirty="0"/>
              <a:t>(</a:t>
            </a:r>
            <a:r>
              <a:rPr lang="en-US" altLang="zh-TW" dirty="0" err="1"/>
              <a:t>Haar</a:t>
            </a:r>
            <a:r>
              <a:rPr lang="en-US" altLang="zh-TW" dirty="0"/>
              <a:t>-like features)</a:t>
            </a:r>
            <a:r>
              <a:rPr lang="zh-TW" altLang="en-US" dirty="0"/>
              <a:t>是用於物體識別的一種數字圖像特徵，</a:t>
            </a:r>
            <a:endParaRPr lang="en-US" altLang="zh-TW" dirty="0"/>
          </a:p>
          <a:p>
            <a:r>
              <a:rPr lang="zh-TW" altLang="en-US" dirty="0"/>
              <a:t>類似上頁提到的方框。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按右邊的特徵放到人臉區域上，白色區域的像素和減去黑色的像素和，</a:t>
            </a:r>
            <a:endParaRPr lang="en-US" altLang="zh-TW" dirty="0"/>
          </a:p>
          <a:p>
            <a:r>
              <a:rPr lang="zh-TW" altLang="en-US" dirty="0"/>
              <a:t>則為人臉的特徵值。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而人臉區域的特徵會與非人臉區域的值相差非常多，藉此就可以建立</a:t>
            </a:r>
            <a:endParaRPr lang="en-US" altLang="zh-TW" dirty="0"/>
          </a:p>
          <a:p>
            <a:r>
              <a:rPr lang="zh-TW" altLang="en-US" dirty="0"/>
              <a:t>特徵。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將右邊數值轉為層級表之後，就可以透過分類器來實現人臉辨識。“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2"/>
              </a:rPr>
              <a:t>http://alereimondo.no-ip.org/OPENCV/34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E1133C86-14FF-48BF-956E-E68298F5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7B2E9D5-6C8A-408B-8D48-AD61D438873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70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C97F9520-5CA8-48C3-8400-5495900DB93B}"/>
              </a:ext>
            </a:extLst>
          </p:cNvPr>
          <p:cNvSpPr txBox="1"/>
          <p:nvPr/>
        </p:nvSpPr>
        <p:spPr>
          <a:xfrm>
            <a:off x="715617" y="490331"/>
            <a:ext cx="290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哈爾特徵</a:t>
            </a:r>
            <a:r>
              <a:rPr lang="en-US" altLang="zh-TW" dirty="0"/>
              <a:t>(</a:t>
            </a:r>
            <a:r>
              <a:rPr lang="en-US" altLang="zh-TW" dirty="0" err="1"/>
              <a:t>Haar</a:t>
            </a:r>
            <a:r>
              <a:rPr lang="en-US" altLang="zh-TW" dirty="0"/>
              <a:t>-like features)</a:t>
            </a:r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1079852C-D6CA-47F6-82C2-D1A69CF4D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14338"/>
              </p:ext>
            </p:extLst>
          </p:nvPr>
        </p:nvGraphicFramePr>
        <p:xfrm>
          <a:off x="5262771" y="1181099"/>
          <a:ext cx="307008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521">
                  <a:extLst>
                    <a:ext uri="{9D8B030D-6E8A-4147-A177-3AD203B41FA5}">
                      <a16:colId xmlns:a16="http://schemas.microsoft.com/office/drawing/2014/main" xmlns="" val="1363984894"/>
                    </a:ext>
                  </a:extLst>
                </a:gridCol>
                <a:gridCol w="767521">
                  <a:extLst>
                    <a:ext uri="{9D8B030D-6E8A-4147-A177-3AD203B41FA5}">
                      <a16:colId xmlns:a16="http://schemas.microsoft.com/office/drawing/2014/main" xmlns="" val="1648448818"/>
                    </a:ext>
                  </a:extLst>
                </a:gridCol>
                <a:gridCol w="767521">
                  <a:extLst>
                    <a:ext uri="{9D8B030D-6E8A-4147-A177-3AD203B41FA5}">
                      <a16:colId xmlns:a16="http://schemas.microsoft.com/office/drawing/2014/main" xmlns="" val="1345081095"/>
                    </a:ext>
                  </a:extLst>
                </a:gridCol>
                <a:gridCol w="767521">
                  <a:extLst>
                    <a:ext uri="{9D8B030D-6E8A-4147-A177-3AD203B41FA5}">
                      <a16:colId xmlns:a16="http://schemas.microsoft.com/office/drawing/2014/main" xmlns="" val="3679739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440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957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855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504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8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545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701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0~255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15090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B8AF0DA1-338E-4168-B52E-93ED40288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49279"/>
              </p:ext>
            </p:extLst>
          </p:nvPr>
        </p:nvGraphicFramePr>
        <p:xfrm>
          <a:off x="8872331" y="2084640"/>
          <a:ext cx="30700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521">
                  <a:extLst>
                    <a:ext uri="{9D8B030D-6E8A-4147-A177-3AD203B41FA5}">
                      <a16:colId xmlns:a16="http://schemas.microsoft.com/office/drawing/2014/main" xmlns="" val="1363984894"/>
                    </a:ext>
                  </a:extLst>
                </a:gridCol>
                <a:gridCol w="767521">
                  <a:extLst>
                    <a:ext uri="{9D8B030D-6E8A-4147-A177-3AD203B41FA5}">
                      <a16:colId xmlns:a16="http://schemas.microsoft.com/office/drawing/2014/main" xmlns="" val="1648448818"/>
                    </a:ext>
                  </a:extLst>
                </a:gridCol>
                <a:gridCol w="767521">
                  <a:extLst>
                    <a:ext uri="{9D8B030D-6E8A-4147-A177-3AD203B41FA5}">
                      <a16:colId xmlns:a16="http://schemas.microsoft.com/office/drawing/2014/main" xmlns="" val="1345081095"/>
                    </a:ext>
                  </a:extLst>
                </a:gridCol>
                <a:gridCol w="767521">
                  <a:extLst>
                    <a:ext uri="{9D8B030D-6E8A-4147-A177-3AD203B41FA5}">
                      <a16:colId xmlns:a16="http://schemas.microsoft.com/office/drawing/2014/main" xmlns="" val="3679739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0.16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440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957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855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504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8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545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701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15090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72833AC-CDE4-465A-88EF-44CABE44769B}"/>
              </a:ext>
            </a:extLst>
          </p:cNvPr>
          <p:cNvSpPr/>
          <p:nvPr/>
        </p:nvSpPr>
        <p:spPr>
          <a:xfrm>
            <a:off x="3918626" y="2084640"/>
            <a:ext cx="706582" cy="2966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03C7378-AD33-4FD3-9136-589362CF3341}"/>
              </a:ext>
            </a:extLst>
          </p:cNvPr>
          <p:cNvSpPr/>
          <p:nvPr/>
        </p:nvSpPr>
        <p:spPr>
          <a:xfrm>
            <a:off x="3212044" y="2084640"/>
            <a:ext cx="706582" cy="29667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xmlns="" id="{CBA70E0A-F929-4F2A-BD99-4AD37551E3F6}"/>
              </a:ext>
            </a:extLst>
          </p:cNvPr>
          <p:cNvSpPr/>
          <p:nvPr/>
        </p:nvSpPr>
        <p:spPr>
          <a:xfrm>
            <a:off x="4821382" y="3158836"/>
            <a:ext cx="371464" cy="872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xmlns="" id="{3DA0CD28-A19E-44ED-A3AA-CCC931F4E4D4}"/>
              </a:ext>
            </a:extLst>
          </p:cNvPr>
          <p:cNvSpPr/>
          <p:nvPr/>
        </p:nvSpPr>
        <p:spPr>
          <a:xfrm>
            <a:off x="8402780" y="3158836"/>
            <a:ext cx="371464" cy="872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xmlns="" id="{EFFAF070-ABFB-4EC1-B2F8-41F058EA5E67}"/>
              </a:ext>
            </a:extLst>
          </p:cNvPr>
          <p:cNvSpPr/>
          <p:nvPr/>
        </p:nvSpPr>
        <p:spPr>
          <a:xfrm>
            <a:off x="2644406" y="3158836"/>
            <a:ext cx="371464" cy="872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5C997024-D67C-4303-9B32-49E7F06CC4EB}"/>
              </a:ext>
            </a:extLst>
          </p:cNvPr>
          <p:cNvSpPr txBox="1"/>
          <p:nvPr/>
        </p:nvSpPr>
        <p:spPr>
          <a:xfrm>
            <a:off x="8774244" y="1715308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B-W(</a:t>
            </a:r>
            <a:r>
              <a:rPr lang="zh-TW" altLang="en-US" dirty="0"/>
              <a:t>黑減白</a:t>
            </a:r>
            <a:r>
              <a:rPr lang="en-US" altLang="zh-TW" dirty="0"/>
              <a:t>)=0.56-0.16=0.4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58A1AE8F-5ECD-4851-901D-6CB8E95EDC51}"/>
              </a:ext>
            </a:extLst>
          </p:cNvPr>
          <p:cNvSpPr txBox="1"/>
          <p:nvPr/>
        </p:nvSpPr>
        <p:spPr>
          <a:xfrm>
            <a:off x="9033164" y="52231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正規化</a:t>
            </a: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xmlns="" id="{226E4779-24D9-496E-84B6-85F5C965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7B2E9D5-6C8A-408B-8D48-AD61D438873A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xmlns="" id="{338ACF86-D4B8-4059-899F-068EC5BA3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6" y="2471771"/>
            <a:ext cx="2000766" cy="191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CFC74E83-3B71-4557-9E30-0AB3B5DA6900}"/>
              </a:ext>
            </a:extLst>
          </p:cNvPr>
          <p:cNvSpPr txBox="1"/>
          <p:nvPr/>
        </p:nvSpPr>
        <p:spPr>
          <a:xfrm>
            <a:off x="637309" y="263237"/>
            <a:ext cx="259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積分影像</a:t>
            </a:r>
            <a:r>
              <a:rPr lang="en-US" altLang="zh-TW" dirty="0"/>
              <a:t>(Integral Image)</a:t>
            </a:r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0E24BB4D-E3DD-4154-8122-0B06F3A59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43659"/>
              </p:ext>
            </p:extLst>
          </p:nvPr>
        </p:nvGraphicFramePr>
        <p:xfrm>
          <a:off x="743528" y="941339"/>
          <a:ext cx="5629560" cy="50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56">
                  <a:extLst>
                    <a:ext uri="{9D8B030D-6E8A-4147-A177-3AD203B41FA5}">
                      <a16:colId xmlns:a16="http://schemas.microsoft.com/office/drawing/2014/main" xmlns="" val="2727756425"/>
                    </a:ext>
                  </a:extLst>
                </a:gridCol>
                <a:gridCol w="562956">
                  <a:extLst>
                    <a:ext uri="{9D8B030D-6E8A-4147-A177-3AD203B41FA5}">
                      <a16:colId xmlns:a16="http://schemas.microsoft.com/office/drawing/2014/main" xmlns="" val="403421800"/>
                    </a:ext>
                  </a:extLst>
                </a:gridCol>
                <a:gridCol w="562956">
                  <a:extLst>
                    <a:ext uri="{9D8B030D-6E8A-4147-A177-3AD203B41FA5}">
                      <a16:colId xmlns:a16="http://schemas.microsoft.com/office/drawing/2014/main" xmlns="" val="1488832371"/>
                    </a:ext>
                  </a:extLst>
                </a:gridCol>
                <a:gridCol w="562956">
                  <a:extLst>
                    <a:ext uri="{9D8B030D-6E8A-4147-A177-3AD203B41FA5}">
                      <a16:colId xmlns:a16="http://schemas.microsoft.com/office/drawing/2014/main" xmlns="" val="2866972681"/>
                    </a:ext>
                  </a:extLst>
                </a:gridCol>
                <a:gridCol w="562956">
                  <a:extLst>
                    <a:ext uri="{9D8B030D-6E8A-4147-A177-3AD203B41FA5}">
                      <a16:colId xmlns:a16="http://schemas.microsoft.com/office/drawing/2014/main" xmlns="" val="862379080"/>
                    </a:ext>
                  </a:extLst>
                </a:gridCol>
                <a:gridCol w="562956">
                  <a:extLst>
                    <a:ext uri="{9D8B030D-6E8A-4147-A177-3AD203B41FA5}">
                      <a16:colId xmlns:a16="http://schemas.microsoft.com/office/drawing/2014/main" xmlns="" val="2687973091"/>
                    </a:ext>
                  </a:extLst>
                </a:gridCol>
                <a:gridCol w="562956">
                  <a:extLst>
                    <a:ext uri="{9D8B030D-6E8A-4147-A177-3AD203B41FA5}">
                      <a16:colId xmlns:a16="http://schemas.microsoft.com/office/drawing/2014/main" xmlns="" val="3524523561"/>
                    </a:ext>
                  </a:extLst>
                </a:gridCol>
                <a:gridCol w="562956">
                  <a:extLst>
                    <a:ext uri="{9D8B030D-6E8A-4147-A177-3AD203B41FA5}">
                      <a16:colId xmlns:a16="http://schemas.microsoft.com/office/drawing/2014/main" xmlns="" val="2844212490"/>
                    </a:ext>
                  </a:extLst>
                </a:gridCol>
                <a:gridCol w="562956">
                  <a:extLst>
                    <a:ext uri="{9D8B030D-6E8A-4147-A177-3AD203B41FA5}">
                      <a16:colId xmlns:a16="http://schemas.microsoft.com/office/drawing/2014/main" xmlns="" val="1949360504"/>
                    </a:ext>
                  </a:extLst>
                </a:gridCol>
                <a:gridCol w="562956">
                  <a:extLst>
                    <a:ext uri="{9D8B030D-6E8A-4147-A177-3AD203B41FA5}">
                      <a16:colId xmlns:a16="http://schemas.microsoft.com/office/drawing/2014/main" xmlns="" val="2725320859"/>
                    </a:ext>
                  </a:extLst>
                </a:gridCol>
              </a:tblGrid>
              <a:tr h="6270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18731486"/>
                  </a:ext>
                </a:extLst>
              </a:tr>
              <a:tr h="6270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68557778"/>
                  </a:ext>
                </a:extLst>
              </a:tr>
              <a:tr h="6270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38629068"/>
                  </a:ext>
                </a:extLst>
              </a:tr>
              <a:tr h="6270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07141207"/>
                  </a:ext>
                </a:extLst>
              </a:tr>
              <a:tr h="6270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56472096"/>
                  </a:ext>
                </a:extLst>
              </a:tr>
              <a:tr h="6270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0594748"/>
                  </a:ext>
                </a:extLst>
              </a:tr>
              <a:tr h="6270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52464953"/>
                  </a:ext>
                </a:extLst>
              </a:tr>
              <a:tr h="6270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9388023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B050B75B-B274-4301-9D4D-622775D3DA16}"/>
              </a:ext>
            </a:extLst>
          </p:cNvPr>
          <p:cNvSpPr txBox="1"/>
          <p:nvPr/>
        </p:nvSpPr>
        <p:spPr>
          <a:xfrm>
            <a:off x="7135091" y="2258291"/>
            <a:ext cx="2278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8+0+0+4+1+9+9+0=33</a:t>
            </a:r>
          </a:p>
          <a:p>
            <a:r>
              <a:rPr lang="zh-TW" altLang="en-US" dirty="0"/>
              <a:t>積分值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800EAF3-94C0-4C62-B3F6-E746615D134C}"/>
              </a:ext>
            </a:extLst>
          </p:cNvPr>
          <p:cNvSpPr/>
          <p:nvPr/>
        </p:nvSpPr>
        <p:spPr>
          <a:xfrm>
            <a:off x="743528" y="941339"/>
            <a:ext cx="1653308" cy="1829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58F5CFBD-75FD-45A3-8AB9-2058857A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7B2E9D5-6C8A-408B-8D48-AD61D438873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8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CAFBAF9D-2AE8-4208-953C-282565EA9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932593"/>
              </p:ext>
            </p:extLst>
          </p:nvPr>
        </p:nvGraphicFramePr>
        <p:xfrm>
          <a:off x="1033670" y="1338470"/>
          <a:ext cx="4826800" cy="4799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80">
                  <a:extLst>
                    <a:ext uri="{9D8B030D-6E8A-4147-A177-3AD203B41FA5}">
                      <a16:colId xmlns:a16="http://schemas.microsoft.com/office/drawing/2014/main" xmlns="" val="2727756425"/>
                    </a:ext>
                  </a:extLst>
                </a:gridCol>
                <a:gridCol w="482680">
                  <a:extLst>
                    <a:ext uri="{9D8B030D-6E8A-4147-A177-3AD203B41FA5}">
                      <a16:colId xmlns:a16="http://schemas.microsoft.com/office/drawing/2014/main" xmlns="" val="403421800"/>
                    </a:ext>
                  </a:extLst>
                </a:gridCol>
                <a:gridCol w="482680">
                  <a:extLst>
                    <a:ext uri="{9D8B030D-6E8A-4147-A177-3AD203B41FA5}">
                      <a16:colId xmlns:a16="http://schemas.microsoft.com/office/drawing/2014/main" xmlns="" val="1488832371"/>
                    </a:ext>
                  </a:extLst>
                </a:gridCol>
                <a:gridCol w="482680">
                  <a:extLst>
                    <a:ext uri="{9D8B030D-6E8A-4147-A177-3AD203B41FA5}">
                      <a16:colId xmlns:a16="http://schemas.microsoft.com/office/drawing/2014/main" xmlns="" val="2866972681"/>
                    </a:ext>
                  </a:extLst>
                </a:gridCol>
                <a:gridCol w="482680">
                  <a:extLst>
                    <a:ext uri="{9D8B030D-6E8A-4147-A177-3AD203B41FA5}">
                      <a16:colId xmlns:a16="http://schemas.microsoft.com/office/drawing/2014/main" xmlns="" val="862379080"/>
                    </a:ext>
                  </a:extLst>
                </a:gridCol>
                <a:gridCol w="482680">
                  <a:extLst>
                    <a:ext uri="{9D8B030D-6E8A-4147-A177-3AD203B41FA5}">
                      <a16:colId xmlns:a16="http://schemas.microsoft.com/office/drawing/2014/main" xmlns="" val="2687973091"/>
                    </a:ext>
                  </a:extLst>
                </a:gridCol>
                <a:gridCol w="482680">
                  <a:extLst>
                    <a:ext uri="{9D8B030D-6E8A-4147-A177-3AD203B41FA5}">
                      <a16:colId xmlns:a16="http://schemas.microsoft.com/office/drawing/2014/main" xmlns="" val="3524523561"/>
                    </a:ext>
                  </a:extLst>
                </a:gridCol>
                <a:gridCol w="482680">
                  <a:extLst>
                    <a:ext uri="{9D8B030D-6E8A-4147-A177-3AD203B41FA5}">
                      <a16:colId xmlns:a16="http://schemas.microsoft.com/office/drawing/2014/main" xmlns="" val="2844212490"/>
                    </a:ext>
                  </a:extLst>
                </a:gridCol>
                <a:gridCol w="482680">
                  <a:extLst>
                    <a:ext uri="{9D8B030D-6E8A-4147-A177-3AD203B41FA5}">
                      <a16:colId xmlns:a16="http://schemas.microsoft.com/office/drawing/2014/main" xmlns="" val="1949360504"/>
                    </a:ext>
                  </a:extLst>
                </a:gridCol>
                <a:gridCol w="482680">
                  <a:extLst>
                    <a:ext uri="{9D8B030D-6E8A-4147-A177-3AD203B41FA5}">
                      <a16:colId xmlns:a16="http://schemas.microsoft.com/office/drawing/2014/main" xmlns="" val="2725320859"/>
                    </a:ext>
                  </a:extLst>
                </a:gridCol>
              </a:tblGrid>
              <a:tr h="5998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18731486"/>
                  </a:ext>
                </a:extLst>
              </a:tr>
              <a:tr h="5998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68557778"/>
                  </a:ext>
                </a:extLst>
              </a:tr>
              <a:tr h="5998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38629068"/>
                  </a:ext>
                </a:extLst>
              </a:tr>
              <a:tr h="5998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07141207"/>
                  </a:ext>
                </a:extLst>
              </a:tr>
              <a:tr h="5998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56472096"/>
                  </a:ext>
                </a:extLst>
              </a:tr>
              <a:tr h="5998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0594748"/>
                  </a:ext>
                </a:extLst>
              </a:tr>
              <a:tr h="5998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52464953"/>
                  </a:ext>
                </a:extLst>
              </a:tr>
              <a:tr h="5998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9388023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B11BFA36-ABC4-4CEC-95E7-2D6F6CE9BBB7}"/>
              </a:ext>
            </a:extLst>
          </p:cNvPr>
          <p:cNvSpPr txBox="1"/>
          <p:nvPr/>
        </p:nvSpPr>
        <p:spPr>
          <a:xfrm>
            <a:off x="615770" y="277078"/>
            <a:ext cx="259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積分影像</a:t>
            </a:r>
            <a:r>
              <a:rPr lang="en-US" altLang="zh-TW" dirty="0"/>
              <a:t>(Integral Image)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D24DEBE5-07EC-43A7-8A21-C184BD956FDD}"/>
              </a:ext>
            </a:extLst>
          </p:cNvPr>
          <p:cNvSpPr txBox="1"/>
          <p:nvPr/>
        </p:nvSpPr>
        <p:spPr>
          <a:xfrm>
            <a:off x="2687247" y="854520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xmlns="" id="{12751D7A-B6AB-4BB1-803A-A932DF54CD8A}"/>
              </a:ext>
            </a:extLst>
          </p:cNvPr>
          <p:cNvCxnSpPr/>
          <p:nvPr/>
        </p:nvCxnSpPr>
        <p:spPr>
          <a:xfrm flipV="1">
            <a:off x="2451652" y="1271205"/>
            <a:ext cx="0" cy="124767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xmlns="" id="{D3500C34-5945-4F0B-9E10-A79512815101}"/>
              </a:ext>
            </a:extLst>
          </p:cNvPr>
          <p:cNvCxnSpPr>
            <a:cxnSpLocks/>
          </p:cNvCxnSpPr>
          <p:nvPr/>
        </p:nvCxnSpPr>
        <p:spPr>
          <a:xfrm flipH="1">
            <a:off x="914401" y="2510249"/>
            <a:ext cx="1537251" cy="863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13A02E78-27F9-4446-A5B0-67667E370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44438"/>
              </p:ext>
            </p:extLst>
          </p:nvPr>
        </p:nvGraphicFramePr>
        <p:xfrm>
          <a:off x="6331532" y="1338470"/>
          <a:ext cx="5414520" cy="4810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452">
                  <a:extLst>
                    <a:ext uri="{9D8B030D-6E8A-4147-A177-3AD203B41FA5}">
                      <a16:colId xmlns:a16="http://schemas.microsoft.com/office/drawing/2014/main" xmlns="" val="2727756425"/>
                    </a:ext>
                  </a:extLst>
                </a:gridCol>
                <a:gridCol w="541452">
                  <a:extLst>
                    <a:ext uri="{9D8B030D-6E8A-4147-A177-3AD203B41FA5}">
                      <a16:colId xmlns:a16="http://schemas.microsoft.com/office/drawing/2014/main" xmlns="" val="403421800"/>
                    </a:ext>
                  </a:extLst>
                </a:gridCol>
                <a:gridCol w="541452">
                  <a:extLst>
                    <a:ext uri="{9D8B030D-6E8A-4147-A177-3AD203B41FA5}">
                      <a16:colId xmlns:a16="http://schemas.microsoft.com/office/drawing/2014/main" xmlns="" val="1488832371"/>
                    </a:ext>
                  </a:extLst>
                </a:gridCol>
                <a:gridCol w="541452">
                  <a:extLst>
                    <a:ext uri="{9D8B030D-6E8A-4147-A177-3AD203B41FA5}">
                      <a16:colId xmlns:a16="http://schemas.microsoft.com/office/drawing/2014/main" xmlns="" val="2866972681"/>
                    </a:ext>
                  </a:extLst>
                </a:gridCol>
                <a:gridCol w="541452">
                  <a:extLst>
                    <a:ext uri="{9D8B030D-6E8A-4147-A177-3AD203B41FA5}">
                      <a16:colId xmlns:a16="http://schemas.microsoft.com/office/drawing/2014/main" xmlns="" val="862379080"/>
                    </a:ext>
                  </a:extLst>
                </a:gridCol>
                <a:gridCol w="541452">
                  <a:extLst>
                    <a:ext uri="{9D8B030D-6E8A-4147-A177-3AD203B41FA5}">
                      <a16:colId xmlns:a16="http://schemas.microsoft.com/office/drawing/2014/main" xmlns="" val="2687973091"/>
                    </a:ext>
                  </a:extLst>
                </a:gridCol>
                <a:gridCol w="541452">
                  <a:extLst>
                    <a:ext uri="{9D8B030D-6E8A-4147-A177-3AD203B41FA5}">
                      <a16:colId xmlns:a16="http://schemas.microsoft.com/office/drawing/2014/main" xmlns="" val="3524523561"/>
                    </a:ext>
                  </a:extLst>
                </a:gridCol>
                <a:gridCol w="541452">
                  <a:extLst>
                    <a:ext uri="{9D8B030D-6E8A-4147-A177-3AD203B41FA5}">
                      <a16:colId xmlns:a16="http://schemas.microsoft.com/office/drawing/2014/main" xmlns="" val="2844212490"/>
                    </a:ext>
                  </a:extLst>
                </a:gridCol>
                <a:gridCol w="541452">
                  <a:extLst>
                    <a:ext uri="{9D8B030D-6E8A-4147-A177-3AD203B41FA5}">
                      <a16:colId xmlns:a16="http://schemas.microsoft.com/office/drawing/2014/main" xmlns="" val="1949360504"/>
                    </a:ext>
                  </a:extLst>
                </a:gridCol>
                <a:gridCol w="541452">
                  <a:extLst>
                    <a:ext uri="{9D8B030D-6E8A-4147-A177-3AD203B41FA5}">
                      <a16:colId xmlns:a16="http://schemas.microsoft.com/office/drawing/2014/main" xmlns="" val="2725320859"/>
                    </a:ext>
                  </a:extLst>
                </a:gridCol>
              </a:tblGrid>
              <a:tr h="60127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18731486"/>
                  </a:ext>
                </a:extLst>
              </a:tr>
              <a:tr h="60127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68557778"/>
                  </a:ext>
                </a:extLst>
              </a:tr>
              <a:tr h="60127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38629068"/>
                  </a:ext>
                </a:extLst>
              </a:tr>
              <a:tr h="60127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07141207"/>
                  </a:ext>
                </a:extLst>
              </a:tr>
              <a:tr h="60127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56472096"/>
                  </a:ext>
                </a:extLst>
              </a:tr>
              <a:tr h="60127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0594748"/>
                  </a:ext>
                </a:extLst>
              </a:tr>
              <a:tr h="60127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52464953"/>
                  </a:ext>
                </a:extLst>
              </a:tr>
              <a:tr h="60127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9388023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DFA35AE2-495F-42C0-9629-9797D35907AF}"/>
              </a:ext>
            </a:extLst>
          </p:cNvPr>
          <p:cNvSpPr/>
          <p:nvPr/>
        </p:nvSpPr>
        <p:spPr>
          <a:xfrm>
            <a:off x="7422421" y="1948070"/>
            <a:ext cx="502379" cy="570814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4E49F697-2A25-4888-BBD2-7C53E54CFAA3}"/>
              </a:ext>
            </a:extLst>
          </p:cNvPr>
          <p:cNvSpPr txBox="1"/>
          <p:nvPr/>
        </p:nvSpPr>
        <p:spPr>
          <a:xfrm>
            <a:off x="8094606" y="824641"/>
            <a:ext cx="152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Integral image</a:t>
            </a:r>
            <a:endParaRPr lang="zh-TW" altLang="en-US" dirty="0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xmlns="" id="{B7122032-29FE-42D4-85B8-E6B5FE59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7B2E9D5-6C8A-408B-8D48-AD61D438873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31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30EB355B-2918-4936-9B02-B4A3D0DCE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91849"/>
              </p:ext>
            </p:extLst>
          </p:nvPr>
        </p:nvGraphicFramePr>
        <p:xfrm>
          <a:off x="901148" y="1277176"/>
          <a:ext cx="4959320" cy="486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932">
                  <a:extLst>
                    <a:ext uri="{9D8B030D-6E8A-4147-A177-3AD203B41FA5}">
                      <a16:colId xmlns:a16="http://schemas.microsoft.com/office/drawing/2014/main" xmlns="" val="2727756425"/>
                    </a:ext>
                  </a:extLst>
                </a:gridCol>
                <a:gridCol w="495932">
                  <a:extLst>
                    <a:ext uri="{9D8B030D-6E8A-4147-A177-3AD203B41FA5}">
                      <a16:colId xmlns:a16="http://schemas.microsoft.com/office/drawing/2014/main" xmlns="" val="403421800"/>
                    </a:ext>
                  </a:extLst>
                </a:gridCol>
                <a:gridCol w="495932">
                  <a:extLst>
                    <a:ext uri="{9D8B030D-6E8A-4147-A177-3AD203B41FA5}">
                      <a16:colId xmlns:a16="http://schemas.microsoft.com/office/drawing/2014/main" xmlns="" val="1488832371"/>
                    </a:ext>
                  </a:extLst>
                </a:gridCol>
                <a:gridCol w="495932">
                  <a:extLst>
                    <a:ext uri="{9D8B030D-6E8A-4147-A177-3AD203B41FA5}">
                      <a16:colId xmlns:a16="http://schemas.microsoft.com/office/drawing/2014/main" xmlns="" val="2866972681"/>
                    </a:ext>
                  </a:extLst>
                </a:gridCol>
                <a:gridCol w="495932">
                  <a:extLst>
                    <a:ext uri="{9D8B030D-6E8A-4147-A177-3AD203B41FA5}">
                      <a16:colId xmlns:a16="http://schemas.microsoft.com/office/drawing/2014/main" xmlns="" val="862379080"/>
                    </a:ext>
                  </a:extLst>
                </a:gridCol>
                <a:gridCol w="495932">
                  <a:extLst>
                    <a:ext uri="{9D8B030D-6E8A-4147-A177-3AD203B41FA5}">
                      <a16:colId xmlns:a16="http://schemas.microsoft.com/office/drawing/2014/main" xmlns="" val="2687973091"/>
                    </a:ext>
                  </a:extLst>
                </a:gridCol>
                <a:gridCol w="495932">
                  <a:extLst>
                    <a:ext uri="{9D8B030D-6E8A-4147-A177-3AD203B41FA5}">
                      <a16:colId xmlns:a16="http://schemas.microsoft.com/office/drawing/2014/main" xmlns="" val="3524523561"/>
                    </a:ext>
                  </a:extLst>
                </a:gridCol>
                <a:gridCol w="495932">
                  <a:extLst>
                    <a:ext uri="{9D8B030D-6E8A-4147-A177-3AD203B41FA5}">
                      <a16:colId xmlns:a16="http://schemas.microsoft.com/office/drawing/2014/main" xmlns="" val="2844212490"/>
                    </a:ext>
                  </a:extLst>
                </a:gridCol>
                <a:gridCol w="495932">
                  <a:extLst>
                    <a:ext uri="{9D8B030D-6E8A-4147-A177-3AD203B41FA5}">
                      <a16:colId xmlns:a16="http://schemas.microsoft.com/office/drawing/2014/main" xmlns="" val="1949360504"/>
                    </a:ext>
                  </a:extLst>
                </a:gridCol>
                <a:gridCol w="495932">
                  <a:extLst>
                    <a:ext uri="{9D8B030D-6E8A-4147-A177-3AD203B41FA5}">
                      <a16:colId xmlns:a16="http://schemas.microsoft.com/office/drawing/2014/main" xmlns="" val="2725320859"/>
                    </a:ext>
                  </a:extLst>
                </a:gridCol>
              </a:tblGrid>
              <a:tr h="6075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18731486"/>
                  </a:ext>
                </a:extLst>
              </a:tr>
              <a:tr h="6075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68557778"/>
                  </a:ext>
                </a:extLst>
              </a:tr>
              <a:tr h="6075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38629068"/>
                  </a:ext>
                </a:extLst>
              </a:tr>
              <a:tr h="6075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07141207"/>
                  </a:ext>
                </a:extLst>
              </a:tr>
              <a:tr h="6075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56472096"/>
                  </a:ext>
                </a:extLst>
              </a:tr>
              <a:tr h="6075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0594748"/>
                  </a:ext>
                </a:extLst>
              </a:tr>
              <a:tr h="6075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52464953"/>
                  </a:ext>
                </a:extLst>
              </a:tr>
              <a:tr h="6075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9388023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C5E68C56-E27D-481F-9834-711FABE219B2}"/>
              </a:ext>
            </a:extLst>
          </p:cNvPr>
          <p:cNvSpPr txBox="1"/>
          <p:nvPr/>
        </p:nvSpPr>
        <p:spPr>
          <a:xfrm>
            <a:off x="498230" y="121349"/>
            <a:ext cx="259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積分影像</a:t>
            </a:r>
            <a:r>
              <a:rPr lang="en-US" altLang="zh-TW" dirty="0"/>
              <a:t>(Integral Image)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B477C044-B008-41A5-8FA9-89146FF733AC}"/>
              </a:ext>
            </a:extLst>
          </p:cNvPr>
          <p:cNvSpPr txBox="1"/>
          <p:nvPr/>
        </p:nvSpPr>
        <p:spPr>
          <a:xfrm>
            <a:off x="2576018" y="699263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7427B7C7-DBAB-4692-9CDC-6FDD18A8B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974236"/>
              </p:ext>
            </p:extLst>
          </p:nvPr>
        </p:nvGraphicFramePr>
        <p:xfrm>
          <a:off x="6539343" y="1277176"/>
          <a:ext cx="5241840" cy="4963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184">
                  <a:extLst>
                    <a:ext uri="{9D8B030D-6E8A-4147-A177-3AD203B41FA5}">
                      <a16:colId xmlns:a16="http://schemas.microsoft.com/office/drawing/2014/main" xmlns="" val="2727756425"/>
                    </a:ext>
                  </a:extLst>
                </a:gridCol>
                <a:gridCol w="524184">
                  <a:extLst>
                    <a:ext uri="{9D8B030D-6E8A-4147-A177-3AD203B41FA5}">
                      <a16:colId xmlns:a16="http://schemas.microsoft.com/office/drawing/2014/main" xmlns="" val="403421800"/>
                    </a:ext>
                  </a:extLst>
                </a:gridCol>
                <a:gridCol w="524184">
                  <a:extLst>
                    <a:ext uri="{9D8B030D-6E8A-4147-A177-3AD203B41FA5}">
                      <a16:colId xmlns:a16="http://schemas.microsoft.com/office/drawing/2014/main" xmlns="" val="1488832371"/>
                    </a:ext>
                  </a:extLst>
                </a:gridCol>
                <a:gridCol w="524184">
                  <a:extLst>
                    <a:ext uri="{9D8B030D-6E8A-4147-A177-3AD203B41FA5}">
                      <a16:colId xmlns:a16="http://schemas.microsoft.com/office/drawing/2014/main" xmlns="" val="2866972681"/>
                    </a:ext>
                  </a:extLst>
                </a:gridCol>
                <a:gridCol w="524184">
                  <a:extLst>
                    <a:ext uri="{9D8B030D-6E8A-4147-A177-3AD203B41FA5}">
                      <a16:colId xmlns:a16="http://schemas.microsoft.com/office/drawing/2014/main" xmlns="" val="862379080"/>
                    </a:ext>
                  </a:extLst>
                </a:gridCol>
                <a:gridCol w="524184">
                  <a:extLst>
                    <a:ext uri="{9D8B030D-6E8A-4147-A177-3AD203B41FA5}">
                      <a16:colId xmlns:a16="http://schemas.microsoft.com/office/drawing/2014/main" xmlns="" val="2687973091"/>
                    </a:ext>
                  </a:extLst>
                </a:gridCol>
                <a:gridCol w="524184">
                  <a:extLst>
                    <a:ext uri="{9D8B030D-6E8A-4147-A177-3AD203B41FA5}">
                      <a16:colId xmlns:a16="http://schemas.microsoft.com/office/drawing/2014/main" xmlns="" val="3524523561"/>
                    </a:ext>
                  </a:extLst>
                </a:gridCol>
                <a:gridCol w="524184">
                  <a:extLst>
                    <a:ext uri="{9D8B030D-6E8A-4147-A177-3AD203B41FA5}">
                      <a16:colId xmlns:a16="http://schemas.microsoft.com/office/drawing/2014/main" xmlns="" val="2844212490"/>
                    </a:ext>
                  </a:extLst>
                </a:gridCol>
                <a:gridCol w="524184">
                  <a:extLst>
                    <a:ext uri="{9D8B030D-6E8A-4147-A177-3AD203B41FA5}">
                      <a16:colId xmlns:a16="http://schemas.microsoft.com/office/drawing/2014/main" xmlns="" val="1949360504"/>
                    </a:ext>
                  </a:extLst>
                </a:gridCol>
                <a:gridCol w="524184">
                  <a:extLst>
                    <a:ext uri="{9D8B030D-6E8A-4147-A177-3AD203B41FA5}">
                      <a16:colId xmlns:a16="http://schemas.microsoft.com/office/drawing/2014/main" xmlns="" val="2725320859"/>
                    </a:ext>
                  </a:extLst>
                </a:gridCol>
              </a:tblGrid>
              <a:tr h="5616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18731486"/>
                  </a:ext>
                </a:extLst>
              </a:tr>
              <a:tr h="5616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1-5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68557778"/>
                  </a:ext>
                </a:extLst>
              </a:tr>
              <a:tr h="6228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38629068"/>
                  </a:ext>
                </a:extLst>
              </a:tr>
              <a:tr h="6228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07141207"/>
                  </a:ext>
                </a:extLst>
              </a:tr>
              <a:tr h="6228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56472096"/>
                  </a:ext>
                </a:extLst>
              </a:tr>
              <a:tr h="6228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0594748"/>
                  </a:ext>
                </a:extLst>
              </a:tr>
              <a:tr h="6228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52464953"/>
                  </a:ext>
                </a:extLst>
              </a:tr>
              <a:tr h="62283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9388023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DE2E91DD-50EC-4CD3-AF73-882601B5E08C}"/>
              </a:ext>
            </a:extLst>
          </p:cNvPr>
          <p:cNvSpPr txBox="1"/>
          <p:nvPr/>
        </p:nvSpPr>
        <p:spPr>
          <a:xfrm>
            <a:off x="8384757" y="752116"/>
            <a:ext cx="152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Integral image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81F379C-3828-4E37-97C1-EF42173BEB83}"/>
              </a:ext>
            </a:extLst>
          </p:cNvPr>
          <p:cNvSpPr/>
          <p:nvPr/>
        </p:nvSpPr>
        <p:spPr>
          <a:xfrm>
            <a:off x="2915478" y="2491408"/>
            <a:ext cx="1895061" cy="2454663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D13657D9-518A-4116-9E20-EC4D6B7B8182}"/>
              </a:ext>
            </a:extLst>
          </p:cNvPr>
          <p:cNvSpPr txBox="1"/>
          <p:nvPr/>
        </p:nvSpPr>
        <p:spPr>
          <a:xfrm>
            <a:off x="6539345" y="6359236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235-83+47-134=65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404A4BFF-1418-49CB-A609-633A93068C5D}"/>
              </a:ext>
            </a:extLst>
          </p:cNvPr>
          <p:cNvSpPr/>
          <p:nvPr/>
        </p:nvSpPr>
        <p:spPr>
          <a:xfrm>
            <a:off x="8663705" y="1868556"/>
            <a:ext cx="494150" cy="514425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442737C-08C6-44CF-88D7-55FA40910DF4}"/>
              </a:ext>
            </a:extLst>
          </p:cNvPr>
          <p:cNvSpPr/>
          <p:nvPr/>
        </p:nvSpPr>
        <p:spPr>
          <a:xfrm>
            <a:off x="10177669" y="1868554"/>
            <a:ext cx="610405" cy="514426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7E248E2-2DE7-4EE7-9379-F0DC730E9E31}"/>
              </a:ext>
            </a:extLst>
          </p:cNvPr>
          <p:cNvSpPr/>
          <p:nvPr/>
        </p:nvSpPr>
        <p:spPr>
          <a:xfrm>
            <a:off x="8626759" y="4322617"/>
            <a:ext cx="494150" cy="609599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405F43AB-5611-4D6F-AAAC-272F113C3E97}"/>
              </a:ext>
            </a:extLst>
          </p:cNvPr>
          <p:cNvSpPr/>
          <p:nvPr/>
        </p:nvSpPr>
        <p:spPr>
          <a:xfrm>
            <a:off x="10293925" y="4336473"/>
            <a:ext cx="494150" cy="609598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B59D94C-632E-450F-A7E8-2FA32B22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7B2E9D5-6C8A-408B-8D48-AD61D438873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96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6C253C91-44E8-4454-82B1-D2DB603EBE7C}"/>
              </a:ext>
            </a:extLst>
          </p:cNvPr>
          <p:cNvSpPr txBox="1"/>
          <p:nvPr/>
        </p:nvSpPr>
        <p:spPr>
          <a:xfrm>
            <a:off x="650562" y="686935"/>
            <a:ext cx="2723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特徵差值計算方式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為「黑色」與「白色」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的灰階差值。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如：眼球區域的灰階總和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會大於眼皮的灰階總和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D9820D57-9A29-4098-BE95-2D8243367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26" y="371061"/>
            <a:ext cx="6476034" cy="59767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3F4490AE-12F2-48BC-B466-82AF2B663C20}"/>
              </a:ext>
            </a:extLst>
          </p:cNvPr>
          <p:cNvSpPr txBox="1"/>
          <p:nvPr/>
        </p:nvSpPr>
        <p:spPr>
          <a:xfrm>
            <a:off x="10737756" y="889843"/>
            <a:ext cx="145424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B17B187-85ED-411F-B3CF-BB6A8F5B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7B2E9D5-6C8A-408B-8D48-AD61D438873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996684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視圖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603</TotalTime>
  <Words>1477</Words>
  <Application>Microsoft Office PowerPoint</Application>
  <PresentationFormat>寬螢幕</PresentationFormat>
  <Paragraphs>722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新細明體</vt:lpstr>
      <vt:lpstr>標楷體</vt:lpstr>
      <vt:lpstr>Arial</vt:lpstr>
      <vt:lpstr>Calibri</vt:lpstr>
      <vt:lpstr>Century Schoolbook</vt:lpstr>
      <vt:lpstr>Wingdings</vt:lpstr>
      <vt:lpstr>Wingdings 2</vt:lpstr>
      <vt:lpstr>視圖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IIR_NB_JAMES</dc:creator>
  <cp:lastModifiedBy>james</cp:lastModifiedBy>
  <cp:revision>27</cp:revision>
  <dcterms:created xsi:type="dcterms:W3CDTF">2019-06-30T05:13:02Z</dcterms:created>
  <dcterms:modified xsi:type="dcterms:W3CDTF">2019-07-23T16:38:06Z</dcterms:modified>
</cp:coreProperties>
</file>