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83" r:id="rId2"/>
    <p:sldId id="297" r:id="rId3"/>
    <p:sldId id="270" r:id="rId4"/>
    <p:sldId id="260" r:id="rId5"/>
    <p:sldId id="271" r:id="rId6"/>
    <p:sldId id="258" r:id="rId7"/>
    <p:sldId id="262" r:id="rId8"/>
    <p:sldId id="261" r:id="rId9"/>
    <p:sldId id="273" r:id="rId10"/>
    <p:sldId id="274" r:id="rId11"/>
    <p:sldId id="276" r:id="rId12"/>
    <p:sldId id="272" r:id="rId13"/>
    <p:sldId id="288" r:id="rId14"/>
    <p:sldId id="277" r:id="rId15"/>
    <p:sldId id="278" r:id="rId16"/>
    <p:sldId id="280" r:id="rId17"/>
    <p:sldId id="289" r:id="rId18"/>
    <p:sldId id="290" r:id="rId19"/>
    <p:sldId id="291" r:id="rId20"/>
    <p:sldId id="281" r:id="rId21"/>
    <p:sldId id="284" r:id="rId22"/>
    <p:sldId id="298" r:id="rId23"/>
    <p:sldId id="286" r:id="rId24"/>
    <p:sldId id="296" r:id="rId25"/>
    <p:sldId id="292" r:id="rId26"/>
    <p:sldId id="293" r:id="rId27"/>
    <p:sldId id="294" r:id="rId28"/>
    <p:sldId id="295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E5EC30D-9F30-40E6-8B8B-65BB4D292A61}">
          <p14:sldIdLst>
            <p14:sldId id="283"/>
            <p14:sldId id="297"/>
            <p14:sldId id="270"/>
            <p14:sldId id="260"/>
            <p14:sldId id="271"/>
            <p14:sldId id="258"/>
            <p14:sldId id="262"/>
            <p14:sldId id="261"/>
            <p14:sldId id="273"/>
            <p14:sldId id="274"/>
            <p14:sldId id="276"/>
            <p14:sldId id="272"/>
            <p14:sldId id="288"/>
            <p14:sldId id="277"/>
            <p14:sldId id="278"/>
            <p14:sldId id="280"/>
            <p14:sldId id="289"/>
            <p14:sldId id="290"/>
            <p14:sldId id="291"/>
            <p14:sldId id="281"/>
            <p14:sldId id="284"/>
            <p14:sldId id="298"/>
            <p14:sldId id="286"/>
            <p14:sldId id="296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86C07-644C-47E0-8DBF-4A9CF206E53C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3C8B9-A9A3-41D4-A9F4-760536DF0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5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Add noise to clean input </a:t>
            </a:r>
          </a:p>
          <a:p>
            <a:r>
              <a:rPr lang="en-US" altLang="zh-TW" dirty="0"/>
              <a:t>There are several denoising method – this paper use masking noise 0.3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BD09E-1315-4CAA-90B2-A913C6D8868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37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DFE9CF-789F-4533-8BC7-B297D0430AAD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3A5E02-A786-4FB3-A283-2B4F97675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860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E9CF-789F-4533-8BC7-B297D0430AAD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E02-A786-4FB3-A283-2B4F97675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08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DFE9CF-789F-4533-8BC7-B297D0430AAD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3A5E02-A786-4FB3-A283-2B4F97675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1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E9CF-789F-4533-8BC7-B297D0430AAD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43A5E02-A786-4FB3-A283-2B4F97675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659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DFE9CF-789F-4533-8BC7-B297D0430AAD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3A5E02-A786-4FB3-A283-2B4F97675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71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E9CF-789F-4533-8BC7-B297D0430AAD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E02-A786-4FB3-A283-2B4F97675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69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E9CF-789F-4533-8BC7-B297D0430AAD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E02-A786-4FB3-A283-2B4F97675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7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E9CF-789F-4533-8BC7-B297D0430AAD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D43A5E02-A786-4FB3-A283-2B4F97675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40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E9CF-789F-4533-8BC7-B297D0430AAD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E02-A786-4FB3-A283-2B4F97675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55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DFE9CF-789F-4533-8BC7-B297D0430AAD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3A5E02-A786-4FB3-A283-2B4F97675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E9CF-789F-4533-8BC7-B297D0430AAD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E02-A786-4FB3-A283-2B4F97675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7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ADFE9CF-789F-4533-8BC7-B297D0430AAD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4885" y="641320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298" y="70512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D43A5E02-A786-4FB3-A283-2B4F97675F8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21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svg"/><Relationship Id="rId7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4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5346-sequence-to-sequence-learning-with-neural-networks.pdf" TargetMode="External"/><Relationship Id="rId2" Type="http://schemas.openxmlformats.org/officeDocument/2006/relationships/hyperlink" Target="http://www.wildml.com/2015/09/recurrent-neural-networks-tutorial-part-1-introduction-to-rnn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2FA64-AF52-4A8F-BE11-D31B97AE1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Deep Learning Course </a:t>
            </a:r>
            <a:endParaRPr lang="zh-TW" alt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7A2C9FE-7A41-4FA6-8B80-2F5BCC76C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sz="8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Author: Bo-Syun Cheng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7200" dirty="0" smtClean="0"/>
              <a:t>                                                                                                                       </a:t>
            </a:r>
            <a:r>
              <a:rPr lang="en-US" altLang="zh-TW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2019/7/23</a:t>
            </a:r>
            <a:endParaRPr lang="zh-TW" alt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0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08D742-AE73-4AB0-9924-E9E84E41C5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activate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4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sz="24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TW" dirty="0"/>
              </a:p>
              <a:p>
                <a:endParaRPr lang="en-US" altLang="zh-TW" b="0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08D742-AE73-4AB0-9924-E9E84E41C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://www.wildml.com/wp-content/uploads/2015/10/rnn-bptt1.png">
            <a:extLst>
              <a:ext uri="{FF2B5EF4-FFF2-40B4-BE49-F238E27FC236}">
                <a16:creationId xmlns:a16="http://schemas.microsoft.com/office/drawing/2014/main" id="{24F88147-A3D0-40B5-826C-AE6D90C45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969" y="2487005"/>
            <a:ext cx="6323723" cy="364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D42F2D6-9693-42CE-8D07-6E7D01085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09" y="4138346"/>
            <a:ext cx="2020678" cy="7404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Backpropagation through time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7416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FEFD8-13AC-48C5-A87E-A8DCF3B1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Backpropagation </a:t>
            </a:r>
            <a:r>
              <a:rPr lang="en-US" altLang="zh-TW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through time</a:t>
            </a:r>
            <a:endParaRPr lang="zh-TW" alt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Unrolled Recurrent Neural Network for 5 time steps with gradients.">
            <a:extLst>
              <a:ext uri="{FF2B5EF4-FFF2-40B4-BE49-F238E27FC236}">
                <a16:creationId xmlns:a16="http://schemas.microsoft.com/office/drawing/2014/main" id="{A9E90F85-C0A1-4F1C-A903-388A018706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4450" y="2172433"/>
            <a:ext cx="6373383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8EC1888-E147-432B-9169-57728C29F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9101"/>
            <a:ext cx="2476500" cy="11144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5E198E5-4222-4821-96E4-4279345D2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38897"/>
            <a:ext cx="3209925" cy="103822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45414FE-7C8D-4939-91EC-7A2DE8B24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98146"/>
            <a:ext cx="4286250" cy="11525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1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885A4-7D6D-435B-9D95-6D15BDD7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Gradient </a:t>
            </a:r>
            <a:r>
              <a:rPr lang="en-US" altLang="zh-TW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vanishing/exploding</a:t>
            </a:r>
            <a:endParaRPr lang="zh-TW" alt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7EE386-CC46-4845-A6AE-26B2ED886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TW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US" altLang="zh-TW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forward propagation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&amp; backward </a:t>
            </a:r>
            <a:r>
              <a:rPr lang="en-US" altLang="zh-TW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propagation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, weights multiply many times</a:t>
            </a:r>
          </a:p>
          <a:p>
            <a:endParaRPr lang="en-US" altLang="zh-TW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Gradient &gt; 1       -&gt;   Gradient </a:t>
            </a:r>
            <a:r>
              <a:rPr lang="en-US" altLang="zh-TW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exploding</a:t>
            </a:r>
            <a:endParaRPr lang="en-US" altLang="zh-TW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Gradient &lt; 1       -&gt;   Gradient </a:t>
            </a:r>
            <a:r>
              <a:rPr lang="en-US" altLang="zh-TW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vanishing</a:t>
            </a:r>
            <a:endParaRPr lang="en-US" altLang="zh-TW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This problem appear in any deep learning model , RNN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is more obviously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0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1F6900-37FD-474D-980C-7B84EEC1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Gradient </a:t>
            </a:r>
            <a:r>
              <a:rPr lang="en-US" altLang="zh-TW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vanishing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122CCC3-DAE3-4B92-B7EE-5CBF1036D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7438" y="2181225"/>
            <a:ext cx="4657123" cy="36782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65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7C8FD-B748-41B7-98E4-109C01BA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How to solve </a:t>
            </a:r>
            <a:r>
              <a:rPr lang="en-US" altLang="zh-TW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gradient vanishing</a:t>
            </a:r>
            <a:endParaRPr lang="zh-TW" alt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62491F-30E8-494D-BA24-B1D8E0348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Use different activation function , like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Long Short-Term Memory networks</a:t>
            </a:r>
          </a:p>
          <a:p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7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DF963A-B6ED-412D-8ED5-7AEAA5B2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Long Short-Term Memory networks(LSTM)</a:t>
            </a:r>
            <a:endParaRPr lang="zh-TW" alt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hlinkClick r:id="rId2"/>
              </a:rPr>
              <a:t>https://colah.github.io/posts/2015-08-Understanding-LSTMs/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2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2EE49-33F6-4872-A82A-36BE04E0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RNN application</a:t>
            </a:r>
            <a:endParaRPr lang="zh-TW" alt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://karpathy.github.io/assets/rnn/diags.jpeg">
            <a:extLst>
              <a:ext uri="{FF2B5EF4-FFF2-40B4-BE49-F238E27FC236}">
                <a16:creationId xmlns:a16="http://schemas.microsoft.com/office/drawing/2014/main" id="{AC43576D-E152-4D6B-8136-9652531B89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72" y="2270981"/>
            <a:ext cx="10515600" cy="329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1685BDB-1D81-48E6-8294-8A4EB5162ECF}"/>
              </a:ext>
            </a:extLst>
          </p:cNvPr>
          <p:cNvSpPr txBox="1"/>
          <p:nvPr/>
        </p:nvSpPr>
        <p:spPr>
          <a:xfrm>
            <a:off x="2277463" y="5755974"/>
            <a:ext cx="192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image captioning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7F73E62-47FF-43A9-B5FE-9BF025516512}"/>
              </a:ext>
            </a:extLst>
          </p:cNvPr>
          <p:cNvSpPr txBox="1"/>
          <p:nvPr/>
        </p:nvSpPr>
        <p:spPr>
          <a:xfrm>
            <a:off x="4327935" y="5755974"/>
            <a:ext cx="192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sentiment analysis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1ADCB5-0011-4A35-AEF0-72A2195A1469}"/>
              </a:ext>
            </a:extLst>
          </p:cNvPr>
          <p:cNvSpPr txBox="1"/>
          <p:nvPr/>
        </p:nvSpPr>
        <p:spPr>
          <a:xfrm>
            <a:off x="6743244" y="5755974"/>
            <a:ext cx="22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Machine Translation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EBFC47-8588-4CC8-ABAD-3F195F1131A1}"/>
              </a:ext>
            </a:extLst>
          </p:cNvPr>
          <p:cNvSpPr txBox="1"/>
          <p:nvPr/>
        </p:nvSpPr>
        <p:spPr>
          <a:xfrm>
            <a:off x="9389462" y="5755974"/>
            <a:ext cx="22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video classification 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E2AE9F-9947-43EB-B61A-0B5DDF8DC2A0}"/>
              </a:ext>
            </a:extLst>
          </p:cNvPr>
          <p:cNvSpPr/>
          <p:nvPr/>
        </p:nvSpPr>
        <p:spPr>
          <a:xfrm>
            <a:off x="6182741" y="2098375"/>
            <a:ext cx="3124940" cy="41281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689649-3B40-4258-8F47-EA8731E0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Sequence to sequence </a:t>
            </a:r>
            <a:endParaRPr lang="zh-TW" alt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3E7B47A-B489-43B4-9EE5-F6B0DFF73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Machine translation</a:t>
            </a:r>
          </a:p>
          <a:p>
            <a:r>
              <a:rPr lang="en-US" altLang="zh-TW" dirty="0"/>
              <a:t>Encoder &amp; decoder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F2396E-D87B-4682-A707-DFB158964436}"/>
              </a:ext>
            </a:extLst>
          </p:cNvPr>
          <p:cNvSpPr txBox="1"/>
          <p:nvPr/>
        </p:nvSpPr>
        <p:spPr>
          <a:xfrm>
            <a:off x="8346584" y="3834981"/>
            <a:ext cx="194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ABC-&gt;WXYZ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0C90007-7113-4BD3-9F89-F5B7CA53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0725"/>
            <a:ext cx="6938639" cy="16876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C8157-1733-4E50-8DB0-D52FB488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Encoder(Input sequence to vector)</a:t>
            </a:r>
            <a:endParaRPr lang="zh-TW" alt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731C19-AB0C-4425-8B75-3826CB4BD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 LSTM model to map variable length sequence to fix-length vectors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E4E3C6-ED8B-446E-93D1-AE1B82E4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705" y="2899860"/>
            <a:ext cx="4838095" cy="26952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621F8-B298-496C-85FB-9761A03E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Decoder(Vector to Output sequence)</a:t>
            </a:r>
            <a:endParaRPr lang="zh-TW" alt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F63DEA-E4DA-4AE5-A3EB-8D97C0674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 LSTM model to map fix-length vectors to variable length sequence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946333-76C6-42CB-9FEA-C9D0AE639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66" y="2985796"/>
            <a:ext cx="5743575" cy="26955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zh-TW" alt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Recurrent Neural </a:t>
            </a: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Sequence to sequence</a:t>
            </a:r>
          </a:p>
          <a:p>
            <a:endParaRPr lang="en-US" altLang="zh-TW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Autoencoder</a:t>
            </a:r>
          </a:p>
          <a:p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Homework</a:t>
            </a:r>
          </a:p>
          <a:p>
            <a:pPr lvl="1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9ACA4-02A8-489D-A093-E7341820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Autoencoder</a:t>
            </a:r>
            <a:endParaRPr lang="zh-TW" alt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04BE4E0-3463-4C70-BE3D-57F051CAE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188" y="3610821"/>
            <a:ext cx="1114425" cy="1009650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7AB73C3-00DD-4A63-8512-75FA47E2B74E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553613" y="4115644"/>
            <a:ext cx="48959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418F873-0CD2-49B6-A7FA-97F55C85B8C2}"/>
              </a:ext>
            </a:extLst>
          </p:cNvPr>
          <p:cNvSpPr/>
          <p:nvPr/>
        </p:nvSpPr>
        <p:spPr>
          <a:xfrm>
            <a:off x="4043212" y="2519839"/>
            <a:ext cx="566449" cy="3191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784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CFE9650-CEE9-45CF-94C1-4AB403500470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4609661" y="4115644"/>
            <a:ext cx="36332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8D89766-AD96-4F0E-B536-CA136954283B}"/>
              </a:ext>
            </a:extLst>
          </p:cNvPr>
          <p:cNvSpPr/>
          <p:nvPr/>
        </p:nvSpPr>
        <p:spPr>
          <a:xfrm>
            <a:off x="4972983" y="2822555"/>
            <a:ext cx="566449" cy="2586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512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817176E-3A8B-435C-A53F-DFDC85D9C415}"/>
              </a:ext>
            </a:extLst>
          </p:cNvPr>
          <p:cNvCxnSpPr>
            <a:cxnSpLocks/>
          </p:cNvCxnSpPr>
          <p:nvPr/>
        </p:nvCxnSpPr>
        <p:spPr>
          <a:xfrm>
            <a:off x="5539432" y="4115645"/>
            <a:ext cx="4033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EB65B65-68DF-42BD-AB91-290A3806B272}"/>
              </a:ext>
            </a:extLst>
          </p:cNvPr>
          <p:cNvSpPr/>
          <p:nvPr/>
        </p:nvSpPr>
        <p:spPr>
          <a:xfrm>
            <a:off x="5942801" y="3518024"/>
            <a:ext cx="566449" cy="1195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139195E5-EC36-479A-97B3-A76DED3222D6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509250" y="4115644"/>
            <a:ext cx="3833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0D0A0B7-A1CC-4B07-BDD9-40A39EAA7FAE}"/>
              </a:ext>
            </a:extLst>
          </p:cNvPr>
          <p:cNvSpPr/>
          <p:nvPr/>
        </p:nvSpPr>
        <p:spPr>
          <a:xfrm>
            <a:off x="6892631" y="2822554"/>
            <a:ext cx="566449" cy="2586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512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A0DEAA7-7AF5-45EE-9FF0-8EBE95D35178}"/>
              </a:ext>
            </a:extLst>
          </p:cNvPr>
          <p:cNvCxnSpPr>
            <a:cxnSpLocks/>
            <a:stCxn id="32" idx="3"/>
            <a:endCxn id="27" idx="1"/>
          </p:cNvCxnSpPr>
          <p:nvPr/>
        </p:nvCxnSpPr>
        <p:spPr>
          <a:xfrm flipV="1">
            <a:off x="7459080" y="4115644"/>
            <a:ext cx="5865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8D99B79-349A-41A3-9792-47EBD41BCF8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621346" y="4115646"/>
            <a:ext cx="412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43">
            <a:extLst>
              <a:ext uri="{FF2B5EF4-FFF2-40B4-BE49-F238E27FC236}">
                <a16:creationId xmlns:a16="http://schemas.microsoft.com/office/drawing/2014/main" id="{2568C66B-3824-4348-8A44-81382895B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951" y="3610821"/>
            <a:ext cx="1114425" cy="1009650"/>
          </a:xfrm>
          <a:prstGeom prst="rect">
            <a:avLst/>
          </a:prstGeom>
        </p:spPr>
      </p:pic>
      <p:sp>
        <p:nvSpPr>
          <p:cNvPr id="46" name="左大括弧 45">
            <a:extLst>
              <a:ext uri="{FF2B5EF4-FFF2-40B4-BE49-F238E27FC236}">
                <a16:creationId xmlns:a16="http://schemas.microsoft.com/office/drawing/2014/main" id="{52F1C6FF-738B-4A0C-96A9-4C010A771868}"/>
              </a:ext>
            </a:extLst>
          </p:cNvPr>
          <p:cNvSpPr/>
          <p:nvPr/>
        </p:nvSpPr>
        <p:spPr>
          <a:xfrm rot="5400000">
            <a:off x="4197128" y="346041"/>
            <a:ext cx="547976" cy="40762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2D6134C-5519-46F4-A0A3-B97CD4F458DA}"/>
              </a:ext>
            </a:extLst>
          </p:cNvPr>
          <p:cNvSpPr txBox="1"/>
          <p:nvPr/>
        </p:nvSpPr>
        <p:spPr>
          <a:xfrm>
            <a:off x="7085079" y="6488668"/>
            <a:ext cx="19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decoder</a:t>
            </a:r>
            <a:endParaRPr lang="zh-TW" altLang="en-US" dirty="0"/>
          </a:p>
        </p:txBody>
      </p:sp>
      <p:sp>
        <p:nvSpPr>
          <p:cNvPr id="48" name="左大括弧 47">
            <a:extLst>
              <a:ext uri="{FF2B5EF4-FFF2-40B4-BE49-F238E27FC236}">
                <a16:creationId xmlns:a16="http://schemas.microsoft.com/office/drawing/2014/main" id="{DB691E04-2945-4CB4-99A9-CF93EDB10DF9}"/>
              </a:ext>
            </a:extLst>
          </p:cNvPr>
          <p:cNvSpPr/>
          <p:nvPr/>
        </p:nvSpPr>
        <p:spPr>
          <a:xfrm rot="16200000">
            <a:off x="7780909" y="4105685"/>
            <a:ext cx="547976" cy="40762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06A6B21-AA30-4FAD-87D3-8DB5F9C7518B}"/>
              </a:ext>
            </a:extLst>
          </p:cNvPr>
          <p:cNvSpPr txBox="1"/>
          <p:nvPr/>
        </p:nvSpPr>
        <p:spPr>
          <a:xfrm>
            <a:off x="3501298" y="1766641"/>
            <a:ext cx="19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encoder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418F873-0CD2-49B6-A7FA-97F55C85B8C2}"/>
              </a:ext>
            </a:extLst>
          </p:cNvPr>
          <p:cNvSpPr/>
          <p:nvPr/>
        </p:nvSpPr>
        <p:spPr>
          <a:xfrm>
            <a:off x="8045660" y="2519839"/>
            <a:ext cx="566449" cy="3191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784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1CD13-1B3C-45D7-B48C-D679ACFF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Why Autoencoder?</a:t>
            </a:r>
            <a:endParaRPr lang="zh-TW" alt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754FA1-56E8-43EB-A84D-0066B5B77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Dimensionality reduction</a:t>
            </a:r>
          </a:p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Some deep learning model combine autoencoder to do feature extraction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F4AA932A-A927-4E1F-94E9-C1AE2315CD93}"/>
              </a:ext>
            </a:extLst>
          </p:cNvPr>
          <p:cNvCxnSpPr>
            <a:cxnSpLocks/>
            <a:stCxn id="31" idx="2"/>
            <a:endCxn id="69" idx="0"/>
          </p:cNvCxnSpPr>
          <p:nvPr/>
        </p:nvCxnSpPr>
        <p:spPr>
          <a:xfrm>
            <a:off x="5093050" y="3394238"/>
            <a:ext cx="0" cy="129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群組 4"/>
          <p:cNvGrpSpPr/>
          <p:nvPr/>
        </p:nvGrpSpPr>
        <p:grpSpPr>
          <a:xfrm>
            <a:off x="838199" y="1246622"/>
            <a:ext cx="7023561" cy="2983345"/>
            <a:chOff x="838199" y="1246622"/>
            <a:chExt cx="7023561" cy="2983345"/>
          </a:xfrm>
        </p:grpSpPr>
        <p:pic>
          <p:nvPicPr>
            <p:cNvPr id="6" name="圖形 4" descr="文件">
              <a:extLst>
                <a:ext uri="{FF2B5EF4-FFF2-40B4-BE49-F238E27FC236}">
                  <a16:creationId xmlns:a16="http://schemas.microsoft.com/office/drawing/2014/main" id="{8F9E258C-C460-4DA5-9DD0-5C27CCCC4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5808" y="2074490"/>
              <a:ext cx="914400" cy="91440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638A489-CC21-4326-A0E1-00506AE20800}"/>
                </a:ext>
              </a:extLst>
            </p:cNvPr>
            <p:cNvSpPr txBox="1"/>
            <p:nvPr/>
          </p:nvSpPr>
          <p:spPr>
            <a:xfrm>
              <a:off x="838199" y="1572326"/>
              <a:ext cx="1383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Item content</a:t>
              </a:r>
              <a:endParaRPr lang="zh-TW" altLang="en-US" dirty="0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0CDEFA9E-36BC-4992-B5D5-2466995D85B6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2000208" y="2523138"/>
              <a:ext cx="1370345" cy="8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45FA32A-C24B-481D-A332-5A4057B62ADC}"/>
                </a:ext>
              </a:extLst>
            </p:cNvPr>
            <p:cNvSpPr txBox="1"/>
            <p:nvPr/>
          </p:nvSpPr>
          <p:spPr>
            <a:xfrm>
              <a:off x="1979690" y="2074490"/>
              <a:ext cx="1336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Bag of word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3A52007-57A2-44FF-9BF8-9A617067374C}"/>
                </a:ext>
              </a:extLst>
            </p:cNvPr>
            <p:cNvSpPr/>
            <p:nvPr/>
          </p:nvSpPr>
          <p:spPr>
            <a:xfrm>
              <a:off x="3370553" y="1333546"/>
              <a:ext cx="432000" cy="23791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7F37DFBA-F6B3-467A-AF85-0FFF01D9E5EB}"/>
                </a:ext>
              </a:extLst>
            </p:cNvPr>
            <p:cNvSpPr/>
            <p:nvPr/>
          </p:nvSpPr>
          <p:spPr>
            <a:xfrm>
              <a:off x="3442553" y="1428326"/>
              <a:ext cx="288000" cy="28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3FED67BB-B684-4C1E-B735-8DDA05BE39AC}"/>
                </a:ext>
              </a:extLst>
            </p:cNvPr>
            <p:cNvSpPr/>
            <p:nvPr/>
          </p:nvSpPr>
          <p:spPr>
            <a:xfrm>
              <a:off x="3442553" y="1797658"/>
              <a:ext cx="288000" cy="28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A8298029-45BB-4DE3-9832-45915D570A01}"/>
                </a:ext>
              </a:extLst>
            </p:cNvPr>
            <p:cNvSpPr/>
            <p:nvPr/>
          </p:nvSpPr>
          <p:spPr>
            <a:xfrm>
              <a:off x="3442553" y="2958415"/>
              <a:ext cx="288000" cy="28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8FF2AE5D-06D0-49BE-BA25-BA7A08E31131}"/>
                </a:ext>
              </a:extLst>
            </p:cNvPr>
            <p:cNvSpPr/>
            <p:nvPr/>
          </p:nvSpPr>
          <p:spPr>
            <a:xfrm>
              <a:off x="3442553" y="2568058"/>
              <a:ext cx="288000" cy="28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01F08DAC-6C9A-4FCB-9D74-434D9366295A}"/>
                </a:ext>
              </a:extLst>
            </p:cNvPr>
            <p:cNvSpPr/>
            <p:nvPr/>
          </p:nvSpPr>
          <p:spPr>
            <a:xfrm>
              <a:off x="3442553" y="2186519"/>
              <a:ext cx="288000" cy="28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157F6A48-7304-4EE1-A583-75217A017808}"/>
                </a:ext>
              </a:extLst>
            </p:cNvPr>
            <p:cNvSpPr/>
            <p:nvPr/>
          </p:nvSpPr>
          <p:spPr>
            <a:xfrm>
              <a:off x="3442553" y="3321395"/>
              <a:ext cx="288000" cy="28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9C8B3B2-9C7E-4825-B945-0302E8C24D56}"/>
                </a:ext>
              </a:extLst>
            </p:cNvPr>
            <p:cNvGrpSpPr/>
            <p:nvPr/>
          </p:nvGrpSpPr>
          <p:grpSpPr>
            <a:xfrm>
              <a:off x="4087472" y="1333007"/>
              <a:ext cx="432000" cy="2379183"/>
              <a:chOff x="3975022" y="1905949"/>
              <a:chExt cx="432000" cy="2379183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C740EDF-AB31-4514-8428-B0B16ADCF082}"/>
                  </a:ext>
                </a:extLst>
              </p:cNvPr>
              <p:cNvSpPr/>
              <p:nvPr/>
            </p:nvSpPr>
            <p:spPr>
              <a:xfrm>
                <a:off x="3975022" y="1905949"/>
                <a:ext cx="432000" cy="2379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橢圓 57">
                <a:extLst>
                  <a:ext uri="{FF2B5EF4-FFF2-40B4-BE49-F238E27FC236}">
                    <a16:creationId xmlns:a16="http://schemas.microsoft.com/office/drawing/2014/main" id="{085F8779-237E-46BF-A815-E6A053F27FE6}"/>
                  </a:ext>
                </a:extLst>
              </p:cNvPr>
              <p:cNvSpPr/>
              <p:nvPr/>
            </p:nvSpPr>
            <p:spPr>
              <a:xfrm>
                <a:off x="4047022" y="2000729"/>
                <a:ext cx="288000" cy="288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id="{77FC0AA9-04A8-4EF3-8F01-96667DB29586}"/>
                  </a:ext>
                </a:extLst>
              </p:cNvPr>
              <p:cNvSpPr/>
              <p:nvPr/>
            </p:nvSpPr>
            <p:spPr>
              <a:xfrm>
                <a:off x="4047022" y="2370061"/>
                <a:ext cx="288000" cy="288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橢圓 59">
                <a:extLst>
                  <a:ext uri="{FF2B5EF4-FFF2-40B4-BE49-F238E27FC236}">
                    <a16:creationId xmlns:a16="http://schemas.microsoft.com/office/drawing/2014/main" id="{CF5B9A8B-D1DD-48EA-B512-55D85A93B997}"/>
                  </a:ext>
                </a:extLst>
              </p:cNvPr>
              <p:cNvSpPr/>
              <p:nvPr/>
            </p:nvSpPr>
            <p:spPr>
              <a:xfrm>
                <a:off x="4047022" y="3530818"/>
                <a:ext cx="288000" cy="288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橢圓 60">
                <a:extLst>
                  <a:ext uri="{FF2B5EF4-FFF2-40B4-BE49-F238E27FC236}">
                    <a16:creationId xmlns:a16="http://schemas.microsoft.com/office/drawing/2014/main" id="{2312FBDF-6500-40A2-AD84-7B5D83423A11}"/>
                  </a:ext>
                </a:extLst>
              </p:cNvPr>
              <p:cNvSpPr/>
              <p:nvPr/>
            </p:nvSpPr>
            <p:spPr>
              <a:xfrm>
                <a:off x="4047022" y="3140461"/>
                <a:ext cx="288000" cy="288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橢圓 61">
                <a:extLst>
                  <a:ext uri="{FF2B5EF4-FFF2-40B4-BE49-F238E27FC236}">
                    <a16:creationId xmlns:a16="http://schemas.microsoft.com/office/drawing/2014/main" id="{46A88A58-143A-44E6-A2B1-C67F1CA95BB4}"/>
                  </a:ext>
                </a:extLst>
              </p:cNvPr>
              <p:cNvSpPr/>
              <p:nvPr/>
            </p:nvSpPr>
            <p:spPr>
              <a:xfrm>
                <a:off x="4047022" y="2758922"/>
                <a:ext cx="288000" cy="288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B33BA4E4-E023-42C6-A18F-42C21AA7494F}"/>
                  </a:ext>
                </a:extLst>
              </p:cNvPr>
              <p:cNvSpPr/>
              <p:nvPr/>
            </p:nvSpPr>
            <p:spPr>
              <a:xfrm>
                <a:off x="4047022" y="3893798"/>
                <a:ext cx="288000" cy="288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E416262-FA31-4C11-BEFE-FB382F9866C0}"/>
                </a:ext>
              </a:extLst>
            </p:cNvPr>
            <p:cNvGrpSpPr/>
            <p:nvPr/>
          </p:nvGrpSpPr>
          <p:grpSpPr>
            <a:xfrm>
              <a:off x="7173125" y="1342098"/>
              <a:ext cx="432000" cy="2379183"/>
              <a:chOff x="3258103" y="1906488"/>
              <a:chExt cx="432000" cy="237918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6F5008B-E6B4-44F6-9B58-22978B149A1D}"/>
                  </a:ext>
                </a:extLst>
              </p:cNvPr>
              <p:cNvSpPr/>
              <p:nvPr/>
            </p:nvSpPr>
            <p:spPr>
              <a:xfrm>
                <a:off x="3258103" y="1906488"/>
                <a:ext cx="432000" cy="23791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E782F8A0-A233-4304-AA30-252EAA5295CD}"/>
                  </a:ext>
                </a:extLst>
              </p:cNvPr>
              <p:cNvSpPr/>
              <p:nvPr/>
            </p:nvSpPr>
            <p:spPr>
              <a:xfrm>
                <a:off x="3330103" y="2001268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71A70A39-94DE-46D3-8004-11911E42F675}"/>
                  </a:ext>
                </a:extLst>
              </p:cNvPr>
              <p:cNvSpPr/>
              <p:nvPr/>
            </p:nvSpPr>
            <p:spPr>
              <a:xfrm>
                <a:off x="3330103" y="237060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BE82905C-4428-455F-8813-C59BEB3AC60D}"/>
                  </a:ext>
                </a:extLst>
              </p:cNvPr>
              <p:cNvSpPr/>
              <p:nvPr/>
            </p:nvSpPr>
            <p:spPr>
              <a:xfrm>
                <a:off x="3330103" y="3531357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2743BF3E-4882-4E71-84DF-00813B69CE4A}"/>
                  </a:ext>
                </a:extLst>
              </p:cNvPr>
              <p:cNvSpPr/>
              <p:nvPr/>
            </p:nvSpPr>
            <p:spPr>
              <a:xfrm>
                <a:off x="3330103" y="314100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橢圓 54">
                <a:extLst>
                  <a:ext uri="{FF2B5EF4-FFF2-40B4-BE49-F238E27FC236}">
                    <a16:creationId xmlns:a16="http://schemas.microsoft.com/office/drawing/2014/main" id="{E25016C2-99E1-473E-8DCA-A2732CCC2CE2}"/>
                  </a:ext>
                </a:extLst>
              </p:cNvPr>
              <p:cNvSpPr/>
              <p:nvPr/>
            </p:nvSpPr>
            <p:spPr>
              <a:xfrm>
                <a:off x="3330103" y="2759461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橢圓 55">
                <a:extLst>
                  <a:ext uri="{FF2B5EF4-FFF2-40B4-BE49-F238E27FC236}">
                    <a16:creationId xmlns:a16="http://schemas.microsoft.com/office/drawing/2014/main" id="{2FBD4422-9982-4AAA-BD8E-3151EBFB9F45}"/>
                  </a:ext>
                </a:extLst>
              </p:cNvPr>
              <p:cNvSpPr/>
              <p:nvPr/>
            </p:nvSpPr>
            <p:spPr>
              <a:xfrm>
                <a:off x="3330103" y="3894337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5BDAE891-86D5-496F-9DD8-A9DB6F88842F}"/>
                    </a:ext>
                  </a:extLst>
                </p:cNvPr>
                <p:cNvSpPr txBox="1"/>
                <p:nvPr/>
              </p:nvSpPr>
              <p:spPr>
                <a:xfrm>
                  <a:off x="3370553" y="3787709"/>
                  <a:ext cx="43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5BDAE891-86D5-496F-9DD8-A9DB6F8884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0553" y="3787709"/>
                  <a:ext cx="4320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B6D84C49-7BDB-4F82-B753-82EBE8AC212E}"/>
                    </a:ext>
                  </a:extLst>
                </p:cNvPr>
                <p:cNvSpPr txBox="1"/>
                <p:nvPr/>
              </p:nvSpPr>
              <p:spPr>
                <a:xfrm>
                  <a:off x="4087472" y="3787170"/>
                  <a:ext cx="43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B6D84C49-7BDB-4F82-B753-82EBE8AC2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472" y="3787170"/>
                  <a:ext cx="4320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673E15DC-1076-4B75-ADF7-97CC823A13E4}"/>
                </a:ext>
              </a:extLst>
            </p:cNvPr>
            <p:cNvCxnSpPr>
              <a:cxnSpLocks/>
              <a:stCxn id="10" idx="3"/>
              <a:endCxn id="57" idx="1"/>
            </p:cNvCxnSpPr>
            <p:nvPr/>
          </p:nvCxnSpPr>
          <p:spPr>
            <a:xfrm flipV="1">
              <a:off x="3802553" y="2522599"/>
              <a:ext cx="284919" cy="5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FB7E52A-2EE0-4304-A2CB-9D7EF94177E7}"/>
                </a:ext>
              </a:extLst>
            </p:cNvPr>
            <p:cNvCxnSpPr>
              <a:cxnSpLocks/>
              <a:stCxn id="57" idx="3"/>
              <a:endCxn id="23" idx="1"/>
            </p:cNvCxnSpPr>
            <p:nvPr/>
          </p:nvCxnSpPr>
          <p:spPr>
            <a:xfrm flipV="1">
              <a:off x="4519472" y="2521492"/>
              <a:ext cx="357578" cy="1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8330A83-F32D-47DD-907E-BF0A46C181FE}"/>
                </a:ext>
              </a:extLst>
            </p:cNvPr>
            <p:cNvSpPr/>
            <p:nvPr/>
          </p:nvSpPr>
          <p:spPr>
            <a:xfrm>
              <a:off x="4877050" y="2085118"/>
              <a:ext cx="432000" cy="87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E60B2DC0-DA8F-4BCC-B4C3-A723E648E352}"/>
                </a:ext>
              </a:extLst>
            </p:cNvPr>
            <p:cNvSpPr/>
            <p:nvPr/>
          </p:nvSpPr>
          <p:spPr>
            <a:xfrm>
              <a:off x="4949050" y="2185979"/>
              <a:ext cx="288000" cy="288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1C983AFA-2476-456E-8301-7EA44E466643}"/>
                </a:ext>
              </a:extLst>
            </p:cNvPr>
            <p:cNvSpPr/>
            <p:nvPr/>
          </p:nvSpPr>
          <p:spPr>
            <a:xfrm>
              <a:off x="4949050" y="2574840"/>
              <a:ext cx="288000" cy="288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7EA21D3A-9838-4D76-8181-DB4872816B09}"/>
                </a:ext>
              </a:extLst>
            </p:cNvPr>
            <p:cNvGrpSpPr/>
            <p:nvPr/>
          </p:nvGrpSpPr>
          <p:grpSpPr>
            <a:xfrm>
              <a:off x="5666628" y="1331899"/>
              <a:ext cx="432000" cy="2379183"/>
              <a:chOff x="3975022" y="1905949"/>
              <a:chExt cx="432000" cy="2379183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90C7870-F9D6-4F09-92F3-79C571126C38}"/>
                  </a:ext>
                </a:extLst>
              </p:cNvPr>
              <p:cNvSpPr/>
              <p:nvPr/>
            </p:nvSpPr>
            <p:spPr>
              <a:xfrm>
                <a:off x="3975022" y="1905949"/>
                <a:ext cx="432000" cy="2379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695A4BF4-5D88-47D0-9F6F-A36A755CCD43}"/>
                  </a:ext>
                </a:extLst>
              </p:cNvPr>
              <p:cNvSpPr/>
              <p:nvPr/>
            </p:nvSpPr>
            <p:spPr>
              <a:xfrm>
                <a:off x="4047022" y="2000729"/>
                <a:ext cx="288000" cy="288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008832EB-13CF-4C25-A586-DB03B462A558}"/>
                  </a:ext>
                </a:extLst>
              </p:cNvPr>
              <p:cNvSpPr/>
              <p:nvPr/>
            </p:nvSpPr>
            <p:spPr>
              <a:xfrm>
                <a:off x="4047022" y="2370061"/>
                <a:ext cx="288000" cy="288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B39C36C5-6C9F-494A-BA04-BEEC19B6177A}"/>
                  </a:ext>
                </a:extLst>
              </p:cNvPr>
              <p:cNvSpPr/>
              <p:nvPr/>
            </p:nvSpPr>
            <p:spPr>
              <a:xfrm>
                <a:off x="4047022" y="3530818"/>
                <a:ext cx="288000" cy="288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6334BA10-6352-4451-9E46-0687649B2BB1}"/>
                  </a:ext>
                </a:extLst>
              </p:cNvPr>
              <p:cNvSpPr/>
              <p:nvPr/>
            </p:nvSpPr>
            <p:spPr>
              <a:xfrm>
                <a:off x="4047022" y="3140461"/>
                <a:ext cx="288000" cy="288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AC68F3B6-44B3-4A24-8CF8-16E12101B768}"/>
                  </a:ext>
                </a:extLst>
              </p:cNvPr>
              <p:cNvSpPr/>
              <p:nvPr/>
            </p:nvSpPr>
            <p:spPr>
              <a:xfrm>
                <a:off x="4047022" y="2758922"/>
                <a:ext cx="288000" cy="288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CE558AE4-25AE-4A1C-ACF9-1EADBEC45F94}"/>
                  </a:ext>
                </a:extLst>
              </p:cNvPr>
              <p:cNvSpPr/>
              <p:nvPr/>
            </p:nvSpPr>
            <p:spPr>
              <a:xfrm>
                <a:off x="4047022" y="3893798"/>
                <a:ext cx="288000" cy="288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53A1827A-EA82-466F-9B42-81BD9AD503FB}"/>
                </a:ext>
              </a:extLst>
            </p:cNvPr>
            <p:cNvGrpSpPr/>
            <p:nvPr/>
          </p:nvGrpSpPr>
          <p:grpSpPr>
            <a:xfrm>
              <a:off x="6447984" y="1331899"/>
              <a:ext cx="432000" cy="2379183"/>
              <a:chOff x="3975022" y="1905949"/>
              <a:chExt cx="432000" cy="2379183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EF481B4-E541-4517-9005-DE6F9D2BD336}"/>
                  </a:ext>
                </a:extLst>
              </p:cNvPr>
              <p:cNvSpPr/>
              <p:nvPr/>
            </p:nvSpPr>
            <p:spPr>
              <a:xfrm>
                <a:off x="3975022" y="1905949"/>
                <a:ext cx="432000" cy="2379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F838D0A7-899C-4B0E-80D2-E466126C2D28}"/>
                  </a:ext>
                </a:extLst>
              </p:cNvPr>
              <p:cNvSpPr/>
              <p:nvPr/>
            </p:nvSpPr>
            <p:spPr>
              <a:xfrm>
                <a:off x="4047022" y="2000729"/>
                <a:ext cx="288000" cy="288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A55BF6F-64AD-4B50-AFE9-3DE3C9B7658E}"/>
                  </a:ext>
                </a:extLst>
              </p:cNvPr>
              <p:cNvSpPr/>
              <p:nvPr/>
            </p:nvSpPr>
            <p:spPr>
              <a:xfrm>
                <a:off x="4047022" y="2370061"/>
                <a:ext cx="288000" cy="288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E67CD01-75B9-43B2-9CAB-3DB08DA5E317}"/>
                  </a:ext>
                </a:extLst>
              </p:cNvPr>
              <p:cNvSpPr/>
              <p:nvPr/>
            </p:nvSpPr>
            <p:spPr>
              <a:xfrm>
                <a:off x="4047022" y="3530818"/>
                <a:ext cx="288000" cy="288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310BE256-DD84-4E91-A304-81AD281FB4EF}"/>
                  </a:ext>
                </a:extLst>
              </p:cNvPr>
              <p:cNvSpPr/>
              <p:nvPr/>
            </p:nvSpPr>
            <p:spPr>
              <a:xfrm>
                <a:off x="4047022" y="3140461"/>
                <a:ext cx="288000" cy="288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04908DA8-F35D-4DC6-B1C4-25A13EF492E7}"/>
                  </a:ext>
                </a:extLst>
              </p:cNvPr>
              <p:cNvSpPr/>
              <p:nvPr/>
            </p:nvSpPr>
            <p:spPr>
              <a:xfrm>
                <a:off x="4047022" y="2758922"/>
                <a:ext cx="288000" cy="288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D4C8235C-CD9A-47B4-A6ED-9645C9619D77}"/>
                  </a:ext>
                </a:extLst>
              </p:cNvPr>
              <p:cNvSpPr/>
              <p:nvPr/>
            </p:nvSpPr>
            <p:spPr>
              <a:xfrm>
                <a:off x="4047022" y="3893798"/>
                <a:ext cx="288000" cy="288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C30614-664C-4319-8BDF-48C01AADA708}"/>
                </a:ext>
              </a:extLst>
            </p:cNvPr>
            <p:cNvCxnSpPr>
              <a:cxnSpLocks/>
              <a:stCxn id="23" idx="3"/>
              <a:endCxn id="43" idx="1"/>
            </p:cNvCxnSpPr>
            <p:nvPr/>
          </p:nvCxnSpPr>
          <p:spPr>
            <a:xfrm flipV="1">
              <a:off x="5309050" y="2521491"/>
              <a:ext cx="35757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C265446C-3566-4413-A4F4-6597E8B37FDB}"/>
                </a:ext>
              </a:extLst>
            </p:cNvPr>
            <p:cNvCxnSpPr>
              <a:cxnSpLocks/>
              <a:stCxn id="43" idx="3"/>
              <a:endCxn id="36" idx="1"/>
            </p:cNvCxnSpPr>
            <p:nvPr/>
          </p:nvCxnSpPr>
          <p:spPr>
            <a:xfrm>
              <a:off x="6098628" y="2521491"/>
              <a:ext cx="3493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8966220-D8AA-4199-8FF2-E67A6BE17BC5}"/>
                </a:ext>
              </a:extLst>
            </p:cNvPr>
            <p:cNvCxnSpPr>
              <a:cxnSpLocks/>
              <a:stCxn id="36" idx="3"/>
              <a:endCxn id="50" idx="1"/>
            </p:cNvCxnSpPr>
            <p:nvPr/>
          </p:nvCxnSpPr>
          <p:spPr>
            <a:xfrm>
              <a:off x="6879984" y="2521491"/>
              <a:ext cx="293141" cy="101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61D4DB6A-AF51-4625-800D-8554E5102905}"/>
                    </a:ext>
                  </a:extLst>
                </p:cNvPr>
                <p:cNvSpPr txBox="1"/>
                <p:nvPr/>
              </p:nvSpPr>
              <p:spPr>
                <a:xfrm>
                  <a:off x="4877050" y="3024906"/>
                  <a:ext cx="43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61D4DB6A-AF51-4625-800D-8554E5102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050" y="3024906"/>
                  <a:ext cx="4320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E7E701FA-8674-413B-907D-8D3C85511950}"/>
                    </a:ext>
                  </a:extLst>
                </p:cNvPr>
                <p:cNvSpPr txBox="1"/>
                <p:nvPr/>
              </p:nvSpPr>
              <p:spPr>
                <a:xfrm>
                  <a:off x="5666628" y="3778123"/>
                  <a:ext cx="43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E7E701FA-8674-413B-907D-8D3C85511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628" y="3778123"/>
                  <a:ext cx="4320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7B18B121-51C3-41C5-BCC4-05A583209F1B}"/>
                    </a:ext>
                  </a:extLst>
                </p:cNvPr>
                <p:cNvSpPr txBox="1"/>
                <p:nvPr/>
              </p:nvSpPr>
              <p:spPr>
                <a:xfrm>
                  <a:off x="6447984" y="3785399"/>
                  <a:ext cx="43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7B18B121-51C3-41C5-BCC4-05A583209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7984" y="3785399"/>
                  <a:ext cx="4320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A27D5EA-0C25-4FA7-B97B-AFD2298DB532}"/>
                    </a:ext>
                  </a:extLst>
                </p:cNvPr>
                <p:cNvSpPr txBox="1"/>
                <p:nvPr/>
              </p:nvSpPr>
              <p:spPr>
                <a:xfrm>
                  <a:off x="7173125" y="3778123"/>
                  <a:ext cx="43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A27D5EA-0C25-4FA7-B97B-AFD2298DB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125" y="3778123"/>
                  <a:ext cx="4320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FC5F699-07CA-4803-B096-790DE92647CB}"/>
                </a:ext>
              </a:extLst>
            </p:cNvPr>
            <p:cNvSpPr/>
            <p:nvPr/>
          </p:nvSpPr>
          <p:spPr>
            <a:xfrm>
              <a:off x="838200" y="1246622"/>
              <a:ext cx="7023560" cy="298334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425AA97-8C75-4291-8836-9F8B1D98D108}"/>
              </a:ext>
            </a:extLst>
          </p:cNvPr>
          <p:cNvGrpSpPr/>
          <p:nvPr/>
        </p:nvGrpSpPr>
        <p:grpSpPr>
          <a:xfrm>
            <a:off x="1474584" y="4710059"/>
            <a:ext cx="2491903" cy="1184630"/>
            <a:chOff x="838200" y="5282715"/>
            <a:chExt cx="2491903" cy="1184630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B73092B-20E2-4146-9A17-03FF68E7CF4D}"/>
                </a:ext>
              </a:extLst>
            </p:cNvPr>
            <p:cNvSpPr/>
            <p:nvPr/>
          </p:nvSpPr>
          <p:spPr>
            <a:xfrm>
              <a:off x="1104267" y="5646545"/>
              <a:ext cx="2225836" cy="820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User latent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1E2B8E39-C210-47AB-9018-DA558366BBE1}"/>
                </a:ext>
              </a:extLst>
            </p:cNvPr>
            <p:cNvSpPr txBox="1"/>
            <p:nvPr/>
          </p:nvSpPr>
          <p:spPr>
            <a:xfrm>
              <a:off x="838200" y="5807834"/>
              <a:ext cx="247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K</a:t>
              </a:r>
              <a:endParaRPr lang="zh-TW" altLang="en-US" dirty="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2C2CC55B-A83C-4CFA-9EBA-48EBDCCB83F7}"/>
                </a:ext>
              </a:extLst>
            </p:cNvPr>
            <p:cNvSpPr txBox="1"/>
            <p:nvPr/>
          </p:nvSpPr>
          <p:spPr>
            <a:xfrm>
              <a:off x="2050458" y="5282715"/>
              <a:ext cx="378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</a:t>
              </a:r>
              <a:endParaRPr lang="zh-TW" altLang="en-US" dirty="0"/>
            </a:p>
          </p:txBody>
        </p:sp>
      </p:grpSp>
      <p:sp>
        <p:nvSpPr>
          <p:cNvPr id="68" name="乘號 67">
            <a:extLst>
              <a:ext uri="{FF2B5EF4-FFF2-40B4-BE49-F238E27FC236}">
                <a16:creationId xmlns:a16="http://schemas.microsoft.com/office/drawing/2014/main" id="{61B0EC56-27C1-4C12-952F-E2D677C8C425}"/>
              </a:ext>
            </a:extLst>
          </p:cNvPr>
          <p:cNvSpPr/>
          <p:nvPr/>
        </p:nvSpPr>
        <p:spPr>
          <a:xfrm>
            <a:off x="4009558" y="5173119"/>
            <a:ext cx="587828" cy="509709"/>
          </a:xfrm>
          <a:prstGeom prst="mathMultiply">
            <a:avLst>
              <a:gd name="adj1" fmla="val 135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723F116-0F0D-4E5C-AE52-985423A852DE}"/>
              </a:ext>
            </a:extLst>
          </p:cNvPr>
          <p:cNvSpPr/>
          <p:nvPr/>
        </p:nvSpPr>
        <p:spPr>
          <a:xfrm>
            <a:off x="4683528" y="4685605"/>
            <a:ext cx="819043" cy="15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Item</a:t>
            </a:r>
          </a:p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latent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DE064CF-360D-4D7A-B795-7BB4B87572A5}"/>
              </a:ext>
            </a:extLst>
          </p:cNvPr>
          <p:cNvSpPr txBox="1"/>
          <p:nvPr/>
        </p:nvSpPr>
        <p:spPr>
          <a:xfrm>
            <a:off x="4969244" y="6308209"/>
            <a:ext cx="2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C3C0C41-A736-43EE-97A7-DBDF53B385BB}"/>
              </a:ext>
            </a:extLst>
          </p:cNvPr>
          <p:cNvSpPr txBox="1"/>
          <p:nvPr/>
        </p:nvSpPr>
        <p:spPr>
          <a:xfrm>
            <a:off x="5535069" y="5244416"/>
            <a:ext cx="26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</a:t>
            </a:r>
            <a:endParaRPr lang="zh-TW" altLang="en-US" dirty="0"/>
          </a:p>
        </p:txBody>
      </p:sp>
      <p:sp>
        <p:nvSpPr>
          <p:cNvPr id="72" name="箭號: 向右 106">
            <a:extLst>
              <a:ext uri="{FF2B5EF4-FFF2-40B4-BE49-F238E27FC236}">
                <a16:creationId xmlns:a16="http://schemas.microsoft.com/office/drawing/2014/main" id="{C30B5E60-CEC0-4967-9507-B71339C0F5EB}"/>
              </a:ext>
            </a:extLst>
          </p:cNvPr>
          <p:cNvSpPr/>
          <p:nvPr/>
        </p:nvSpPr>
        <p:spPr>
          <a:xfrm>
            <a:off x="6026628" y="5103340"/>
            <a:ext cx="493356" cy="822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BC58BAC9-58C4-4230-96DE-E30D7C01AD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30742" y="4710951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281488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22495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23175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097047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155954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48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554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3008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835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702591"/>
                  </a:ext>
                </a:extLst>
              </a:tr>
            </a:tbl>
          </a:graphicData>
        </a:graphic>
      </p:graphicFrame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6ACCBC3C-23D1-46ED-A62C-F3E157279E15}"/>
              </a:ext>
            </a:extLst>
          </p:cNvPr>
          <p:cNvCxnSpPr/>
          <p:nvPr/>
        </p:nvCxnSpPr>
        <p:spPr>
          <a:xfrm>
            <a:off x="6879984" y="4451927"/>
            <a:ext cx="250758" cy="258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5A971845-1F61-4D97-8182-D9A2F5DF928B}"/>
              </a:ext>
            </a:extLst>
          </p:cNvPr>
          <p:cNvSpPr txBox="1"/>
          <p:nvPr/>
        </p:nvSpPr>
        <p:spPr>
          <a:xfrm>
            <a:off x="6951988" y="4300846"/>
            <a:ext cx="65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user</a:t>
            </a:r>
            <a:endParaRPr lang="zh-TW" altLang="en-US" sz="14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D11F3732-60A4-45E3-868A-EC05AC518607}"/>
              </a:ext>
            </a:extLst>
          </p:cNvPr>
          <p:cNvSpPr txBox="1"/>
          <p:nvPr/>
        </p:nvSpPr>
        <p:spPr>
          <a:xfrm>
            <a:off x="6617893" y="4526508"/>
            <a:ext cx="65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item</a:t>
            </a:r>
            <a:endParaRPr lang="zh-TW" altLang="en-US" sz="14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CAACC7BD-F813-48DF-99F7-D1162D422454}"/>
              </a:ext>
            </a:extLst>
          </p:cNvPr>
          <p:cNvSpPr txBox="1"/>
          <p:nvPr/>
        </p:nvSpPr>
        <p:spPr>
          <a:xfrm>
            <a:off x="8630981" y="3510647"/>
            <a:ext cx="290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Joint learning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6F05B04-32B5-4345-9937-72EA1201767F}"/>
              </a:ext>
            </a:extLst>
          </p:cNvPr>
          <p:cNvSpPr/>
          <p:nvPr/>
        </p:nvSpPr>
        <p:spPr>
          <a:xfrm>
            <a:off x="1337977" y="4296332"/>
            <a:ext cx="8002667" cy="238120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074D6-83DD-4CD7-A16A-35EC761F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Denoising </a:t>
            </a:r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autoencoder</a:t>
            </a:r>
            <a:endParaRPr lang="zh-TW" alt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071292F-3F0C-4E07-8674-990784BB26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0814"/>
              </a:xfrm>
            </p:spPr>
            <p:txBody>
              <a:bodyPr anchor="t">
                <a:normAutofit/>
              </a:bodyPr>
              <a:lstStyle/>
              <a:p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denoising  : add noise to input ,</a:t>
                </a:r>
                <a:r>
                  <a:rPr lang="zh-TW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make the model more robust </a:t>
                </a:r>
              </a:p>
              <a:p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Objective function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zh-TW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zh-TW" altLang="en-US" sz="2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zh-TW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071292F-3F0C-4E07-8674-990784BB26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0814"/>
              </a:xfrm>
              <a:blipFill>
                <a:blip r:embed="rId3"/>
                <a:stretch>
                  <a:fillRect l="-580" t="-10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群組 12">
            <a:extLst>
              <a:ext uri="{FF2B5EF4-FFF2-40B4-BE49-F238E27FC236}">
                <a16:creationId xmlns:a16="http://schemas.microsoft.com/office/drawing/2014/main" id="{668EDE2F-FBD2-4A0C-BA9B-2E87A8B0D25E}"/>
              </a:ext>
            </a:extLst>
          </p:cNvPr>
          <p:cNvGrpSpPr/>
          <p:nvPr/>
        </p:nvGrpSpPr>
        <p:grpSpPr>
          <a:xfrm>
            <a:off x="1992948" y="3595980"/>
            <a:ext cx="637834" cy="2446928"/>
            <a:chOff x="1468334" y="3576072"/>
            <a:chExt cx="637834" cy="244692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5810A2-836C-4BCC-B7BF-029DA0020A02}"/>
                </a:ext>
              </a:extLst>
            </p:cNvPr>
            <p:cNvSpPr/>
            <p:nvPr/>
          </p:nvSpPr>
          <p:spPr>
            <a:xfrm>
              <a:off x="1571251" y="3643817"/>
              <a:ext cx="432000" cy="23791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9C0FC55D-D36C-4E5D-A364-272F0F524918}"/>
                </a:ext>
              </a:extLst>
            </p:cNvPr>
            <p:cNvSpPr/>
            <p:nvPr/>
          </p:nvSpPr>
          <p:spPr>
            <a:xfrm>
              <a:off x="1643251" y="3738597"/>
              <a:ext cx="288000" cy="28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74BC182E-83AE-4189-84DC-0781D859831F}"/>
                </a:ext>
              </a:extLst>
            </p:cNvPr>
            <p:cNvSpPr/>
            <p:nvPr/>
          </p:nvSpPr>
          <p:spPr>
            <a:xfrm>
              <a:off x="1643251" y="4107929"/>
              <a:ext cx="288000" cy="28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D644C2E9-E700-4205-9958-FCB1D25E295D}"/>
                </a:ext>
              </a:extLst>
            </p:cNvPr>
            <p:cNvSpPr/>
            <p:nvPr/>
          </p:nvSpPr>
          <p:spPr>
            <a:xfrm>
              <a:off x="1643251" y="5268686"/>
              <a:ext cx="288000" cy="28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1D3FE69-A2CF-4C17-A4E1-1872C778916E}"/>
                </a:ext>
              </a:extLst>
            </p:cNvPr>
            <p:cNvSpPr/>
            <p:nvPr/>
          </p:nvSpPr>
          <p:spPr>
            <a:xfrm>
              <a:off x="1643251" y="4878329"/>
              <a:ext cx="288000" cy="28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CB3877CB-A151-4810-8265-A14BA40A51D6}"/>
                </a:ext>
              </a:extLst>
            </p:cNvPr>
            <p:cNvSpPr/>
            <p:nvPr/>
          </p:nvSpPr>
          <p:spPr>
            <a:xfrm>
              <a:off x="1643251" y="4496790"/>
              <a:ext cx="288000" cy="28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98EC58E-15A6-4552-B7E4-C225B760533F}"/>
                </a:ext>
              </a:extLst>
            </p:cNvPr>
            <p:cNvSpPr/>
            <p:nvPr/>
          </p:nvSpPr>
          <p:spPr>
            <a:xfrm>
              <a:off x="1643251" y="5631666"/>
              <a:ext cx="288000" cy="28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乘號 10">
              <a:extLst>
                <a:ext uri="{FF2B5EF4-FFF2-40B4-BE49-F238E27FC236}">
                  <a16:creationId xmlns:a16="http://schemas.microsoft.com/office/drawing/2014/main" id="{7BA3C56D-6321-442C-BA24-37D38EC224E0}"/>
                </a:ext>
              </a:extLst>
            </p:cNvPr>
            <p:cNvSpPr/>
            <p:nvPr/>
          </p:nvSpPr>
          <p:spPr>
            <a:xfrm>
              <a:off x="1468334" y="3576072"/>
              <a:ext cx="637834" cy="613049"/>
            </a:xfrm>
            <a:prstGeom prst="mathMultiply">
              <a:avLst>
                <a:gd name="adj1" fmla="val 758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乘號 11">
              <a:extLst>
                <a:ext uri="{FF2B5EF4-FFF2-40B4-BE49-F238E27FC236}">
                  <a16:creationId xmlns:a16="http://schemas.microsoft.com/office/drawing/2014/main" id="{7F931948-6C0F-4AD5-959C-7E027E85E35E}"/>
                </a:ext>
              </a:extLst>
            </p:cNvPr>
            <p:cNvSpPr/>
            <p:nvPr/>
          </p:nvSpPr>
          <p:spPr>
            <a:xfrm>
              <a:off x="1468334" y="5106161"/>
              <a:ext cx="637834" cy="613049"/>
            </a:xfrm>
            <a:prstGeom prst="mathMultiply">
              <a:avLst>
                <a:gd name="adj1" fmla="val 758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7FABC32-D41F-4C4E-A4AF-8F5A2A2336D8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527865" y="4853317"/>
            <a:ext cx="411980" cy="5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1A4D774C-B14C-4720-A91B-398A855C20B7}"/>
                  </a:ext>
                </a:extLst>
              </p:cNvPr>
              <p:cNvSpPr txBox="1"/>
              <p:nvPr/>
            </p:nvSpPr>
            <p:spPr>
              <a:xfrm>
                <a:off x="2095865" y="6094586"/>
                <a:ext cx="43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1A4D774C-B14C-4720-A91B-398A855C2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865" y="6094586"/>
                <a:ext cx="43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群組 18">
            <a:extLst>
              <a:ext uri="{FF2B5EF4-FFF2-40B4-BE49-F238E27FC236}">
                <a16:creationId xmlns:a16="http://schemas.microsoft.com/office/drawing/2014/main" id="{997DCBAA-7BE3-48F8-A7FB-F66BB2F46EBA}"/>
              </a:ext>
            </a:extLst>
          </p:cNvPr>
          <p:cNvGrpSpPr/>
          <p:nvPr/>
        </p:nvGrpSpPr>
        <p:grpSpPr>
          <a:xfrm>
            <a:off x="2939845" y="3669380"/>
            <a:ext cx="432000" cy="2379183"/>
            <a:chOff x="3975022" y="1905949"/>
            <a:chExt cx="432000" cy="237918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8309FC-A15B-4257-B306-A61E2D649114}"/>
                </a:ext>
              </a:extLst>
            </p:cNvPr>
            <p:cNvSpPr/>
            <p:nvPr/>
          </p:nvSpPr>
          <p:spPr>
            <a:xfrm>
              <a:off x="3975022" y="1905949"/>
              <a:ext cx="432000" cy="23791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FBA0B5FA-441A-4C6D-8B42-C9A2F7BC62B2}"/>
                </a:ext>
              </a:extLst>
            </p:cNvPr>
            <p:cNvSpPr/>
            <p:nvPr/>
          </p:nvSpPr>
          <p:spPr>
            <a:xfrm>
              <a:off x="4047022" y="2000729"/>
              <a:ext cx="288000" cy="28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1B21EF56-E202-49CE-818C-925213AF32CA}"/>
                </a:ext>
              </a:extLst>
            </p:cNvPr>
            <p:cNvSpPr/>
            <p:nvPr/>
          </p:nvSpPr>
          <p:spPr>
            <a:xfrm>
              <a:off x="4047022" y="2370061"/>
              <a:ext cx="288000" cy="28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DD1A2F68-05E2-4D33-AEC7-BB33D14B41CA}"/>
                </a:ext>
              </a:extLst>
            </p:cNvPr>
            <p:cNvSpPr/>
            <p:nvPr/>
          </p:nvSpPr>
          <p:spPr>
            <a:xfrm>
              <a:off x="4047022" y="3530818"/>
              <a:ext cx="288000" cy="28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7A7B33E2-C4CC-4DEB-B68F-65E468C5D141}"/>
                </a:ext>
              </a:extLst>
            </p:cNvPr>
            <p:cNvSpPr/>
            <p:nvPr/>
          </p:nvSpPr>
          <p:spPr>
            <a:xfrm>
              <a:off x="4047022" y="3140461"/>
              <a:ext cx="288000" cy="28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E351C631-1A16-41D8-BFA8-CAEF55AE3C71}"/>
                </a:ext>
              </a:extLst>
            </p:cNvPr>
            <p:cNvSpPr/>
            <p:nvPr/>
          </p:nvSpPr>
          <p:spPr>
            <a:xfrm>
              <a:off x="4047022" y="2758922"/>
              <a:ext cx="288000" cy="28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1C3DC962-0E30-4EC4-A38A-2DE4525D9CE7}"/>
                </a:ext>
              </a:extLst>
            </p:cNvPr>
            <p:cNvSpPr/>
            <p:nvPr/>
          </p:nvSpPr>
          <p:spPr>
            <a:xfrm>
              <a:off x="4047022" y="3893798"/>
              <a:ext cx="288000" cy="28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4C694AA-4897-4F7A-AAC1-5E7CFD8E6BC1}"/>
              </a:ext>
            </a:extLst>
          </p:cNvPr>
          <p:cNvGrpSpPr/>
          <p:nvPr/>
        </p:nvGrpSpPr>
        <p:grpSpPr>
          <a:xfrm>
            <a:off x="6025498" y="3678471"/>
            <a:ext cx="432000" cy="2379183"/>
            <a:chOff x="3258103" y="1906488"/>
            <a:chExt cx="432000" cy="237918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67967BF-2366-4140-ADF2-093A97640B30}"/>
                </a:ext>
              </a:extLst>
            </p:cNvPr>
            <p:cNvSpPr/>
            <p:nvPr/>
          </p:nvSpPr>
          <p:spPr>
            <a:xfrm>
              <a:off x="3258103" y="1906488"/>
              <a:ext cx="432000" cy="23791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9E008216-DFD9-40E4-A321-FA949F45A1E0}"/>
                </a:ext>
              </a:extLst>
            </p:cNvPr>
            <p:cNvSpPr/>
            <p:nvPr/>
          </p:nvSpPr>
          <p:spPr>
            <a:xfrm>
              <a:off x="3330103" y="2001268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69D73BA0-585A-410B-B020-8D2FEF010158}"/>
                </a:ext>
              </a:extLst>
            </p:cNvPr>
            <p:cNvSpPr/>
            <p:nvPr/>
          </p:nvSpPr>
          <p:spPr>
            <a:xfrm>
              <a:off x="3330103" y="237060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907393BD-00AC-4B64-B62B-631468A8659C}"/>
                </a:ext>
              </a:extLst>
            </p:cNvPr>
            <p:cNvSpPr/>
            <p:nvPr/>
          </p:nvSpPr>
          <p:spPr>
            <a:xfrm>
              <a:off x="3330103" y="353135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A8B2229C-E86E-4762-A819-BF816FAE6330}"/>
                </a:ext>
              </a:extLst>
            </p:cNvPr>
            <p:cNvSpPr/>
            <p:nvPr/>
          </p:nvSpPr>
          <p:spPr>
            <a:xfrm>
              <a:off x="3330103" y="314100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EC35042-3894-4F01-9EA9-A140DA24BD10}"/>
                </a:ext>
              </a:extLst>
            </p:cNvPr>
            <p:cNvSpPr/>
            <p:nvPr/>
          </p:nvSpPr>
          <p:spPr>
            <a:xfrm>
              <a:off x="3330103" y="2759461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F875541F-C59E-476E-B2F3-EA92AB0C048A}"/>
                </a:ext>
              </a:extLst>
            </p:cNvPr>
            <p:cNvSpPr/>
            <p:nvPr/>
          </p:nvSpPr>
          <p:spPr>
            <a:xfrm>
              <a:off x="3330103" y="389433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42E431D6-97DA-4FF2-8A39-B524B26A157B}"/>
                  </a:ext>
                </a:extLst>
              </p:cNvPr>
              <p:cNvSpPr txBox="1"/>
              <p:nvPr/>
            </p:nvSpPr>
            <p:spPr>
              <a:xfrm>
                <a:off x="2939845" y="6123543"/>
                <a:ext cx="43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42E431D6-97DA-4FF2-8A39-B524B26A1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845" y="6123543"/>
                <a:ext cx="432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A904756-94C4-40C8-9A45-2EFD1734EE36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 flipV="1">
            <a:off x="3371845" y="4857865"/>
            <a:ext cx="357578" cy="1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CC0D5E51-B543-4004-89EB-49E511CDAC94}"/>
              </a:ext>
            </a:extLst>
          </p:cNvPr>
          <p:cNvSpPr/>
          <p:nvPr/>
        </p:nvSpPr>
        <p:spPr>
          <a:xfrm>
            <a:off x="3729423" y="4421491"/>
            <a:ext cx="432000" cy="872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F97763C6-4F38-413B-B838-89517EEEAD71}"/>
              </a:ext>
            </a:extLst>
          </p:cNvPr>
          <p:cNvSpPr/>
          <p:nvPr/>
        </p:nvSpPr>
        <p:spPr>
          <a:xfrm>
            <a:off x="3801423" y="4522352"/>
            <a:ext cx="288000" cy="288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24890D15-B4A9-48FF-91EB-09A6FA9F6C9E}"/>
              </a:ext>
            </a:extLst>
          </p:cNvPr>
          <p:cNvSpPr/>
          <p:nvPr/>
        </p:nvSpPr>
        <p:spPr>
          <a:xfrm>
            <a:off x="3801423" y="4911213"/>
            <a:ext cx="288000" cy="288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977524CF-CF45-43BA-A894-265BBFC03992}"/>
              </a:ext>
            </a:extLst>
          </p:cNvPr>
          <p:cNvGrpSpPr/>
          <p:nvPr/>
        </p:nvGrpSpPr>
        <p:grpSpPr>
          <a:xfrm>
            <a:off x="4519001" y="3668272"/>
            <a:ext cx="432000" cy="2379183"/>
            <a:chOff x="3975022" y="1905949"/>
            <a:chExt cx="432000" cy="237918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636BB2B-51D1-49FA-82A8-EC04AE2E7CD9}"/>
                </a:ext>
              </a:extLst>
            </p:cNvPr>
            <p:cNvSpPr/>
            <p:nvPr/>
          </p:nvSpPr>
          <p:spPr>
            <a:xfrm>
              <a:off x="3975022" y="1905949"/>
              <a:ext cx="432000" cy="23791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B1C3D2E0-6177-4749-A1E5-73AA349B1F52}"/>
                </a:ext>
              </a:extLst>
            </p:cNvPr>
            <p:cNvSpPr/>
            <p:nvPr/>
          </p:nvSpPr>
          <p:spPr>
            <a:xfrm>
              <a:off x="4047022" y="2000729"/>
              <a:ext cx="288000" cy="28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DA097B8B-3CDB-44FB-BE67-0452960C831A}"/>
                </a:ext>
              </a:extLst>
            </p:cNvPr>
            <p:cNvSpPr/>
            <p:nvPr/>
          </p:nvSpPr>
          <p:spPr>
            <a:xfrm>
              <a:off x="4047022" y="2370061"/>
              <a:ext cx="288000" cy="28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E709C324-11CE-44FE-A455-460CBFEA0CC6}"/>
                </a:ext>
              </a:extLst>
            </p:cNvPr>
            <p:cNvSpPr/>
            <p:nvPr/>
          </p:nvSpPr>
          <p:spPr>
            <a:xfrm>
              <a:off x="4047022" y="3530818"/>
              <a:ext cx="288000" cy="28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A7F39F6F-9D22-4DA1-8517-AD329FA2595C}"/>
                </a:ext>
              </a:extLst>
            </p:cNvPr>
            <p:cNvSpPr/>
            <p:nvPr/>
          </p:nvSpPr>
          <p:spPr>
            <a:xfrm>
              <a:off x="4047022" y="3140461"/>
              <a:ext cx="288000" cy="28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64E5A187-6015-409C-96A4-61CEF3511196}"/>
                </a:ext>
              </a:extLst>
            </p:cNvPr>
            <p:cNvSpPr/>
            <p:nvPr/>
          </p:nvSpPr>
          <p:spPr>
            <a:xfrm>
              <a:off x="4047022" y="2758922"/>
              <a:ext cx="288000" cy="28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B17C90CE-4967-4AF7-BDC1-E3DDAD94C84C}"/>
                </a:ext>
              </a:extLst>
            </p:cNvPr>
            <p:cNvSpPr/>
            <p:nvPr/>
          </p:nvSpPr>
          <p:spPr>
            <a:xfrm>
              <a:off x="4047022" y="3893798"/>
              <a:ext cx="288000" cy="28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E18650E4-0386-415D-A233-89A6C4405D7E}"/>
              </a:ext>
            </a:extLst>
          </p:cNvPr>
          <p:cNvGrpSpPr/>
          <p:nvPr/>
        </p:nvGrpSpPr>
        <p:grpSpPr>
          <a:xfrm>
            <a:off x="5300357" y="3668272"/>
            <a:ext cx="432000" cy="2379183"/>
            <a:chOff x="3975022" y="1905949"/>
            <a:chExt cx="432000" cy="2379183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1923C59-B532-4470-82C0-B21B895ACE45}"/>
                </a:ext>
              </a:extLst>
            </p:cNvPr>
            <p:cNvSpPr/>
            <p:nvPr/>
          </p:nvSpPr>
          <p:spPr>
            <a:xfrm>
              <a:off x="3975022" y="1905949"/>
              <a:ext cx="432000" cy="23791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DC06C731-2286-494E-889E-45C77E62F574}"/>
                </a:ext>
              </a:extLst>
            </p:cNvPr>
            <p:cNvSpPr/>
            <p:nvPr/>
          </p:nvSpPr>
          <p:spPr>
            <a:xfrm>
              <a:off x="4047022" y="2000729"/>
              <a:ext cx="288000" cy="28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B6E42620-F5D9-4C18-BF29-42C817F4C152}"/>
                </a:ext>
              </a:extLst>
            </p:cNvPr>
            <p:cNvSpPr/>
            <p:nvPr/>
          </p:nvSpPr>
          <p:spPr>
            <a:xfrm>
              <a:off x="4047022" y="2370061"/>
              <a:ext cx="288000" cy="28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FD568B6-C5E0-4A60-9679-E6FC376921C2}"/>
                </a:ext>
              </a:extLst>
            </p:cNvPr>
            <p:cNvSpPr/>
            <p:nvPr/>
          </p:nvSpPr>
          <p:spPr>
            <a:xfrm>
              <a:off x="4047022" y="3530818"/>
              <a:ext cx="288000" cy="28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CC9DD9A3-579A-4604-821F-4DA354278FA6}"/>
                </a:ext>
              </a:extLst>
            </p:cNvPr>
            <p:cNvSpPr/>
            <p:nvPr/>
          </p:nvSpPr>
          <p:spPr>
            <a:xfrm>
              <a:off x="4047022" y="3140461"/>
              <a:ext cx="288000" cy="28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9D14A1C2-1EF1-4F82-AD15-8B4AE11DA063}"/>
                </a:ext>
              </a:extLst>
            </p:cNvPr>
            <p:cNvSpPr/>
            <p:nvPr/>
          </p:nvSpPr>
          <p:spPr>
            <a:xfrm>
              <a:off x="4047022" y="2758922"/>
              <a:ext cx="288000" cy="28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BBD43102-874C-4C68-865F-441FD4626ED3}"/>
                </a:ext>
              </a:extLst>
            </p:cNvPr>
            <p:cNvSpPr/>
            <p:nvPr/>
          </p:nvSpPr>
          <p:spPr>
            <a:xfrm>
              <a:off x="4047022" y="3893798"/>
              <a:ext cx="288000" cy="28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50CC5F5-5181-4814-8415-C92E17740CDE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 flipV="1">
            <a:off x="4161423" y="4857864"/>
            <a:ext cx="3575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16562F4-A667-4923-8B3A-5B9884603A11}"/>
              </a:ext>
            </a:extLst>
          </p:cNvPr>
          <p:cNvCxnSpPr>
            <a:cxnSpLocks/>
            <a:stCxn id="41" idx="3"/>
            <a:endCxn id="49" idx="1"/>
          </p:cNvCxnSpPr>
          <p:nvPr/>
        </p:nvCxnSpPr>
        <p:spPr>
          <a:xfrm>
            <a:off x="4951001" y="4857864"/>
            <a:ext cx="349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01821D7-1475-418A-84DD-FCDE264656F8}"/>
              </a:ext>
            </a:extLst>
          </p:cNvPr>
          <p:cNvCxnSpPr>
            <a:cxnSpLocks/>
            <a:stCxn id="49" idx="3"/>
            <a:endCxn id="28" idx="1"/>
          </p:cNvCxnSpPr>
          <p:nvPr/>
        </p:nvCxnSpPr>
        <p:spPr>
          <a:xfrm>
            <a:off x="5732357" y="4857864"/>
            <a:ext cx="293141" cy="10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7765B35B-6CD9-4DEB-8B86-96DF8D4CA0AD}"/>
                  </a:ext>
                </a:extLst>
              </p:cNvPr>
              <p:cNvSpPr txBox="1"/>
              <p:nvPr/>
            </p:nvSpPr>
            <p:spPr>
              <a:xfrm>
                <a:off x="3729423" y="5361279"/>
                <a:ext cx="43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7765B35B-6CD9-4DEB-8B86-96DF8D4CA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423" y="5361279"/>
                <a:ext cx="432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9F533CF4-6112-4108-95DC-318FDB8600DA}"/>
                  </a:ext>
                </a:extLst>
              </p:cNvPr>
              <p:cNvSpPr txBox="1"/>
              <p:nvPr/>
            </p:nvSpPr>
            <p:spPr>
              <a:xfrm>
                <a:off x="4519001" y="6114496"/>
                <a:ext cx="43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9F533CF4-6112-4108-95DC-318FDB86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001" y="6114496"/>
                <a:ext cx="432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848E140E-9CF0-410D-8EB6-D64FFCB08E25}"/>
                  </a:ext>
                </a:extLst>
              </p:cNvPr>
              <p:cNvSpPr txBox="1"/>
              <p:nvPr/>
            </p:nvSpPr>
            <p:spPr>
              <a:xfrm>
                <a:off x="5300357" y="6121772"/>
                <a:ext cx="43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848E140E-9CF0-410D-8EB6-D64FFCB08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357" y="6121772"/>
                <a:ext cx="432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2995333-31B5-40E7-AC2E-7E400AC3C8C2}"/>
                  </a:ext>
                </a:extLst>
              </p:cNvPr>
              <p:cNvSpPr txBox="1"/>
              <p:nvPr/>
            </p:nvSpPr>
            <p:spPr>
              <a:xfrm>
                <a:off x="6025498" y="6114496"/>
                <a:ext cx="43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2995333-31B5-40E7-AC2E-7E400AC3C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498" y="6114496"/>
                <a:ext cx="432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0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51E41-2694-4C12-91D2-3FBF16BC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580D0-479A-4D24-832E-9E3F34DB6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RNN :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http://www.wildml.com/2015/09/recurrent-neural-networks-tutorial-part-1-introduction-to-rnns/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Seq2seq :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https://papers.nips.cc/paper/5346-sequence-to-sequence-learning-with-neural-networks.pdf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CBCD4-47E5-40FD-8051-FA5613B1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Homework</a:t>
            </a:r>
            <a:endParaRPr lang="zh-TW" alt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3B623B-A6CA-482D-9253-F67551BE8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實作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y = ax + b </a:t>
            </a:r>
          </a:p>
          <a:p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理解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</a:p>
          <a:p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實作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gradient decent</a:t>
            </a:r>
          </a:p>
          <a:p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不能使用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等套件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299A1-2EE8-429F-AEB5-4FB51BF5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Homework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96E58-0508-4850-BF52-6F7B5D557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Step1. 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生成資料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自訂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依據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生成訓練資料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加入雜訊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BAC288-1293-40B7-B17D-AE847EC1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049" y="2521258"/>
            <a:ext cx="5976653" cy="36557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26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9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18E9A-CC6B-4092-A2E1-BF84A2E9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Homework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B75BCD-CFCB-4BCE-BFE3-52E51D8D8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Step2. 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初始化模型的參數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Step3. 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定義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</a:p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Step4. 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實作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gradient decent</a:t>
            </a:r>
          </a:p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Step5. 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觀察參數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CAF64-E09B-4307-BC3D-67DB52E0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Homework</a:t>
            </a:r>
            <a:endParaRPr lang="zh-TW" alt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5D053E-2576-4D17-BD88-9E1000CC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032FAF-8AB5-4AAB-884C-92387CA1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354" y="2018642"/>
            <a:ext cx="6427543" cy="39363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F1AD2E8-EE25-42D4-9B4B-8248EC09F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367" y="2113606"/>
            <a:ext cx="4771429" cy="10952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6D4D30A-7AA3-49C5-910B-BBD2DB05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Vanilla RNN Cell</a:t>
            </a:r>
            <a:endParaRPr lang="zh-TW" alt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7F2D1-6AF7-406F-8C78-64A269D0A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formula :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36AE28-3B14-4E4C-BBBA-2CE06BD32693}"/>
              </a:ext>
            </a:extLst>
          </p:cNvPr>
          <p:cNvSpPr/>
          <p:nvPr/>
        </p:nvSpPr>
        <p:spPr>
          <a:xfrm>
            <a:off x="6113979" y="2214722"/>
            <a:ext cx="585926" cy="435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F31FD3E-B2CB-4302-8F54-A7ABF0AF0CA3}"/>
              </a:ext>
            </a:extLst>
          </p:cNvPr>
          <p:cNvCxnSpPr>
            <a:stCxn id="7" idx="2"/>
          </p:cNvCxnSpPr>
          <p:nvPr/>
        </p:nvCxnSpPr>
        <p:spPr>
          <a:xfrm>
            <a:off x="6406942" y="2649729"/>
            <a:ext cx="0" cy="358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49EA510-29A3-4703-99E3-7F0BD19F31DA}"/>
              </a:ext>
            </a:extLst>
          </p:cNvPr>
          <p:cNvSpPr txBox="1"/>
          <p:nvPr/>
        </p:nvSpPr>
        <p:spPr>
          <a:xfrm>
            <a:off x="5986100" y="3112651"/>
            <a:ext cx="29732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hidden layer output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FA275D-FA3F-490F-A5FD-FDDE88F2D44D}"/>
              </a:ext>
            </a:extLst>
          </p:cNvPr>
          <p:cNvSpPr/>
          <p:nvPr/>
        </p:nvSpPr>
        <p:spPr>
          <a:xfrm>
            <a:off x="4900038" y="2242637"/>
            <a:ext cx="292963" cy="435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7C570E3-3B3C-49EE-8C5D-DE18DBA75FD5}"/>
              </a:ext>
            </a:extLst>
          </p:cNvPr>
          <p:cNvCxnSpPr>
            <a:stCxn id="11" idx="2"/>
          </p:cNvCxnSpPr>
          <p:nvPr/>
        </p:nvCxnSpPr>
        <p:spPr>
          <a:xfrm flipH="1">
            <a:off x="5046519" y="2677644"/>
            <a:ext cx="1" cy="382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9A193D-76C0-4837-AC5F-0A00F5A54365}"/>
              </a:ext>
            </a:extLst>
          </p:cNvPr>
          <p:cNvSpPr txBox="1"/>
          <p:nvPr/>
        </p:nvSpPr>
        <p:spPr>
          <a:xfrm>
            <a:off x="4753899" y="3112651"/>
            <a:ext cx="7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http://www.wildml.com/wp-content/uploads/2015/09/rnn.jpg">
            <a:extLst>
              <a:ext uri="{FF2B5EF4-FFF2-40B4-BE49-F238E27FC236}">
                <a16:creationId xmlns:a16="http://schemas.microsoft.com/office/drawing/2014/main" id="{3C57F405-5ABC-4985-9311-986D5737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08" y="3749406"/>
            <a:ext cx="7103078" cy="285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5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DBD5B-6549-40F8-8B61-846CDDB9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Why RNN?</a:t>
            </a:r>
            <a:endParaRPr lang="zh-TW" alt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33E923-2CAB-4B8C-A440-EC6E7B34B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size and output size are not fixed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59918B-5C81-4FD3-88A5-0AD47D64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Neural </a:t>
            </a:r>
            <a:r>
              <a:rPr lang="en-US" altLang="zh-TW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</a:t>
            </a:r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can’t memorize previous information</a:t>
            </a:r>
            <a:endParaRPr lang="zh-TW" alt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0938E234-9B9D-4ADF-8C2F-10E41315F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99" y="2738851"/>
            <a:ext cx="4902085" cy="3057525"/>
          </a:xfrm>
        </p:spPr>
      </p:pic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0241E6A-7DA8-4E66-9DB2-8B8484FE6859}"/>
              </a:ext>
            </a:extLst>
          </p:cNvPr>
          <p:cNvCxnSpPr>
            <a:cxnSpLocks/>
          </p:cNvCxnSpPr>
          <p:nvPr/>
        </p:nvCxnSpPr>
        <p:spPr>
          <a:xfrm>
            <a:off x="6187736" y="1690688"/>
            <a:ext cx="0" cy="485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A764E013-AD6D-4598-81A7-32C63EA41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89" y="2738850"/>
            <a:ext cx="5343525" cy="30575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03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3200B6-1B33-454E-AEC4-8BA54393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Recurrent Neural Network can memorize previous information </a:t>
            </a:r>
            <a:endParaRPr lang="zh-TW" alt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5DA5F34-10E8-4B15-AA00-4DEB13104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70" y="2388555"/>
            <a:ext cx="4963983" cy="305752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CD583C8-F40B-46D1-B901-2E0079C21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646" y="2388555"/>
            <a:ext cx="5309216" cy="3057525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F428F36-8C99-4639-A5C6-CD71983EAC9D}"/>
              </a:ext>
            </a:extLst>
          </p:cNvPr>
          <p:cNvCxnSpPr/>
          <p:nvPr/>
        </p:nvCxnSpPr>
        <p:spPr>
          <a:xfrm>
            <a:off x="6260841" y="1690688"/>
            <a:ext cx="0" cy="516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2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505BE-FC78-4E1D-AF55-3DFB57A3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Neural </a:t>
            </a:r>
            <a:r>
              <a:rPr lang="en-US" altLang="zh-TW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</a:t>
            </a:r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IO is fixed</a:t>
            </a:r>
            <a:endParaRPr lang="zh-TW" alt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BF83A8D-E9E0-460D-9408-B277207A9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68" y="2181225"/>
            <a:ext cx="5390263" cy="3678238"/>
          </a:xfrm>
        </p:spPr>
      </p:pic>
      <p:sp>
        <p:nvSpPr>
          <p:cNvPr id="6" name="矩形 5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7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D5F28-E027-4D93-B988-19F74B25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Recurrent </a:t>
            </a:r>
            <a:r>
              <a:rPr lang="en-US" altLang="zh-TW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neural network </a:t>
            </a:r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IO isn’t fixed</a:t>
            </a:r>
            <a:endParaRPr lang="zh-TW" alt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B419937-07E4-49E1-A736-E8665EB32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68" y="2181225"/>
            <a:ext cx="5390263" cy="3678238"/>
          </a:xfrm>
        </p:spPr>
      </p:pic>
      <p:sp>
        <p:nvSpPr>
          <p:cNvPr id="6" name="矩形 5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95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E7B04-F9FF-4C75-8587-6DF42C5B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>
                <a:latin typeface="Calibri" panose="020F0502020204030204" pitchFamily="34" charset="0"/>
                <a:cs typeface="Calibri" panose="020F0502020204030204" pitchFamily="34" charset="0"/>
              </a:rPr>
              <a:t>Bidirectional RNNs</a:t>
            </a:r>
            <a:endParaRPr lang="zh-TW" alt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F85270-C1A6-4CBF-83AE-389EC837F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 descr="ãbi-directional RNNãçåçæå°çµæ">
            <a:extLst>
              <a:ext uri="{FF2B5EF4-FFF2-40B4-BE49-F238E27FC236}">
                <a16:creationId xmlns:a16="http://schemas.microsoft.com/office/drawing/2014/main" id="{FDFC645B-F6EC-44A9-B5B4-90DF5D7CD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2" y="2938318"/>
            <a:ext cx="38766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1520000" y="6120000"/>
            <a:ext cx="468000" cy="468000"/>
          </a:xfrm>
          <a:prstGeom prst="rect">
            <a:avLst/>
          </a:prstGeom>
          <a:solidFill>
            <a:srgbClr val="969FA7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50824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紅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C9449098-1902-4FED-ABA9-9660DBF581E1}" vid="{F71FB740-FFEF-4C7B-A5A7-B53F1C1EF62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496</TotalTime>
  <Words>392</Words>
  <Application>Microsoft Office PowerPoint</Application>
  <PresentationFormat>寬螢幕</PresentationFormat>
  <Paragraphs>176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微軟正黑體</vt:lpstr>
      <vt:lpstr>新細明體</vt:lpstr>
      <vt:lpstr>Calibri</vt:lpstr>
      <vt:lpstr>Cambria Math</vt:lpstr>
      <vt:lpstr>Gill Sans MT</vt:lpstr>
      <vt:lpstr>Times New Roman</vt:lpstr>
      <vt:lpstr>Wingdings 2</vt:lpstr>
      <vt:lpstr>佈景主題1</vt:lpstr>
      <vt:lpstr>Deep Learning Course </vt:lpstr>
      <vt:lpstr>Outline</vt:lpstr>
      <vt:lpstr>Vanilla RNN Cell</vt:lpstr>
      <vt:lpstr>Why RNN?</vt:lpstr>
      <vt:lpstr>Neural network can’t memorize previous information</vt:lpstr>
      <vt:lpstr>Recurrent Neural Network can memorize previous information </vt:lpstr>
      <vt:lpstr>Neural network IO is fixed</vt:lpstr>
      <vt:lpstr>Recurrent neural network IO isn’t fixed</vt:lpstr>
      <vt:lpstr>Bidirectional RNNs</vt:lpstr>
      <vt:lpstr>Backpropagation through time</vt:lpstr>
      <vt:lpstr>Backpropagation through time</vt:lpstr>
      <vt:lpstr>Gradient vanishing/exploding</vt:lpstr>
      <vt:lpstr>Gradient vanishing</vt:lpstr>
      <vt:lpstr>How to solve gradient vanishing</vt:lpstr>
      <vt:lpstr>Long Short-Term Memory networks(LSTM)</vt:lpstr>
      <vt:lpstr>RNN application</vt:lpstr>
      <vt:lpstr>Sequence to sequence </vt:lpstr>
      <vt:lpstr>Encoder(Input sequence to vector)</vt:lpstr>
      <vt:lpstr>Decoder(Vector to Output sequence)</vt:lpstr>
      <vt:lpstr>Autoencoder</vt:lpstr>
      <vt:lpstr>Why Autoencoder?</vt:lpstr>
      <vt:lpstr>PowerPoint 簡報</vt:lpstr>
      <vt:lpstr>Denoising autoencoder</vt:lpstr>
      <vt:lpstr>Reference </vt:lpstr>
      <vt:lpstr>Homework</vt:lpstr>
      <vt:lpstr>Homework</vt:lpstr>
      <vt:lpstr>Homework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柏勳 程</dc:creator>
  <cp:lastModifiedBy>Windows 使用者</cp:lastModifiedBy>
  <cp:revision>38</cp:revision>
  <dcterms:created xsi:type="dcterms:W3CDTF">2018-07-22T13:25:50Z</dcterms:created>
  <dcterms:modified xsi:type="dcterms:W3CDTF">2019-07-22T14:49:26Z</dcterms:modified>
</cp:coreProperties>
</file>