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8" r:id="rId2"/>
    <p:sldId id="312" r:id="rId3"/>
    <p:sldId id="315" r:id="rId4"/>
    <p:sldId id="31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44517B"/>
    <a:srgbClr val="FBFBFB"/>
    <a:srgbClr val="8FDA39"/>
    <a:srgbClr val="D1F7FF"/>
    <a:srgbClr val="FFF2F0"/>
    <a:srgbClr val="8FECFE"/>
    <a:srgbClr val="5FFBD9"/>
    <a:srgbClr val="4C51F7"/>
    <a:srgbClr val="80C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3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DCD58-F194-44FF-B833-697BB674882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57B8E-5950-4587-958E-7726F166D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49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7D0C-4B4B-4720-A0D5-70E0F9C483D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7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D625-3941-4D77-8D4A-9424B422CF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7CB5-C7C0-4895-A0C5-AF7B4C117F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9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A0F1-76A6-42C6-9476-F905FE60B02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5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E03B-1959-4150-987D-FF8EF364CDF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8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CAD7-F6D3-4AEB-9347-9698E2045A2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3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C685-4E4A-4680-8777-698E8D979C2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4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1F36-7270-46EF-8327-826D34739EB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0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7F4D-4924-43B3-B139-6E484240C78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ED36-F08D-4D28-91C0-53811CB754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EE59-343B-4E52-AFE2-DBE0DE523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7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321F5-C1BF-488A-AA04-B36A4E60AC5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2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LkckaLsuAVY1CMKglRXgtwB-rk_8Wvg2/view?usp=sharing" TargetMode="External"/><Relationship Id="rId2" Type="http://schemas.openxmlformats.org/officeDocument/2006/relationships/hyperlink" Target="https://colab.research.google.com/drive/1gsx4xRK-lhk8Ug1BFEmJRoKyG5A3MHC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rive.google.com/open?id=1F2f2XLPJwpOlGRv2Xu_iY0x6aH33f6Fh" TargetMode="External"/><Relationship Id="rId4" Type="http://schemas.openxmlformats.org/officeDocument/2006/relationships/hyperlink" Target="https://drive.google.com/open?id=1mDeinqvPUOuvl0cWrDvHTa3R2S85e4n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503384" y="1836386"/>
            <a:ext cx="3185229" cy="31852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84466" y="2705766"/>
            <a:ext cx="42571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Deep Learning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Implementation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accent4"/>
                </a:solidFill>
              </a:rPr>
              <a:t>Wow! I Built a Machine</a:t>
            </a:r>
            <a:endParaRPr lang="en-US" altLang="ko-KR" sz="4800" b="1" i="1" dirty="0">
              <a:solidFill>
                <a:schemeClr val="accent4"/>
              </a:solidFill>
            </a:endParaRPr>
          </a:p>
        </p:txBody>
      </p:sp>
      <p:sp>
        <p:nvSpPr>
          <p:cNvPr id="6" name="원호 5"/>
          <p:cNvSpPr/>
          <p:nvPr/>
        </p:nvSpPr>
        <p:spPr>
          <a:xfrm>
            <a:off x="3965696" y="1298698"/>
            <a:ext cx="4260605" cy="4260605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원호 6"/>
          <p:cNvSpPr/>
          <p:nvPr/>
        </p:nvSpPr>
        <p:spPr>
          <a:xfrm>
            <a:off x="3600859" y="933861"/>
            <a:ext cx="4990278" cy="4990278"/>
          </a:xfrm>
          <a:prstGeom prst="arc">
            <a:avLst>
              <a:gd name="adj1" fmla="val 4638555"/>
              <a:gd name="adj2" fmla="val 15619245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3118921" y="451923"/>
            <a:ext cx="5954155" cy="5954155"/>
          </a:xfrm>
          <a:prstGeom prst="arc">
            <a:avLst>
              <a:gd name="adj1" fmla="val 15284361"/>
              <a:gd name="adj2" fmla="val 10297157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원호 8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138043"/>
              <a:gd name="adj2" fmla="val 386464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원호 9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2224125"/>
              <a:gd name="adj2" fmla="val 1472943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62465" y="43288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810818" y="18363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82629" y="3797795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15476" y="2498766"/>
            <a:ext cx="113805" cy="1138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086433" y="1221672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366325"/>
            <a:ext cx="3082629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zh-TW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ea typeface="微軟正黑體" panose="020B0604030504040204" pitchFamily="34" charset="-120"/>
                <a:cs typeface="Aharoni" panose="02010803020104030203" pitchFamily="2" charset="-79"/>
              </a:rPr>
              <a:t>程柏勳</a:t>
            </a:r>
            <a:endParaRPr lang="en-US" altLang="zh-TW" sz="1100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r"/>
            <a:r>
              <a:rPr lang="en-US" altLang="zh-TW" sz="11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Intelligent </a:t>
            </a: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Information Retrieval Lab</a:t>
            </a:r>
            <a:r>
              <a:rPr lang="en-US" altLang="zh-TW" sz="11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.</a:t>
            </a: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 </a:t>
            </a:r>
            <a:endParaRPr lang="en-US" altLang="ko-KR" sz="11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3366" y="3037026"/>
            <a:ext cx="2610920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IIR Freshmen Course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/>
            </a:r>
            <a:b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</a:br>
            <a:r>
              <a:rPr lang="en-US" altLang="ko-KR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2019.07.23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endCxn id="48" idx="2"/>
          </p:cNvCxnSpPr>
          <p:nvPr/>
        </p:nvCxnSpPr>
        <p:spPr>
          <a:xfrm flipV="1">
            <a:off x="0" y="4135420"/>
            <a:ext cx="8996458" cy="205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84458" y="4060453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77516" y="4062104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70574" y="4076619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063632" y="4076619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>
            <a:stCxn id="7" idx="0"/>
            <a:endCxn id="26" idx="0"/>
          </p:cNvCxnSpPr>
          <p:nvPr/>
        </p:nvCxnSpPr>
        <p:spPr>
          <a:xfrm flipH="1" flipV="1">
            <a:off x="1461483" y="295645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 flipV="1">
            <a:off x="3354539" y="421450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5247600" y="295645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 flipV="1">
            <a:off x="7140656" y="421450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12844" y="4452612"/>
            <a:ext cx="1911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MLP in </a:t>
            </a:r>
            <a:r>
              <a:rPr lang="en-US" altLang="ko-KR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Keras</a:t>
            </a: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2"/>
              </a:rPr>
              <a:t>Tutorial</a:t>
            </a:r>
            <a:endParaRPr lang="en-US" altLang="ko-KR" sz="14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19722" y="3230285"/>
            <a:ext cx="1919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CNN in </a:t>
            </a:r>
            <a:r>
              <a:rPr lang="en-US" altLang="ko-KR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Keras</a:t>
            </a:r>
            <a:endParaRPr lang="en-US" altLang="ko-KR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0488" lvl="0" algn="ctr">
              <a:lnSpc>
                <a:spcPct val="150000"/>
              </a:lnSpc>
            </a:pPr>
            <a:r>
              <a:rPr lang="en-US" altLang="ko-KR" sz="1400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34" charset="-127"/>
                <a:hlinkClick r:id="rId3"/>
              </a:rPr>
              <a:t>Tutorial</a:t>
            </a:r>
            <a:endParaRPr lang="en-US" altLang="ko-KR" sz="1400" i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91040" y="4417129"/>
            <a:ext cx="1919862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RNN in </a:t>
            </a:r>
            <a:r>
              <a:rPr lang="en-US" altLang="ko-KR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Keras</a:t>
            </a:r>
            <a:endParaRPr lang="en-US" altLang="ko-KR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0488" lvl="0" algn="ctr">
              <a:lnSpc>
                <a:spcPct val="150000"/>
              </a:lnSpc>
            </a:pPr>
            <a:r>
              <a:rPr lang="en-US" altLang="ko-KR" sz="1400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34" charset="-127"/>
                <a:hlinkClick r:id="rId4"/>
              </a:rPr>
              <a:t>Tutorial</a:t>
            </a:r>
            <a:endParaRPr lang="en-US" altLang="ko-KR" sz="1400" i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55057" y="3192849"/>
            <a:ext cx="2571197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MLP in </a:t>
            </a:r>
            <a:r>
              <a:rPr lang="en-US" altLang="ko-KR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Tensorflow</a:t>
            </a:r>
            <a:endParaRPr lang="en-US" altLang="ko-KR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0488" lvl="0" algn="ctr">
              <a:lnSpc>
                <a:spcPct val="150000"/>
              </a:lnSpc>
            </a:pPr>
            <a:r>
              <a:rPr lang="en-US" altLang="ko-KR" sz="1400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34" charset="-127"/>
                <a:hlinkClick r:id="rId5"/>
              </a:rPr>
              <a:t>Tutorial</a:t>
            </a:r>
            <a:endParaRPr lang="en-US" altLang="ko-KR" sz="1400" i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34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97" y="243359"/>
            <a:ext cx="3283311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Deep Learning Implementation</a:t>
            </a:r>
          </a:p>
          <a:p>
            <a:r>
              <a:rPr lang="en-US" altLang="ko-KR" sz="2000" b="1" dirty="0">
                <a:solidFill>
                  <a:schemeClr val="accent4"/>
                </a:solidFill>
                <a:cs typeface="Aharoni" panose="02010803020104030203" pitchFamily="2" charset="-79"/>
              </a:rPr>
              <a:t>COURSE OUTLINE</a:t>
            </a:r>
            <a:endParaRPr lang="en-US" altLang="ko-KR" sz="700" b="1" dirty="0">
              <a:solidFill>
                <a:schemeClr val="accent4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8672936" y="2779442"/>
            <a:ext cx="2759412" cy="2759413"/>
            <a:chOff x="104896" y="1487384"/>
            <a:chExt cx="4260605" cy="4260605"/>
          </a:xfrm>
        </p:grpSpPr>
        <p:sp>
          <p:nvSpPr>
            <p:cNvPr id="62" name="타원 61"/>
            <p:cNvSpPr/>
            <p:nvPr/>
          </p:nvSpPr>
          <p:spPr>
            <a:xfrm>
              <a:off x="642585" y="2025072"/>
              <a:ext cx="3185229" cy="31852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42585" y="2853411"/>
              <a:ext cx="3185229" cy="1568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i="1" dirty="0">
                  <a:solidFill>
                    <a:schemeClr val="accent4"/>
                  </a:solidFill>
                </a:rPr>
                <a:t>MNIST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i="1" dirty="0">
                  <a:solidFill>
                    <a:prstClr val="white"/>
                  </a:solidFill>
                </a:rPr>
                <a:t>Classifier</a:t>
              </a:r>
            </a:p>
          </p:txBody>
        </p:sp>
        <p:sp>
          <p:nvSpPr>
            <p:cNvPr id="64" name="원호 63"/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65" name="원호 64"/>
          <p:cNvSpPr/>
          <p:nvPr/>
        </p:nvSpPr>
        <p:spPr>
          <a:xfrm>
            <a:off x="8445103" y="2564453"/>
            <a:ext cx="3215078" cy="3215079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8" name="타원 19"/>
          <p:cNvSpPr/>
          <p:nvPr/>
        </p:nvSpPr>
        <p:spPr>
          <a:xfrm flipH="1">
            <a:off x="1191189" y="2423011"/>
            <a:ext cx="540588" cy="5405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타원 19"/>
          <p:cNvSpPr/>
          <p:nvPr/>
        </p:nvSpPr>
        <p:spPr>
          <a:xfrm flipH="1">
            <a:off x="3084273" y="5318503"/>
            <a:ext cx="540588" cy="5405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3" name="타원 19"/>
          <p:cNvSpPr/>
          <p:nvPr/>
        </p:nvSpPr>
        <p:spPr>
          <a:xfrm flipH="1">
            <a:off x="4978115" y="2423011"/>
            <a:ext cx="540588" cy="5405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4" name="타원 19"/>
          <p:cNvSpPr/>
          <p:nvPr/>
        </p:nvSpPr>
        <p:spPr>
          <a:xfrm flipH="1">
            <a:off x="6870362" y="5316354"/>
            <a:ext cx="540588" cy="5405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4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3214" y="319388"/>
            <a:ext cx="2498856" cy="187414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59"/>
          <p:cNvSpPr/>
          <p:nvPr/>
        </p:nvSpPr>
        <p:spPr>
          <a:xfrm>
            <a:off x="636997" y="243359"/>
            <a:ext cx="3283311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Deep Learning Implementation</a:t>
            </a:r>
          </a:p>
          <a:p>
            <a:r>
              <a:rPr lang="en-US" altLang="zh-TW" sz="2000" b="1" dirty="0">
                <a:solidFill>
                  <a:schemeClr val="accent4"/>
                </a:solidFill>
                <a:cs typeface="Aharoni" panose="02010803020104030203" pitchFamily="2" charset="-79"/>
              </a:rPr>
              <a:t>MNIST DATASET</a:t>
            </a:r>
            <a:endParaRPr lang="en-US" altLang="ko-KR" sz="700" b="1" dirty="0">
              <a:solidFill>
                <a:schemeClr val="accent4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83245" y="5198328"/>
            <a:ext cx="1445623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 “</a:t>
            </a:r>
            <a:r>
              <a:rPr lang="en-US" altLang="zh-TW" b="1" dirty="0"/>
              <a:t>1</a:t>
            </a:r>
            <a:r>
              <a:rPr lang="en-US" altLang="zh-TW" dirty="0"/>
              <a:t>”</a:t>
            </a:r>
          </a:p>
          <a:p>
            <a:pPr algn="ctr"/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28px * 28px</a:t>
            </a:r>
            <a:endParaRPr lang="zh-TW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12813" y="5198328"/>
            <a:ext cx="1445623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2D-array</a:t>
            </a:r>
          </a:p>
          <a:p>
            <a:pPr lvl="0" algn="ctr"/>
            <a:r>
              <a:rPr lang="en-US" altLang="zh-TW" sz="1400" dirty="0">
                <a:solidFill>
                  <a:prstClr val="black">
                    <a:lumMod val="95000"/>
                    <a:lumOff val="5000"/>
                  </a:prstClr>
                </a:solidFill>
              </a:rPr>
              <a:t>28 x 28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239885" y="5148490"/>
            <a:ext cx="1445623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1D-array</a:t>
            </a:r>
          </a:p>
          <a:p>
            <a:pPr lvl="0" algn="ctr"/>
            <a:r>
              <a:rPr lang="en-US" altLang="zh-TW" sz="1400" dirty="0">
                <a:solidFill>
                  <a:prstClr val="black">
                    <a:lumMod val="95000"/>
                    <a:lumOff val="5000"/>
                  </a:prstClr>
                </a:solidFill>
              </a:rPr>
              <a:t>784 (28x 28)</a:t>
            </a:r>
            <a:endParaRPr lang="zh-TW" altLang="en-US" sz="1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2278652" y="1797995"/>
            <a:ext cx="7833225" cy="3550546"/>
            <a:chOff x="2278652" y="1529217"/>
            <a:chExt cx="7833225" cy="3550546"/>
          </a:xfrm>
        </p:grpSpPr>
        <p:pic>
          <p:nvPicPr>
            <p:cNvPr id="1026" name="Picture 2" descr="ãmnistãçåçæå°çµæ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652" y="2027981"/>
              <a:ext cx="6078614" cy="255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群組 33"/>
            <p:cNvGrpSpPr/>
            <p:nvPr/>
          </p:nvGrpSpPr>
          <p:grpSpPr>
            <a:xfrm>
              <a:off x="9818509" y="1529217"/>
              <a:ext cx="293368" cy="3550546"/>
              <a:chOff x="10613486" y="1664033"/>
              <a:chExt cx="293368" cy="3550546"/>
            </a:xfrm>
          </p:grpSpPr>
          <p:sp>
            <p:nvSpPr>
              <p:cNvPr id="12" name="圓角矩形 11"/>
              <p:cNvSpPr>
                <a:spLocks/>
              </p:cNvSpPr>
              <p:nvPr/>
            </p:nvSpPr>
            <p:spPr>
              <a:xfrm rot="16200000" flipV="1">
                <a:off x="8984897" y="3292622"/>
                <a:ext cx="3550546" cy="293368"/>
              </a:xfrm>
              <a:prstGeom prst="roundRect">
                <a:avLst>
                  <a:gd name="adj" fmla="val 13562"/>
                </a:avLst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6" name="群組 25"/>
              <p:cNvGrpSpPr/>
              <p:nvPr/>
            </p:nvGrpSpPr>
            <p:grpSpPr>
              <a:xfrm>
                <a:off x="10680275" y="1728200"/>
                <a:ext cx="159790" cy="3422213"/>
                <a:chOff x="10677779" y="1760203"/>
                <a:chExt cx="159790" cy="3422213"/>
              </a:xfrm>
            </p:grpSpPr>
            <p:sp>
              <p:nvSpPr>
                <p:cNvPr id="14" name="橢圓 13"/>
                <p:cNvSpPr>
                  <a:spLocks noChangeAspect="1"/>
                </p:cNvSpPr>
                <p:nvPr/>
              </p:nvSpPr>
              <p:spPr>
                <a:xfrm rot="16200000" flipV="1">
                  <a:off x="10682770" y="2667817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40798C"/>
                      </a:solidFill>
                    </a:rPr>
                    <a:t> </a:t>
                  </a:r>
                  <a:endParaRPr lang="zh-TW" altLang="en-US" dirty="0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15" name="橢圓 14"/>
                <p:cNvSpPr>
                  <a:spLocks noChangeAspect="1"/>
                </p:cNvSpPr>
                <p:nvPr/>
              </p:nvSpPr>
              <p:spPr>
                <a:xfrm rot="16200000" flipV="1">
                  <a:off x="10682770" y="2486294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16" name="橢圓 15"/>
                <p:cNvSpPr>
                  <a:spLocks noChangeAspect="1"/>
                </p:cNvSpPr>
                <p:nvPr/>
              </p:nvSpPr>
              <p:spPr>
                <a:xfrm rot="16200000" flipV="1">
                  <a:off x="10682770" y="2304771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17" name="橢圓 16"/>
                <p:cNvSpPr>
                  <a:spLocks noChangeAspect="1"/>
                </p:cNvSpPr>
                <p:nvPr/>
              </p:nvSpPr>
              <p:spPr>
                <a:xfrm rot="16200000" flipV="1">
                  <a:off x="10682770" y="2123248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18" name="橢圓 17"/>
                <p:cNvSpPr>
                  <a:spLocks noChangeAspect="1"/>
                </p:cNvSpPr>
                <p:nvPr/>
              </p:nvSpPr>
              <p:spPr>
                <a:xfrm rot="16200000" flipV="1">
                  <a:off x="10682770" y="1941725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19" name="橢圓 18"/>
                <p:cNvSpPr>
                  <a:spLocks noChangeAspect="1"/>
                </p:cNvSpPr>
                <p:nvPr/>
              </p:nvSpPr>
              <p:spPr>
                <a:xfrm rot="16200000" flipV="1">
                  <a:off x="10682770" y="1760202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20" name="橢圓 19"/>
                <p:cNvSpPr>
                  <a:spLocks noChangeAspect="1"/>
                </p:cNvSpPr>
                <p:nvPr/>
              </p:nvSpPr>
              <p:spPr>
                <a:xfrm rot="16200000" flipV="1">
                  <a:off x="10682770" y="3756956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40798C"/>
                      </a:solidFill>
                    </a:rPr>
                    <a:t> </a:t>
                  </a:r>
                  <a:endParaRPr lang="zh-TW" altLang="en-US" dirty="0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21" name="橢圓 20"/>
                <p:cNvSpPr>
                  <a:spLocks noChangeAspect="1"/>
                </p:cNvSpPr>
                <p:nvPr/>
              </p:nvSpPr>
              <p:spPr>
                <a:xfrm rot="16200000" flipV="1">
                  <a:off x="10682770" y="3575432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22" name="橢圓 21"/>
                <p:cNvSpPr>
                  <a:spLocks noChangeAspect="1"/>
                </p:cNvSpPr>
                <p:nvPr/>
              </p:nvSpPr>
              <p:spPr>
                <a:xfrm rot="16200000" flipV="1">
                  <a:off x="10682770" y="3393909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23" name="橢圓 22"/>
                <p:cNvSpPr>
                  <a:spLocks noChangeAspect="1"/>
                </p:cNvSpPr>
                <p:nvPr/>
              </p:nvSpPr>
              <p:spPr>
                <a:xfrm rot="16200000" flipV="1">
                  <a:off x="10682770" y="3212386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24" name="橢圓 23"/>
                <p:cNvSpPr>
                  <a:spLocks noChangeAspect="1"/>
                </p:cNvSpPr>
                <p:nvPr/>
              </p:nvSpPr>
              <p:spPr>
                <a:xfrm rot="16200000" flipV="1">
                  <a:off x="10682770" y="3030863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25" name="橢圓 24"/>
                <p:cNvSpPr>
                  <a:spLocks noChangeAspect="1"/>
                </p:cNvSpPr>
                <p:nvPr/>
              </p:nvSpPr>
              <p:spPr>
                <a:xfrm rot="16200000" flipV="1">
                  <a:off x="10682770" y="2849340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27" name="橢圓 26"/>
                <p:cNvSpPr>
                  <a:spLocks noChangeAspect="1"/>
                </p:cNvSpPr>
                <p:nvPr/>
              </p:nvSpPr>
              <p:spPr>
                <a:xfrm rot="16200000" flipV="1">
                  <a:off x="10677780" y="3938479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40798C"/>
                      </a:solidFill>
                    </a:rPr>
                    <a:t> </a:t>
                  </a:r>
                  <a:endParaRPr lang="zh-TW" altLang="en-US" dirty="0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28" name="橢圓 27"/>
                <p:cNvSpPr>
                  <a:spLocks noChangeAspect="1"/>
                </p:cNvSpPr>
                <p:nvPr/>
              </p:nvSpPr>
              <p:spPr>
                <a:xfrm rot="16200000" flipV="1">
                  <a:off x="10677780" y="5027618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40798C"/>
                      </a:solidFill>
                    </a:rPr>
                    <a:t> </a:t>
                  </a:r>
                  <a:endParaRPr lang="zh-TW" altLang="en-US" dirty="0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29" name="橢圓 28"/>
                <p:cNvSpPr>
                  <a:spLocks noChangeAspect="1"/>
                </p:cNvSpPr>
                <p:nvPr/>
              </p:nvSpPr>
              <p:spPr>
                <a:xfrm rot="16200000" flipV="1">
                  <a:off x="10677780" y="4846094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30" name="橢圓 29"/>
                <p:cNvSpPr>
                  <a:spLocks noChangeAspect="1"/>
                </p:cNvSpPr>
                <p:nvPr/>
              </p:nvSpPr>
              <p:spPr>
                <a:xfrm rot="16200000" flipV="1">
                  <a:off x="10677780" y="4664571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31" name="橢圓 30"/>
                <p:cNvSpPr>
                  <a:spLocks noChangeAspect="1"/>
                </p:cNvSpPr>
                <p:nvPr/>
              </p:nvSpPr>
              <p:spPr>
                <a:xfrm rot="16200000" flipV="1">
                  <a:off x="10677780" y="4483048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32" name="橢圓 31"/>
                <p:cNvSpPr>
                  <a:spLocks noChangeAspect="1"/>
                </p:cNvSpPr>
                <p:nvPr/>
              </p:nvSpPr>
              <p:spPr>
                <a:xfrm rot="16200000" flipV="1">
                  <a:off x="10677780" y="4301525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33" name="橢圓 32"/>
                <p:cNvSpPr>
                  <a:spLocks noChangeAspect="1"/>
                </p:cNvSpPr>
                <p:nvPr/>
              </p:nvSpPr>
              <p:spPr>
                <a:xfrm rot="16200000" flipV="1">
                  <a:off x="10677780" y="4120002"/>
                  <a:ext cx="154797" cy="15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</p:grpSp>
        </p:grpSp>
        <p:cxnSp>
          <p:nvCxnSpPr>
            <p:cNvPr id="37" name="直線接點 36"/>
            <p:cNvCxnSpPr/>
            <p:nvPr/>
          </p:nvCxnSpPr>
          <p:spPr>
            <a:xfrm flipV="1">
              <a:off x="8203473" y="1564942"/>
              <a:ext cx="1550743" cy="63832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8203473" y="4380335"/>
              <a:ext cx="1599938" cy="66370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6" name="矩形 45"/>
          <p:cNvSpPr/>
          <p:nvPr/>
        </p:nvSpPr>
        <p:spPr>
          <a:xfrm>
            <a:off x="405895" y="1342195"/>
            <a:ext cx="7028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000000"/>
                </a:solidFill>
              </a:rPr>
              <a:t>A large database of handwritten digits taken from Americans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000000"/>
                </a:solidFill>
              </a:rPr>
              <a:t>Contains 60,000 training images and 10,000 testing images</a:t>
            </a:r>
            <a:endParaRPr lang="zh-TW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87085" y="6527087"/>
            <a:ext cx="4800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chemeClr val="bg2">
                    <a:lumMod val="75000"/>
                  </a:schemeClr>
                </a:solidFill>
              </a:rPr>
              <a:t>Reference: </a:t>
            </a:r>
            <a:r>
              <a:rPr lang="zh-TW" altLang="en-US" sz="1400" u="sng" dirty="0">
                <a:solidFill>
                  <a:schemeClr val="bg2">
                    <a:lumMod val="75000"/>
                  </a:schemeClr>
                </a:solidFill>
              </a:rPr>
              <a:t>https://en.wikipedia.org/wiki/MNIST_database</a:t>
            </a:r>
          </a:p>
        </p:txBody>
      </p:sp>
      <p:pic>
        <p:nvPicPr>
          <p:cNvPr id="1028" name="Picture 4" descr="File:NIST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8" y="5987077"/>
            <a:ext cx="910398" cy="2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87085" y="6250088"/>
            <a:ext cx="349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National Institute of Standards and Technology</a:t>
            </a:r>
            <a:endParaRPr lang="zh-TW" altLang="en-US" sz="1200" dirty="0"/>
          </a:p>
        </p:txBody>
      </p:sp>
      <p:sp>
        <p:nvSpPr>
          <p:cNvPr id="51" name="投影片編號版面配置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0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群組 73"/>
          <p:cNvGrpSpPr>
            <a:grpSpLocks noChangeAspect="1"/>
          </p:cNvGrpSpPr>
          <p:nvPr/>
        </p:nvGrpSpPr>
        <p:grpSpPr>
          <a:xfrm>
            <a:off x="5259070" y="4169158"/>
            <a:ext cx="2489995" cy="2179946"/>
            <a:chOff x="3762759" y="2325609"/>
            <a:chExt cx="4044050" cy="3540493"/>
          </a:xfrm>
        </p:grpSpPr>
        <p:grpSp>
          <p:nvGrpSpPr>
            <p:cNvPr id="11" name="群組 10"/>
            <p:cNvGrpSpPr/>
            <p:nvPr/>
          </p:nvGrpSpPr>
          <p:grpSpPr>
            <a:xfrm>
              <a:off x="3762759" y="2325609"/>
              <a:ext cx="4044050" cy="3540493"/>
              <a:chOff x="7632340" y="1741339"/>
              <a:chExt cx="4044050" cy="3540493"/>
            </a:xfrm>
          </p:grpSpPr>
          <p:sp>
            <p:nvSpPr>
              <p:cNvPr id="12" name="圓角矩形 11"/>
              <p:cNvSpPr/>
              <p:nvPr/>
            </p:nvSpPr>
            <p:spPr>
              <a:xfrm>
                <a:off x="7632340" y="1741339"/>
                <a:ext cx="4044050" cy="3540493"/>
              </a:xfrm>
              <a:prstGeom prst="roundRect">
                <a:avLst>
                  <a:gd name="adj" fmla="val 5196"/>
                </a:avLst>
              </a:prstGeom>
              <a:solidFill>
                <a:srgbClr val="F5F8F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632340" y="4781632"/>
                <a:ext cx="4044050" cy="2440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/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3964683" y="5309857"/>
              <a:ext cx="1221516" cy="374899"/>
              <a:chOff x="9348266" y="1418044"/>
              <a:chExt cx="1221516" cy="374899"/>
            </a:xfrm>
          </p:grpSpPr>
          <p:sp>
            <p:nvSpPr>
              <p:cNvPr id="21" name="橢圓 20"/>
              <p:cNvSpPr/>
              <p:nvPr/>
            </p:nvSpPr>
            <p:spPr>
              <a:xfrm>
                <a:off x="9348266" y="1542495"/>
                <a:ext cx="126000" cy="126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>
                  <a:latin typeface="Segoe Script" panose="030B0504020000000003" pitchFamily="66" charset="0"/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9447025" y="1418044"/>
                <a:ext cx="1122757" cy="3748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TW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877793" y="2446280"/>
              <a:ext cx="3705634" cy="2806614"/>
              <a:chOff x="710118" y="1635488"/>
              <a:chExt cx="3705634" cy="2806614"/>
            </a:xfrm>
          </p:grpSpPr>
          <p:cxnSp>
            <p:nvCxnSpPr>
              <p:cNvPr id="24" name="直線單箭頭接點 23"/>
              <p:cNvCxnSpPr/>
              <p:nvPr/>
            </p:nvCxnSpPr>
            <p:spPr>
              <a:xfrm flipV="1">
                <a:off x="856206" y="1635488"/>
                <a:ext cx="0" cy="2806614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/>
              <p:nvPr/>
            </p:nvCxnSpPr>
            <p:spPr>
              <a:xfrm>
                <a:off x="710118" y="4321409"/>
                <a:ext cx="3705634" cy="0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>
            <a:xfrm>
              <a:off x="4166676" y="2653813"/>
              <a:ext cx="1358712" cy="1521672"/>
              <a:chOff x="1163302" y="1804939"/>
              <a:chExt cx="1358712" cy="1521672"/>
            </a:xfrm>
          </p:grpSpPr>
          <p:sp>
            <p:nvSpPr>
              <p:cNvPr id="27" name="橢圓 26"/>
              <p:cNvSpPr/>
              <p:nvPr/>
            </p:nvSpPr>
            <p:spPr>
              <a:xfrm>
                <a:off x="2130795" y="2468943"/>
                <a:ext cx="126000" cy="126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rgbClr val="9FC6CC"/>
                  </a:solidFill>
                </a:endParaRPr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1397947" y="2264340"/>
                <a:ext cx="126000" cy="126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rgbClr val="9FC6CC"/>
                  </a:solidFill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1163302" y="2056439"/>
                <a:ext cx="395923" cy="180424"/>
                <a:chOff x="1457876" y="1988844"/>
                <a:chExt cx="395923" cy="180424"/>
              </a:xfrm>
            </p:grpSpPr>
            <p:sp>
              <p:nvSpPr>
                <p:cNvPr id="41" name="文字方塊 40"/>
                <p:cNvSpPr txBox="1"/>
                <p:nvPr/>
              </p:nvSpPr>
              <p:spPr>
                <a:xfrm>
                  <a:off x="1528602" y="1988844"/>
                  <a:ext cx="325197" cy="180424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</p:spPr>
              <p:txBody>
                <a:bodyPr wrap="square" lIns="0" tIns="36000" rIns="0" bIns="36000" rtlCol="0" anchor="ctr">
                  <a:noAutofit/>
                </a:bodyPr>
                <a:lstStyle/>
                <a:p>
                  <a:pPr algn="ctr"/>
                  <a:r>
                    <a:rPr lang="en-US" altLang="zh-TW" sz="800" dirty="0">
                      <a:solidFill>
                        <a:schemeClr val="bg2">
                          <a:lumMod val="50000"/>
                        </a:schemeClr>
                      </a:solidFill>
                    </a:rPr>
                    <a:t>9</a:t>
                  </a:r>
                  <a:endParaRPr lang="zh-TW" altLang="en-US" sz="8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2" name="橢圓 41"/>
                <p:cNvSpPr/>
                <p:nvPr/>
              </p:nvSpPr>
              <p:spPr>
                <a:xfrm>
                  <a:off x="1457876" y="2012126"/>
                  <a:ext cx="126000" cy="1260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100">
                    <a:solidFill>
                      <a:srgbClr val="9FC6CC"/>
                    </a:solidFill>
                  </a:endParaRPr>
                </a:p>
              </p:txBody>
            </p:sp>
          </p:grpSp>
          <p:sp>
            <p:nvSpPr>
              <p:cNvPr id="40" name="橢圓 39"/>
              <p:cNvSpPr/>
              <p:nvPr/>
            </p:nvSpPr>
            <p:spPr>
              <a:xfrm>
                <a:off x="1344120" y="1868729"/>
                <a:ext cx="126000" cy="126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rgbClr val="9FC6CC"/>
                  </a:solidFill>
                </a:endParaRPr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2396014" y="3200611"/>
                <a:ext cx="126000" cy="126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rgbClr val="9FC6CC"/>
                  </a:solidFill>
                </a:endParaRPr>
              </a:p>
            </p:txBody>
          </p:sp>
          <p:grpSp>
            <p:nvGrpSpPr>
              <p:cNvPr id="34" name="群組 33"/>
              <p:cNvGrpSpPr/>
              <p:nvPr/>
            </p:nvGrpSpPr>
            <p:grpSpPr>
              <a:xfrm>
                <a:off x="1730777" y="1804939"/>
                <a:ext cx="372890" cy="157859"/>
                <a:chOff x="1457876" y="1995479"/>
                <a:chExt cx="372890" cy="157859"/>
              </a:xfrm>
            </p:grpSpPr>
            <p:sp>
              <p:nvSpPr>
                <p:cNvPr id="35" name="文字方塊 34"/>
                <p:cNvSpPr txBox="1"/>
                <p:nvPr/>
              </p:nvSpPr>
              <p:spPr>
                <a:xfrm>
                  <a:off x="1528602" y="1995479"/>
                  <a:ext cx="302164" cy="157859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</p:spPr>
              <p:txBody>
                <a:bodyPr wrap="square" lIns="0" tIns="36000" rIns="0" bIns="36000" rtlCol="0" anchor="ctr">
                  <a:noAutofit/>
                </a:bodyPr>
                <a:lstStyle/>
                <a:p>
                  <a:pPr algn="ctr"/>
                  <a:r>
                    <a:rPr lang="en-US" altLang="zh-TW" sz="800" dirty="0">
                      <a:solidFill>
                        <a:schemeClr val="bg2">
                          <a:lumMod val="50000"/>
                        </a:schemeClr>
                      </a:solidFill>
                    </a:rPr>
                    <a:t>9</a:t>
                  </a:r>
                  <a:endParaRPr lang="zh-TW" altLang="en-US" sz="8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6" name="橢圓 35"/>
                <p:cNvSpPr/>
                <p:nvPr/>
              </p:nvSpPr>
              <p:spPr>
                <a:xfrm>
                  <a:off x="1457876" y="2011409"/>
                  <a:ext cx="126000" cy="1260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100">
                    <a:solidFill>
                      <a:srgbClr val="9FC6CC"/>
                    </a:solidFill>
                  </a:endParaRPr>
                </a:p>
              </p:txBody>
            </p:sp>
          </p:grpSp>
        </p:grpSp>
        <p:grpSp>
          <p:nvGrpSpPr>
            <p:cNvPr id="43" name="群組 42"/>
            <p:cNvGrpSpPr/>
            <p:nvPr/>
          </p:nvGrpSpPr>
          <p:grpSpPr>
            <a:xfrm>
              <a:off x="4229676" y="3400192"/>
              <a:ext cx="2317722" cy="1685314"/>
              <a:chOff x="965287" y="2360114"/>
              <a:chExt cx="2317722" cy="1685314"/>
            </a:xfrm>
          </p:grpSpPr>
          <p:sp>
            <p:nvSpPr>
              <p:cNvPr id="51" name="橢圓 50"/>
              <p:cNvSpPr/>
              <p:nvPr/>
            </p:nvSpPr>
            <p:spPr>
              <a:xfrm>
                <a:off x="965287" y="2360114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3157009" y="3919428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2673088" y="2874713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1185249" y="3512771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4989861" y="2687902"/>
              <a:ext cx="2246753" cy="1740775"/>
              <a:chOff x="1339907" y="1917564"/>
              <a:chExt cx="2246753" cy="1740775"/>
            </a:xfrm>
            <a:solidFill>
              <a:schemeClr val="accent1"/>
            </a:solidFill>
          </p:grpSpPr>
          <p:sp>
            <p:nvSpPr>
              <p:cNvPr id="60" name="橢圓 59"/>
              <p:cNvSpPr/>
              <p:nvPr/>
            </p:nvSpPr>
            <p:spPr>
              <a:xfrm>
                <a:off x="1339907" y="2865164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rgbClr val="9FC6CC"/>
                  </a:solidFill>
                </a:endParaRPr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3460660" y="2952283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rgbClr val="9FC6CC"/>
                  </a:solidFill>
                </a:endParaRPr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3361732" y="3532339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rgbClr val="9FC6CC"/>
                  </a:solidFill>
                </a:endParaRPr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3220009" y="1917564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rgbClr val="9FC6CC"/>
                  </a:solidFill>
                </a:endParaRP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5423419" y="5296439"/>
              <a:ext cx="2029794" cy="374898"/>
              <a:chOff x="9348266" y="1418044"/>
              <a:chExt cx="2029794" cy="374898"/>
            </a:xfrm>
          </p:grpSpPr>
          <p:sp>
            <p:nvSpPr>
              <p:cNvPr id="62" name="橢圓 61"/>
              <p:cNvSpPr/>
              <p:nvPr/>
            </p:nvSpPr>
            <p:spPr>
              <a:xfrm>
                <a:off x="9348266" y="1542495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>
                  <a:solidFill>
                    <a:schemeClr val="accent1"/>
                  </a:solidFill>
                  <a:latin typeface="Segoe Script" panose="030B0504020000000003" pitchFamily="66" charset="0"/>
                </a:endParaRPr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9447025" y="1418044"/>
                <a:ext cx="1931035" cy="3748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TW" sz="9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other digits</a:t>
                </a:r>
              </a:p>
            </p:txBody>
          </p:sp>
        </p:grpSp>
        <p:grpSp>
          <p:nvGrpSpPr>
            <p:cNvPr id="64" name="群組 63"/>
            <p:cNvGrpSpPr/>
            <p:nvPr/>
          </p:nvGrpSpPr>
          <p:grpSpPr>
            <a:xfrm>
              <a:off x="4672101" y="3038659"/>
              <a:ext cx="2097760" cy="1170715"/>
              <a:chOff x="1185249" y="2874713"/>
              <a:chExt cx="2097760" cy="1170715"/>
            </a:xfrm>
          </p:grpSpPr>
          <p:sp>
            <p:nvSpPr>
              <p:cNvPr id="65" name="橢圓 64"/>
              <p:cNvSpPr/>
              <p:nvPr/>
            </p:nvSpPr>
            <p:spPr>
              <a:xfrm>
                <a:off x="2271852" y="3075268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3157009" y="3919428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2673088" y="2874713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8" name="橢圓 67"/>
              <p:cNvSpPr/>
              <p:nvPr/>
            </p:nvSpPr>
            <p:spPr>
              <a:xfrm>
                <a:off x="1185249" y="3512771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9" name="群組 68"/>
            <p:cNvGrpSpPr/>
            <p:nvPr/>
          </p:nvGrpSpPr>
          <p:grpSpPr>
            <a:xfrm>
              <a:off x="4847071" y="3181843"/>
              <a:ext cx="2317722" cy="1685314"/>
              <a:chOff x="965287" y="2360114"/>
              <a:chExt cx="2317722" cy="1685314"/>
            </a:xfrm>
          </p:grpSpPr>
          <p:sp>
            <p:nvSpPr>
              <p:cNvPr id="70" name="橢圓 69"/>
              <p:cNvSpPr/>
              <p:nvPr/>
            </p:nvSpPr>
            <p:spPr>
              <a:xfrm>
                <a:off x="965287" y="2360114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1" name="橢圓 70"/>
              <p:cNvSpPr/>
              <p:nvPr/>
            </p:nvSpPr>
            <p:spPr>
              <a:xfrm>
                <a:off x="3157009" y="3919428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2" name="橢圓 71"/>
              <p:cNvSpPr/>
              <p:nvPr/>
            </p:nvSpPr>
            <p:spPr>
              <a:xfrm>
                <a:off x="2673088" y="2874713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3" name="橢圓 72"/>
              <p:cNvSpPr/>
              <p:nvPr/>
            </p:nvSpPr>
            <p:spPr>
              <a:xfrm>
                <a:off x="1185249" y="3512771"/>
                <a:ext cx="126000" cy="12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chemeClr val="accent1"/>
                  </a:solidFill>
                </a:endParaRPr>
              </a:p>
            </p:txBody>
          </p:sp>
        </p:grpSp>
      </p:grpSp>
      <p:cxnSp>
        <p:nvCxnSpPr>
          <p:cNvPr id="131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59"/>
          <p:cNvSpPr/>
          <p:nvPr/>
        </p:nvSpPr>
        <p:spPr>
          <a:xfrm>
            <a:off x="636997" y="243359"/>
            <a:ext cx="3283311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Deep Learning Implementation</a:t>
            </a:r>
          </a:p>
          <a:p>
            <a:r>
              <a:rPr lang="en-US" altLang="zh-TW" sz="2000" b="1" dirty="0">
                <a:solidFill>
                  <a:schemeClr val="accent4"/>
                </a:solidFill>
                <a:cs typeface="Aharoni" panose="02010803020104030203" pitchFamily="2" charset="-79"/>
              </a:rPr>
              <a:t>HOMEWORK #1</a:t>
            </a:r>
          </a:p>
        </p:txBody>
      </p:sp>
      <p:sp>
        <p:nvSpPr>
          <p:cNvPr id="133" name="矩形 132"/>
          <p:cNvSpPr/>
          <p:nvPr/>
        </p:nvSpPr>
        <p:spPr>
          <a:xfrm>
            <a:off x="2646339" y="416798"/>
            <a:ext cx="6490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cs typeface="Aharoni" panose="02010803020104030203" pitchFamily="2" charset="-79"/>
              </a:rPr>
              <a:t>Dimension Reduction with </a:t>
            </a:r>
            <a:r>
              <a:rPr lang="en-US" altLang="ko-KR" sz="2000" b="1" dirty="0">
                <a:solidFill>
                  <a:schemeClr val="accent4"/>
                </a:solidFill>
                <a:uFill>
                  <a:solidFill>
                    <a:schemeClr val="tx1"/>
                  </a:solidFill>
                </a:uFill>
                <a:cs typeface="Aharoni" panose="02010803020104030203" pitchFamily="2" charset="-79"/>
              </a:rPr>
              <a:t>Autoencoder</a:t>
            </a:r>
            <a:r>
              <a:rPr lang="en-US" altLang="ko-KR" sz="2000" b="1" dirty="0">
                <a:cs typeface="Aharoni" panose="02010803020104030203" pitchFamily="2" charset="-79"/>
              </a:rPr>
              <a:t> on MNIST </a:t>
            </a:r>
            <a:endParaRPr lang="en-US" altLang="ko-KR" sz="700" b="1" dirty="0"/>
          </a:p>
        </p:txBody>
      </p:sp>
      <p:pic>
        <p:nvPicPr>
          <p:cNvPr id="134" name="圖片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124" y="1455622"/>
            <a:ext cx="2757487" cy="2076100"/>
          </a:xfrm>
          <a:prstGeom prst="rect">
            <a:avLst/>
          </a:prstGeom>
        </p:spPr>
      </p:pic>
      <p:pic>
        <p:nvPicPr>
          <p:cNvPr id="140" name="圖片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479" y="1561281"/>
            <a:ext cx="1864783" cy="1864783"/>
          </a:xfrm>
          <a:prstGeom prst="rect">
            <a:avLst/>
          </a:prstGeom>
        </p:spPr>
      </p:pic>
      <p:grpSp>
        <p:nvGrpSpPr>
          <p:cNvPr id="213" name="群組 212"/>
          <p:cNvGrpSpPr/>
          <p:nvPr/>
        </p:nvGrpSpPr>
        <p:grpSpPr>
          <a:xfrm>
            <a:off x="4386898" y="1489144"/>
            <a:ext cx="4214949" cy="2009057"/>
            <a:chOff x="4378045" y="1581886"/>
            <a:chExt cx="4214949" cy="2009057"/>
          </a:xfrm>
        </p:grpSpPr>
        <p:sp>
          <p:nvSpPr>
            <p:cNvPr id="208" name="圓角矩形 207"/>
            <p:cNvSpPr/>
            <p:nvPr/>
          </p:nvSpPr>
          <p:spPr>
            <a:xfrm>
              <a:off x="4378045" y="1581886"/>
              <a:ext cx="4214949" cy="2009057"/>
            </a:xfrm>
            <a:prstGeom prst="roundRect">
              <a:avLst>
                <a:gd name="adj" fmla="val 10250"/>
              </a:avLst>
            </a:prstGeom>
            <a:solidFill>
              <a:schemeClr val="bg1">
                <a:lumMod val="95000"/>
                <a:alpha val="52941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6674371" y="2893742"/>
              <a:ext cx="1122125" cy="38715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8" name="群組 77"/>
            <p:cNvGrpSpPr>
              <a:grpSpLocks noChangeAspect="1"/>
            </p:cNvGrpSpPr>
            <p:nvPr/>
          </p:nvGrpSpPr>
          <p:grpSpPr>
            <a:xfrm rot="5400000">
              <a:off x="6802793" y="2445701"/>
              <a:ext cx="878352" cy="288000"/>
              <a:chOff x="7217119" y="5184067"/>
              <a:chExt cx="1088618" cy="379887"/>
            </a:xfrm>
            <a:solidFill>
              <a:schemeClr val="bg1"/>
            </a:solidFill>
          </p:grpSpPr>
          <p:sp>
            <p:nvSpPr>
              <p:cNvPr id="100" name="圓角矩形 99"/>
              <p:cNvSpPr>
                <a:spLocks/>
              </p:cNvSpPr>
              <p:nvPr/>
            </p:nvSpPr>
            <p:spPr>
              <a:xfrm rot="10800000" flipV="1">
                <a:off x="7217119" y="5184067"/>
                <a:ext cx="1088618" cy="379887"/>
              </a:xfrm>
              <a:prstGeom prst="roundRect">
                <a:avLst>
                  <a:gd name="adj" fmla="val 13562"/>
                </a:avLst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1" name="群組 100"/>
              <p:cNvGrpSpPr>
                <a:grpSpLocks noChangeAspect="1"/>
              </p:cNvGrpSpPr>
              <p:nvPr/>
            </p:nvGrpSpPr>
            <p:grpSpPr>
              <a:xfrm>
                <a:off x="7336197" y="5269011"/>
                <a:ext cx="904134" cy="202918"/>
                <a:chOff x="7343099" y="5246907"/>
                <a:chExt cx="904134" cy="202918"/>
              </a:xfrm>
              <a:grpFill/>
            </p:grpSpPr>
            <p:sp>
              <p:nvSpPr>
                <p:cNvPr id="102" name="橢圓 101"/>
                <p:cNvSpPr>
                  <a:spLocks noChangeAspect="1"/>
                </p:cNvSpPr>
                <p:nvPr/>
              </p:nvSpPr>
              <p:spPr>
                <a:xfrm rot="10800000" flipV="1">
                  <a:off x="8047647" y="5246907"/>
                  <a:ext cx="199586" cy="202918"/>
                </a:xfrm>
                <a:prstGeom prst="ellipse">
                  <a:avLst/>
                </a:prstGeom>
                <a:grp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40798C"/>
                      </a:solidFill>
                    </a:rPr>
                    <a:t> </a:t>
                  </a:r>
                  <a:endParaRPr lang="zh-TW" altLang="en-US" dirty="0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103" name="橢圓 102"/>
                <p:cNvSpPr>
                  <a:spLocks noChangeAspect="1"/>
                </p:cNvSpPr>
                <p:nvPr/>
              </p:nvSpPr>
              <p:spPr>
                <a:xfrm rot="10800000" flipV="1">
                  <a:off x="7812798" y="5246907"/>
                  <a:ext cx="199586" cy="202918"/>
                </a:xfrm>
                <a:prstGeom prst="ellipse">
                  <a:avLst/>
                </a:prstGeom>
                <a:grp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104" name="橢圓 103"/>
                <p:cNvSpPr>
                  <a:spLocks noChangeAspect="1"/>
                </p:cNvSpPr>
                <p:nvPr/>
              </p:nvSpPr>
              <p:spPr>
                <a:xfrm rot="10800000" flipV="1">
                  <a:off x="7577948" y="5246907"/>
                  <a:ext cx="199586" cy="202918"/>
                </a:xfrm>
                <a:prstGeom prst="ellipse">
                  <a:avLst/>
                </a:prstGeom>
                <a:grp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105" name="橢圓 104"/>
                <p:cNvSpPr>
                  <a:spLocks noChangeAspect="1"/>
                </p:cNvSpPr>
                <p:nvPr/>
              </p:nvSpPr>
              <p:spPr>
                <a:xfrm rot="10800000" flipV="1">
                  <a:off x="7343099" y="5246907"/>
                  <a:ext cx="199586" cy="202918"/>
                </a:xfrm>
                <a:prstGeom prst="ellipse">
                  <a:avLst/>
                </a:prstGeom>
                <a:grp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</p:grpSp>
        </p:grpSp>
        <p:grpSp>
          <p:nvGrpSpPr>
            <p:cNvPr id="80" name="群組 79"/>
            <p:cNvGrpSpPr>
              <a:grpSpLocks noChangeAspect="1"/>
            </p:cNvGrpSpPr>
            <p:nvPr/>
          </p:nvGrpSpPr>
          <p:grpSpPr>
            <a:xfrm rot="5400000">
              <a:off x="6210721" y="2443015"/>
              <a:ext cx="566055" cy="293368"/>
              <a:chOff x="7419608" y="5176987"/>
              <a:chExt cx="734413" cy="386968"/>
            </a:xfrm>
            <a:solidFill>
              <a:schemeClr val="bg1"/>
            </a:solidFill>
          </p:grpSpPr>
          <p:sp>
            <p:nvSpPr>
              <p:cNvPr id="88" name="圓角矩形 87"/>
              <p:cNvSpPr>
                <a:spLocks/>
              </p:cNvSpPr>
              <p:nvPr/>
            </p:nvSpPr>
            <p:spPr>
              <a:xfrm rot="10800000" flipV="1">
                <a:off x="7419608" y="5176987"/>
                <a:ext cx="734413" cy="386968"/>
              </a:xfrm>
              <a:prstGeom prst="roundRect">
                <a:avLst>
                  <a:gd name="adj" fmla="val 13562"/>
                </a:avLst>
              </a:prstGeom>
              <a:grpFill/>
              <a:ln w="19050">
                <a:solidFill>
                  <a:schemeClr val="accent4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9" name="群組 88"/>
              <p:cNvGrpSpPr>
                <a:grpSpLocks noChangeAspect="1"/>
              </p:cNvGrpSpPr>
              <p:nvPr/>
            </p:nvGrpSpPr>
            <p:grpSpPr>
              <a:xfrm>
                <a:off x="7571046" y="5269011"/>
                <a:ext cx="434436" cy="202918"/>
                <a:chOff x="7577948" y="5246907"/>
                <a:chExt cx="434436" cy="202918"/>
              </a:xfrm>
              <a:grpFill/>
            </p:grpSpPr>
            <p:sp>
              <p:nvSpPr>
                <p:cNvPr id="91" name="橢圓 90"/>
                <p:cNvSpPr>
                  <a:spLocks noChangeAspect="1"/>
                </p:cNvSpPr>
                <p:nvPr/>
              </p:nvSpPr>
              <p:spPr>
                <a:xfrm rot="10800000" flipV="1">
                  <a:off x="7812798" y="5246907"/>
                  <a:ext cx="199586" cy="202918"/>
                </a:xfrm>
                <a:prstGeom prst="ellipse">
                  <a:avLst/>
                </a:prstGeom>
                <a:grpFill/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92" name="橢圓 91"/>
                <p:cNvSpPr>
                  <a:spLocks noChangeAspect="1"/>
                </p:cNvSpPr>
                <p:nvPr/>
              </p:nvSpPr>
              <p:spPr>
                <a:xfrm rot="10800000" flipV="1">
                  <a:off x="7577948" y="5246907"/>
                  <a:ext cx="199586" cy="202918"/>
                </a:xfrm>
                <a:prstGeom prst="ellipse">
                  <a:avLst/>
                </a:prstGeom>
                <a:grpFill/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</p:grpSp>
        </p:grpSp>
        <p:cxnSp>
          <p:nvCxnSpPr>
            <p:cNvPr id="161" name="直線接點 160"/>
            <p:cNvCxnSpPr/>
            <p:nvPr/>
          </p:nvCxnSpPr>
          <p:spPr>
            <a:xfrm flipV="1">
              <a:off x="6665344" y="1908727"/>
              <a:ext cx="1151972" cy="34936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63" name="群組 162"/>
            <p:cNvGrpSpPr/>
            <p:nvPr/>
          </p:nvGrpSpPr>
          <p:grpSpPr>
            <a:xfrm>
              <a:off x="7879434" y="1898499"/>
              <a:ext cx="293368" cy="1382400"/>
              <a:chOff x="7885298" y="1985156"/>
              <a:chExt cx="293368" cy="1382400"/>
            </a:xfrm>
          </p:grpSpPr>
          <p:grpSp>
            <p:nvGrpSpPr>
              <p:cNvPr id="121" name="群組 120"/>
              <p:cNvGrpSpPr/>
              <p:nvPr/>
            </p:nvGrpSpPr>
            <p:grpSpPr>
              <a:xfrm>
                <a:off x="7885298" y="1985156"/>
                <a:ext cx="293368" cy="1382400"/>
                <a:chOff x="6883540" y="1496781"/>
                <a:chExt cx="293368" cy="1382400"/>
              </a:xfrm>
            </p:grpSpPr>
            <p:sp>
              <p:nvSpPr>
                <p:cNvPr id="106" name="圓角矩形 105"/>
                <p:cNvSpPr>
                  <a:spLocks/>
                </p:cNvSpPr>
                <p:nvPr/>
              </p:nvSpPr>
              <p:spPr>
                <a:xfrm rot="16200000" flipV="1">
                  <a:off x="6339024" y="2041297"/>
                  <a:ext cx="1382400" cy="293368"/>
                </a:xfrm>
                <a:prstGeom prst="roundRect">
                  <a:avLst>
                    <a:gd name="adj" fmla="val 13562"/>
                  </a:avLst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20" name="群組 119"/>
                <p:cNvGrpSpPr/>
                <p:nvPr/>
              </p:nvGrpSpPr>
              <p:grpSpPr>
                <a:xfrm>
                  <a:off x="6959986" y="1567918"/>
                  <a:ext cx="154803" cy="1059240"/>
                  <a:chOff x="6959986" y="1550188"/>
                  <a:chExt cx="154803" cy="1059240"/>
                </a:xfrm>
              </p:grpSpPr>
              <p:sp>
                <p:nvSpPr>
                  <p:cNvPr id="108" name="橢圓 107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6959988" y="2454626"/>
                    <a:ext cx="154800" cy="15480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rgbClr val="40798C"/>
                        </a:solidFill>
                      </a:rPr>
                      <a:t> </a:t>
                    </a:r>
                    <a:endParaRPr lang="zh-TW" altLang="en-US" dirty="0">
                      <a:solidFill>
                        <a:srgbClr val="40798C"/>
                      </a:solidFill>
                    </a:endParaRPr>
                  </a:p>
                </p:txBody>
              </p:sp>
              <p:sp>
                <p:nvSpPr>
                  <p:cNvPr id="109" name="橢圓 108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6959988" y="2273738"/>
                    <a:ext cx="154800" cy="15480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rgbClr val="40798C"/>
                      </a:solidFill>
                    </a:endParaRPr>
                  </a:p>
                </p:txBody>
              </p:sp>
              <p:sp>
                <p:nvSpPr>
                  <p:cNvPr id="110" name="橢圓 109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6959988" y="2092850"/>
                    <a:ext cx="154800" cy="15480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rgbClr val="40798C"/>
                      </a:solidFill>
                    </a:endParaRPr>
                  </a:p>
                </p:txBody>
              </p:sp>
              <p:sp>
                <p:nvSpPr>
                  <p:cNvPr id="111" name="橢圓 110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6959988" y="1911962"/>
                    <a:ext cx="154800" cy="15480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rgbClr val="40798C"/>
                      </a:solidFill>
                    </a:endParaRPr>
                  </a:p>
                </p:txBody>
              </p:sp>
              <p:sp>
                <p:nvSpPr>
                  <p:cNvPr id="118" name="橢圓 117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6959988" y="1731074"/>
                    <a:ext cx="154800" cy="15480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rgbClr val="40798C"/>
                      </a:solidFill>
                    </a:endParaRPr>
                  </a:p>
                </p:txBody>
              </p:sp>
              <p:sp>
                <p:nvSpPr>
                  <p:cNvPr id="119" name="橢圓 118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6959988" y="1550186"/>
                    <a:ext cx="154800" cy="15480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rgbClr val="40798C"/>
                      </a:solidFill>
                    </a:endParaRPr>
                  </a:p>
                </p:txBody>
              </p:sp>
            </p:grpSp>
          </p:grpSp>
          <p:sp>
            <p:nvSpPr>
              <p:cNvPr id="162" name="橢圓 161"/>
              <p:cNvSpPr>
                <a:spLocks noChangeAspect="1"/>
              </p:cNvSpPr>
              <p:nvPr/>
            </p:nvSpPr>
            <p:spPr>
              <a:xfrm rot="16200000" flipV="1">
                <a:off x="7961745" y="3143445"/>
                <a:ext cx="154800" cy="1548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40798C"/>
                    </a:solidFill>
                  </a:rPr>
                  <a:t> </a:t>
                </a:r>
                <a:endParaRPr lang="zh-TW" altLang="en-US" dirty="0">
                  <a:solidFill>
                    <a:srgbClr val="40798C"/>
                  </a:solidFill>
                </a:endParaRPr>
              </a:p>
            </p:txBody>
          </p:sp>
        </p:grpSp>
        <p:cxnSp>
          <p:nvCxnSpPr>
            <p:cNvPr id="175" name="直線接點 174"/>
            <p:cNvCxnSpPr/>
            <p:nvPr/>
          </p:nvCxnSpPr>
          <p:spPr>
            <a:xfrm flipV="1">
              <a:off x="5258146" y="2893742"/>
              <a:ext cx="1065183" cy="38715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76" name="群組 175"/>
            <p:cNvGrpSpPr>
              <a:grpSpLocks noChangeAspect="1"/>
            </p:cNvGrpSpPr>
            <p:nvPr/>
          </p:nvGrpSpPr>
          <p:grpSpPr>
            <a:xfrm rot="5400000">
              <a:off x="5299684" y="2445699"/>
              <a:ext cx="878355" cy="288000"/>
              <a:chOff x="7217117" y="5184068"/>
              <a:chExt cx="1088622" cy="379887"/>
            </a:xfrm>
            <a:solidFill>
              <a:schemeClr val="bg1"/>
            </a:solidFill>
          </p:grpSpPr>
          <p:sp>
            <p:nvSpPr>
              <p:cNvPr id="177" name="圓角矩形 176"/>
              <p:cNvSpPr>
                <a:spLocks/>
              </p:cNvSpPr>
              <p:nvPr/>
            </p:nvSpPr>
            <p:spPr>
              <a:xfrm rot="10800000" flipV="1">
                <a:off x="7217117" y="5184068"/>
                <a:ext cx="1088622" cy="379887"/>
              </a:xfrm>
              <a:prstGeom prst="roundRect">
                <a:avLst>
                  <a:gd name="adj" fmla="val 13562"/>
                </a:avLst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78" name="群組 177"/>
              <p:cNvGrpSpPr>
                <a:grpSpLocks noChangeAspect="1"/>
              </p:cNvGrpSpPr>
              <p:nvPr/>
            </p:nvGrpSpPr>
            <p:grpSpPr>
              <a:xfrm>
                <a:off x="7336197" y="5269011"/>
                <a:ext cx="904134" cy="202918"/>
                <a:chOff x="7343099" y="5246907"/>
                <a:chExt cx="904134" cy="202918"/>
              </a:xfrm>
              <a:grpFill/>
            </p:grpSpPr>
            <p:sp>
              <p:nvSpPr>
                <p:cNvPr id="179" name="橢圓 178"/>
                <p:cNvSpPr>
                  <a:spLocks noChangeAspect="1"/>
                </p:cNvSpPr>
                <p:nvPr/>
              </p:nvSpPr>
              <p:spPr>
                <a:xfrm rot="10800000" flipV="1">
                  <a:off x="8047647" y="5246907"/>
                  <a:ext cx="199586" cy="202918"/>
                </a:xfrm>
                <a:prstGeom prst="ellipse">
                  <a:avLst/>
                </a:prstGeom>
                <a:grp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40798C"/>
                      </a:solidFill>
                    </a:rPr>
                    <a:t> </a:t>
                  </a:r>
                  <a:endParaRPr lang="zh-TW" altLang="en-US" dirty="0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180" name="橢圓 179"/>
                <p:cNvSpPr>
                  <a:spLocks noChangeAspect="1"/>
                </p:cNvSpPr>
                <p:nvPr/>
              </p:nvSpPr>
              <p:spPr>
                <a:xfrm rot="10800000" flipV="1">
                  <a:off x="7812798" y="5246907"/>
                  <a:ext cx="199586" cy="202918"/>
                </a:xfrm>
                <a:prstGeom prst="ellipse">
                  <a:avLst/>
                </a:prstGeom>
                <a:grp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181" name="橢圓 180"/>
                <p:cNvSpPr>
                  <a:spLocks noChangeAspect="1"/>
                </p:cNvSpPr>
                <p:nvPr/>
              </p:nvSpPr>
              <p:spPr>
                <a:xfrm rot="10800000" flipV="1">
                  <a:off x="7577948" y="5246907"/>
                  <a:ext cx="199586" cy="202918"/>
                </a:xfrm>
                <a:prstGeom prst="ellipse">
                  <a:avLst/>
                </a:prstGeom>
                <a:grp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  <p:sp>
              <p:nvSpPr>
                <p:cNvPr id="182" name="橢圓 181"/>
                <p:cNvSpPr>
                  <a:spLocks noChangeAspect="1"/>
                </p:cNvSpPr>
                <p:nvPr/>
              </p:nvSpPr>
              <p:spPr>
                <a:xfrm rot="10800000" flipV="1">
                  <a:off x="7343099" y="5246907"/>
                  <a:ext cx="199586" cy="202918"/>
                </a:xfrm>
                <a:prstGeom prst="ellipse">
                  <a:avLst/>
                </a:prstGeom>
                <a:grp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40798C"/>
                    </a:solidFill>
                  </a:endParaRPr>
                </a:p>
              </p:txBody>
            </p:sp>
          </p:grpSp>
        </p:grpSp>
        <p:cxnSp>
          <p:nvCxnSpPr>
            <p:cNvPr id="183" name="直線接點 182"/>
            <p:cNvCxnSpPr/>
            <p:nvPr/>
          </p:nvCxnSpPr>
          <p:spPr>
            <a:xfrm>
              <a:off x="5243819" y="1908727"/>
              <a:ext cx="1103245" cy="37439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84" name="群組 183"/>
            <p:cNvGrpSpPr/>
            <p:nvPr/>
          </p:nvGrpSpPr>
          <p:grpSpPr>
            <a:xfrm>
              <a:off x="4888333" y="1898499"/>
              <a:ext cx="293368" cy="1382400"/>
              <a:chOff x="7885298" y="1985156"/>
              <a:chExt cx="293368" cy="1382400"/>
            </a:xfrm>
          </p:grpSpPr>
          <p:grpSp>
            <p:nvGrpSpPr>
              <p:cNvPr id="185" name="群組 184"/>
              <p:cNvGrpSpPr/>
              <p:nvPr/>
            </p:nvGrpSpPr>
            <p:grpSpPr>
              <a:xfrm>
                <a:off x="7885298" y="1985156"/>
                <a:ext cx="293368" cy="1382400"/>
                <a:chOff x="6883540" y="1496781"/>
                <a:chExt cx="293368" cy="1382400"/>
              </a:xfrm>
            </p:grpSpPr>
            <p:sp>
              <p:nvSpPr>
                <p:cNvPr id="187" name="圓角矩形 186"/>
                <p:cNvSpPr>
                  <a:spLocks/>
                </p:cNvSpPr>
                <p:nvPr/>
              </p:nvSpPr>
              <p:spPr>
                <a:xfrm rot="16200000" flipV="1">
                  <a:off x="6339024" y="2041297"/>
                  <a:ext cx="1382400" cy="293368"/>
                </a:xfrm>
                <a:prstGeom prst="roundRect">
                  <a:avLst>
                    <a:gd name="adj" fmla="val 13562"/>
                  </a:avLst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88" name="群組 187"/>
                <p:cNvGrpSpPr/>
                <p:nvPr/>
              </p:nvGrpSpPr>
              <p:grpSpPr>
                <a:xfrm>
                  <a:off x="6959986" y="1567918"/>
                  <a:ext cx="154803" cy="1059240"/>
                  <a:chOff x="6959986" y="1550188"/>
                  <a:chExt cx="154803" cy="1059240"/>
                </a:xfrm>
              </p:grpSpPr>
              <p:sp>
                <p:nvSpPr>
                  <p:cNvPr id="189" name="橢圓 188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6959988" y="2454626"/>
                    <a:ext cx="154800" cy="15480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rgbClr val="40798C"/>
                        </a:solidFill>
                      </a:rPr>
                      <a:t> </a:t>
                    </a:r>
                    <a:endParaRPr lang="zh-TW" altLang="en-US" dirty="0">
                      <a:solidFill>
                        <a:srgbClr val="40798C"/>
                      </a:solidFill>
                    </a:endParaRPr>
                  </a:p>
                </p:txBody>
              </p:sp>
              <p:sp>
                <p:nvSpPr>
                  <p:cNvPr id="190" name="橢圓 189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6959988" y="2273738"/>
                    <a:ext cx="154800" cy="15480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rgbClr val="40798C"/>
                      </a:solidFill>
                    </a:endParaRPr>
                  </a:p>
                </p:txBody>
              </p:sp>
              <p:sp>
                <p:nvSpPr>
                  <p:cNvPr id="191" name="橢圓 190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6959988" y="2092850"/>
                    <a:ext cx="154800" cy="15480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rgbClr val="40798C"/>
                      </a:solidFill>
                    </a:endParaRPr>
                  </a:p>
                </p:txBody>
              </p:sp>
              <p:sp>
                <p:nvSpPr>
                  <p:cNvPr id="192" name="橢圓 191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6959988" y="1911962"/>
                    <a:ext cx="154800" cy="15480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rgbClr val="40798C"/>
                      </a:solidFill>
                    </a:endParaRPr>
                  </a:p>
                </p:txBody>
              </p:sp>
              <p:sp>
                <p:nvSpPr>
                  <p:cNvPr id="193" name="橢圓 192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6959988" y="1731074"/>
                    <a:ext cx="154800" cy="15480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rgbClr val="40798C"/>
                      </a:solidFill>
                    </a:endParaRPr>
                  </a:p>
                </p:txBody>
              </p:sp>
              <p:sp>
                <p:nvSpPr>
                  <p:cNvPr id="194" name="橢圓 19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6959988" y="1550186"/>
                    <a:ext cx="154800" cy="15480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rgbClr val="40798C"/>
                      </a:solidFill>
                    </a:endParaRPr>
                  </a:p>
                </p:txBody>
              </p:sp>
            </p:grpSp>
          </p:grpSp>
          <p:sp>
            <p:nvSpPr>
              <p:cNvPr id="186" name="橢圓 185"/>
              <p:cNvSpPr>
                <a:spLocks noChangeAspect="1"/>
              </p:cNvSpPr>
              <p:nvPr/>
            </p:nvSpPr>
            <p:spPr>
              <a:xfrm rot="16200000" flipV="1">
                <a:off x="7961745" y="3143445"/>
                <a:ext cx="154800" cy="1548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40798C"/>
                    </a:solidFill>
                  </a:rPr>
                  <a:t> </a:t>
                </a:r>
                <a:endParaRPr lang="zh-TW" altLang="en-US" dirty="0">
                  <a:solidFill>
                    <a:srgbClr val="40798C"/>
                  </a:solidFill>
                </a:endParaRPr>
              </a:p>
            </p:txBody>
          </p:sp>
        </p:grpSp>
      </p:grpSp>
      <p:sp>
        <p:nvSpPr>
          <p:cNvPr id="209" name="文字方塊 208"/>
          <p:cNvSpPr txBox="1"/>
          <p:nvPr/>
        </p:nvSpPr>
        <p:spPr>
          <a:xfrm>
            <a:off x="5842557" y="1760813"/>
            <a:ext cx="12517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400" dirty="0">
                <a:solidFill>
                  <a:schemeClr val="accent4"/>
                </a:solidFill>
              </a:rPr>
              <a:t>dim. =2</a:t>
            </a:r>
            <a:endParaRPr lang="zh-TW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211" name="直線單箭頭接點 210"/>
          <p:cNvCxnSpPr/>
          <p:nvPr/>
        </p:nvCxnSpPr>
        <p:spPr>
          <a:xfrm>
            <a:off x="3518263" y="2493672"/>
            <a:ext cx="635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/>
          <p:cNvCxnSpPr/>
          <p:nvPr/>
        </p:nvCxnSpPr>
        <p:spPr>
          <a:xfrm>
            <a:off x="8730343" y="2493672"/>
            <a:ext cx="635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>
            <a:off x="6553892" y="3576556"/>
            <a:ext cx="0" cy="521523"/>
          </a:xfrm>
          <a:prstGeom prst="line">
            <a:avLst/>
          </a:prstGeom>
          <a:ln w="762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字方塊 213"/>
          <p:cNvSpPr txBox="1"/>
          <p:nvPr/>
        </p:nvSpPr>
        <p:spPr>
          <a:xfrm>
            <a:off x="326091" y="4944510"/>
            <a:ext cx="4460315" cy="1692771"/>
          </a:xfrm>
          <a:prstGeom prst="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* Criteria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/>
              <a:t>Dimension Reduction with Autoencoder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/>
              <a:t>Visualization in a 2-dimensional space </a:t>
            </a:r>
          </a:p>
          <a:p>
            <a:endParaRPr lang="en-US" altLang="zh-TW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/>
              <a:t>Tool: </a:t>
            </a:r>
            <a:r>
              <a:rPr lang="en-US" altLang="zh-TW" sz="1600" dirty="0" err="1"/>
              <a:t>Keras</a:t>
            </a:r>
            <a:r>
              <a:rPr lang="en-US" altLang="zh-TW" sz="1600" dirty="0"/>
              <a:t> / </a:t>
            </a:r>
            <a:r>
              <a:rPr lang="en-US" altLang="zh-TW" sz="1600" dirty="0" err="1"/>
              <a:t>Tensorflow</a:t>
            </a:r>
            <a:endParaRPr lang="en-US" altLang="zh-TW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i="1" dirty="0"/>
              <a:t>** </a:t>
            </a:r>
            <a:r>
              <a:rPr lang="en-US" altLang="zh-TW" sz="1600" dirty="0"/>
              <a:t>Bonus:</a:t>
            </a:r>
            <a:r>
              <a:rPr lang="en-US" altLang="zh-TW" sz="1600" i="1" dirty="0"/>
              <a:t> </a:t>
            </a:r>
            <a:r>
              <a:rPr lang="en-US" altLang="zh-TW" sz="1600" dirty="0" err="1"/>
              <a:t>Denoising</a:t>
            </a:r>
            <a:r>
              <a:rPr lang="en-US" altLang="zh-TW" sz="1600" dirty="0"/>
              <a:t> Autoencoder</a:t>
            </a:r>
          </a:p>
        </p:txBody>
      </p:sp>
      <p:sp>
        <p:nvSpPr>
          <p:cNvPr id="215" name="文字方塊 214"/>
          <p:cNvSpPr txBox="1"/>
          <p:nvPr/>
        </p:nvSpPr>
        <p:spPr>
          <a:xfrm>
            <a:off x="1820721" y="339189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9646307" y="339189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217" name="文字方塊 216"/>
          <p:cNvSpPr txBox="1"/>
          <p:nvPr/>
        </p:nvSpPr>
        <p:spPr>
          <a:xfrm>
            <a:off x="5864609" y="3144669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4"/>
                </a:solidFill>
              </a:rPr>
              <a:t>Code</a:t>
            </a:r>
            <a:endParaRPr lang="zh-TW" altLang="en-US" sz="1600" dirty="0">
              <a:solidFill>
                <a:schemeClr val="accent4"/>
              </a:solidFill>
            </a:endParaRPr>
          </a:p>
        </p:txBody>
      </p:sp>
      <p:sp>
        <p:nvSpPr>
          <p:cNvPr id="218" name="文字方塊 217"/>
          <p:cNvSpPr txBox="1"/>
          <p:nvPr/>
        </p:nvSpPr>
        <p:spPr>
          <a:xfrm>
            <a:off x="4813826" y="3153438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Encoder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219" name="文字方塊 218"/>
          <p:cNvSpPr txBox="1"/>
          <p:nvPr/>
        </p:nvSpPr>
        <p:spPr>
          <a:xfrm>
            <a:off x="7072238" y="3144669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Decoder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220" name="文字方塊 219"/>
          <p:cNvSpPr txBox="1"/>
          <p:nvPr/>
        </p:nvSpPr>
        <p:spPr>
          <a:xfrm>
            <a:off x="5717089" y="6382992"/>
            <a:ext cx="178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Visualization</a:t>
            </a:r>
            <a:endParaRPr lang="zh-TW" altLang="en-US" dirty="0"/>
          </a:p>
        </p:txBody>
      </p:sp>
      <p:sp>
        <p:nvSpPr>
          <p:cNvPr id="221" name="投影片編號版面配置區 2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175</Words>
  <Application>Microsoft Office PowerPoint</Application>
  <PresentationFormat>寬螢幕</PresentationFormat>
  <Paragraphs>67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Aharoni</vt:lpstr>
      <vt:lpstr>맑은 고딕</vt:lpstr>
      <vt:lpstr>微軟正黑體</vt:lpstr>
      <vt:lpstr>新細明體</vt:lpstr>
      <vt:lpstr>Arial</vt:lpstr>
      <vt:lpstr>Calibri</vt:lpstr>
      <vt:lpstr>Segoe Script</vt:lpstr>
      <vt:lpstr>106_Office 테마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</dc:title>
  <dc:creator>요청사항</dc:creator>
  <cp:lastModifiedBy>Windows 使用者</cp:lastModifiedBy>
  <cp:revision>236</cp:revision>
  <dcterms:created xsi:type="dcterms:W3CDTF">2017-07-14T07:37:38Z</dcterms:created>
  <dcterms:modified xsi:type="dcterms:W3CDTF">2019-07-22T15:06:31Z</dcterms:modified>
</cp:coreProperties>
</file>