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9" r:id="rId3"/>
    <p:sldId id="329" r:id="rId4"/>
    <p:sldId id="290" r:id="rId5"/>
    <p:sldId id="284" r:id="rId6"/>
    <p:sldId id="261" r:id="rId7"/>
    <p:sldId id="285" r:id="rId8"/>
    <p:sldId id="286" r:id="rId9"/>
    <p:sldId id="287" r:id="rId10"/>
    <p:sldId id="288" r:id="rId11"/>
    <p:sldId id="289" r:id="rId12"/>
    <p:sldId id="330" r:id="rId13"/>
    <p:sldId id="331" r:id="rId14"/>
    <p:sldId id="334" r:id="rId15"/>
    <p:sldId id="333" r:id="rId16"/>
    <p:sldId id="278" r:id="rId17"/>
    <p:sldId id="335" r:id="rId18"/>
    <p:sldId id="344" r:id="rId19"/>
    <p:sldId id="345" r:id="rId20"/>
    <p:sldId id="346" r:id="rId21"/>
    <p:sldId id="348"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ine" initials="S" lastIdx="1" clrIdx="0">
    <p:extLst>
      <p:ext uri="{19B8F6BF-5375-455C-9EA6-DF929625EA0E}">
        <p15:presenceInfo xmlns:p15="http://schemas.microsoft.com/office/powerpoint/2012/main" userId="22e8e72a8caeb5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07C6C-2266-B033-19F1-2C3CD01AAEF5}" v="177" dt="2024-06-02T11:38:09.799"/>
    <p1510:client id="{4B20E098-9A9E-23D9-A8D8-6D56667D3064}" v="289" dt="2024-06-02T08:51:04.275"/>
    <p1510:client id="{69399502-3CAE-FEB6-F722-00FFEA85C7BE}" v="33" dt="2024-06-02T09:04:00.990"/>
    <p1510:client id="{97BAEB65-6FF3-007A-1A34-5B4EDBECA996}" v="1125" dt="2024-06-01T12:09:31.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94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55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92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79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47953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42378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139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39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31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08605c74c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08605c74c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a08605c74c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a08605c74c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34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a8003aa6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a8003aa6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68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08605c74c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08605c74c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760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14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72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3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08605c74c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08605c74c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45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13246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1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3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87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39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772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093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49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36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8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628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479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0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74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2_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1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93587" y="1780964"/>
            <a:ext cx="5277900" cy="1578900"/>
          </a:xfrm>
          <a:prstGeom prst="rect">
            <a:avLst/>
          </a:prstGeom>
        </p:spPr>
        <p:txBody>
          <a:bodyPr spcFirstLastPara="1" wrap="square" lIns="91425" tIns="91425" rIns="91425" bIns="91425" anchor="b" anchorCtr="0">
            <a:noAutofit/>
          </a:bodyPr>
          <a:lstStyle/>
          <a:p>
            <a:r>
              <a:rPr lang="fr" sz="3600" b="1">
                <a:solidFill>
                  <a:srgbClr val="3C4043"/>
                </a:solidFill>
                <a:latin typeface="Roboto"/>
                <a:ea typeface="Roboto"/>
                <a:cs typeface="Roboto"/>
              </a:rPr>
              <a:t>Etude et mise en œuvre du </a:t>
            </a:r>
            <a:r>
              <a:rPr lang="fr" sz="3600" b="1" err="1">
                <a:solidFill>
                  <a:srgbClr val="3C4043"/>
                </a:solidFill>
                <a:latin typeface="Roboto"/>
                <a:ea typeface="Roboto"/>
                <a:cs typeface="Roboto"/>
              </a:rPr>
              <a:t>replicaset</a:t>
            </a:r>
            <a:r>
              <a:rPr lang="fr" sz="3600" b="1">
                <a:solidFill>
                  <a:srgbClr val="3C4043"/>
                </a:solidFill>
                <a:latin typeface="Roboto"/>
                <a:ea typeface="Roboto"/>
                <a:cs typeface="Roboto"/>
              </a:rPr>
              <a:t> avec MongoDB</a:t>
            </a:r>
            <a:endParaRPr lang="fr-FR" sz="9650" b="1"/>
          </a:p>
        </p:txBody>
      </p:sp>
      <p:sp>
        <p:nvSpPr>
          <p:cNvPr id="55" name="Google Shape;55;p13"/>
          <p:cNvSpPr txBox="1">
            <a:spLocks noGrp="1"/>
          </p:cNvSpPr>
          <p:nvPr>
            <p:ph type="subTitle" idx="1"/>
          </p:nvPr>
        </p:nvSpPr>
        <p:spPr>
          <a:xfrm>
            <a:off x="132525" y="4810475"/>
            <a:ext cx="8520600" cy="57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1600"/>
              <a:t>INGC2  2023-2024</a:t>
            </a:r>
            <a:endParaRPr sz="1600"/>
          </a:p>
        </p:txBody>
      </p:sp>
      <p:sp>
        <p:nvSpPr>
          <p:cNvPr id="56" name="Google Shape;56;p13"/>
          <p:cNvSpPr txBox="1"/>
          <p:nvPr/>
        </p:nvSpPr>
        <p:spPr>
          <a:xfrm>
            <a:off x="244550" y="0"/>
            <a:ext cx="2751000" cy="10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57" name="Google Shape;57;p13"/>
          <p:cNvPicPr preferRelativeResize="0"/>
          <p:nvPr/>
        </p:nvPicPr>
        <p:blipFill>
          <a:blip r:embed="rId3">
            <a:alphaModFix/>
          </a:blip>
          <a:stretch>
            <a:fillRect/>
          </a:stretch>
        </p:blipFill>
        <p:spPr>
          <a:xfrm>
            <a:off x="72225" y="0"/>
            <a:ext cx="2607025" cy="1500900"/>
          </a:xfrm>
          <a:prstGeom prst="rect">
            <a:avLst/>
          </a:prstGeom>
          <a:noFill/>
          <a:ln>
            <a:noFill/>
          </a:ln>
        </p:spPr>
      </p:pic>
      <p:pic>
        <p:nvPicPr>
          <p:cNvPr id="58" name="Google Shape;58;p13"/>
          <p:cNvPicPr preferRelativeResize="0"/>
          <p:nvPr/>
        </p:nvPicPr>
        <p:blipFill>
          <a:blip r:embed="rId4">
            <a:alphaModFix/>
          </a:blip>
          <a:stretch>
            <a:fillRect/>
          </a:stretch>
        </p:blipFill>
        <p:spPr>
          <a:xfrm>
            <a:off x="7433557" y="0"/>
            <a:ext cx="1700766" cy="5140828"/>
          </a:xfrm>
          <a:prstGeom prst="rect">
            <a:avLst/>
          </a:prstGeom>
          <a:noFill/>
          <a:ln>
            <a:noFill/>
          </a:ln>
        </p:spPr>
      </p:pic>
      <p:pic>
        <p:nvPicPr>
          <p:cNvPr id="2" name="Image 1" descr="MongoDB ReplicaSet : copier et sauvegarder ses données">
            <a:extLst>
              <a:ext uri="{FF2B5EF4-FFF2-40B4-BE49-F238E27FC236}">
                <a16:creationId xmlns:a16="http://schemas.microsoft.com/office/drawing/2014/main" id="{95004738-3A23-8DCC-B78C-202B018D845A}"/>
              </a:ext>
            </a:extLst>
          </p:cNvPr>
          <p:cNvPicPr>
            <a:picLocks noChangeAspect="1"/>
          </p:cNvPicPr>
          <p:nvPr/>
        </p:nvPicPr>
        <p:blipFill>
          <a:blip r:embed="rId5"/>
          <a:stretch>
            <a:fillRect/>
          </a:stretch>
        </p:blipFill>
        <p:spPr>
          <a:xfrm>
            <a:off x="5502058" y="3213866"/>
            <a:ext cx="3048521" cy="15967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1171" y="1783"/>
            <a:ext cx="8473629" cy="5138728"/>
          </a:xfrm>
          <a:prstGeom prst="rect">
            <a:avLst/>
          </a:prstGeom>
        </p:spPr>
        <p:txBody>
          <a:bodyPr spcFirstLastPara="1" wrap="square" lIns="91425" tIns="91425" rIns="91425" bIns="91425" anchor="t" anchorCtr="0">
            <a:normAutofit/>
          </a:bodyPr>
          <a:lstStyle/>
          <a:p>
            <a:pPr marL="285750" indent="-285750">
              <a:lnSpc>
                <a:spcPct val="114999"/>
              </a:lnSpc>
              <a:spcAft>
                <a:spcPts val="1200"/>
              </a:spcAft>
            </a:pPr>
            <a:r>
              <a:rPr lang="fr-FR" sz="1600">
                <a:solidFill>
                  <a:srgbClr val="242424"/>
                </a:solidFill>
              </a:rPr>
              <a:t>démarrez le </a:t>
            </a:r>
            <a:r>
              <a:rPr lang="fr-FR" sz="1600" err="1">
                <a:solidFill>
                  <a:srgbClr val="242424"/>
                </a:solidFill>
              </a:rPr>
              <a:t>shell</a:t>
            </a:r>
            <a:r>
              <a:rPr lang="fr-FR" sz="1600">
                <a:solidFill>
                  <a:srgbClr val="242424"/>
                </a:solidFill>
              </a:rPr>
              <a:t> MongoDB(</a:t>
            </a:r>
            <a:r>
              <a:rPr lang="fr-FR" sz="1600" err="1">
                <a:solidFill>
                  <a:srgbClr val="242424"/>
                </a:solidFill>
              </a:rPr>
              <a:t>mongosh</a:t>
            </a:r>
            <a:r>
              <a:rPr lang="fr-FR" sz="1600">
                <a:solidFill>
                  <a:srgbClr val="242424"/>
                </a:solidFill>
              </a:rPr>
              <a:t> –port 27017)</a:t>
            </a:r>
          </a:p>
          <a:p>
            <a:pPr marL="0" indent="0">
              <a:lnSpc>
                <a:spcPct val="114999"/>
              </a:lnSpc>
              <a:spcAft>
                <a:spcPts val="1200"/>
              </a:spcAft>
              <a:buNone/>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r>
              <a:rPr lang="fr-FR" sz="1600">
                <a:solidFill>
                  <a:srgbClr val="242424"/>
                </a:solidFill>
              </a:rPr>
              <a:t>configurez le serveur principal avec les commandes suivantes</a:t>
            </a:r>
          </a:p>
          <a:p>
            <a:pPr marL="114300" indent="0">
              <a:lnSpc>
                <a:spcPct val="114999"/>
              </a:lnSpc>
              <a:spcAft>
                <a:spcPts val="1200"/>
              </a:spcAft>
              <a:buNone/>
            </a:pPr>
            <a:r>
              <a:rPr lang="fr-FR" sz="1400">
                <a:solidFill>
                  <a:srgbClr val="242424"/>
                </a:solidFill>
              </a:rPr>
              <a:t>config = {</a:t>
            </a:r>
            <a:br>
              <a:rPr lang="fr-FR" sz="1400">
                <a:solidFill>
                  <a:srgbClr val="242424"/>
                </a:solidFill>
              </a:rPr>
            </a:br>
            <a:r>
              <a:rPr lang="fr-FR" sz="1400">
                <a:solidFill>
                  <a:srgbClr val="242424"/>
                </a:solidFill>
              </a:rPr>
              <a:t>_id: </a:t>
            </a:r>
            <a:r>
              <a:rPr lang="fr-FR" sz="1400">
                <a:solidFill>
                  <a:schemeClr val="tx1"/>
                </a:solidFill>
              </a:rPr>
              <a:t>"rs0",</a:t>
            </a:r>
            <a:br>
              <a:rPr lang="fr-FR" sz="1400">
                <a:solidFill>
                  <a:srgbClr val="242424"/>
                </a:solidFill>
              </a:rPr>
            </a:br>
            <a:r>
              <a:rPr lang="fr-FR" sz="1400" err="1">
                <a:solidFill>
                  <a:srgbClr val="242424"/>
                </a:solidFill>
              </a:rPr>
              <a:t>members</a:t>
            </a:r>
            <a:r>
              <a:rPr lang="fr-FR" sz="1400">
                <a:solidFill>
                  <a:srgbClr val="242424"/>
                </a:solidFill>
              </a:rPr>
              <a:t>: [</a:t>
            </a:r>
            <a:br>
              <a:rPr lang="fr-FR" sz="1400">
                <a:solidFill>
                  <a:srgbClr val="242424"/>
                </a:solidFill>
              </a:rPr>
            </a:br>
            <a:r>
              <a:rPr lang="fr-FR" sz="1400">
                <a:solidFill>
                  <a:srgbClr val="242424"/>
                </a:solidFill>
              </a:rPr>
              <a:t>{ _id: 0, host: </a:t>
            </a:r>
            <a:r>
              <a:rPr lang="fr-FR" sz="1400">
                <a:solidFill>
                  <a:schemeClr val="tx1"/>
                </a:solidFill>
              </a:rPr>
              <a:t>"localhost:21017"</a:t>
            </a:r>
            <a:r>
              <a:rPr lang="fr-FR" sz="1400">
                <a:solidFill>
                  <a:srgbClr val="242424"/>
                </a:solidFill>
              </a:rPr>
              <a:t>}</a:t>
            </a:r>
            <a:br>
              <a:rPr lang="fr-FR" sz="1400">
                <a:solidFill>
                  <a:srgbClr val="242424"/>
                </a:solidFill>
              </a:rPr>
            </a:br>
            <a:r>
              <a:rPr lang="fr-FR" sz="1400">
                <a:solidFill>
                  <a:srgbClr val="242424"/>
                </a:solidFill>
              </a:rPr>
              <a:t>]</a:t>
            </a:r>
            <a:br>
              <a:rPr lang="fr-FR" sz="1400">
                <a:solidFill>
                  <a:srgbClr val="242424"/>
                </a:solidFill>
              </a:rPr>
            </a:br>
            <a:r>
              <a:rPr lang="fr-FR" sz="1400">
                <a:solidFill>
                  <a:srgbClr val="242424"/>
                </a:solidFill>
              </a:rPr>
              <a:t>};</a:t>
            </a:r>
            <a:endParaRPr lang="fr-FR" sz="1400">
              <a:solidFill>
                <a:srgbClr val="000000"/>
              </a:solidFill>
            </a:endParaRPr>
          </a:p>
          <a:p>
            <a:pPr marL="285750" indent="-285750">
              <a:lnSpc>
                <a:spcPct val="114999"/>
              </a:lnSpc>
              <a:spcAft>
                <a:spcPts val="1200"/>
              </a:spcAft>
            </a:pPr>
            <a:endParaRPr lang="fr-FR" sz="1400">
              <a:solidFill>
                <a:srgbClr val="000000"/>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a:p>
            <a:pPr marL="285750" indent="-285750">
              <a:lnSpc>
                <a:spcPct val="114999"/>
              </a:lnSpc>
              <a:spcAft>
                <a:spcPts val="1200"/>
              </a:spcAft>
            </a:pPr>
            <a:endParaRPr lang="fr-FR" sz="1600">
              <a:solidFill>
                <a:srgbClr val="242424"/>
              </a:solidFill>
            </a:endParaRPr>
          </a:p>
        </p:txBody>
      </p:sp>
      <p:pic>
        <p:nvPicPr>
          <p:cNvPr id="103" name="Google Shape;103;p18"/>
          <p:cNvPicPr preferRelativeResize="0"/>
          <p:nvPr/>
        </p:nvPicPr>
        <p:blipFill>
          <a:blip r:embed="rId3">
            <a:alphaModFix/>
          </a:blip>
          <a:stretch>
            <a:fillRect/>
          </a:stretch>
        </p:blipFill>
        <p:spPr>
          <a:xfrm>
            <a:off x="8158716" y="-39355"/>
            <a:ext cx="985283" cy="2857500"/>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10</a:t>
            </a:fld>
            <a:endParaRPr/>
          </a:p>
        </p:txBody>
      </p:sp>
      <p:pic>
        <p:nvPicPr>
          <p:cNvPr id="2" name="Image 1" descr="Une image contenant texte, Appareils électroniques, capture d’écran, logiciel&#10;&#10;Description générée automatiquement">
            <a:extLst>
              <a:ext uri="{FF2B5EF4-FFF2-40B4-BE49-F238E27FC236}">
                <a16:creationId xmlns:a16="http://schemas.microsoft.com/office/drawing/2014/main" id="{CEDE8BE5-B217-348E-04F9-A9EF7E2B27B2}"/>
              </a:ext>
            </a:extLst>
          </p:cNvPr>
          <p:cNvPicPr>
            <a:picLocks noChangeAspect="1"/>
          </p:cNvPicPr>
          <p:nvPr/>
        </p:nvPicPr>
        <p:blipFill rotWithShape="1">
          <a:blip r:embed="rId4"/>
          <a:srcRect b="7239"/>
          <a:stretch/>
        </p:blipFill>
        <p:spPr>
          <a:xfrm>
            <a:off x="0" y="380459"/>
            <a:ext cx="7546932" cy="2198994"/>
          </a:xfrm>
          <a:prstGeom prst="rect">
            <a:avLst/>
          </a:prstGeom>
        </p:spPr>
      </p:pic>
    </p:spTree>
    <p:extLst>
      <p:ext uri="{BB962C8B-B14F-4D97-AF65-F5344CB8AC3E}">
        <p14:creationId xmlns:p14="http://schemas.microsoft.com/office/powerpoint/2010/main" val="15670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53632" y="633933"/>
            <a:ext cx="8465799" cy="4496769"/>
          </a:xfrm>
          <a:prstGeom prst="rect">
            <a:avLst/>
          </a:prstGeom>
        </p:spPr>
        <p:txBody>
          <a:bodyPr spcFirstLastPara="1" wrap="square" lIns="91425" tIns="91425" rIns="91425" bIns="91425" anchor="t" anchorCtr="0">
            <a:normAutofit/>
          </a:bodyPr>
          <a:lstStyle/>
          <a:p>
            <a:pPr marL="285750" indent="-285750"/>
            <a:r>
              <a:rPr lang="fr-FR" sz="1600">
                <a:solidFill>
                  <a:schemeClr val="tx1"/>
                </a:solidFill>
              </a:rPr>
              <a:t>Initiez le </a:t>
            </a:r>
            <a:r>
              <a:rPr lang="fr-FR" sz="1600" err="1">
                <a:solidFill>
                  <a:schemeClr val="tx1"/>
                </a:solidFill>
              </a:rPr>
              <a:t>replicaset</a:t>
            </a:r>
            <a:r>
              <a:rPr lang="fr-FR" sz="1600">
                <a:solidFill>
                  <a:schemeClr val="tx1"/>
                </a:solidFill>
              </a:rPr>
              <a:t> avec la commande : </a:t>
            </a:r>
            <a:r>
              <a:rPr lang="fr-FR" sz="1600" err="1">
                <a:solidFill>
                  <a:schemeClr val="tx1"/>
                </a:solidFill>
              </a:rPr>
              <a:t>rs.initiate</a:t>
            </a:r>
            <a:r>
              <a:rPr lang="fr-FR" sz="1600">
                <a:solidFill>
                  <a:schemeClr val="tx1"/>
                </a:solidFill>
              </a:rPr>
              <a:t>(config);</a:t>
            </a:r>
          </a:p>
          <a:p>
            <a:pPr marL="285750" indent="-285750">
              <a:lnSpc>
                <a:spcPct val="114999"/>
              </a:lnSpc>
            </a:pPr>
            <a:endParaRPr lang="fr-FR" sz="1600">
              <a:solidFill>
                <a:schemeClr val="tx1"/>
              </a:solidFill>
            </a:endParaRPr>
          </a:p>
          <a:p>
            <a:pPr marL="285750" indent="-285750">
              <a:lnSpc>
                <a:spcPct val="114999"/>
              </a:lnSpc>
            </a:pPr>
            <a:endParaRPr lang="fr-FR" sz="1600">
              <a:solidFill>
                <a:schemeClr val="tx1"/>
              </a:solidFill>
            </a:endParaRPr>
          </a:p>
          <a:p>
            <a:pPr marL="285750" indent="-285750">
              <a:lnSpc>
                <a:spcPct val="114999"/>
              </a:lnSpc>
            </a:pPr>
            <a:endParaRPr lang="fr-FR" sz="1600">
              <a:solidFill>
                <a:schemeClr val="tx1"/>
              </a:solidFill>
            </a:endParaRPr>
          </a:p>
          <a:p>
            <a:pPr marL="285750" indent="-285750">
              <a:lnSpc>
                <a:spcPct val="114999"/>
              </a:lnSpc>
            </a:pPr>
            <a:endParaRPr lang="fr-FR" sz="1600">
              <a:solidFill>
                <a:schemeClr val="tx1"/>
              </a:solidFill>
            </a:endParaRPr>
          </a:p>
          <a:p>
            <a:pPr marL="285750" indent="-285750">
              <a:lnSpc>
                <a:spcPct val="114999"/>
              </a:lnSpc>
            </a:pPr>
            <a:endParaRPr lang="fr-FR" sz="1600">
              <a:solidFill>
                <a:schemeClr val="tx1"/>
              </a:solidFill>
            </a:endParaRPr>
          </a:p>
          <a:p>
            <a:pPr marL="0" indent="0">
              <a:lnSpc>
                <a:spcPct val="114999"/>
              </a:lnSpc>
              <a:buNone/>
            </a:pPr>
            <a:endParaRPr lang="fr-FR" sz="1600">
              <a:solidFill>
                <a:schemeClr val="tx1"/>
              </a:solidFill>
            </a:endParaRPr>
          </a:p>
          <a:p>
            <a:pPr marL="285750" indent="-285750">
              <a:lnSpc>
                <a:spcPct val="114999"/>
              </a:lnSpc>
            </a:pPr>
            <a:endParaRPr lang="fr-FR" sz="1600">
              <a:solidFill>
                <a:schemeClr val="tx1"/>
              </a:solidFill>
            </a:endParaRPr>
          </a:p>
        </p:txBody>
      </p:sp>
      <p:pic>
        <p:nvPicPr>
          <p:cNvPr id="103" name="Google Shape;103;p18"/>
          <p:cNvPicPr preferRelativeResize="0"/>
          <p:nvPr/>
        </p:nvPicPr>
        <p:blipFill>
          <a:blip r:embed="rId3">
            <a:alphaModFix/>
          </a:blip>
          <a:stretch>
            <a:fillRect/>
          </a:stretch>
        </p:blipFill>
        <p:spPr>
          <a:xfrm>
            <a:off x="8066567" y="-21265"/>
            <a:ext cx="1077433" cy="2857500"/>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11</a:t>
            </a:fld>
            <a:endParaRPr/>
          </a:p>
        </p:txBody>
      </p:sp>
      <p:pic>
        <p:nvPicPr>
          <p:cNvPr id="2" name="Image 1">
            <a:extLst>
              <a:ext uri="{FF2B5EF4-FFF2-40B4-BE49-F238E27FC236}">
                <a16:creationId xmlns:a16="http://schemas.microsoft.com/office/drawing/2014/main" id="{06C4CA44-67AA-8EB7-136B-B649B2CF35F8}"/>
              </a:ext>
            </a:extLst>
          </p:cNvPr>
          <p:cNvPicPr>
            <a:picLocks noChangeAspect="1"/>
          </p:cNvPicPr>
          <p:nvPr/>
        </p:nvPicPr>
        <p:blipFill rotWithShape="1">
          <a:blip r:embed="rId4"/>
          <a:srcRect l="39" t="36752" r="-17" b="-427"/>
          <a:stretch/>
        </p:blipFill>
        <p:spPr>
          <a:xfrm>
            <a:off x="3551" y="1287673"/>
            <a:ext cx="8907161" cy="1526814"/>
          </a:xfrm>
          <a:prstGeom prst="rect">
            <a:avLst/>
          </a:prstGeom>
        </p:spPr>
      </p:pic>
    </p:spTree>
    <p:extLst>
      <p:ext uri="{BB962C8B-B14F-4D97-AF65-F5344CB8AC3E}">
        <p14:creationId xmlns:p14="http://schemas.microsoft.com/office/powerpoint/2010/main" val="220478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fr" b="1" dirty="0">
                <a:solidFill>
                  <a:schemeClr val="tx1"/>
                </a:solidFill>
                <a:latin typeface="Times New Roman" panose="02020603050405020304" pitchFamily="18" charset="0"/>
                <a:cs typeface="Times New Roman" panose="02020603050405020304" pitchFamily="18" charset="0"/>
              </a:rPr>
              <a:t>Configuration des serveurs secondaires</a:t>
            </a:r>
          </a:p>
        </p:txBody>
      </p:sp>
      <p:sp>
        <p:nvSpPr>
          <p:cNvPr id="102" name="Google Shape;102;p18"/>
          <p:cNvSpPr txBox="1">
            <a:spLocks noGrp="1"/>
          </p:cNvSpPr>
          <p:nvPr>
            <p:ph type="body" idx="1"/>
          </p:nvPr>
        </p:nvSpPr>
        <p:spPr>
          <a:xfrm>
            <a:off x="74700" y="1013565"/>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fr-FR" sz="1500" dirty="0">
                <a:solidFill>
                  <a:srgbClr val="242424"/>
                </a:solidFill>
              </a:rPr>
              <a:t>Ouvrez une invite de commandes en tant qu’administrateur.</a:t>
            </a:r>
            <a:endParaRPr lang="fr-FR" sz="1600" dirty="0">
              <a:solidFill>
                <a:srgbClr val="595959"/>
              </a:solidFill>
            </a:endParaRPr>
          </a:p>
          <a:p>
            <a:pPr marL="285750" indent="-285750">
              <a:lnSpc>
                <a:spcPct val="114999"/>
              </a:lnSpc>
            </a:pPr>
            <a:r>
              <a:rPr lang="fr-FR" sz="1500" dirty="0">
                <a:solidFill>
                  <a:srgbClr val="242424"/>
                </a:solidFill>
              </a:rPr>
              <a:t>Exécutez la commande suivante pour démarrer le premier serveur secondaire avec les chemins d’accès aux données et aux journaux, le numéro de port, le moteur de stockage et le nom du  réplicas spécifiés :</a:t>
            </a:r>
            <a:endParaRPr lang="fr-FR" sz="1600" dirty="0">
              <a:solidFill>
                <a:srgbClr val="595959"/>
              </a:solidFill>
            </a:endParaRPr>
          </a:p>
          <a:p>
            <a:pPr marL="0" indent="0">
              <a:lnSpc>
                <a:spcPct val="114999"/>
              </a:lnSpc>
              <a:buNone/>
            </a:pPr>
            <a:r>
              <a:rPr lang="fr-FR" sz="1200" dirty="0" err="1">
                <a:solidFill>
                  <a:srgbClr val="242424"/>
                </a:solidFill>
              </a:rPr>
              <a:t>mongod</a:t>
            </a:r>
            <a:r>
              <a:rPr lang="fr-FR" sz="1200" dirty="0">
                <a:solidFill>
                  <a:srgbClr val="242424"/>
                </a:solidFill>
              </a:rPr>
              <a:t> --</a:t>
            </a:r>
            <a:r>
              <a:rPr lang="fr-FR" sz="1200" dirty="0" err="1">
                <a:solidFill>
                  <a:srgbClr val="242424"/>
                </a:solidFill>
              </a:rPr>
              <a:t>dbpath</a:t>
            </a:r>
            <a:r>
              <a:rPr lang="fr-FR" sz="1200" dirty="0">
                <a:solidFill>
                  <a:srgbClr val="242424"/>
                </a:solidFill>
              </a:rPr>
              <a:t> </a:t>
            </a:r>
            <a:r>
              <a:rPr lang="fr-FR" sz="1200" dirty="0">
                <a:solidFill>
                  <a:srgbClr val="C41A16"/>
                </a:solidFill>
              </a:rPr>
              <a:t>"C:\data1\db"</a:t>
            </a:r>
            <a:r>
              <a:rPr lang="fr-FR" sz="1200" dirty="0">
                <a:solidFill>
                  <a:srgbClr val="242424"/>
                </a:solidFill>
              </a:rPr>
              <a:t> --</a:t>
            </a:r>
            <a:r>
              <a:rPr lang="fr-FR" sz="1200" dirty="0" err="1">
                <a:solidFill>
                  <a:srgbClr val="242424"/>
                </a:solidFill>
              </a:rPr>
              <a:t>logpath</a:t>
            </a:r>
            <a:r>
              <a:rPr lang="fr-FR" sz="1200" dirty="0">
                <a:solidFill>
                  <a:srgbClr val="242424"/>
                </a:solidFill>
              </a:rPr>
              <a:t> </a:t>
            </a:r>
            <a:r>
              <a:rPr lang="fr-FR" sz="1200" dirty="0">
                <a:solidFill>
                  <a:srgbClr val="C41A16"/>
                </a:solidFill>
              </a:rPr>
              <a:t>"C:\data1\log\mongod.log"</a:t>
            </a:r>
            <a:r>
              <a:rPr lang="fr-FR" sz="1200" dirty="0">
                <a:solidFill>
                  <a:srgbClr val="242424"/>
                </a:solidFill>
              </a:rPr>
              <a:t> --port 27020 --</a:t>
            </a:r>
            <a:r>
              <a:rPr lang="fr-FR" sz="1200" dirty="0" err="1">
                <a:solidFill>
                  <a:srgbClr val="242424"/>
                </a:solidFill>
              </a:rPr>
              <a:t>storageEngine</a:t>
            </a:r>
            <a:r>
              <a:rPr lang="fr-FR" sz="1200" dirty="0">
                <a:solidFill>
                  <a:srgbClr val="242424"/>
                </a:solidFill>
              </a:rPr>
              <a:t>=</a:t>
            </a:r>
            <a:r>
              <a:rPr lang="fr-FR" sz="1200" dirty="0" err="1">
                <a:solidFill>
                  <a:srgbClr val="242424"/>
                </a:solidFill>
              </a:rPr>
              <a:t>wiredTiger</a:t>
            </a:r>
            <a:r>
              <a:rPr lang="fr-FR" sz="1200" dirty="0">
                <a:solidFill>
                  <a:srgbClr val="242424"/>
                </a:solidFill>
              </a:rPr>
              <a:t> --</a:t>
            </a:r>
            <a:r>
              <a:rPr lang="fr-FR" sz="1200" dirty="0" err="1">
                <a:solidFill>
                  <a:srgbClr val="242424"/>
                </a:solidFill>
              </a:rPr>
              <a:t>replSet</a:t>
            </a:r>
            <a:r>
              <a:rPr lang="fr-FR" sz="1200" dirty="0">
                <a:solidFill>
                  <a:srgbClr val="242424"/>
                </a:solidFill>
              </a:rPr>
              <a:t> rs0</a:t>
            </a:r>
            <a:endParaRPr lang="fr-FR" sz="1200" dirty="0"/>
          </a:p>
          <a:p>
            <a:pPr marL="0" indent="0">
              <a:lnSpc>
                <a:spcPct val="114999"/>
              </a:lnSpc>
              <a:buNone/>
            </a:pPr>
            <a:endParaRPr lang="fr-FR" sz="1200" b="1" dirty="0">
              <a:solidFill>
                <a:srgbClr val="242424"/>
              </a:solidFill>
            </a:endParaRPr>
          </a:p>
          <a:p>
            <a:pPr marL="400050" indent="-285750">
              <a:lnSpc>
                <a:spcPts val="2100"/>
              </a:lnSpc>
              <a:spcBef>
                <a:spcPts val="200"/>
              </a:spcBef>
            </a:pPr>
            <a:r>
              <a:rPr lang="fr-FR" sz="1500" dirty="0">
                <a:solidFill>
                  <a:srgbClr val="242424"/>
                </a:solidFill>
              </a:rPr>
              <a:t>Répétez le processus pour le deuxième serveur secondaire, en utilisant un autre port (27021) </a:t>
            </a:r>
          </a:p>
          <a:p>
            <a:pPr marL="114300" indent="0">
              <a:lnSpc>
                <a:spcPts val="2100"/>
              </a:lnSpc>
              <a:spcBef>
                <a:spcPts val="200"/>
              </a:spcBef>
              <a:buNone/>
            </a:pPr>
            <a:r>
              <a:rPr lang="fr-FR" sz="1200" dirty="0" err="1">
                <a:solidFill>
                  <a:srgbClr val="242424"/>
                </a:solidFill>
              </a:rPr>
              <a:t>mongod</a:t>
            </a:r>
            <a:r>
              <a:rPr lang="fr-FR" sz="1200" dirty="0">
                <a:solidFill>
                  <a:srgbClr val="242424"/>
                </a:solidFill>
              </a:rPr>
              <a:t> --</a:t>
            </a:r>
            <a:r>
              <a:rPr lang="fr-FR" sz="1200" dirty="0" err="1">
                <a:solidFill>
                  <a:srgbClr val="242424"/>
                </a:solidFill>
              </a:rPr>
              <a:t>dbpath</a:t>
            </a:r>
            <a:r>
              <a:rPr lang="fr-FR" sz="1200" dirty="0">
                <a:solidFill>
                  <a:srgbClr val="242424"/>
                </a:solidFill>
              </a:rPr>
              <a:t> </a:t>
            </a:r>
            <a:r>
              <a:rPr lang="fr-FR" sz="1200" dirty="0">
                <a:solidFill>
                  <a:srgbClr val="C41A16"/>
                </a:solidFill>
              </a:rPr>
              <a:t>"C:\data2\db"</a:t>
            </a:r>
            <a:r>
              <a:rPr lang="fr-FR" sz="1200" dirty="0">
                <a:solidFill>
                  <a:srgbClr val="242424"/>
                </a:solidFill>
              </a:rPr>
              <a:t> --</a:t>
            </a:r>
            <a:r>
              <a:rPr lang="fr-FR" sz="1200" dirty="0" err="1">
                <a:solidFill>
                  <a:srgbClr val="242424"/>
                </a:solidFill>
              </a:rPr>
              <a:t>logpath</a:t>
            </a:r>
            <a:r>
              <a:rPr lang="fr-FR" sz="1200" dirty="0">
                <a:solidFill>
                  <a:srgbClr val="242424"/>
                </a:solidFill>
              </a:rPr>
              <a:t> </a:t>
            </a:r>
            <a:r>
              <a:rPr lang="fr-FR" sz="1200" dirty="0">
                <a:solidFill>
                  <a:srgbClr val="C41A16"/>
                </a:solidFill>
              </a:rPr>
              <a:t>"C:\data2\log\mongod.log"</a:t>
            </a:r>
            <a:r>
              <a:rPr lang="fr-FR" sz="1200" dirty="0">
                <a:solidFill>
                  <a:srgbClr val="242424"/>
                </a:solidFill>
              </a:rPr>
              <a:t> --port 27021 --</a:t>
            </a:r>
            <a:r>
              <a:rPr lang="fr-FR" sz="1200" dirty="0" err="1">
                <a:solidFill>
                  <a:srgbClr val="242424"/>
                </a:solidFill>
              </a:rPr>
              <a:t>storageEngine</a:t>
            </a:r>
            <a:r>
              <a:rPr lang="fr-FR" sz="1200" dirty="0">
                <a:solidFill>
                  <a:srgbClr val="242424"/>
                </a:solidFill>
              </a:rPr>
              <a:t>=</a:t>
            </a:r>
            <a:r>
              <a:rPr lang="fr-FR" sz="1200" dirty="0" err="1">
                <a:solidFill>
                  <a:srgbClr val="242424"/>
                </a:solidFill>
              </a:rPr>
              <a:t>wiredTiger</a:t>
            </a:r>
            <a:r>
              <a:rPr lang="fr-FR" sz="1200" dirty="0">
                <a:solidFill>
                  <a:srgbClr val="242424"/>
                </a:solidFill>
              </a:rPr>
              <a:t> --</a:t>
            </a:r>
            <a:r>
              <a:rPr lang="fr-FR" sz="1200" dirty="0" err="1">
                <a:solidFill>
                  <a:srgbClr val="242424"/>
                </a:solidFill>
              </a:rPr>
              <a:t>replSet</a:t>
            </a:r>
            <a:r>
              <a:rPr lang="fr-FR" sz="1200" dirty="0">
                <a:solidFill>
                  <a:srgbClr val="242424"/>
                </a:solidFill>
              </a:rPr>
              <a:t> rs0</a:t>
            </a: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328129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r>
              <a:rPr lang="fr" sz="1800" b="1" dirty="0">
                <a:solidFill>
                  <a:srgbClr val="242424"/>
                </a:solidFill>
              </a:rPr>
              <a:t>Intégration des serveurs secondaires dans le replicaset</a:t>
            </a:r>
            <a:endParaRPr lang="fr-FR" sz="1800" dirty="0"/>
          </a:p>
          <a:p>
            <a:endParaRPr lang="fr" sz="2000" b="1" dirty="0">
              <a:solidFill>
                <a:srgbClr val="242424"/>
              </a:solidFill>
            </a:endParaRPr>
          </a:p>
        </p:txBody>
      </p:sp>
      <p:sp>
        <p:nvSpPr>
          <p:cNvPr id="102" name="Google Shape;102;p18"/>
          <p:cNvSpPr txBox="1">
            <a:spLocks noGrp="1"/>
          </p:cNvSpPr>
          <p:nvPr>
            <p:ph type="body" idx="1"/>
          </p:nvPr>
        </p:nvSpPr>
        <p:spPr>
          <a:xfrm>
            <a:off x="74700" y="1013565"/>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fr-FR" sz="1500" dirty="0">
                <a:solidFill>
                  <a:srgbClr val="242424"/>
                </a:solidFill>
              </a:rPr>
              <a:t>Ouvrez une invite de commandes en tant qu’administrateur.</a:t>
            </a:r>
          </a:p>
          <a:p>
            <a:pPr marL="285750" indent="-285750">
              <a:lnSpc>
                <a:spcPct val="114999"/>
              </a:lnSpc>
            </a:pPr>
            <a:r>
              <a:rPr lang="fr-FR" sz="1500" dirty="0">
                <a:solidFill>
                  <a:srgbClr val="242424"/>
                </a:solidFill>
              </a:rPr>
              <a:t>connectez-vous au serveur principal via le </a:t>
            </a:r>
            <a:r>
              <a:rPr lang="fr-FR" sz="1500" dirty="0" err="1">
                <a:solidFill>
                  <a:srgbClr val="242424"/>
                </a:solidFill>
              </a:rPr>
              <a:t>shell</a:t>
            </a:r>
            <a:r>
              <a:rPr lang="fr-FR" sz="1500" dirty="0">
                <a:solidFill>
                  <a:srgbClr val="242424"/>
                </a:solidFill>
              </a:rPr>
              <a:t> MongoDB en exécutant</a:t>
            </a:r>
          </a:p>
          <a:p>
            <a:pPr marL="285750" indent="-285750">
              <a:lnSpc>
                <a:spcPct val="114999"/>
              </a:lnSpc>
            </a:pPr>
            <a:endParaRPr lang="fr-FR" sz="1500" dirty="0">
              <a:solidFill>
                <a:srgbClr val="242424"/>
              </a:solidFill>
            </a:endParaRPr>
          </a:p>
          <a:p>
            <a:pPr marL="0" indent="0">
              <a:lnSpc>
                <a:spcPct val="114999"/>
              </a:lnSpc>
              <a:buNone/>
            </a:pPr>
            <a:r>
              <a:rPr lang="fr-FR" sz="1100" dirty="0">
                <a:solidFill>
                  <a:srgbClr val="242424"/>
                </a:solidFill>
              </a:rPr>
              <a:t>             </a:t>
            </a:r>
            <a:r>
              <a:rPr lang="fr-FR" sz="2000" dirty="0" err="1">
                <a:solidFill>
                  <a:srgbClr val="242424"/>
                </a:solidFill>
              </a:rPr>
              <a:t>mongosh</a:t>
            </a:r>
            <a:r>
              <a:rPr lang="fr-FR" sz="2000" dirty="0">
                <a:solidFill>
                  <a:srgbClr val="242424"/>
                </a:solidFill>
              </a:rPr>
              <a:t> --port 27017</a:t>
            </a:r>
            <a:endParaRPr lang="fr-FR" dirty="0">
              <a:solidFill>
                <a:srgbClr val="595959"/>
              </a:solidFill>
            </a:endParaRPr>
          </a:p>
          <a:p>
            <a:pPr marL="0" indent="0">
              <a:lnSpc>
                <a:spcPct val="114999"/>
              </a:lnSpc>
              <a:buNone/>
            </a:pPr>
            <a:r>
              <a:rPr lang="fr-FR" sz="1500" dirty="0">
                <a:solidFill>
                  <a:srgbClr val="242424"/>
                </a:solidFill>
              </a:rPr>
              <a:t> Ajoutez les serveurs secondaires  au </a:t>
            </a:r>
            <a:r>
              <a:rPr lang="fr-FR" sz="1500" dirty="0" err="1">
                <a:solidFill>
                  <a:srgbClr val="242424"/>
                </a:solidFill>
              </a:rPr>
              <a:t>replicaset</a:t>
            </a:r>
            <a:r>
              <a:rPr lang="fr-FR" sz="1500" dirty="0">
                <a:solidFill>
                  <a:srgbClr val="242424"/>
                </a:solidFill>
              </a:rPr>
              <a:t> avec les commandes suivantes :</a:t>
            </a:r>
            <a:endParaRPr lang="fr-FR" dirty="0"/>
          </a:p>
          <a:p>
            <a:pPr marL="285750" indent="-285750">
              <a:lnSpc>
                <a:spcPct val="114999"/>
              </a:lnSpc>
            </a:pPr>
            <a:endParaRPr lang="fr-FR" sz="1500" dirty="0">
              <a:solidFill>
                <a:srgbClr val="242424"/>
              </a:solidFill>
            </a:endParaRPr>
          </a:p>
          <a:p>
            <a:pPr marL="285750" indent="-285750">
              <a:lnSpc>
                <a:spcPct val="114999"/>
              </a:lnSpc>
            </a:pPr>
            <a:endParaRPr lang="fr-FR" sz="1500" dirty="0">
              <a:solidFill>
                <a:srgbClr val="242424"/>
              </a:solidFill>
            </a:endParaRPr>
          </a:p>
          <a:p>
            <a:pPr marL="285750" indent="-285750">
              <a:lnSpc>
                <a:spcPct val="114999"/>
              </a:lnSpc>
            </a:pPr>
            <a:endParaRPr lang="fr-FR" sz="1500" dirty="0">
              <a:solidFill>
                <a:srgbClr val="242424"/>
              </a:solidFill>
            </a:endParaRPr>
          </a:p>
          <a:p>
            <a:pPr marL="285750" indent="-285750">
              <a:lnSpc>
                <a:spcPct val="114999"/>
              </a:lnSpc>
            </a:pPr>
            <a:endParaRPr lang="fr-FR" sz="1500" dirty="0">
              <a:solidFill>
                <a:srgbClr val="242424"/>
              </a:solidFill>
            </a:endParaRPr>
          </a:p>
          <a:p>
            <a:pPr marL="285750" indent="-285750">
              <a:lnSpc>
                <a:spcPct val="114999"/>
              </a:lnSpc>
            </a:pPr>
            <a:endParaRPr lang="fr-FR" sz="1500" dirty="0">
              <a:solidFill>
                <a:srgbClr val="242424"/>
              </a:solidFill>
            </a:endParaRPr>
          </a:p>
          <a:p>
            <a:pPr marL="285750" indent="-285750">
              <a:lnSpc>
                <a:spcPct val="114999"/>
              </a:lnSpc>
            </a:pPr>
            <a:endParaRPr lang="fr-FR" sz="1500" dirty="0">
              <a:solidFill>
                <a:srgbClr val="242424"/>
              </a:solidFill>
            </a:endParaRP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13</a:t>
            </a:fld>
            <a:endParaRPr/>
          </a:p>
        </p:txBody>
      </p:sp>
      <p:pic>
        <p:nvPicPr>
          <p:cNvPr id="2" name="Image 1" descr="Une image contenant texte, capture d’écran, Police&#10;&#10;Description générée automatiquement">
            <a:extLst>
              <a:ext uri="{FF2B5EF4-FFF2-40B4-BE49-F238E27FC236}">
                <a16:creationId xmlns:a16="http://schemas.microsoft.com/office/drawing/2014/main" id="{9133B518-7A83-D3EB-8D54-74819A240CA0}"/>
              </a:ext>
            </a:extLst>
          </p:cNvPr>
          <p:cNvPicPr>
            <a:picLocks noChangeAspect="1"/>
          </p:cNvPicPr>
          <p:nvPr/>
        </p:nvPicPr>
        <p:blipFill rotWithShape="1">
          <a:blip r:embed="rId4"/>
          <a:srcRect r="102" b="67189"/>
          <a:stretch/>
        </p:blipFill>
        <p:spPr>
          <a:xfrm>
            <a:off x="312368" y="2572664"/>
            <a:ext cx="7689424" cy="1242647"/>
          </a:xfrm>
          <a:prstGeom prst="rect">
            <a:avLst/>
          </a:prstGeom>
        </p:spPr>
      </p:pic>
      <p:pic>
        <p:nvPicPr>
          <p:cNvPr id="3" name="Image 2" descr="Une image contenant texte, capture d’écran, Logiciel multimédia, Police&#10;&#10;Description générée automatiquement">
            <a:extLst>
              <a:ext uri="{FF2B5EF4-FFF2-40B4-BE49-F238E27FC236}">
                <a16:creationId xmlns:a16="http://schemas.microsoft.com/office/drawing/2014/main" id="{FD8B3B42-4A24-0B9C-A398-4E14690AC2B3}"/>
              </a:ext>
            </a:extLst>
          </p:cNvPr>
          <p:cNvPicPr>
            <a:picLocks noChangeAspect="1"/>
          </p:cNvPicPr>
          <p:nvPr/>
        </p:nvPicPr>
        <p:blipFill>
          <a:blip r:embed="rId5"/>
          <a:stretch>
            <a:fillRect/>
          </a:stretch>
        </p:blipFill>
        <p:spPr>
          <a:xfrm>
            <a:off x="311715" y="3807651"/>
            <a:ext cx="7753350" cy="1066800"/>
          </a:xfrm>
          <a:prstGeom prst="rect">
            <a:avLst/>
          </a:prstGeom>
        </p:spPr>
      </p:pic>
    </p:spTree>
    <p:extLst>
      <p:ext uri="{BB962C8B-B14F-4D97-AF65-F5344CB8AC3E}">
        <p14:creationId xmlns:p14="http://schemas.microsoft.com/office/powerpoint/2010/main" val="258962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Google Shape;101;p18">
            <a:extLst>
              <a:ext uri="{FF2B5EF4-FFF2-40B4-BE49-F238E27FC236}">
                <a16:creationId xmlns:a16="http://schemas.microsoft.com/office/drawing/2014/main" id="{0DADC481-C86F-8D9A-B054-75B1AB9CD65B}"/>
              </a:ext>
            </a:extLst>
          </p:cNvPr>
          <p:cNvSpPr txBox="1">
            <a:spLocks/>
          </p:cNvSpPr>
          <p:nvPr/>
        </p:nvSpPr>
        <p:spPr>
          <a:xfrm>
            <a:off x="1457" y="314397"/>
            <a:ext cx="8520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2800" b="1" dirty="0">
                <a:solidFill>
                  <a:srgbClr val="242424"/>
                </a:solidFill>
                <a:latin typeface="Times New Roman" panose="02020603050405020304" pitchFamily="18" charset="0"/>
                <a:cs typeface="Times New Roman" panose="02020603050405020304" pitchFamily="18" charset="0"/>
              </a:rPr>
              <a:t>Définir l’arbitre</a:t>
            </a:r>
            <a:endParaRPr lang="fr-FR" sz="2800" dirty="0">
              <a:latin typeface="Times New Roman" panose="02020603050405020304" pitchFamily="18" charset="0"/>
              <a:cs typeface="Times New Roman" panose="02020603050405020304" pitchFamily="18" charset="0"/>
            </a:endParaRPr>
          </a:p>
        </p:txBody>
      </p:sp>
      <p:sp>
        <p:nvSpPr>
          <p:cNvPr id="6" name="Google Shape;102;p18">
            <a:extLst>
              <a:ext uri="{FF2B5EF4-FFF2-40B4-BE49-F238E27FC236}">
                <a16:creationId xmlns:a16="http://schemas.microsoft.com/office/drawing/2014/main" id="{6E292559-80E0-5F31-7654-332F4232974C}"/>
              </a:ext>
            </a:extLst>
          </p:cNvPr>
          <p:cNvSpPr txBox="1">
            <a:spLocks/>
          </p:cNvSpPr>
          <p:nvPr/>
        </p:nvSpPr>
        <p:spPr>
          <a:xfrm>
            <a:off x="74700" y="1013565"/>
            <a:ext cx="8520600" cy="34164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pPr>
            <a:r>
              <a:rPr lang="fr-FR" sz="1600">
                <a:solidFill>
                  <a:srgbClr val="242424"/>
                </a:solidFill>
              </a:rPr>
              <a:t>Pour départager les votes un arbitre sera nécessaire pour désigner le PRIMARY. Pour ce  </a:t>
            </a:r>
            <a:endParaRPr lang="fr-FR" sz="1600"/>
          </a:p>
          <a:p>
            <a:pPr marL="285750" indent="-285750">
              <a:lnSpc>
                <a:spcPct val="114999"/>
              </a:lnSpc>
            </a:pPr>
            <a:r>
              <a:rPr lang="fr-FR" sz="1600">
                <a:solidFill>
                  <a:srgbClr val="242424"/>
                </a:solidFill>
              </a:rPr>
              <a:t>faire :</a:t>
            </a:r>
            <a:endParaRPr lang="fr-FR" sz="1600"/>
          </a:p>
          <a:p>
            <a:pPr marL="285750" indent="-285750">
              <a:lnSpc>
                <a:spcPct val="114999"/>
              </a:lnSpc>
              <a:buChar char="•"/>
            </a:pPr>
            <a:r>
              <a:rPr lang="fr-FR" sz="1600">
                <a:solidFill>
                  <a:srgbClr val="242424"/>
                </a:solidFill>
              </a:rPr>
              <a:t>Créer le répertoire C:\data3 avec les dossiers config ,</a:t>
            </a:r>
            <a:r>
              <a:rPr lang="fr-FR" sz="1600" err="1">
                <a:solidFill>
                  <a:srgbClr val="242424"/>
                </a:solidFill>
              </a:rPr>
              <a:t>db,log</a:t>
            </a:r>
            <a:r>
              <a:rPr lang="fr-FR" sz="1600">
                <a:solidFill>
                  <a:srgbClr val="242424"/>
                </a:solidFill>
              </a:rPr>
              <a:t> </a:t>
            </a:r>
          </a:p>
          <a:p>
            <a:pPr marL="285750" indent="-285750">
              <a:lnSpc>
                <a:spcPct val="114999"/>
              </a:lnSpc>
              <a:buChar char="•"/>
            </a:pPr>
            <a:endParaRPr lang="fr-FR" sz="1600">
              <a:solidFill>
                <a:srgbClr val="242424"/>
              </a:solidFill>
            </a:endParaRPr>
          </a:p>
          <a:p>
            <a:pPr marL="285750" indent="-285750">
              <a:lnSpc>
                <a:spcPct val="114999"/>
              </a:lnSpc>
              <a:buChar char="•"/>
            </a:pPr>
            <a:r>
              <a:rPr lang="fr-FR" sz="1600">
                <a:solidFill>
                  <a:srgbClr val="242424"/>
                </a:solidFill>
              </a:rPr>
              <a:t>Configurer le fichier </a:t>
            </a:r>
            <a:r>
              <a:rPr lang="fr-FR" sz="1600" err="1">
                <a:solidFill>
                  <a:srgbClr val="242424"/>
                </a:solidFill>
              </a:rPr>
              <a:t>mongo.cfg</a:t>
            </a:r>
            <a:r>
              <a:rPr lang="fr-FR" sz="1600">
                <a:solidFill>
                  <a:srgbClr val="242424"/>
                </a:solidFill>
              </a:rPr>
              <a:t> comme avec les serveurs secondaires</a:t>
            </a:r>
          </a:p>
          <a:p>
            <a:pPr marL="285750" indent="-285750">
              <a:lnSpc>
                <a:spcPct val="114999"/>
              </a:lnSpc>
              <a:buChar char="•"/>
            </a:pPr>
            <a:endParaRPr lang="fr-FR" sz="1600">
              <a:solidFill>
                <a:srgbClr val="242424"/>
              </a:solidFill>
            </a:endParaRPr>
          </a:p>
          <a:p>
            <a:pPr marL="285750" indent="-285750">
              <a:lnSpc>
                <a:spcPct val="114999"/>
              </a:lnSpc>
              <a:buChar char="•"/>
            </a:pPr>
            <a:r>
              <a:rPr lang="fr-FR" sz="1600">
                <a:solidFill>
                  <a:srgbClr val="242424"/>
                </a:solidFill>
              </a:rPr>
              <a:t> Exécuter un arbitre en spécifiant le port 30000 :</a:t>
            </a:r>
            <a:endParaRPr lang="fr-FR" sz="1600"/>
          </a:p>
          <a:p>
            <a:pPr marL="285750" indent="-285750">
              <a:lnSpc>
                <a:spcPct val="114999"/>
              </a:lnSpc>
            </a:pPr>
            <a:r>
              <a:rPr lang="fr-FR" sz="1600">
                <a:solidFill>
                  <a:srgbClr val="242424"/>
                </a:solidFill>
              </a:rPr>
              <a:t> </a:t>
            </a:r>
            <a:r>
              <a:rPr lang="fr-FR" sz="1600" err="1">
                <a:solidFill>
                  <a:srgbClr val="242424"/>
                </a:solidFill>
              </a:rPr>
              <a:t>mongod</a:t>
            </a:r>
            <a:r>
              <a:rPr lang="fr-FR" sz="1600">
                <a:solidFill>
                  <a:srgbClr val="242424"/>
                </a:solidFill>
              </a:rPr>
              <a:t> --port 30000 --</a:t>
            </a:r>
            <a:r>
              <a:rPr lang="fr-FR" sz="1600" err="1">
                <a:solidFill>
                  <a:srgbClr val="242424"/>
                </a:solidFill>
              </a:rPr>
              <a:t>dbpath</a:t>
            </a:r>
            <a:r>
              <a:rPr lang="fr-FR" sz="1600">
                <a:solidFill>
                  <a:srgbClr val="242424"/>
                </a:solidFill>
              </a:rPr>
              <a:t> /data3  --</a:t>
            </a:r>
            <a:r>
              <a:rPr lang="fr-FR" sz="1600" err="1">
                <a:solidFill>
                  <a:srgbClr val="242424"/>
                </a:solidFill>
              </a:rPr>
              <a:t>replSet</a:t>
            </a:r>
            <a:r>
              <a:rPr lang="fr-FR" sz="1600">
                <a:solidFill>
                  <a:srgbClr val="242424"/>
                </a:solidFill>
              </a:rPr>
              <a:t> rs0</a:t>
            </a:r>
          </a:p>
          <a:p>
            <a:pPr marL="285750" indent="-285750">
              <a:lnSpc>
                <a:spcPct val="114999"/>
              </a:lnSpc>
              <a:buChar char="•"/>
            </a:pPr>
            <a:r>
              <a:rPr lang="fr-FR" sz="1600">
                <a:solidFill>
                  <a:srgbClr val="242424"/>
                </a:solidFill>
              </a:rPr>
              <a:t> ajouter la permission de l’écriture</a:t>
            </a:r>
          </a:p>
          <a:p>
            <a:pPr marL="285750" indent="-285750">
              <a:lnSpc>
                <a:spcPct val="114999"/>
              </a:lnSpc>
              <a:buChar char="•"/>
            </a:pPr>
            <a:endParaRPr lang="fr-FR" sz="1600">
              <a:solidFill>
                <a:srgbClr val="242424"/>
              </a:solidFill>
            </a:endParaRPr>
          </a:p>
          <a:p>
            <a:pPr marL="285750" indent="-285750">
              <a:lnSpc>
                <a:spcPct val="114999"/>
              </a:lnSpc>
            </a:pPr>
            <a:r>
              <a:rPr lang="fr-FR" sz="1600" err="1">
                <a:solidFill>
                  <a:srgbClr val="242424"/>
                </a:solidFill>
              </a:rPr>
              <a:t>db.adminCommand</a:t>
            </a:r>
            <a:r>
              <a:rPr lang="fr-FR" sz="1600">
                <a:solidFill>
                  <a:srgbClr val="242424"/>
                </a:solidFill>
              </a:rPr>
              <a:t>({"</a:t>
            </a:r>
            <a:r>
              <a:rPr lang="fr-FR" sz="1600" err="1">
                <a:solidFill>
                  <a:srgbClr val="242424"/>
                </a:solidFill>
              </a:rPr>
              <a:t>setDefaultRWConcern</a:t>
            </a:r>
            <a:r>
              <a:rPr lang="fr-FR" sz="1600">
                <a:solidFill>
                  <a:srgbClr val="242424"/>
                </a:solidFill>
              </a:rPr>
              <a:t>": 1, "</a:t>
            </a:r>
            <a:r>
              <a:rPr lang="fr-FR" sz="1600" err="1">
                <a:solidFill>
                  <a:srgbClr val="242424"/>
                </a:solidFill>
              </a:rPr>
              <a:t>defaultWriteConcern</a:t>
            </a:r>
            <a:r>
              <a:rPr lang="fr-FR" sz="1600">
                <a:solidFill>
                  <a:srgbClr val="242424"/>
                </a:solidFill>
              </a:rPr>
              <a:t>":{"w":1}})</a:t>
            </a:r>
            <a:endParaRPr lang="fr-FR" sz="1600"/>
          </a:p>
          <a:p>
            <a:pPr marL="285750" indent="-285750">
              <a:lnSpc>
                <a:spcPct val="114999"/>
              </a:lnSpc>
            </a:pPr>
            <a:endParaRPr lang="fr-FR" sz="1600">
              <a:solidFill>
                <a:srgbClr val="242424"/>
              </a:solidFill>
            </a:endParaRPr>
          </a:p>
          <a:p>
            <a:pPr marL="285750" indent="-285750">
              <a:lnSpc>
                <a:spcPct val="114999"/>
              </a:lnSpc>
            </a:pPr>
            <a:endParaRPr lang="fr-FR" sz="1600">
              <a:solidFill>
                <a:srgbClr val="242424"/>
              </a:solidFill>
            </a:endParaRPr>
          </a:p>
          <a:p>
            <a:pPr marL="285750" indent="-285750">
              <a:lnSpc>
                <a:spcPct val="114999"/>
              </a:lnSpc>
            </a:pPr>
            <a:endParaRPr lang="fr-FR" sz="1600">
              <a:solidFill>
                <a:srgbClr val="242424"/>
              </a:solidFill>
            </a:endParaRPr>
          </a:p>
          <a:p>
            <a:pPr marL="285750" indent="-285750">
              <a:lnSpc>
                <a:spcPct val="114999"/>
              </a:lnSpc>
            </a:pPr>
            <a:endParaRPr lang="fr-FR" sz="1600">
              <a:solidFill>
                <a:srgbClr val="242424"/>
              </a:solidFill>
            </a:endParaRPr>
          </a:p>
        </p:txBody>
      </p:sp>
      <p:pic>
        <p:nvPicPr>
          <p:cNvPr id="8" name="Google Shape;103;p18" descr="Une image contenant ligne&#10;&#10;Description générée automatiquement">
            <a:extLst>
              <a:ext uri="{FF2B5EF4-FFF2-40B4-BE49-F238E27FC236}">
                <a16:creationId xmlns:a16="http://schemas.microsoft.com/office/drawing/2014/main" id="{C41CEB59-C441-77D9-4C94-5F40BCDDA7DF}"/>
              </a:ext>
            </a:extLst>
          </p:cNvPr>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 name="Google Shape;104;p18">
            <a:extLst>
              <a:ext uri="{FF2B5EF4-FFF2-40B4-BE49-F238E27FC236}">
                <a16:creationId xmlns:a16="http://schemas.microsoft.com/office/drawing/2014/main" id="{50B9829D-A8F3-AF1C-FA6F-D697FD79ACE1}"/>
              </a:ext>
            </a:extLst>
          </p:cNvPr>
          <p:cNvSpPr txBox="1">
            <a:spLocks/>
          </p:cNvSpPr>
          <p:nvPr/>
        </p:nvSpPr>
        <p:spPr>
          <a:xfrm>
            <a:off x="8472458" y="4663217"/>
            <a:ext cx="548700" cy="3936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fr"/>
              <a:pPr algn="r"/>
              <a:t>14</a:t>
            </a:fld>
            <a:endParaRPr lang="fr"/>
          </a:p>
        </p:txBody>
      </p:sp>
    </p:spTree>
    <p:extLst>
      <p:ext uri="{BB962C8B-B14F-4D97-AF65-F5344CB8AC3E}">
        <p14:creationId xmlns:p14="http://schemas.microsoft.com/office/powerpoint/2010/main" val="96040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6" name="Google Shape;102;p18">
            <a:extLst>
              <a:ext uri="{FF2B5EF4-FFF2-40B4-BE49-F238E27FC236}">
                <a16:creationId xmlns:a16="http://schemas.microsoft.com/office/drawing/2014/main" id="{6E292559-80E0-5F31-7654-332F4232974C}"/>
              </a:ext>
            </a:extLst>
          </p:cNvPr>
          <p:cNvSpPr txBox="1">
            <a:spLocks/>
          </p:cNvSpPr>
          <p:nvPr/>
        </p:nvSpPr>
        <p:spPr>
          <a:xfrm>
            <a:off x="25715" y="33851"/>
            <a:ext cx="8569585" cy="5024764"/>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Char char="•"/>
            </a:pPr>
            <a:r>
              <a:rPr lang="fr-FR" sz="1600">
                <a:solidFill>
                  <a:srgbClr val="242424"/>
                </a:solidFill>
              </a:rPr>
              <a:t>Ajoutons l'arbitre dans la console d’administration</a:t>
            </a:r>
            <a:endParaRPr lang="fr-FR" sz="1600"/>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buChar char="•"/>
            </a:pPr>
            <a:r>
              <a:rPr lang="fr-FR" sz="1600">
                <a:solidFill>
                  <a:srgbClr val="271A38"/>
                </a:solidFill>
              </a:rPr>
              <a:t>Pour consulter le statut actuel du </a:t>
            </a:r>
            <a:r>
              <a:rPr lang="fr-FR" sz="1600" err="1">
                <a:solidFill>
                  <a:srgbClr val="271A38"/>
                </a:solidFill>
              </a:rPr>
              <a:t>ReplicaSet</a:t>
            </a:r>
            <a:r>
              <a:rPr lang="fr-FR" sz="1600">
                <a:solidFill>
                  <a:srgbClr val="271A38"/>
                </a:solidFill>
              </a:rPr>
              <a:t>, il suffit de faire l’instruction suivante :</a:t>
            </a:r>
            <a:endParaRPr lang="fr-FR" sz="1600"/>
          </a:p>
          <a:p>
            <a:pPr marL="285750" indent="-285750">
              <a:lnSpc>
                <a:spcPct val="114999"/>
              </a:lnSpc>
              <a:buChar char="•"/>
            </a:pPr>
            <a:endParaRPr lang="fr-FR" sz="1600"/>
          </a:p>
          <a:p>
            <a:pPr marL="285750" indent="-285750">
              <a:lnSpc>
                <a:spcPct val="114999"/>
              </a:lnSpc>
            </a:pPr>
            <a:r>
              <a:rPr lang="fr-FR" sz="1600" err="1"/>
              <a:t>rs.status</a:t>
            </a:r>
            <a:r>
              <a:rPr lang="fr-FR" sz="1600"/>
              <a:t>()</a:t>
            </a:r>
          </a:p>
          <a:p>
            <a:pPr marL="285750" indent="-285750">
              <a:lnSpc>
                <a:spcPct val="114999"/>
              </a:lnSpc>
            </a:pPr>
            <a:endParaRPr lang="fr-FR" sz="16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a:p>
            <a:pPr marL="285750" indent="-285750">
              <a:lnSpc>
                <a:spcPct val="114999"/>
              </a:lnSpc>
            </a:pPr>
            <a:endParaRPr lang="fr-FR" sz="1500">
              <a:solidFill>
                <a:srgbClr val="242424"/>
              </a:solidFill>
            </a:endParaRPr>
          </a:p>
        </p:txBody>
      </p:sp>
      <p:pic>
        <p:nvPicPr>
          <p:cNvPr id="8" name="Google Shape;103;p18" descr="Une image contenant ligne&#10;&#10;Description générée automatiquement">
            <a:extLst>
              <a:ext uri="{FF2B5EF4-FFF2-40B4-BE49-F238E27FC236}">
                <a16:creationId xmlns:a16="http://schemas.microsoft.com/office/drawing/2014/main" id="{C41CEB59-C441-77D9-4C94-5F40BCDDA7DF}"/>
              </a:ext>
            </a:extLst>
          </p:cNvPr>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 name="Google Shape;104;p18">
            <a:extLst>
              <a:ext uri="{FF2B5EF4-FFF2-40B4-BE49-F238E27FC236}">
                <a16:creationId xmlns:a16="http://schemas.microsoft.com/office/drawing/2014/main" id="{50B9829D-A8F3-AF1C-FA6F-D697FD79ACE1}"/>
              </a:ext>
            </a:extLst>
          </p:cNvPr>
          <p:cNvSpPr txBox="1">
            <a:spLocks/>
          </p:cNvSpPr>
          <p:nvPr/>
        </p:nvSpPr>
        <p:spPr>
          <a:xfrm>
            <a:off x="8472458" y="4663217"/>
            <a:ext cx="548700" cy="3936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fr"/>
              <a:pPr algn="r"/>
              <a:t>15</a:t>
            </a:fld>
            <a:endParaRPr lang="fr"/>
          </a:p>
        </p:txBody>
      </p:sp>
      <p:pic>
        <p:nvPicPr>
          <p:cNvPr id="3" name="Image 2" descr="Une image contenant texte, capture d’écran, affichage&#10;&#10;Description générée automatiquement">
            <a:extLst>
              <a:ext uri="{FF2B5EF4-FFF2-40B4-BE49-F238E27FC236}">
                <a16:creationId xmlns:a16="http://schemas.microsoft.com/office/drawing/2014/main" id="{40087150-5535-D3EB-EEC5-11611F0ECD66}"/>
              </a:ext>
            </a:extLst>
          </p:cNvPr>
          <p:cNvPicPr>
            <a:picLocks noChangeAspect="1"/>
          </p:cNvPicPr>
          <p:nvPr/>
        </p:nvPicPr>
        <p:blipFill>
          <a:blip r:embed="rId4"/>
          <a:stretch>
            <a:fillRect/>
          </a:stretch>
        </p:blipFill>
        <p:spPr>
          <a:xfrm>
            <a:off x="17689" y="642937"/>
            <a:ext cx="7834994" cy="2306411"/>
          </a:xfrm>
          <a:prstGeom prst="rect">
            <a:avLst/>
          </a:prstGeom>
        </p:spPr>
      </p:pic>
    </p:spTree>
    <p:extLst>
      <p:ext uri="{BB962C8B-B14F-4D97-AF65-F5344CB8AC3E}">
        <p14:creationId xmlns:p14="http://schemas.microsoft.com/office/powerpoint/2010/main" val="427504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8" name="Google Shape;103;p18" descr="Une image contenant ligne&#10;&#10;Description générée automatiquement">
            <a:extLst>
              <a:ext uri="{FF2B5EF4-FFF2-40B4-BE49-F238E27FC236}">
                <a16:creationId xmlns:a16="http://schemas.microsoft.com/office/drawing/2014/main" id="{C41CEB59-C441-77D9-4C94-5F40BCDDA7DF}"/>
              </a:ext>
            </a:extLst>
          </p:cNvPr>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 name="Google Shape;104;p18">
            <a:extLst>
              <a:ext uri="{FF2B5EF4-FFF2-40B4-BE49-F238E27FC236}">
                <a16:creationId xmlns:a16="http://schemas.microsoft.com/office/drawing/2014/main" id="{50B9829D-A8F3-AF1C-FA6F-D697FD79ACE1}"/>
              </a:ext>
            </a:extLst>
          </p:cNvPr>
          <p:cNvSpPr txBox="1">
            <a:spLocks/>
          </p:cNvSpPr>
          <p:nvPr/>
        </p:nvSpPr>
        <p:spPr>
          <a:xfrm>
            <a:off x="8472458" y="4663217"/>
            <a:ext cx="548700" cy="3936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fr"/>
              <a:pPr algn="r"/>
              <a:t>16</a:t>
            </a:fld>
            <a:endParaRPr lang="fr"/>
          </a:p>
        </p:txBody>
      </p:sp>
      <p:pic>
        <p:nvPicPr>
          <p:cNvPr id="2" name="Image 1" descr="Une image contenant texte, capture d’écran&#10;&#10;Description générée automatiquement">
            <a:extLst>
              <a:ext uri="{FF2B5EF4-FFF2-40B4-BE49-F238E27FC236}">
                <a16:creationId xmlns:a16="http://schemas.microsoft.com/office/drawing/2014/main" id="{697F71A9-876F-207E-841C-7B540B0E759D}"/>
              </a:ext>
            </a:extLst>
          </p:cNvPr>
          <p:cNvPicPr>
            <a:picLocks noChangeAspect="1"/>
          </p:cNvPicPr>
          <p:nvPr/>
        </p:nvPicPr>
        <p:blipFill>
          <a:blip r:embed="rId4"/>
          <a:stretch>
            <a:fillRect/>
          </a:stretch>
        </p:blipFill>
        <p:spPr>
          <a:xfrm>
            <a:off x="315522" y="-8164"/>
            <a:ext cx="7655707" cy="51516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4936" y="249082"/>
            <a:ext cx="8520600" cy="572700"/>
          </a:xfrm>
          <a:prstGeom prst="rect">
            <a:avLst/>
          </a:prstGeom>
        </p:spPr>
        <p:txBody>
          <a:bodyPr spcFirstLastPara="1" wrap="square" lIns="91425" tIns="91425" rIns="91425" bIns="91425" anchor="t" anchorCtr="0">
            <a:normAutofit fontScale="90000"/>
          </a:bodyPr>
          <a:lstStyle/>
          <a:p>
            <a:r>
              <a:rPr lang="fr" sz="3100" b="1" dirty="0">
                <a:solidFill>
                  <a:schemeClr val="tx1"/>
                </a:solidFill>
                <a:latin typeface="Times New Roman"/>
                <a:cs typeface="Times New Roman"/>
              </a:rPr>
              <a:t>Tests</a:t>
            </a:r>
            <a:r>
              <a:rPr lang="fr" b="1" dirty="0">
                <a:solidFill>
                  <a:schemeClr val="tx1"/>
                </a:solidFill>
                <a:latin typeface="Times New Roman"/>
                <a:cs typeface="Times New Roman"/>
              </a:rPr>
              <a:t> et Résultats</a:t>
            </a:r>
            <a:br>
              <a:rPr lang="fr" dirty="0">
                <a:solidFill>
                  <a:schemeClr val="tx1"/>
                </a:solidFill>
                <a:latin typeface="Times New Roman"/>
                <a:cs typeface="Times New Roman"/>
              </a:rPr>
            </a:br>
            <a:endParaRPr lang="fr" dirty="0">
              <a:solidFill>
                <a:schemeClr val="tx1"/>
              </a:solidFill>
              <a:latin typeface="Times New Roman"/>
              <a:cs typeface="Times New Roman"/>
            </a:endParaRPr>
          </a:p>
          <a:p>
            <a:endParaRPr lang="fr" sz="2000" b="1" dirty="0">
              <a:solidFill>
                <a:srgbClr val="242424"/>
              </a:solidFill>
            </a:endParaRPr>
          </a:p>
        </p:txBody>
      </p:sp>
      <p:sp>
        <p:nvSpPr>
          <p:cNvPr id="102" name="Google Shape;102;p18"/>
          <p:cNvSpPr txBox="1">
            <a:spLocks noGrp="1"/>
          </p:cNvSpPr>
          <p:nvPr>
            <p:ph type="body" idx="1"/>
          </p:nvPr>
        </p:nvSpPr>
        <p:spPr>
          <a:xfrm>
            <a:off x="74700" y="1013565"/>
            <a:ext cx="8520600" cy="3416400"/>
          </a:xfrm>
          <a:prstGeom prst="rect">
            <a:avLst/>
          </a:prstGeom>
        </p:spPr>
        <p:txBody>
          <a:bodyPr spcFirstLastPara="1" wrap="square" lIns="91425" tIns="91425" rIns="91425" bIns="91425" anchor="t" anchorCtr="0">
            <a:normAutofit/>
          </a:bodyPr>
          <a:lstStyle/>
          <a:p>
            <a:pPr marL="0" indent="0">
              <a:lnSpc>
                <a:spcPct val="114999"/>
              </a:lnSpc>
              <a:buNone/>
            </a:pPr>
            <a:r>
              <a:rPr lang="fr-FR" sz="1600">
                <a:solidFill>
                  <a:srgbClr val="242424"/>
                </a:solidFill>
              </a:rPr>
              <a:t>Ajouter une publication dans la base de données </a:t>
            </a:r>
            <a:r>
              <a:rPr lang="fr-FR" sz="1600" err="1">
                <a:solidFill>
                  <a:srgbClr val="242424"/>
                </a:solidFill>
              </a:rPr>
              <a:t>dblp</a:t>
            </a:r>
            <a:r>
              <a:rPr lang="fr-FR" sz="1600">
                <a:solidFill>
                  <a:srgbClr val="242424"/>
                </a:solidFill>
              </a:rPr>
              <a:t>.</a:t>
            </a: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17</a:t>
            </a:fld>
            <a:endParaRPr/>
          </a:p>
        </p:txBody>
      </p:sp>
      <p:pic>
        <p:nvPicPr>
          <p:cNvPr id="2" name="Image 1" descr="Une image contenant texte, capture d’écran, affichage, logiciel&#10;&#10;Description générée automatiquement">
            <a:extLst>
              <a:ext uri="{FF2B5EF4-FFF2-40B4-BE49-F238E27FC236}">
                <a16:creationId xmlns:a16="http://schemas.microsoft.com/office/drawing/2014/main" id="{A61DF107-CBC9-1872-08BA-6E10DC3886BE}"/>
              </a:ext>
            </a:extLst>
          </p:cNvPr>
          <p:cNvPicPr>
            <a:picLocks noChangeAspect="1"/>
          </p:cNvPicPr>
          <p:nvPr/>
        </p:nvPicPr>
        <p:blipFill>
          <a:blip r:embed="rId4"/>
          <a:stretch>
            <a:fillRect/>
          </a:stretch>
        </p:blipFill>
        <p:spPr>
          <a:xfrm>
            <a:off x="228600" y="1660220"/>
            <a:ext cx="8663314" cy="2645080"/>
          </a:xfrm>
          <a:prstGeom prst="rect">
            <a:avLst/>
          </a:prstGeom>
        </p:spPr>
      </p:pic>
    </p:spTree>
    <p:extLst>
      <p:ext uri="{BB962C8B-B14F-4D97-AF65-F5344CB8AC3E}">
        <p14:creationId xmlns:p14="http://schemas.microsoft.com/office/powerpoint/2010/main" val="55385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3588" y="465553"/>
            <a:ext cx="8551915" cy="4582886"/>
          </a:xfrm>
          <a:prstGeom prst="rect">
            <a:avLst/>
          </a:prstGeom>
        </p:spPr>
        <p:txBody>
          <a:bodyPr spcFirstLastPara="1" wrap="square" lIns="91425" tIns="91425" rIns="91425" bIns="91425" anchor="t" anchorCtr="0">
            <a:normAutofit/>
          </a:bodyPr>
          <a:lstStyle/>
          <a:p>
            <a:pPr marL="0" indent="0">
              <a:lnSpc>
                <a:spcPct val="114999"/>
              </a:lnSpc>
              <a:buNone/>
            </a:pPr>
            <a:r>
              <a:rPr lang="fr-FR" sz="1600" dirty="0">
                <a:solidFill>
                  <a:srgbClr val="242424"/>
                </a:solidFill>
              </a:rPr>
              <a:t>Vérifier l'ajout dans le serveur secondaire </a:t>
            </a: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r>
              <a:rPr lang="fr-FR" sz="1600" dirty="0">
                <a:solidFill>
                  <a:srgbClr val="0D0D0D"/>
                </a:solidFill>
              </a:rPr>
              <a:t>La publication a bien été ajoutée.</a:t>
            </a:r>
            <a:endParaRPr lang="fr-FR" sz="1600" dirty="0"/>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a:p>
            <a:pPr marL="0" indent="0">
              <a:lnSpc>
                <a:spcPct val="114999"/>
              </a:lnSpc>
              <a:buNone/>
            </a:pPr>
            <a:endParaRPr lang="fr-FR" sz="1500" dirty="0">
              <a:solidFill>
                <a:srgbClr val="242424"/>
              </a:solidFill>
            </a:endParaRP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18</a:t>
            </a:fld>
            <a:endParaRPr/>
          </a:p>
        </p:txBody>
      </p:sp>
      <p:pic>
        <p:nvPicPr>
          <p:cNvPr id="5" name="Image 4" descr="Une image contenant texte, capture d’écran, Police&#10;&#10;Description générée automatiquement">
            <a:extLst>
              <a:ext uri="{FF2B5EF4-FFF2-40B4-BE49-F238E27FC236}">
                <a16:creationId xmlns:a16="http://schemas.microsoft.com/office/drawing/2014/main" id="{5AD1AA9A-FA8B-DB97-9E2B-22E0F9577BAF}"/>
              </a:ext>
            </a:extLst>
          </p:cNvPr>
          <p:cNvPicPr>
            <a:picLocks noChangeAspect="1"/>
          </p:cNvPicPr>
          <p:nvPr/>
        </p:nvPicPr>
        <p:blipFill>
          <a:blip r:embed="rId4"/>
          <a:stretch>
            <a:fillRect/>
          </a:stretch>
        </p:blipFill>
        <p:spPr>
          <a:xfrm>
            <a:off x="-65" y="1157288"/>
            <a:ext cx="8924925" cy="2828925"/>
          </a:xfrm>
          <a:prstGeom prst="rect">
            <a:avLst/>
          </a:prstGeom>
        </p:spPr>
      </p:pic>
    </p:spTree>
    <p:extLst>
      <p:ext uri="{BB962C8B-B14F-4D97-AF65-F5344CB8AC3E}">
        <p14:creationId xmlns:p14="http://schemas.microsoft.com/office/powerpoint/2010/main" val="262859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82528" y="614299"/>
            <a:ext cx="8504943" cy="4528085"/>
          </a:xfrm>
          <a:prstGeom prst="rect">
            <a:avLst/>
          </a:prstGeom>
        </p:spPr>
        <p:txBody>
          <a:bodyPr spcFirstLastPara="1" wrap="square" lIns="91425" tIns="91425" rIns="91425" bIns="91425" anchor="t" anchorCtr="0">
            <a:normAutofit/>
          </a:bodyPr>
          <a:lstStyle/>
          <a:p>
            <a:pPr marL="0" indent="0">
              <a:lnSpc>
                <a:spcPct val="114999"/>
              </a:lnSpc>
              <a:buNone/>
            </a:pPr>
            <a:r>
              <a:rPr lang="fr-FR" sz="1600">
                <a:solidFill>
                  <a:srgbClr val="242424"/>
                </a:solidFill>
              </a:rPr>
              <a:t>Essayer de l'ajouter directement dans le serveur secondaire</a:t>
            </a:r>
          </a:p>
          <a:p>
            <a:pPr marL="0" indent="0">
              <a:lnSpc>
                <a:spcPct val="114999"/>
              </a:lnSpc>
              <a:buNone/>
            </a:pPr>
            <a:endParaRPr lang="fr-FR" sz="16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600">
              <a:solidFill>
                <a:srgbClr val="242424"/>
              </a:solidFill>
            </a:endParaRPr>
          </a:p>
          <a:p>
            <a:pPr marL="0" indent="0">
              <a:lnSpc>
                <a:spcPct val="114999"/>
              </a:lnSpc>
              <a:buNone/>
            </a:pPr>
            <a:r>
              <a:rPr lang="fr-FR" sz="1600">
                <a:solidFill>
                  <a:srgbClr val="242424"/>
                </a:solidFill>
              </a:rPr>
              <a:t>Nous  n'avons  pas droit à l'écriture</a:t>
            </a:r>
            <a:r>
              <a:rPr lang="fr-FR" sz="1500">
                <a:solidFill>
                  <a:srgbClr val="242424"/>
                </a:solidFill>
              </a:rPr>
              <a:t> .</a:t>
            </a:r>
            <a:endParaRPr lang="fr-F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19</a:t>
            </a:fld>
            <a:endParaRPr/>
          </a:p>
        </p:txBody>
      </p:sp>
      <p:pic>
        <p:nvPicPr>
          <p:cNvPr id="3" name="Image 2" descr="Une image contenant texte, capture d’écran, Police&#10;&#10;Description générée automatiquement">
            <a:extLst>
              <a:ext uri="{FF2B5EF4-FFF2-40B4-BE49-F238E27FC236}">
                <a16:creationId xmlns:a16="http://schemas.microsoft.com/office/drawing/2014/main" id="{7BABE90A-0A51-3FD3-0E4B-464C08BC7E45}"/>
              </a:ext>
            </a:extLst>
          </p:cNvPr>
          <p:cNvPicPr>
            <a:picLocks noChangeAspect="1"/>
          </p:cNvPicPr>
          <p:nvPr/>
        </p:nvPicPr>
        <p:blipFill>
          <a:blip r:embed="rId4"/>
          <a:stretch>
            <a:fillRect/>
          </a:stretch>
        </p:blipFill>
        <p:spPr>
          <a:xfrm>
            <a:off x="86116" y="1385059"/>
            <a:ext cx="9073543" cy="2545613"/>
          </a:xfrm>
          <a:prstGeom prst="rect">
            <a:avLst/>
          </a:prstGeom>
        </p:spPr>
      </p:pic>
    </p:spTree>
    <p:extLst>
      <p:ext uri="{BB962C8B-B14F-4D97-AF65-F5344CB8AC3E}">
        <p14:creationId xmlns:p14="http://schemas.microsoft.com/office/powerpoint/2010/main" val="243516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200">
                <a:effectLst>
                  <a:outerShdw blurRad="38100" dist="38100" dir="2700000" algn="tl">
                    <a:srgbClr val="000000">
                      <a:alpha val="43137"/>
                    </a:srgbClr>
                  </a:outerShdw>
                </a:effectLst>
              </a:rPr>
              <a:t>PLAN</a:t>
            </a:r>
            <a:endParaRPr sz="3200">
              <a:effectLst>
                <a:outerShdw blurRad="38100" dist="38100" dir="2700000" algn="tl">
                  <a:srgbClr val="000000">
                    <a:alpha val="43137"/>
                  </a:srgbClr>
                </a:outerShdw>
              </a:effectLst>
            </a:endParaRPr>
          </a:p>
        </p:txBody>
      </p:sp>
      <p:sp>
        <p:nvSpPr>
          <p:cNvPr id="85" name="Google Shape;85;p16"/>
          <p:cNvSpPr txBox="1">
            <a:spLocks noGrp="1"/>
          </p:cNvSpPr>
          <p:nvPr>
            <p:ph type="body" idx="1"/>
          </p:nvPr>
        </p:nvSpPr>
        <p:spPr>
          <a:xfrm>
            <a:off x="123107" y="1019386"/>
            <a:ext cx="8473628" cy="3972242"/>
          </a:xfrm>
          <a:prstGeom prst="rect">
            <a:avLst/>
          </a:prstGeom>
        </p:spPr>
        <p:txBody>
          <a:bodyPr spcFirstLastPara="1" wrap="square" lIns="91425" tIns="91425" rIns="91425" bIns="91425" anchor="t" anchorCtr="0">
            <a:normAutofit/>
          </a:bodyPr>
          <a:lstStyle/>
          <a:p>
            <a:pPr marL="0" indent="0">
              <a:buNone/>
            </a:pPr>
            <a:r>
              <a:rPr lang="fr" sz="2000" dirty="0">
                <a:solidFill>
                  <a:schemeClr val="tx1"/>
                </a:solidFill>
                <a:cs typeface="Times New Roman"/>
              </a:rPr>
              <a:t>I-Introduction</a:t>
            </a:r>
            <a:endParaRPr lang="fr-FR" sz="2000" dirty="0">
              <a:solidFill>
                <a:schemeClr val="tx1"/>
              </a:solidFill>
              <a:cs typeface="Times New Roman"/>
            </a:endParaRPr>
          </a:p>
          <a:p>
            <a:pPr marL="0" indent="0">
              <a:lnSpc>
                <a:spcPct val="114999"/>
              </a:lnSpc>
              <a:buNone/>
            </a:pPr>
            <a:r>
              <a:rPr lang="fr" sz="2000" dirty="0">
                <a:solidFill>
                  <a:schemeClr val="tx1"/>
                </a:solidFill>
                <a:cs typeface="Times New Roman"/>
              </a:rPr>
              <a:t>II-Concepts de Base</a:t>
            </a:r>
          </a:p>
          <a:p>
            <a:pPr marL="0" indent="0">
              <a:lnSpc>
                <a:spcPct val="114999"/>
              </a:lnSpc>
              <a:buNone/>
            </a:pPr>
            <a:r>
              <a:rPr lang="fr" sz="2000" dirty="0">
                <a:solidFill>
                  <a:schemeClr val="tx1"/>
                </a:solidFill>
                <a:cs typeface="Times New Roman"/>
              </a:rPr>
              <a:t>III-Mécanismes Internes</a:t>
            </a:r>
          </a:p>
          <a:p>
            <a:pPr marL="0" indent="0">
              <a:lnSpc>
                <a:spcPct val="114999"/>
              </a:lnSpc>
              <a:buNone/>
            </a:pPr>
            <a:r>
              <a:rPr lang="fr" sz="2000" dirty="0">
                <a:solidFill>
                  <a:schemeClr val="tx1"/>
                </a:solidFill>
                <a:cs typeface="Times New Roman"/>
              </a:rPr>
              <a:t>IV-Prérequis</a:t>
            </a:r>
            <a:endParaRPr lang="fr" sz="2000" dirty="0">
              <a:solidFill>
                <a:schemeClr val="tx1"/>
              </a:solidFill>
            </a:endParaRPr>
          </a:p>
          <a:p>
            <a:pPr marL="0" indent="0">
              <a:lnSpc>
                <a:spcPct val="114999"/>
              </a:lnSpc>
              <a:buNone/>
            </a:pPr>
            <a:r>
              <a:rPr lang="fr" sz="2000" dirty="0">
                <a:solidFill>
                  <a:schemeClr val="tx1"/>
                </a:solidFill>
                <a:cs typeface="Times New Roman"/>
              </a:rPr>
              <a:t>V-Configuration des Instances</a:t>
            </a:r>
          </a:p>
          <a:p>
            <a:pPr marL="0" indent="0">
              <a:lnSpc>
                <a:spcPct val="114999"/>
              </a:lnSpc>
              <a:buNone/>
            </a:pPr>
            <a:r>
              <a:rPr lang="fr-FR" sz="2000" dirty="0">
                <a:solidFill>
                  <a:schemeClr val="tx1"/>
                </a:solidFill>
                <a:ea typeface="Calibri"/>
                <a:cs typeface="Calibri"/>
              </a:rPr>
              <a:t>Ⅵ</a:t>
            </a:r>
            <a:r>
              <a:rPr lang="fr" sz="2000" dirty="0">
                <a:solidFill>
                  <a:schemeClr val="tx1"/>
                </a:solidFill>
                <a:cs typeface="Times New Roman"/>
              </a:rPr>
              <a:t>-Initialisation du ReplicaSet</a:t>
            </a:r>
          </a:p>
          <a:p>
            <a:pPr marL="0" indent="0">
              <a:lnSpc>
                <a:spcPct val="114999"/>
              </a:lnSpc>
              <a:buNone/>
            </a:pPr>
            <a:r>
              <a:rPr lang="fr" sz="2000" dirty="0">
                <a:solidFill>
                  <a:srgbClr val="212529"/>
                </a:solidFill>
              </a:rPr>
              <a:t>VII</a:t>
            </a:r>
            <a:r>
              <a:rPr lang="fr" dirty="0">
                <a:solidFill>
                  <a:schemeClr val="tx1"/>
                </a:solidFill>
                <a:cs typeface="Times New Roman"/>
              </a:rPr>
              <a:t>-</a:t>
            </a:r>
            <a:r>
              <a:rPr lang="fr" sz="2000" dirty="0">
                <a:solidFill>
                  <a:schemeClr val="tx1"/>
                </a:solidFill>
                <a:cs typeface="Times New Roman"/>
              </a:rPr>
              <a:t>Configuration des serveurs secondaires </a:t>
            </a:r>
            <a:endParaRPr lang="fr" dirty="0">
              <a:solidFill>
                <a:schemeClr val="tx1"/>
              </a:solidFill>
            </a:endParaRPr>
          </a:p>
          <a:p>
            <a:pPr marL="0" indent="0">
              <a:lnSpc>
                <a:spcPct val="114999"/>
              </a:lnSpc>
              <a:buNone/>
            </a:pPr>
            <a:r>
              <a:rPr lang="fr" sz="2000" dirty="0">
                <a:solidFill>
                  <a:srgbClr val="212529"/>
                </a:solidFill>
              </a:rPr>
              <a:t>VIII</a:t>
            </a:r>
            <a:r>
              <a:rPr lang="fr" sz="2000" dirty="0">
                <a:solidFill>
                  <a:schemeClr val="tx1"/>
                </a:solidFill>
                <a:cs typeface="Times New Roman"/>
              </a:rPr>
              <a:t>-Définir l'arbitre</a:t>
            </a:r>
            <a:endParaRPr lang="fr" dirty="0">
              <a:solidFill>
                <a:schemeClr val="tx1"/>
              </a:solidFill>
            </a:endParaRPr>
          </a:p>
          <a:p>
            <a:pPr marL="0" indent="0">
              <a:lnSpc>
                <a:spcPct val="114999"/>
              </a:lnSpc>
              <a:buNone/>
            </a:pPr>
            <a:r>
              <a:rPr lang="fr" sz="2000" dirty="0">
                <a:solidFill>
                  <a:srgbClr val="212529"/>
                </a:solidFill>
              </a:rPr>
              <a:t>IX</a:t>
            </a:r>
            <a:r>
              <a:rPr lang="fr" sz="2000" dirty="0">
                <a:solidFill>
                  <a:schemeClr val="tx1"/>
                </a:solidFill>
                <a:cs typeface="Times New Roman"/>
              </a:rPr>
              <a:t>-Tests et Résultats</a:t>
            </a:r>
            <a:endParaRPr lang="fr" sz="2000" dirty="0">
              <a:solidFill>
                <a:schemeClr val="tx1"/>
              </a:solidFill>
            </a:endParaRPr>
          </a:p>
          <a:p>
            <a:pPr marL="0" indent="0">
              <a:lnSpc>
                <a:spcPct val="114999"/>
              </a:lnSpc>
              <a:buNone/>
            </a:pPr>
            <a:endParaRPr lang="fr" sz="2800" b="1" dirty="0">
              <a:solidFill>
                <a:schemeClr val="tx1"/>
              </a:solidFill>
              <a:cs typeface="Times New Roman"/>
            </a:endParaRPr>
          </a:p>
          <a:p>
            <a:pPr marL="0" indent="0">
              <a:lnSpc>
                <a:spcPct val="114999"/>
              </a:lnSpc>
              <a:buNone/>
            </a:pPr>
            <a:endParaRPr lang="fr" sz="2800" dirty="0">
              <a:solidFill>
                <a:schemeClr val="tx1"/>
              </a:solidFill>
              <a:latin typeface="Times New Roman"/>
              <a:cs typeface="Times New Roman"/>
            </a:endParaRPr>
          </a:p>
          <a:p>
            <a:pPr marL="0" indent="0">
              <a:lnSpc>
                <a:spcPct val="114999"/>
              </a:lnSpc>
              <a:buNone/>
            </a:pPr>
            <a:endParaRPr lang="fr" sz="2800" dirty="0">
              <a:solidFill>
                <a:schemeClr val="tx1"/>
              </a:solidFill>
              <a:latin typeface="Times New Roman"/>
              <a:cs typeface="Times New Roman"/>
            </a:endParaRPr>
          </a:p>
          <a:p>
            <a:pPr marL="0" indent="0">
              <a:lnSpc>
                <a:spcPct val="114999"/>
              </a:lnSpc>
              <a:buNone/>
            </a:pPr>
            <a:endParaRPr lang="fr" sz="2800" dirty="0">
              <a:solidFill>
                <a:schemeClr val="tx1"/>
              </a:solidFill>
              <a:latin typeface="Times New Roman"/>
              <a:cs typeface="Times New Roman"/>
            </a:endParaRPr>
          </a:p>
          <a:p>
            <a:pPr marL="0" indent="0">
              <a:lnSpc>
                <a:spcPct val="114999"/>
              </a:lnSpc>
              <a:buNone/>
            </a:pPr>
            <a:endParaRPr lang="fr" sz="2800" dirty="0">
              <a:solidFill>
                <a:schemeClr val="tx1"/>
              </a:solidFill>
              <a:latin typeface="Times New Roman"/>
              <a:cs typeface="Times New Roman"/>
            </a:endParaRPr>
          </a:p>
          <a:p>
            <a:pPr marL="0" indent="0">
              <a:lnSpc>
                <a:spcPct val="114999"/>
              </a:lnSpc>
              <a:buNone/>
            </a:pPr>
            <a:endParaRPr lang="fr" sz="2800" dirty="0">
              <a:solidFill>
                <a:schemeClr val="tx1"/>
              </a:solidFill>
              <a:latin typeface="Times New Roman"/>
              <a:cs typeface="Times New Roman"/>
            </a:endParaRPr>
          </a:p>
        </p:txBody>
      </p:sp>
      <p:pic>
        <p:nvPicPr>
          <p:cNvPr id="86" name="Google Shape;86;p16"/>
          <p:cNvPicPr preferRelativeResize="0"/>
          <p:nvPr/>
        </p:nvPicPr>
        <p:blipFill>
          <a:blip r:embed="rId3">
            <a:alphaModFix/>
          </a:blip>
          <a:stretch>
            <a:fillRect/>
          </a:stretch>
        </p:blipFill>
        <p:spPr>
          <a:xfrm>
            <a:off x="7380075" y="0"/>
            <a:ext cx="1763925" cy="5143500"/>
          </a:xfrm>
          <a:prstGeom prst="rect">
            <a:avLst/>
          </a:prstGeom>
          <a:noFill/>
          <a:ln>
            <a:noFill/>
          </a:ln>
        </p:spPr>
      </p:pic>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3588" y="614299"/>
            <a:ext cx="8504943" cy="4528085"/>
          </a:xfrm>
          <a:prstGeom prst="rect">
            <a:avLst/>
          </a:prstGeom>
        </p:spPr>
        <p:txBody>
          <a:bodyPr spcFirstLastPara="1" wrap="square" lIns="91425" tIns="91425" rIns="91425" bIns="91425" anchor="t" anchorCtr="0">
            <a:normAutofit/>
          </a:bodyPr>
          <a:lstStyle/>
          <a:p>
            <a:pPr marL="0" indent="0">
              <a:lnSpc>
                <a:spcPct val="114999"/>
              </a:lnSpc>
              <a:buNone/>
            </a:pPr>
            <a:r>
              <a:rPr lang="fr-FR" sz="1600">
                <a:solidFill>
                  <a:srgbClr val="242424"/>
                </a:solidFill>
              </a:rPr>
              <a:t>Arrêter le serveur primaire avec la commande </a:t>
            </a:r>
            <a:r>
              <a:rPr lang="fr-FR" sz="1600" err="1">
                <a:solidFill>
                  <a:srgbClr val="242424"/>
                </a:solidFill>
              </a:rPr>
              <a:t>rs.stepDown</a:t>
            </a:r>
            <a:r>
              <a:rPr lang="fr-FR" sz="1600">
                <a:solidFill>
                  <a:srgbClr val="242424"/>
                </a:solidFill>
              </a:rPr>
              <a:t>()</a:t>
            </a: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r>
              <a:rPr lang="fr-FR" sz="1600">
                <a:solidFill>
                  <a:srgbClr val="242424"/>
                </a:solidFill>
              </a:rPr>
              <a:t>Il passe directement en serveur secondaire , l'un des serveurs secondaires prend le relai.</a:t>
            </a: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a:p>
            <a:pPr marL="0" indent="0">
              <a:lnSpc>
                <a:spcPct val="114999"/>
              </a:lnSpc>
              <a:buNone/>
            </a:pPr>
            <a:endParaRPr lang="fr-FR" sz="1500">
              <a:solidFill>
                <a:srgbClr val="242424"/>
              </a:solidFill>
            </a:endParaRP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20</a:t>
            </a:fld>
            <a:endParaRPr/>
          </a:p>
        </p:txBody>
      </p:sp>
      <p:pic>
        <p:nvPicPr>
          <p:cNvPr id="4" name="Image 3" descr="Une image contenant texte, capture d’écran, Police&#10;&#10;Description générée automatiquement">
            <a:extLst>
              <a:ext uri="{FF2B5EF4-FFF2-40B4-BE49-F238E27FC236}">
                <a16:creationId xmlns:a16="http://schemas.microsoft.com/office/drawing/2014/main" id="{A4D585A8-347A-B5DB-6BE4-03DAA2FACB49}"/>
              </a:ext>
            </a:extLst>
          </p:cNvPr>
          <p:cNvPicPr>
            <a:picLocks noChangeAspect="1"/>
          </p:cNvPicPr>
          <p:nvPr/>
        </p:nvPicPr>
        <p:blipFill>
          <a:blip r:embed="rId4"/>
          <a:stretch>
            <a:fillRect/>
          </a:stretch>
        </p:blipFill>
        <p:spPr>
          <a:xfrm>
            <a:off x="269114" y="1398739"/>
            <a:ext cx="8597946" cy="2721802"/>
          </a:xfrm>
          <a:prstGeom prst="rect">
            <a:avLst/>
          </a:prstGeom>
        </p:spPr>
      </p:pic>
    </p:spTree>
    <p:extLst>
      <p:ext uri="{BB962C8B-B14F-4D97-AF65-F5344CB8AC3E}">
        <p14:creationId xmlns:p14="http://schemas.microsoft.com/office/powerpoint/2010/main" val="332985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29"/>
          <p:cNvSpPr txBox="1">
            <a:spLocks noGrp="1"/>
          </p:cNvSpPr>
          <p:nvPr>
            <p:ph type="body" idx="1"/>
          </p:nvPr>
        </p:nvSpPr>
        <p:spPr>
          <a:xfrm>
            <a:off x="6049" y="963421"/>
            <a:ext cx="9014802" cy="3040618"/>
          </a:xfrm>
          <a:prstGeom prst="rect">
            <a:avLst/>
          </a:prstGeom>
        </p:spPr>
        <p:txBody>
          <a:bodyPr spcFirstLastPara="1" wrap="square" lIns="91425" tIns="91425" rIns="91425" bIns="91425" anchor="t" anchorCtr="0">
            <a:normAutofit/>
          </a:bodyPr>
          <a:lstStyle/>
          <a:p>
            <a:pPr marL="114300" indent="0">
              <a:buNone/>
            </a:pPr>
            <a:br>
              <a:rPr lang="fr-FR" dirty="0">
                <a:latin typeface="Times New Roman" panose="02020603050405020304" pitchFamily="18" charset="0"/>
                <a:cs typeface="Times New Roman" panose="02020603050405020304" pitchFamily="18" charset="0"/>
              </a:rPr>
            </a:br>
            <a:endParaRPr lang="fr-FR"/>
          </a:p>
          <a:p>
            <a:pPr marL="114300" indent="0">
              <a:lnSpc>
                <a:spcPct val="114999"/>
              </a:lnSpc>
              <a:buNone/>
            </a:pPr>
            <a:r>
              <a:rPr lang="fr-FR" sz="2800" b="1" dirty="0">
                <a:solidFill>
                  <a:schemeClr val="tx1"/>
                </a:solidFill>
                <a:cs typeface="Times New Roman"/>
              </a:rPr>
              <a:t>QUESTIONS   /SUGGESTIONS </a:t>
            </a:r>
            <a:endParaRPr lang="fr-FR" sz="2800" b="1">
              <a:solidFill>
                <a:schemeClr val="tx1"/>
              </a:solidFill>
              <a:cs typeface="Times New Roman" panose="02020603050405020304" pitchFamily="18" charset="0"/>
            </a:endParaRPr>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21</a:t>
            </a:fld>
            <a:endParaRPr/>
          </a:p>
        </p:txBody>
      </p:sp>
      <p:pic>
        <p:nvPicPr>
          <p:cNvPr id="2" name="Google Shape;170;p26">
            <a:extLst>
              <a:ext uri="{FF2B5EF4-FFF2-40B4-BE49-F238E27FC236}">
                <a16:creationId xmlns:a16="http://schemas.microsoft.com/office/drawing/2014/main" id="{6507470C-A711-8597-1BD1-17F6ABB7B3D0}"/>
              </a:ext>
            </a:extLst>
          </p:cNvPr>
          <p:cNvPicPr preferRelativeResize="0"/>
          <p:nvPr/>
        </p:nvPicPr>
        <p:blipFill>
          <a:blip r:embed="rId3">
            <a:alphaModFix/>
          </a:blip>
          <a:stretch>
            <a:fillRect/>
          </a:stretch>
        </p:blipFill>
        <p:spPr>
          <a:xfrm>
            <a:off x="8002772" y="3175"/>
            <a:ext cx="1141228" cy="2857500"/>
          </a:xfrm>
          <a:prstGeom prst="rect">
            <a:avLst/>
          </a:prstGeom>
          <a:noFill/>
          <a:ln>
            <a:noFill/>
          </a:ln>
        </p:spPr>
      </p:pic>
    </p:spTree>
    <p:extLst>
      <p:ext uri="{BB962C8B-B14F-4D97-AF65-F5344CB8AC3E}">
        <p14:creationId xmlns:p14="http://schemas.microsoft.com/office/powerpoint/2010/main" val="72126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215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3200" b="1" dirty="0">
                <a:latin typeface="Times New Roman" panose="02020603050405020304" pitchFamily="18" charset="0"/>
                <a:cs typeface="Times New Roman" panose="02020603050405020304" pitchFamily="18" charset="0"/>
              </a:rPr>
              <a:t>INTRODUCTION</a:t>
            </a:r>
            <a:endParaRPr sz="3200" b="1" dirty="0">
              <a:latin typeface="Times New Roman" panose="02020603050405020304" pitchFamily="18" charset="0"/>
              <a:cs typeface="Times New Roman" panose="02020603050405020304" pitchFamily="18" charset="0"/>
            </a:endParaRPr>
          </a:p>
        </p:txBody>
      </p:sp>
      <p:pic>
        <p:nvPicPr>
          <p:cNvPr id="78" name="Google Shape;78;p15"/>
          <p:cNvPicPr preferRelativeResize="0"/>
          <p:nvPr/>
        </p:nvPicPr>
        <p:blipFill>
          <a:blip r:embed="rId3">
            <a:alphaModFix/>
          </a:blip>
          <a:stretch>
            <a:fillRect/>
          </a:stretch>
        </p:blipFill>
        <p:spPr>
          <a:xfrm>
            <a:off x="8321749" y="0"/>
            <a:ext cx="822250" cy="5143500"/>
          </a:xfrm>
          <a:prstGeom prst="rect">
            <a:avLst/>
          </a:prstGeom>
          <a:noFill/>
          <a:ln>
            <a:noFill/>
          </a:ln>
        </p:spPr>
      </p:pic>
      <p:sp>
        <p:nvSpPr>
          <p:cNvPr id="79" name="Google Shape;7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3</a:t>
            </a:fld>
            <a:endParaRPr/>
          </a:p>
        </p:txBody>
      </p:sp>
      <p:sp>
        <p:nvSpPr>
          <p:cNvPr id="3" name="ZoneTexte 2">
            <a:extLst>
              <a:ext uri="{FF2B5EF4-FFF2-40B4-BE49-F238E27FC236}">
                <a16:creationId xmlns:a16="http://schemas.microsoft.com/office/drawing/2014/main" id="{06A41111-E7B4-1271-27D8-46D460661ACC}"/>
              </a:ext>
            </a:extLst>
          </p:cNvPr>
          <p:cNvSpPr txBox="1"/>
          <p:nvPr/>
        </p:nvSpPr>
        <p:spPr>
          <a:xfrm>
            <a:off x="0" y="1132271"/>
            <a:ext cx="8010050" cy="1077218"/>
          </a:xfrm>
          <a:prstGeom prst="rect">
            <a:avLst/>
          </a:prstGeom>
          <a:noFill/>
        </p:spPr>
        <p:txBody>
          <a:bodyPr wrap="square" lIns="91440" tIns="45720" rIns="91440" bIns="45720" anchor="t">
            <a:spAutoFit/>
          </a:bodyPr>
          <a:lstStyle/>
          <a:p>
            <a:r>
              <a:rPr lang="fr-FR" sz="1600" dirty="0">
                <a:cs typeface="Times New Roman"/>
              </a:rPr>
              <a:t>MongoDB est une base de données NoSQL orientée documents qui offre des fonctionnalités robustes pour la gestion de données non structurées. L'un des aspects clés de MongoDB est sa capacité à assurer la haute disponibilité et la tolérance aux pannes grâce à la mise en place de </a:t>
            </a:r>
            <a:r>
              <a:rPr lang="fr-FR" sz="1600" dirty="0" err="1">
                <a:cs typeface="Times New Roman"/>
              </a:rPr>
              <a:t>ReplicaSets</a:t>
            </a:r>
            <a:r>
              <a:rPr lang="fr-FR" sz="1600" dirty="0">
                <a:cs typeface="Times New Roman"/>
              </a:rPr>
              <a:t>. </a:t>
            </a:r>
          </a:p>
        </p:txBody>
      </p:sp>
    </p:spTree>
    <p:extLst>
      <p:ext uri="{BB962C8B-B14F-4D97-AF65-F5344CB8AC3E}">
        <p14:creationId xmlns:p14="http://schemas.microsoft.com/office/powerpoint/2010/main" val="15550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459868" y="0"/>
            <a:ext cx="684132" cy="5096528"/>
          </a:xfrm>
          <a:prstGeom prst="rect">
            <a:avLst/>
          </a:prstGeom>
          <a:noFill/>
          <a:ln>
            <a:noFill/>
          </a:ln>
        </p:spPr>
      </p:pic>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4</a:t>
            </a:fld>
            <a:endParaRPr/>
          </a:p>
        </p:txBody>
      </p:sp>
      <p:sp>
        <p:nvSpPr>
          <p:cNvPr id="3" name="Titre 2">
            <a:extLst>
              <a:ext uri="{FF2B5EF4-FFF2-40B4-BE49-F238E27FC236}">
                <a16:creationId xmlns:a16="http://schemas.microsoft.com/office/drawing/2014/main" id="{64570B2B-E8EB-9821-D2FF-6C921F191BE0}"/>
              </a:ext>
            </a:extLst>
          </p:cNvPr>
          <p:cNvSpPr>
            <a:spLocks noGrp="1"/>
          </p:cNvSpPr>
          <p:nvPr>
            <p:ph type="title"/>
          </p:nvPr>
        </p:nvSpPr>
        <p:spPr>
          <a:xfrm>
            <a:off x="100323" y="272792"/>
            <a:ext cx="8520600" cy="572700"/>
          </a:xfrm>
        </p:spPr>
        <p:txBody>
          <a:bodyPr>
            <a:noAutofit/>
          </a:bodyPr>
          <a:lstStyle/>
          <a:p>
            <a:r>
              <a:rPr lang="fr" sz="3200" b="1">
                <a:solidFill>
                  <a:schemeClr val="tx1"/>
                </a:solidFill>
                <a:latin typeface="Times New Roman"/>
                <a:cs typeface="Times New Roman"/>
              </a:rPr>
              <a:t>Concepts de Base</a:t>
            </a:r>
            <a:br>
              <a:rPr lang="fr" sz="3200" b="1">
                <a:solidFill>
                  <a:schemeClr val="tx1"/>
                </a:solidFill>
                <a:latin typeface="Times New Roman"/>
                <a:cs typeface="Times New Roman"/>
              </a:rPr>
            </a:br>
            <a:br>
              <a:rPr lang="fr" sz="3200" b="1">
                <a:latin typeface="Times New Roman"/>
                <a:cs typeface="Times New Roman"/>
              </a:rPr>
            </a:br>
            <a:br>
              <a:rPr lang="fr" sz="3200" b="1">
                <a:latin typeface="Times New Roman"/>
                <a:cs typeface="Times New Roman"/>
              </a:rPr>
            </a:br>
            <a:br>
              <a:rPr lang="fr" sz="3200" b="1">
                <a:latin typeface="Times New Roman"/>
                <a:cs typeface="Times New Roman"/>
              </a:rPr>
            </a:br>
            <a:br>
              <a:rPr lang="fr" sz="3200" b="1">
                <a:latin typeface="Times New Roman"/>
                <a:cs typeface="Times New Roman"/>
              </a:rPr>
            </a:br>
            <a:br>
              <a:rPr lang="fr" sz="3200" b="1">
                <a:latin typeface="Times New Roman"/>
                <a:cs typeface="Times New Roman"/>
              </a:rPr>
            </a:br>
            <a:br>
              <a:rPr lang="fr" sz="3200" b="1">
                <a:latin typeface="Times New Roman"/>
                <a:cs typeface="Times New Roman"/>
              </a:rPr>
            </a:br>
            <a:br>
              <a:rPr lang="fr" sz="3200" b="1">
                <a:latin typeface="Times New Roman"/>
                <a:cs typeface="Times New Roman"/>
              </a:rPr>
            </a:br>
            <a:endParaRPr lang="fr" sz="3200" b="1">
              <a:solidFill>
                <a:schemeClr val="tx1"/>
              </a:solidFill>
              <a:latin typeface="Times New Roman"/>
              <a:cs typeface="Times New Roman"/>
            </a:endParaRPr>
          </a:p>
          <a:p>
            <a:endParaRPr lang="fr" sz="3200" b="1">
              <a:solidFill>
                <a:schemeClr val="tx1"/>
              </a:solidFill>
              <a:latin typeface="Times New Roman"/>
              <a:cs typeface="Times New Roman"/>
            </a:endParaRPr>
          </a:p>
        </p:txBody>
      </p:sp>
      <p:pic>
        <p:nvPicPr>
          <p:cNvPr id="2" name="Image 1" descr="Une image contenant texte, capture d’écran, diagramme, Police&#10;&#10;Description générée automatiquement">
            <a:extLst>
              <a:ext uri="{FF2B5EF4-FFF2-40B4-BE49-F238E27FC236}">
                <a16:creationId xmlns:a16="http://schemas.microsoft.com/office/drawing/2014/main" id="{547D46A4-B135-80EC-AA17-FA6C5ECDCB41}"/>
              </a:ext>
            </a:extLst>
          </p:cNvPr>
          <p:cNvPicPr>
            <a:picLocks noChangeAspect="1"/>
          </p:cNvPicPr>
          <p:nvPr/>
        </p:nvPicPr>
        <p:blipFill>
          <a:blip r:embed="rId4"/>
          <a:stretch>
            <a:fillRect/>
          </a:stretch>
        </p:blipFill>
        <p:spPr>
          <a:xfrm>
            <a:off x="5877838" y="1314884"/>
            <a:ext cx="2743199" cy="3320093"/>
          </a:xfrm>
          <a:prstGeom prst="rect">
            <a:avLst/>
          </a:prstGeom>
        </p:spPr>
      </p:pic>
      <p:sp>
        <p:nvSpPr>
          <p:cNvPr id="6" name="Google Shape;93;p17">
            <a:extLst>
              <a:ext uri="{FF2B5EF4-FFF2-40B4-BE49-F238E27FC236}">
                <a16:creationId xmlns:a16="http://schemas.microsoft.com/office/drawing/2014/main" id="{23C4791F-B414-DE56-CA5A-EB27F3DAC5C7}"/>
              </a:ext>
            </a:extLst>
          </p:cNvPr>
          <p:cNvSpPr txBox="1">
            <a:spLocks noGrp="1"/>
          </p:cNvSpPr>
          <p:nvPr/>
        </p:nvSpPr>
        <p:spPr>
          <a:xfrm>
            <a:off x="-1452" y="964585"/>
            <a:ext cx="5882306" cy="26961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ct val="114999"/>
              </a:lnSpc>
              <a:buNone/>
            </a:pPr>
            <a:r>
              <a:rPr lang="fr-FR" b="1" dirty="0">
                <a:solidFill>
                  <a:srgbClr val="0D0D0D"/>
                </a:solidFill>
              </a:rPr>
              <a:t>Qu'est-ce qu'un </a:t>
            </a:r>
            <a:r>
              <a:rPr lang="fr-FR" b="1" dirty="0" err="1">
                <a:solidFill>
                  <a:srgbClr val="0D0D0D"/>
                </a:solidFill>
              </a:rPr>
              <a:t>ReplicaSet</a:t>
            </a:r>
            <a:r>
              <a:rPr lang="fr-FR" b="1" dirty="0">
                <a:solidFill>
                  <a:srgbClr val="0D0D0D"/>
                </a:solidFill>
              </a:rPr>
              <a:t> ?</a:t>
            </a:r>
            <a:endParaRPr lang="fr-FR" b="1" dirty="0"/>
          </a:p>
          <a:p>
            <a:pPr>
              <a:lnSpc>
                <a:spcPct val="114999"/>
              </a:lnSpc>
              <a:buNone/>
            </a:pPr>
            <a:endParaRPr lang="fr-FR" sz="1600" b="1" dirty="0">
              <a:solidFill>
                <a:srgbClr val="0D0D0D"/>
              </a:solidFill>
            </a:endParaRPr>
          </a:p>
          <a:p>
            <a:pPr>
              <a:lnSpc>
                <a:spcPct val="114999"/>
              </a:lnSpc>
              <a:buNone/>
            </a:pPr>
            <a:r>
              <a:rPr lang="fr-FR" sz="1600" dirty="0">
                <a:solidFill>
                  <a:srgbClr val="0D0D0D"/>
                </a:solidFill>
              </a:rPr>
              <a:t>Un </a:t>
            </a:r>
            <a:r>
              <a:rPr lang="fr-FR" sz="1600" dirty="0" err="1">
                <a:solidFill>
                  <a:srgbClr val="0D0D0D"/>
                </a:solidFill>
              </a:rPr>
              <a:t>ReplicaSet</a:t>
            </a:r>
            <a:r>
              <a:rPr lang="fr-FR" sz="1600" dirty="0">
                <a:solidFill>
                  <a:srgbClr val="0D0D0D"/>
                </a:solidFill>
              </a:rPr>
              <a:t> dans MongoDB est un groupe d'instances</a:t>
            </a:r>
            <a:endParaRPr lang="fr-FR" sz="1600" dirty="0">
              <a:solidFill>
                <a:srgbClr val="595959"/>
              </a:solidFill>
            </a:endParaRPr>
          </a:p>
          <a:p>
            <a:pPr>
              <a:lnSpc>
                <a:spcPct val="114999"/>
              </a:lnSpc>
              <a:buNone/>
            </a:pPr>
            <a:r>
              <a:rPr lang="fr-FR" sz="1600" dirty="0" err="1">
                <a:solidFill>
                  <a:srgbClr val="0D0D0D"/>
                </a:solidFill>
              </a:rPr>
              <a:t>mongod</a:t>
            </a:r>
            <a:r>
              <a:rPr lang="fr-FR" sz="1600" dirty="0">
                <a:solidFill>
                  <a:srgbClr val="0D0D0D"/>
                </a:solidFill>
              </a:rPr>
              <a:t> qui maintiennent la même copie des données.</a:t>
            </a:r>
            <a:endParaRPr lang="fr-FR" sz="1600" dirty="0"/>
          </a:p>
          <a:p>
            <a:pPr>
              <a:lnSpc>
                <a:spcPct val="114999"/>
              </a:lnSpc>
              <a:buNone/>
            </a:pPr>
            <a:endParaRPr lang="fr-FR" sz="1600" dirty="0">
              <a:solidFill>
                <a:srgbClr val="000000"/>
              </a:solidFill>
            </a:endParaRPr>
          </a:p>
          <a:p>
            <a:pPr marL="285750" indent="-285750">
              <a:lnSpc>
                <a:spcPct val="114999"/>
              </a:lnSpc>
            </a:pPr>
            <a:r>
              <a:rPr lang="fr-FR" sz="1600" b="1" dirty="0">
                <a:solidFill>
                  <a:srgbClr val="0D0D0D"/>
                </a:solidFill>
              </a:rPr>
              <a:t>Un membre primaire</a:t>
            </a:r>
            <a:r>
              <a:rPr lang="fr-FR" sz="1600" dirty="0">
                <a:solidFill>
                  <a:srgbClr val="0D0D0D"/>
                </a:solidFill>
              </a:rPr>
              <a:t> </a:t>
            </a:r>
          </a:p>
          <a:p>
            <a:pPr marL="285750" indent="-285750">
              <a:lnSpc>
                <a:spcPct val="114999"/>
              </a:lnSpc>
            </a:pPr>
            <a:r>
              <a:rPr lang="fr-FR" sz="1600" b="1" dirty="0">
                <a:solidFill>
                  <a:srgbClr val="0D0D0D"/>
                </a:solidFill>
              </a:rPr>
              <a:t>Des membres secondaires</a:t>
            </a:r>
            <a:r>
              <a:rPr lang="fr-FR" sz="1600" dirty="0">
                <a:solidFill>
                  <a:srgbClr val="0D0D0D"/>
                </a:solidFill>
              </a:rPr>
              <a:t> </a:t>
            </a:r>
          </a:p>
          <a:p>
            <a:pPr marL="285750" indent="-285750">
              <a:lnSpc>
                <a:spcPct val="114999"/>
              </a:lnSpc>
            </a:pPr>
            <a:r>
              <a:rPr lang="fr-FR" sz="1600" b="1" dirty="0">
                <a:solidFill>
                  <a:srgbClr val="0D0D0D"/>
                </a:solidFill>
              </a:rPr>
              <a:t>Membres arbitres</a:t>
            </a:r>
            <a:r>
              <a:rPr lang="fr-FR" sz="1600" dirty="0">
                <a:solidFill>
                  <a:srgbClr val="0D0D0D"/>
                </a:solidFill>
              </a:rPr>
              <a:t> </a:t>
            </a:r>
          </a:p>
        </p:txBody>
      </p:sp>
    </p:spTree>
    <p:extLst>
      <p:ext uri="{BB962C8B-B14F-4D97-AF65-F5344CB8AC3E}">
        <p14:creationId xmlns:p14="http://schemas.microsoft.com/office/powerpoint/2010/main" val="276356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 sz="3100" b="1">
                <a:solidFill>
                  <a:schemeClr val="tx1"/>
                </a:solidFill>
                <a:latin typeface="Times New Roman"/>
                <a:cs typeface="Times New Roman"/>
              </a:rPr>
              <a:t>Mécanismes Internes</a:t>
            </a:r>
          </a:p>
          <a:p>
            <a:pPr marL="0" lvl="0" indent="0" algn="l">
              <a:spcBef>
                <a:spcPts val="0"/>
              </a:spcBef>
              <a:spcAft>
                <a:spcPts val="0"/>
              </a:spcAft>
              <a:buNone/>
            </a:pPr>
            <a:endParaRPr lang="fr" b="1"/>
          </a:p>
        </p:txBody>
      </p:sp>
      <p:sp>
        <p:nvSpPr>
          <p:cNvPr id="102" name="Google Shape;102;p18"/>
          <p:cNvSpPr txBox="1">
            <a:spLocks noGrp="1"/>
          </p:cNvSpPr>
          <p:nvPr>
            <p:ph type="body" idx="1"/>
          </p:nvPr>
        </p:nvSpPr>
        <p:spPr>
          <a:xfrm>
            <a:off x="74700" y="919620"/>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fr-FR" sz="1600" b="1">
                <a:solidFill>
                  <a:schemeClr val="tx1"/>
                </a:solidFill>
              </a:rPr>
              <a:t>Elections </a:t>
            </a:r>
            <a:r>
              <a:rPr lang="fr-FR" sz="1600">
                <a:solidFill>
                  <a:srgbClr val="0D0D0D"/>
                </a:solidFill>
              </a:rPr>
              <a:t>: Lorsque le membre primaire devient indisponible, les membres secondaires organisent une élection pour élire un nouveau primaire.</a:t>
            </a:r>
            <a:endParaRPr lang="fr-FR" sz="1600"/>
          </a:p>
          <a:p>
            <a:pPr marL="285750" indent="-285750">
              <a:lnSpc>
                <a:spcPct val="114999"/>
              </a:lnSpc>
            </a:pPr>
            <a:r>
              <a:rPr lang="fr-FR" sz="1600" b="1" err="1">
                <a:solidFill>
                  <a:schemeClr val="tx1"/>
                </a:solidFill>
              </a:rPr>
              <a:t>Replication</a:t>
            </a:r>
            <a:r>
              <a:rPr lang="fr-FR" sz="1600" b="1">
                <a:solidFill>
                  <a:schemeClr val="tx1"/>
                </a:solidFill>
              </a:rPr>
              <a:t> </a:t>
            </a:r>
            <a:r>
              <a:rPr lang="fr-FR" sz="1600" b="1" err="1">
                <a:solidFill>
                  <a:schemeClr val="tx1"/>
                </a:solidFill>
              </a:rPr>
              <a:t>Oplog</a:t>
            </a:r>
            <a:r>
              <a:rPr lang="fr-FR" sz="1600">
                <a:solidFill>
                  <a:srgbClr val="0D0D0D"/>
                </a:solidFill>
              </a:rPr>
              <a:t> : Chaque membre secondaire maintient un journal des opérations (</a:t>
            </a:r>
            <a:r>
              <a:rPr lang="fr-FR" sz="1600" err="1">
                <a:solidFill>
                  <a:srgbClr val="0D0D0D"/>
                </a:solidFill>
              </a:rPr>
              <a:t>oplog</a:t>
            </a:r>
            <a:r>
              <a:rPr lang="fr-FR" sz="1600">
                <a:solidFill>
                  <a:srgbClr val="0D0D0D"/>
                </a:solidFill>
              </a:rPr>
              <a:t>) qui enregistre toutes les modifications apportées à la base de données.</a:t>
            </a:r>
            <a:endParaRPr lang="fr-FR" sz="1600"/>
          </a:p>
          <a:p>
            <a:pPr marL="285750" indent="-285750">
              <a:lnSpc>
                <a:spcPct val="114999"/>
              </a:lnSpc>
            </a:pPr>
            <a:r>
              <a:rPr lang="fr-FR" sz="1600" b="1" err="1">
                <a:solidFill>
                  <a:schemeClr val="tx1"/>
                </a:solidFill>
              </a:rPr>
              <a:t>Heartbeats</a:t>
            </a:r>
            <a:r>
              <a:rPr lang="fr-FR" sz="1600">
                <a:solidFill>
                  <a:srgbClr val="0D0D0D"/>
                </a:solidFill>
              </a:rPr>
              <a:t> : Les membres d'un </a:t>
            </a:r>
            <a:r>
              <a:rPr lang="fr-FR" sz="1600" err="1">
                <a:solidFill>
                  <a:srgbClr val="0D0D0D"/>
                </a:solidFill>
              </a:rPr>
              <a:t>ReplicaSet</a:t>
            </a:r>
            <a:r>
              <a:rPr lang="fr-FR" sz="1600">
                <a:solidFill>
                  <a:srgbClr val="0D0D0D"/>
                </a:solidFill>
              </a:rPr>
              <a:t> échangent régulièrement des </a:t>
            </a:r>
            <a:r>
              <a:rPr lang="fr-FR" sz="1600" err="1">
                <a:solidFill>
                  <a:srgbClr val="0D0D0D"/>
                </a:solidFill>
              </a:rPr>
              <a:t>heartbeats</a:t>
            </a:r>
            <a:r>
              <a:rPr lang="fr-FR" sz="1600">
                <a:solidFill>
                  <a:srgbClr val="0D0D0D"/>
                </a:solidFill>
              </a:rPr>
              <a:t> pour vérifier la disponibilité des autres membres.</a:t>
            </a:r>
            <a:endParaRPr lang="fr-FR" sz="1600"/>
          </a:p>
          <a:p>
            <a:pPr marL="114300" indent="0">
              <a:lnSpc>
                <a:spcPts val="2100"/>
              </a:lnSpc>
              <a:spcBef>
                <a:spcPts val="200"/>
              </a:spcBef>
              <a:buNone/>
            </a:pPr>
            <a:endParaRPr lang="fr-FR" b="1" u="sng">
              <a:solidFill>
                <a:srgbClr val="1F3763"/>
              </a:solidFill>
              <a:latin typeface="Times New Roman"/>
              <a:cs typeface="Times New Roman"/>
            </a:endParaRPr>
          </a:p>
        </p:txBody>
      </p:sp>
      <p:pic>
        <p:nvPicPr>
          <p:cNvPr id="103" name="Google Shape;103;p18"/>
          <p:cNvPicPr preferRelativeResize="0"/>
          <p:nvPr/>
        </p:nvPicPr>
        <p:blipFill>
          <a:blip r:embed="rId3">
            <a:alphaModFix/>
          </a:blip>
          <a:stretch>
            <a:fillRect/>
          </a:stretch>
        </p:blipFill>
        <p:spPr>
          <a:xfrm>
            <a:off x="8595300" y="-21265"/>
            <a:ext cx="548700" cy="3790686"/>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5</a:t>
            </a:fld>
            <a:endParaRPr/>
          </a:p>
        </p:txBody>
      </p:sp>
      <p:pic>
        <p:nvPicPr>
          <p:cNvPr id="3" name="Image 2" descr="alt text">
            <a:extLst>
              <a:ext uri="{FF2B5EF4-FFF2-40B4-BE49-F238E27FC236}">
                <a16:creationId xmlns:a16="http://schemas.microsoft.com/office/drawing/2014/main" id="{C119E9CC-5825-D05F-F8ED-0F7BF34BCC22}"/>
              </a:ext>
            </a:extLst>
          </p:cNvPr>
          <p:cNvPicPr>
            <a:picLocks noChangeAspect="1"/>
          </p:cNvPicPr>
          <p:nvPr/>
        </p:nvPicPr>
        <p:blipFill>
          <a:blip r:embed="rId4"/>
          <a:stretch>
            <a:fillRect/>
          </a:stretch>
        </p:blipFill>
        <p:spPr>
          <a:xfrm>
            <a:off x="2801133" y="2874521"/>
            <a:ext cx="4856967" cy="2197155"/>
          </a:xfrm>
          <a:prstGeom prst="rect">
            <a:avLst/>
          </a:prstGeom>
        </p:spPr>
      </p:pic>
      <p:sp>
        <p:nvSpPr>
          <p:cNvPr id="4" name="TextBox 12">
            <a:extLst>
              <a:ext uri="{FF2B5EF4-FFF2-40B4-BE49-F238E27FC236}">
                <a16:creationId xmlns:a16="http://schemas.microsoft.com/office/drawing/2014/main" id="{384E31BC-B899-4A08-8BC5-AA171576B97B}"/>
              </a:ext>
            </a:extLst>
          </p:cNvPr>
          <p:cNvSpPr txBox="1"/>
          <p:nvPr/>
        </p:nvSpPr>
        <p:spPr>
          <a:xfrm>
            <a:off x="7947569" y="3093312"/>
            <a:ext cx="800219" cy="369332"/>
          </a:xfrm>
          <a:prstGeom prst="rect">
            <a:avLst/>
          </a:prstGeom>
          <a:solidFill>
            <a:srgbClr val="7030A0"/>
          </a:solidFill>
        </p:spPr>
        <p:style>
          <a:lnRef idx="1">
            <a:schemeClr val="accent3"/>
          </a:lnRef>
          <a:fillRef idx="3">
            <a:schemeClr val="accent3"/>
          </a:fillRef>
          <a:effectRef idx="2">
            <a:schemeClr val="accent3"/>
          </a:effectRef>
          <a:fontRef idx="minor">
            <a:schemeClr val="lt1"/>
          </a:fontRef>
        </p:style>
        <p:txBody>
          <a:bodyPr wrap="none" lIns="91440" tIns="45720" rIns="91440" bIns="4572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err="1"/>
              <a:t>Oplog</a:t>
            </a:r>
          </a:p>
        </p:txBody>
      </p:sp>
      <p:cxnSp>
        <p:nvCxnSpPr>
          <p:cNvPr id="5" name="Straight Arrow Connector 11">
            <a:extLst>
              <a:ext uri="{FF2B5EF4-FFF2-40B4-BE49-F238E27FC236}">
                <a16:creationId xmlns:a16="http://schemas.microsoft.com/office/drawing/2014/main" id="{6AB7460A-8928-4D1A-A12A-545A63FAE6AB}"/>
              </a:ext>
            </a:extLst>
          </p:cNvPr>
          <p:cNvCxnSpPr/>
          <p:nvPr/>
        </p:nvCxnSpPr>
        <p:spPr>
          <a:xfrm>
            <a:off x="5820688" y="3240060"/>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8"/>
          <p:cNvSpPr txBox="1">
            <a:spLocks noGrp="1"/>
          </p:cNvSpPr>
          <p:nvPr>
            <p:ph type="body" idx="1"/>
          </p:nvPr>
        </p:nvSpPr>
        <p:spPr>
          <a:xfrm>
            <a:off x="202633" y="836228"/>
            <a:ext cx="8066372" cy="3845713"/>
          </a:xfrm>
          <a:prstGeom prst="rect">
            <a:avLst/>
          </a:prstGeom>
        </p:spPr>
        <p:txBody>
          <a:bodyPr spcFirstLastPara="1" wrap="square" lIns="91425" tIns="91425" rIns="91425" bIns="91425" anchor="t" anchorCtr="0">
            <a:normAutofit/>
          </a:bodyPr>
          <a:lstStyle/>
          <a:p>
            <a:pPr>
              <a:lnSpc>
                <a:spcPct val="114999"/>
              </a:lnSpc>
              <a:buNone/>
            </a:pPr>
            <a:r>
              <a:rPr lang="fr-FR" sz="1600" b="1">
                <a:solidFill>
                  <a:srgbClr val="0D0D0D"/>
                </a:solidFill>
              </a:rPr>
              <a:t>Avantages des </a:t>
            </a:r>
            <a:r>
              <a:rPr lang="fr-FR" sz="1600" b="1" err="1">
                <a:solidFill>
                  <a:srgbClr val="0D0D0D"/>
                </a:solidFill>
              </a:rPr>
              <a:t>ReplicaSets</a:t>
            </a:r>
            <a:endParaRPr lang="fr-FR" sz="1600" b="1">
              <a:solidFill>
                <a:srgbClr val="0D0D0D"/>
              </a:solidFill>
            </a:endParaRPr>
          </a:p>
          <a:p>
            <a:pPr>
              <a:lnSpc>
                <a:spcPct val="114999"/>
              </a:lnSpc>
              <a:buNone/>
            </a:pPr>
            <a:endParaRPr lang="fr-FR" sz="1600" b="1">
              <a:solidFill>
                <a:srgbClr val="0D0D0D"/>
              </a:solidFill>
            </a:endParaRPr>
          </a:p>
          <a:p>
            <a:pPr marL="285750" indent="-285750">
              <a:lnSpc>
                <a:spcPct val="114999"/>
              </a:lnSpc>
            </a:pPr>
            <a:r>
              <a:rPr lang="fr-FR" sz="1600">
                <a:solidFill>
                  <a:srgbClr val="0D0D0D"/>
                </a:solidFill>
              </a:rPr>
              <a:t>Haute disponibilité                                          Mise à jour en continu</a:t>
            </a:r>
            <a:endParaRPr lang="fr-FR" sz="1600"/>
          </a:p>
          <a:p>
            <a:pPr marL="285750" indent="-285750">
              <a:lnSpc>
                <a:spcPct val="114999"/>
              </a:lnSpc>
            </a:pPr>
            <a:endParaRPr lang="fr-FR" sz="1600">
              <a:solidFill>
                <a:srgbClr val="0D0D0D"/>
              </a:solidFill>
            </a:endParaRPr>
          </a:p>
          <a:p>
            <a:pPr marL="285750" indent="-285750">
              <a:lnSpc>
                <a:spcPct val="114999"/>
              </a:lnSpc>
            </a:pPr>
            <a:endParaRPr lang="fr-FR" sz="1600">
              <a:solidFill>
                <a:srgbClr val="0D0D0D"/>
              </a:solidFill>
            </a:endParaRPr>
          </a:p>
          <a:p>
            <a:pPr marL="285750" indent="-285750">
              <a:lnSpc>
                <a:spcPct val="114999"/>
              </a:lnSpc>
            </a:pPr>
            <a:r>
              <a:rPr lang="fr-FR" sz="1600">
                <a:solidFill>
                  <a:srgbClr val="0D0D0D"/>
                </a:solidFill>
              </a:rPr>
              <a:t>Tolérance aux pannes                                    Flexibilité de déploiement</a:t>
            </a:r>
          </a:p>
          <a:p>
            <a:pPr marL="285750" indent="-285750">
              <a:lnSpc>
                <a:spcPct val="114999"/>
              </a:lnSpc>
            </a:pPr>
            <a:endParaRPr lang="fr-FR" sz="1600">
              <a:solidFill>
                <a:srgbClr val="0D0D0D"/>
              </a:solidFill>
            </a:endParaRPr>
          </a:p>
          <a:p>
            <a:pPr marL="0" indent="0">
              <a:lnSpc>
                <a:spcPct val="114999"/>
              </a:lnSpc>
              <a:buNone/>
            </a:pPr>
            <a:endParaRPr lang="fr-FR" sz="1600">
              <a:solidFill>
                <a:srgbClr val="0D0D0D"/>
              </a:solidFill>
            </a:endParaRPr>
          </a:p>
          <a:p>
            <a:pPr marL="285750" indent="-285750">
              <a:lnSpc>
                <a:spcPct val="114999"/>
              </a:lnSpc>
            </a:pPr>
            <a:r>
              <a:rPr lang="fr-FR" sz="1600">
                <a:solidFill>
                  <a:srgbClr val="0D0D0D"/>
                </a:solidFill>
              </a:rPr>
              <a:t>Lecture scalable</a:t>
            </a:r>
            <a:endParaRPr lang="fr-FR" sz="1600"/>
          </a:p>
          <a:p>
            <a:pPr marL="0" indent="0">
              <a:lnSpc>
                <a:spcPct val="114999"/>
              </a:lnSpc>
              <a:buNone/>
            </a:pPr>
            <a:br>
              <a:rPr lang="en-US"/>
            </a:br>
            <a:endParaRPr lang="fr-FR" sz="1600"/>
          </a:p>
        </p:txBody>
      </p:sp>
      <p:pic>
        <p:nvPicPr>
          <p:cNvPr id="103" name="Google Shape;103;p18"/>
          <p:cNvPicPr preferRelativeResize="0"/>
          <p:nvPr/>
        </p:nvPicPr>
        <p:blipFill>
          <a:blip r:embed="rId3">
            <a:alphaModFix/>
          </a:blip>
          <a:stretch>
            <a:fillRect/>
          </a:stretch>
        </p:blipFill>
        <p:spPr>
          <a:xfrm>
            <a:off x="8257002" y="-21265"/>
            <a:ext cx="886997" cy="4459479"/>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 sz="3100" b="1" dirty="0">
                <a:solidFill>
                  <a:schemeClr val="tx1"/>
                </a:solidFill>
                <a:latin typeface="Times New Roman"/>
                <a:cs typeface="Times New Roman"/>
              </a:rPr>
              <a:t>Prérequis</a:t>
            </a:r>
          </a:p>
          <a:p>
            <a:pPr marL="0" lvl="0" indent="0" algn="l">
              <a:spcBef>
                <a:spcPts val="0"/>
              </a:spcBef>
              <a:spcAft>
                <a:spcPts val="0"/>
              </a:spcAft>
              <a:buNone/>
            </a:pPr>
            <a:endParaRPr lang="fr" dirty="0"/>
          </a:p>
        </p:txBody>
      </p:sp>
      <p:sp>
        <p:nvSpPr>
          <p:cNvPr id="102" name="Google Shape;102;p18"/>
          <p:cNvSpPr txBox="1">
            <a:spLocks noGrp="1"/>
          </p:cNvSpPr>
          <p:nvPr>
            <p:ph type="body" idx="1"/>
          </p:nvPr>
        </p:nvSpPr>
        <p:spPr>
          <a:xfrm>
            <a:off x="-1570" y="1249702"/>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fr-FR" sz="1600" b="1">
                <a:solidFill>
                  <a:schemeClr val="tx1"/>
                </a:solidFill>
              </a:rPr>
              <a:t>MongoDB installé</a:t>
            </a:r>
            <a:r>
              <a:rPr lang="fr-FR" sz="1600">
                <a:solidFill>
                  <a:srgbClr val="0D0D0D"/>
                </a:solidFill>
              </a:rPr>
              <a:t> sur chaque serveur participant au </a:t>
            </a:r>
            <a:r>
              <a:rPr lang="fr-FR" sz="1600" err="1">
                <a:solidFill>
                  <a:srgbClr val="0D0D0D"/>
                </a:solidFill>
              </a:rPr>
              <a:t>ReplicaSet</a:t>
            </a:r>
            <a:r>
              <a:rPr lang="fr-FR" sz="1600">
                <a:solidFill>
                  <a:srgbClr val="0D0D0D"/>
                </a:solidFill>
              </a:rPr>
              <a:t>.</a:t>
            </a:r>
            <a:endParaRPr lang="fr-FR" sz="1600"/>
          </a:p>
          <a:p>
            <a:pPr marL="285750" indent="-285750">
              <a:lnSpc>
                <a:spcPct val="114999"/>
              </a:lnSpc>
            </a:pPr>
            <a:r>
              <a:rPr lang="fr-FR" sz="1600" b="1">
                <a:solidFill>
                  <a:schemeClr val="tx1"/>
                </a:solidFill>
              </a:rPr>
              <a:t>Accès réseau</a:t>
            </a:r>
            <a:r>
              <a:rPr lang="fr-FR" sz="1600">
                <a:solidFill>
                  <a:srgbClr val="0D0D0D"/>
                </a:solidFill>
              </a:rPr>
              <a:t> entre les serveurs pour permettre la communication entre les membres</a:t>
            </a:r>
            <a:endParaRPr lang="fr-FR" sz="1600">
              <a:solidFill>
                <a:srgbClr val="595959"/>
              </a:solidFill>
            </a:endParaRPr>
          </a:p>
          <a:p>
            <a:pPr marL="0" indent="0">
              <a:lnSpc>
                <a:spcPct val="114999"/>
              </a:lnSpc>
              <a:buNone/>
            </a:pPr>
            <a:r>
              <a:rPr lang="fr-FR" sz="1600">
                <a:solidFill>
                  <a:srgbClr val="0D0D0D"/>
                </a:solidFill>
              </a:rPr>
              <a:t>   du </a:t>
            </a:r>
            <a:r>
              <a:rPr lang="fr-FR" sz="1600" err="1">
                <a:solidFill>
                  <a:srgbClr val="0D0D0D"/>
                </a:solidFill>
              </a:rPr>
              <a:t>ReplicaSet</a:t>
            </a:r>
            <a:r>
              <a:rPr lang="fr-FR" sz="1600">
                <a:solidFill>
                  <a:srgbClr val="0D0D0D"/>
                </a:solidFill>
              </a:rPr>
              <a:t>.</a:t>
            </a:r>
            <a:endParaRPr lang="fr-FR" sz="1600"/>
          </a:p>
          <a:p>
            <a:pPr marL="285750" indent="-285750">
              <a:lnSpc>
                <a:spcPct val="114999"/>
              </a:lnSpc>
            </a:pPr>
            <a:r>
              <a:rPr lang="fr-FR" sz="1600" b="1">
                <a:solidFill>
                  <a:schemeClr val="tx1"/>
                </a:solidFill>
              </a:rPr>
              <a:t>Configuration des ports</a:t>
            </a:r>
            <a:r>
              <a:rPr lang="fr-FR" sz="1600">
                <a:solidFill>
                  <a:srgbClr val="0D0D0D"/>
                </a:solidFill>
              </a:rPr>
              <a:t> : MongoDB utilise par défaut le port 27017, qui doit être </a:t>
            </a:r>
            <a:endParaRPr lang="fr-FR" sz="1600">
              <a:solidFill>
                <a:srgbClr val="595959"/>
              </a:solidFill>
            </a:endParaRPr>
          </a:p>
          <a:p>
            <a:pPr marL="0" indent="0">
              <a:lnSpc>
                <a:spcPct val="114999"/>
              </a:lnSpc>
              <a:buNone/>
            </a:pPr>
            <a:r>
              <a:rPr lang="fr-FR" sz="1600">
                <a:solidFill>
                  <a:srgbClr val="0D0D0D"/>
                </a:solidFill>
              </a:rPr>
              <a:t>   ouvert et accessible.</a:t>
            </a:r>
            <a:endParaRPr lang="fr-FR" sz="1600"/>
          </a:p>
          <a:p>
            <a:pPr marL="114300" indent="0">
              <a:lnSpc>
                <a:spcPct val="114999"/>
              </a:lnSpc>
              <a:buNone/>
            </a:pPr>
            <a:endParaRPr lang="fr-FR" sz="1600" b="1">
              <a:solidFill>
                <a:schemeClr val="tx1"/>
              </a:solidFill>
            </a:endParaRPr>
          </a:p>
        </p:txBody>
      </p:sp>
      <p:pic>
        <p:nvPicPr>
          <p:cNvPr id="103" name="Google Shape;103;p18"/>
          <p:cNvPicPr preferRelativeResize="0"/>
          <p:nvPr/>
        </p:nvPicPr>
        <p:blipFill>
          <a:blip r:embed="rId3">
            <a:alphaModFix/>
          </a:blip>
          <a:stretch>
            <a:fillRect/>
          </a:stretch>
        </p:blipFill>
        <p:spPr>
          <a:xfrm>
            <a:off x="8307572" y="-48026"/>
            <a:ext cx="836428" cy="4811411"/>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416567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fr" b="1">
                <a:solidFill>
                  <a:schemeClr val="tx1"/>
                </a:solidFill>
                <a:latin typeface="Times New Roman"/>
                <a:cs typeface="Times New Roman"/>
              </a:rPr>
              <a:t>Configuration des Instances</a:t>
            </a:r>
          </a:p>
          <a:p>
            <a:pPr marL="0" lvl="0" indent="0" algn="l">
              <a:spcBef>
                <a:spcPts val="0"/>
              </a:spcBef>
              <a:spcAft>
                <a:spcPts val="0"/>
              </a:spcAft>
              <a:buNone/>
            </a:pPr>
            <a:endParaRPr lang="fr" b="1">
              <a:latin typeface="Times New Roman"/>
            </a:endParaRPr>
          </a:p>
        </p:txBody>
      </p:sp>
      <p:sp>
        <p:nvSpPr>
          <p:cNvPr id="102" name="Google Shape;102;p18"/>
          <p:cNvSpPr txBox="1">
            <a:spLocks noGrp="1"/>
          </p:cNvSpPr>
          <p:nvPr>
            <p:ph type="body" idx="1"/>
          </p:nvPr>
        </p:nvSpPr>
        <p:spPr>
          <a:xfrm>
            <a:off x="-1169" y="1017725"/>
            <a:ext cx="8497114" cy="4136646"/>
          </a:xfrm>
          <a:prstGeom prst="rect">
            <a:avLst/>
          </a:prstGeom>
        </p:spPr>
        <p:txBody>
          <a:bodyPr spcFirstLastPara="1" wrap="square" lIns="91425" tIns="91425" rIns="91425" bIns="91425" anchor="t" anchorCtr="0">
            <a:normAutofit/>
          </a:bodyPr>
          <a:lstStyle/>
          <a:p>
            <a:pPr>
              <a:lnSpc>
                <a:spcPct val="114999"/>
              </a:lnSpc>
            </a:pPr>
            <a:r>
              <a:rPr lang="fr-FR" sz="1600">
                <a:solidFill>
                  <a:schemeClr val="tx1"/>
                </a:solidFill>
              </a:rPr>
              <a:t>Créer  les dossiers  pour les serveurs secondaires dans le répertoire C:/</a:t>
            </a:r>
            <a:endParaRPr lang="fr-FR">
              <a:solidFill>
                <a:schemeClr val="tx1"/>
              </a:solidFill>
            </a:endParaRPr>
          </a:p>
          <a:p>
            <a:pPr>
              <a:lnSpc>
                <a:spcPct val="114999"/>
              </a:lnSpc>
              <a:buNone/>
            </a:pPr>
            <a:endParaRPr lang="fr-FR">
              <a:solidFill>
                <a:schemeClr val="tx1"/>
              </a:solidFill>
            </a:endParaRPr>
          </a:p>
          <a:p>
            <a:pPr>
              <a:lnSpc>
                <a:spcPct val="114999"/>
              </a:lnSpc>
              <a:buNone/>
            </a:pPr>
            <a:endParaRPr lang="fr-FR">
              <a:solidFill>
                <a:schemeClr val="tx1"/>
              </a:solidFill>
            </a:endParaRPr>
          </a:p>
          <a:p>
            <a:pPr>
              <a:lnSpc>
                <a:spcPct val="114999"/>
              </a:lnSpc>
              <a:buNone/>
            </a:pPr>
            <a:endParaRPr lang="fr-FR">
              <a:solidFill>
                <a:schemeClr val="tx1"/>
              </a:solidFill>
            </a:endParaRPr>
          </a:p>
          <a:p>
            <a:pPr>
              <a:lnSpc>
                <a:spcPct val="114999"/>
              </a:lnSpc>
            </a:pPr>
            <a:endParaRPr lang="fr-FR">
              <a:solidFill>
                <a:schemeClr val="tx1"/>
              </a:solidFill>
            </a:endParaRPr>
          </a:p>
          <a:p>
            <a:pPr>
              <a:lnSpc>
                <a:spcPct val="114999"/>
              </a:lnSpc>
            </a:pPr>
            <a:r>
              <a:rPr lang="fr-FR">
                <a:solidFill>
                  <a:schemeClr val="tx1"/>
                </a:solidFill>
              </a:rPr>
              <a:t>Créer trois sous  dossiers </a:t>
            </a:r>
            <a:r>
              <a:rPr lang="fr-FR" sz="1600">
                <a:solidFill>
                  <a:schemeClr val="tx1"/>
                </a:solidFill>
              </a:rPr>
              <a:t> (</a:t>
            </a:r>
            <a:r>
              <a:rPr lang="fr-FR">
                <a:solidFill>
                  <a:schemeClr val="tx1"/>
                </a:solidFill>
              </a:rPr>
              <a:t> config , </a:t>
            </a:r>
            <a:r>
              <a:rPr lang="fr-FR" err="1">
                <a:solidFill>
                  <a:schemeClr val="tx1"/>
                </a:solidFill>
              </a:rPr>
              <a:t>db</a:t>
            </a:r>
            <a:r>
              <a:rPr lang="fr-FR">
                <a:solidFill>
                  <a:schemeClr val="tx1"/>
                </a:solidFill>
              </a:rPr>
              <a:t> et log )</a:t>
            </a:r>
          </a:p>
          <a:p>
            <a:pPr>
              <a:lnSpc>
                <a:spcPct val="114999"/>
              </a:lnSpc>
            </a:pPr>
            <a:r>
              <a:rPr lang="fr-FR">
                <a:solidFill>
                  <a:schemeClr val="tx1"/>
                </a:solidFill>
              </a:rPr>
              <a:t>Ajouter la configuration du fichier "</a:t>
            </a:r>
            <a:r>
              <a:rPr lang="fr-FR" err="1">
                <a:solidFill>
                  <a:schemeClr val="tx1"/>
                </a:solidFill>
              </a:rPr>
              <a:t>mongo.cfg</a:t>
            </a:r>
            <a:r>
              <a:rPr lang="fr-FR">
                <a:solidFill>
                  <a:schemeClr val="tx1"/>
                </a:solidFill>
              </a:rPr>
              <a:t>" dans le sous dossier "config"</a:t>
            </a:r>
          </a:p>
        </p:txBody>
      </p:sp>
      <p:pic>
        <p:nvPicPr>
          <p:cNvPr id="103" name="Google Shape;103;p18"/>
          <p:cNvPicPr preferRelativeResize="0"/>
          <p:nvPr/>
        </p:nvPicPr>
        <p:blipFill>
          <a:blip r:embed="rId3">
            <a:alphaModFix/>
          </a:blip>
          <a:stretch>
            <a:fillRect/>
          </a:stretch>
        </p:blipFill>
        <p:spPr>
          <a:xfrm>
            <a:off x="8279220" y="0"/>
            <a:ext cx="864780" cy="2857500"/>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8</a:t>
            </a:fld>
            <a:endParaRPr/>
          </a:p>
        </p:txBody>
      </p:sp>
      <p:pic>
        <p:nvPicPr>
          <p:cNvPr id="2" name="Image 1" descr="Une image contenant texte, capture d’écran, Police, ligne&#10;&#10;Description générée automatiquement">
            <a:extLst>
              <a:ext uri="{FF2B5EF4-FFF2-40B4-BE49-F238E27FC236}">
                <a16:creationId xmlns:a16="http://schemas.microsoft.com/office/drawing/2014/main" id="{CD3FACD6-D6E0-E5D3-0F71-663F9BAC408F}"/>
              </a:ext>
            </a:extLst>
          </p:cNvPr>
          <p:cNvPicPr>
            <a:picLocks noChangeAspect="1"/>
          </p:cNvPicPr>
          <p:nvPr/>
        </p:nvPicPr>
        <p:blipFill rotWithShape="1">
          <a:blip r:embed="rId4"/>
          <a:srcRect t="14151" r="21" b="3263"/>
          <a:stretch/>
        </p:blipFill>
        <p:spPr>
          <a:xfrm>
            <a:off x="101774" y="1648813"/>
            <a:ext cx="9024649" cy="762217"/>
          </a:xfrm>
          <a:prstGeom prst="rect">
            <a:avLst/>
          </a:prstGeom>
        </p:spPr>
      </p:pic>
      <p:pic>
        <p:nvPicPr>
          <p:cNvPr id="4" name="Image 3" descr="Une image contenant texte, capture d’écran, affichage, logiciel&#10;&#10;Description générée automatiquement">
            <a:extLst>
              <a:ext uri="{FF2B5EF4-FFF2-40B4-BE49-F238E27FC236}">
                <a16:creationId xmlns:a16="http://schemas.microsoft.com/office/drawing/2014/main" id="{B1F3065C-2FD2-2AC2-30E0-A7864A83F511}"/>
              </a:ext>
            </a:extLst>
          </p:cNvPr>
          <p:cNvPicPr>
            <a:picLocks noChangeAspect="1"/>
          </p:cNvPicPr>
          <p:nvPr/>
        </p:nvPicPr>
        <p:blipFill>
          <a:blip r:embed="rId5"/>
          <a:stretch>
            <a:fillRect/>
          </a:stretch>
        </p:blipFill>
        <p:spPr>
          <a:xfrm>
            <a:off x="753155" y="3455533"/>
            <a:ext cx="6706960" cy="1685927"/>
          </a:xfrm>
          <a:prstGeom prst="rect">
            <a:avLst/>
          </a:prstGeom>
        </p:spPr>
      </p:pic>
    </p:spTree>
    <p:extLst>
      <p:ext uri="{BB962C8B-B14F-4D97-AF65-F5344CB8AC3E}">
        <p14:creationId xmlns:p14="http://schemas.microsoft.com/office/powerpoint/2010/main" val="417846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fr" sz="3100" b="1">
                <a:solidFill>
                  <a:schemeClr val="tx1"/>
                </a:solidFill>
                <a:latin typeface="Times New Roman"/>
                <a:cs typeface="Times New Roman"/>
              </a:rPr>
              <a:t>Initialisation du </a:t>
            </a:r>
            <a:r>
              <a:rPr lang="fr" sz="3100" b="1" err="1">
                <a:solidFill>
                  <a:schemeClr val="tx1"/>
                </a:solidFill>
                <a:latin typeface="Times New Roman"/>
                <a:cs typeface="Times New Roman"/>
              </a:rPr>
              <a:t>ReplicaSet</a:t>
            </a:r>
            <a:endParaRPr lang="fr" sz="3100" b="1">
              <a:solidFill>
                <a:schemeClr val="tx1"/>
              </a:solidFill>
              <a:latin typeface="Times New Roman"/>
              <a:cs typeface="Times New Roman"/>
            </a:endParaRPr>
          </a:p>
          <a:p>
            <a:pPr marL="0" lvl="0" indent="0" algn="l">
              <a:spcBef>
                <a:spcPts val="0"/>
              </a:spcBef>
              <a:spcAft>
                <a:spcPts val="0"/>
              </a:spcAft>
              <a:buNone/>
            </a:pPr>
            <a:endParaRPr lang="fr"/>
          </a:p>
        </p:txBody>
      </p:sp>
      <p:sp>
        <p:nvSpPr>
          <p:cNvPr id="102" name="Google Shape;102;p18"/>
          <p:cNvSpPr txBox="1">
            <a:spLocks noGrp="1"/>
          </p:cNvSpPr>
          <p:nvPr>
            <p:ph type="body" idx="1"/>
          </p:nvPr>
        </p:nvSpPr>
        <p:spPr>
          <a:xfrm>
            <a:off x="-48142" y="1017725"/>
            <a:ext cx="8520600" cy="3416400"/>
          </a:xfrm>
          <a:prstGeom prst="rect">
            <a:avLst/>
          </a:prstGeom>
        </p:spPr>
        <p:txBody>
          <a:bodyPr spcFirstLastPara="1" wrap="square" lIns="91425" tIns="91425" rIns="91425" bIns="91425" anchor="t" anchorCtr="0">
            <a:normAutofit/>
          </a:bodyPr>
          <a:lstStyle/>
          <a:p>
            <a:pPr>
              <a:lnSpc>
                <a:spcPct val="114999"/>
              </a:lnSpc>
            </a:pPr>
            <a:r>
              <a:rPr lang="fr-FR" sz="1600">
                <a:solidFill>
                  <a:srgbClr val="242424"/>
                </a:solidFill>
              </a:rPr>
              <a:t>Arrêtez MongoDB.</a:t>
            </a:r>
            <a:endParaRPr lang="fr-FR" sz="1600">
              <a:solidFill>
                <a:srgbClr val="000000"/>
              </a:solidFill>
            </a:endParaRPr>
          </a:p>
          <a:p>
            <a:pPr>
              <a:lnSpc>
                <a:spcPct val="114999"/>
              </a:lnSpc>
            </a:pPr>
            <a:endParaRPr lang="fr-FR">
              <a:solidFill>
                <a:srgbClr val="242424"/>
              </a:solidFill>
            </a:endParaRPr>
          </a:p>
          <a:p>
            <a:pPr>
              <a:lnSpc>
                <a:spcPct val="114999"/>
              </a:lnSpc>
            </a:pPr>
            <a:endParaRPr lang="fr-FR">
              <a:solidFill>
                <a:srgbClr val="242424"/>
              </a:solidFill>
            </a:endParaRPr>
          </a:p>
          <a:p>
            <a:pPr>
              <a:lnSpc>
                <a:spcPct val="114999"/>
              </a:lnSpc>
            </a:pPr>
            <a:endParaRPr lang="fr-FR">
              <a:solidFill>
                <a:srgbClr val="242424"/>
              </a:solidFill>
            </a:endParaRPr>
          </a:p>
          <a:p>
            <a:pPr>
              <a:lnSpc>
                <a:spcPct val="114999"/>
              </a:lnSpc>
            </a:pPr>
            <a:endParaRPr lang="fr-FR">
              <a:solidFill>
                <a:srgbClr val="242424"/>
              </a:solidFill>
            </a:endParaRPr>
          </a:p>
          <a:p>
            <a:pPr>
              <a:lnSpc>
                <a:spcPct val="114999"/>
              </a:lnSpc>
            </a:pPr>
            <a:endParaRPr lang="fr-FR">
              <a:solidFill>
                <a:srgbClr val="242424"/>
              </a:solidFill>
            </a:endParaRPr>
          </a:p>
          <a:p>
            <a:pPr>
              <a:lnSpc>
                <a:spcPct val="114999"/>
              </a:lnSpc>
            </a:pPr>
            <a:r>
              <a:rPr lang="fr-FR" sz="1600">
                <a:solidFill>
                  <a:srgbClr val="242424"/>
                </a:solidFill>
              </a:rPr>
              <a:t>Exécuter l'invite de commande en tant qu'administrateur </a:t>
            </a:r>
            <a:endParaRPr lang="fr-FR" sz="1600"/>
          </a:p>
          <a:p>
            <a:pPr>
              <a:lnSpc>
                <a:spcPct val="114999"/>
              </a:lnSpc>
            </a:pPr>
            <a:r>
              <a:rPr lang="fr-FR" sz="1600">
                <a:solidFill>
                  <a:srgbClr val="242424"/>
                </a:solidFill>
              </a:rPr>
              <a:t>configuration du serveur principal MongoDB</a:t>
            </a:r>
            <a:endParaRPr lang="fr-FR" sz="1600"/>
          </a:p>
          <a:p>
            <a:pPr>
              <a:lnSpc>
                <a:spcPct val="114999"/>
              </a:lnSpc>
            </a:pPr>
            <a:endParaRPr lang="fr-FR" sz="1600">
              <a:solidFill>
                <a:srgbClr val="242424"/>
              </a:solidFill>
            </a:endParaRPr>
          </a:p>
          <a:p>
            <a:pPr>
              <a:lnSpc>
                <a:spcPct val="114999"/>
              </a:lnSpc>
              <a:buNone/>
            </a:pPr>
            <a:endParaRPr lang="fr-FR" sz="1600">
              <a:solidFill>
                <a:srgbClr val="242424"/>
              </a:solidFill>
            </a:endParaRPr>
          </a:p>
          <a:p>
            <a:pPr>
              <a:lnSpc>
                <a:spcPct val="114999"/>
              </a:lnSpc>
              <a:buNone/>
            </a:pPr>
            <a:endParaRPr lang="fr-FR">
              <a:solidFill>
                <a:srgbClr val="242424"/>
              </a:solidFill>
            </a:endParaRPr>
          </a:p>
        </p:txBody>
      </p:sp>
      <p:pic>
        <p:nvPicPr>
          <p:cNvPr id="103" name="Google Shape;103;p18"/>
          <p:cNvPicPr preferRelativeResize="0"/>
          <p:nvPr/>
        </p:nvPicPr>
        <p:blipFill>
          <a:blip r:embed="rId3">
            <a:alphaModFix/>
          </a:blip>
          <a:stretch>
            <a:fillRect/>
          </a:stretch>
        </p:blipFill>
        <p:spPr>
          <a:xfrm>
            <a:off x="8250865" y="-39355"/>
            <a:ext cx="893134" cy="3172415"/>
          </a:xfrm>
          <a:prstGeom prst="rect">
            <a:avLst/>
          </a:prstGeom>
          <a:noFill/>
          <a:ln>
            <a:noFill/>
          </a:ln>
        </p:spPr>
      </p:pic>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9</a:t>
            </a:fld>
            <a:endParaRPr/>
          </a:p>
        </p:txBody>
      </p:sp>
      <p:pic>
        <p:nvPicPr>
          <p:cNvPr id="4" name="Image 3" descr="Une image contenant texte, capture d’écran, Police, nombre&#10;&#10;Description générée automatiquement">
            <a:extLst>
              <a:ext uri="{FF2B5EF4-FFF2-40B4-BE49-F238E27FC236}">
                <a16:creationId xmlns:a16="http://schemas.microsoft.com/office/drawing/2014/main" id="{22B609B9-23CE-0888-EEFA-8E5F573D0D85}"/>
              </a:ext>
            </a:extLst>
          </p:cNvPr>
          <p:cNvPicPr>
            <a:picLocks noChangeAspect="1"/>
          </p:cNvPicPr>
          <p:nvPr/>
        </p:nvPicPr>
        <p:blipFill>
          <a:blip r:embed="rId4"/>
          <a:stretch>
            <a:fillRect/>
          </a:stretch>
        </p:blipFill>
        <p:spPr>
          <a:xfrm>
            <a:off x="2841381" y="1391349"/>
            <a:ext cx="2743199" cy="1430284"/>
          </a:xfrm>
          <a:prstGeom prst="rect">
            <a:avLst/>
          </a:prstGeom>
        </p:spPr>
      </p:pic>
      <p:pic>
        <p:nvPicPr>
          <p:cNvPr id="5" name="Image 4" descr="Une image contenant texte, capture d’écran, Police&#10;&#10;Description générée automatiquement">
            <a:extLst>
              <a:ext uri="{FF2B5EF4-FFF2-40B4-BE49-F238E27FC236}">
                <a16:creationId xmlns:a16="http://schemas.microsoft.com/office/drawing/2014/main" id="{9C036C16-02CB-186E-02E0-A48FAF667F4C}"/>
              </a:ext>
            </a:extLst>
          </p:cNvPr>
          <p:cNvPicPr>
            <a:picLocks noChangeAspect="1"/>
          </p:cNvPicPr>
          <p:nvPr/>
        </p:nvPicPr>
        <p:blipFill>
          <a:blip r:embed="rId5"/>
          <a:stretch>
            <a:fillRect/>
          </a:stretch>
        </p:blipFill>
        <p:spPr>
          <a:xfrm>
            <a:off x="-40820" y="3583226"/>
            <a:ext cx="9184820" cy="1242763"/>
          </a:xfrm>
          <a:prstGeom prst="rect">
            <a:avLst/>
          </a:prstGeom>
        </p:spPr>
      </p:pic>
    </p:spTree>
    <p:extLst>
      <p:ext uri="{BB962C8B-B14F-4D97-AF65-F5344CB8AC3E}">
        <p14:creationId xmlns:p14="http://schemas.microsoft.com/office/powerpoint/2010/main" val="24379997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765</Words>
  <Application>Microsoft Office PowerPoint</Application>
  <PresentationFormat>Affichage à l'écran (16:9)</PresentationFormat>
  <Paragraphs>226</Paragraphs>
  <Slides>21</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Roboto</vt:lpstr>
      <vt:lpstr>Calibri</vt:lpstr>
      <vt:lpstr>Arial</vt:lpstr>
      <vt:lpstr>Times New Roman</vt:lpstr>
      <vt:lpstr>Simple Light</vt:lpstr>
      <vt:lpstr>Etude et mise en œuvre du replicaset avec MongoDB</vt:lpstr>
      <vt:lpstr>PLAN</vt:lpstr>
      <vt:lpstr>INTRODUCTION</vt:lpstr>
      <vt:lpstr>Concepts de Base         </vt:lpstr>
      <vt:lpstr>Mécanismes Internes </vt:lpstr>
      <vt:lpstr>Présentation PowerPoint</vt:lpstr>
      <vt:lpstr>Prérequis </vt:lpstr>
      <vt:lpstr>Configuration des Instances </vt:lpstr>
      <vt:lpstr>Initialisation du ReplicaSet </vt:lpstr>
      <vt:lpstr>Présentation PowerPoint</vt:lpstr>
      <vt:lpstr>Présentation PowerPoint</vt:lpstr>
      <vt:lpstr>Configuration des serveurs secondaires</vt:lpstr>
      <vt:lpstr>Intégration des serveurs secondaires dans le replicaset </vt:lpstr>
      <vt:lpstr>Présentation PowerPoint</vt:lpstr>
      <vt:lpstr>Présentation PowerPoint</vt:lpstr>
      <vt:lpstr>Présentation PowerPoint</vt:lpstr>
      <vt:lpstr>Tests et Résultats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et Serveur Interactif Vocal</dc:title>
  <cp:lastModifiedBy>Sophie Basse SENE</cp:lastModifiedBy>
  <cp:revision>28</cp:revision>
  <dcterms:modified xsi:type="dcterms:W3CDTF">2024-06-02T13:13:19Z</dcterms:modified>
</cp:coreProperties>
</file>