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Inter Medium"/>
      <p:regular r:id="rId10"/>
      <p:bold r:id="rId11"/>
      <p:italic r:id="rId12"/>
      <p:boldItalic r:id="rId13"/>
    </p:embeddedFont>
    <p:embeddedFont>
      <p:font typeface="JetBrains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sm+5YV0DU9gmu7iHwEHt0GVK4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Medium-bold.fntdata"/><Relationship Id="rId10" Type="http://schemas.openxmlformats.org/officeDocument/2006/relationships/font" Target="fonts/InterMedium-regular.fntdata"/><Relationship Id="rId13" Type="http://schemas.openxmlformats.org/officeDocument/2006/relationships/font" Target="fonts/InterMedium-boldItalic.fntdata"/><Relationship Id="rId12" Type="http://schemas.openxmlformats.org/officeDocument/2006/relationships/font" Target="fonts/Inter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etBrainsMono-bold.fntdata"/><Relationship Id="rId14" Type="http://schemas.openxmlformats.org/officeDocument/2006/relationships/font" Target="fonts/JetBrainsMono-regular.fntdata"/><Relationship Id="rId17" Type="http://schemas.openxmlformats.org/officeDocument/2006/relationships/font" Target="fonts/JetBrainsMono-boldItalic.fntdata"/><Relationship Id="rId16" Type="http://schemas.openxmlformats.org/officeDocument/2006/relationships/font" Target="fonts/JetBrains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/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7"/>
          <p:cNvSpPr txBox="1"/>
          <p:nvPr>
            <p:ph idx="1" type="subTitle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7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7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7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720000" y="1144114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-232075" y="108902"/>
            <a:ext cx="1394674" cy="2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55820"/>
          <a:stretch/>
        </p:blipFill>
        <p:spPr>
          <a:xfrm>
            <a:off x="8024500" y="4777552"/>
            <a:ext cx="1394674" cy="2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 flipH="1" rot="10800000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2135550" y="1189100"/>
            <a:ext cx="48729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2135550" y="3153500"/>
            <a:ext cx="4872900" cy="44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10"/>
          <p:cNvSpPr/>
          <p:nvPr/>
        </p:nvSpPr>
        <p:spPr>
          <a:xfrm rot="-5400000">
            <a:off x="8265000" y="594900"/>
            <a:ext cx="14739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0"/>
          <p:cNvGrpSpPr/>
          <p:nvPr/>
        </p:nvGrpSpPr>
        <p:grpSpPr>
          <a:xfrm>
            <a:off x="212876" y="4827445"/>
            <a:ext cx="867371" cy="83100"/>
            <a:chOff x="81151" y="4950070"/>
            <a:chExt cx="867371" cy="83100"/>
          </a:xfrm>
        </p:grpSpPr>
        <p:sp>
          <p:nvSpPr>
            <p:cNvPr id="30" name="Google Shape;30;p10"/>
            <p:cNvSpPr/>
            <p:nvPr/>
          </p:nvSpPr>
          <p:spPr>
            <a:xfrm>
              <a:off x="81151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340476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606098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865422" y="4950070"/>
              <a:ext cx="83100" cy="8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3"/>
          <p:cNvGrpSpPr/>
          <p:nvPr/>
        </p:nvGrpSpPr>
        <p:grpSpPr>
          <a:xfrm rot="5400000">
            <a:off x="-224746" y="4494567"/>
            <a:ext cx="970040" cy="126300"/>
            <a:chOff x="6435928" y="2154143"/>
            <a:chExt cx="970040" cy="126300"/>
          </a:xfrm>
        </p:grpSpPr>
        <p:sp>
          <p:nvSpPr>
            <p:cNvPr id="39" name="Google Shape;39;p13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3"/>
          <p:cNvSpPr/>
          <p:nvPr/>
        </p:nvSpPr>
        <p:spPr>
          <a:xfrm flipH="1" rot="10800000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45" name="Google Shape;45;p13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 flipH="1" rot="-5400000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 flipH="1" rot="-5400000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50" name="Google Shape;50;p14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b="1" i="0" sz="3000" u="none" cap="none" strike="noStrike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b="0" i="0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713225" y="1392300"/>
            <a:ext cx="5575742" cy="16271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/>
              <a:t>PAS Challenge 2024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713223" y="3165125"/>
            <a:ext cx="6549349" cy="3674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1400"/>
              <a:t>Problème 3 : L’IA appliquée à la détection des fuites de Pipelines de Gaz</a:t>
            </a:r>
            <a:endParaRPr sz="1400"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-5044" l="-1587" r="14790" t="20678"/>
          <a:stretch/>
        </p:blipFill>
        <p:spPr>
          <a:xfrm>
            <a:off x="6934000" y="-42475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-295325" y="4113700"/>
            <a:ext cx="1783800" cy="1783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488475" y="4114606"/>
            <a:ext cx="27767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Equipe : XelTech</a:t>
            </a:r>
            <a:endParaRPr b="1" i="0" sz="1600" u="none" cap="none" strike="noStrike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Sophie Basse SENE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Khalifa Babacar DIOUF</a:t>
            </a:r>
            <a:endParaRPr b="1" i="0" sz="1600" u="none" cap="none" strike="noStrike">
              <a:solidFill>
                <a:srgbClr val="00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descr="Gas Leak Icon PNG Images, Vectors Free Download - Pngtree"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2628" y="4057875"/>
            <a:ext cx="1183780" cy="1183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Artificial Intelligence AI icon flat vector illustration" id="65" name="Google Shape;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518994" y="4"/>
            <a:ext cx="1625006" cy="162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>
                <a:solidFill>
                  <a:srgbClr val="285EFF"/>
                </a:solidFill>
              </a:rPr>
              <a:t>Problématique</a:t>
            </a:r>
            <a:endParaRPr>
              <a:solidFill>
                <a:srgbClr val="285EFF"/>
              </a:solidFill>
            </a:endParaRPr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522645" y="1093078"/>
            <a:ext cx="8516099" cy="1639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2400"/>
              <a:t>	</a:t>
            </a:r>
            <a:r>
              <a:rPr lang="fr-FR" sz="1800"/>
              <a:t>Pertes économiques     	                   Dommages environnementaux</a:t>
            </a:r>
            <a:endParaRPr sz="1600"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600"/>
              <a:t>	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600"/>
              <a:t>	Risque d’explosion                          	     Détection difficile de fuites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1400"/>
              <a:t>  </a:t>
            </a:r>
            <a:endParaRPr sz="1400"/>
          </a:p>
        </p:txBody>
      </p:sp>
      <p:sp>
        <p:nvSpPr>
          <p:cNvPr id="72" name="Google Shape;72;p2"/>
          <p:cNvSpPr txBox="1"/>
          <p:nvPr/>
        </p:nvSpPr>
        <p:spPr>
          <a:xfrm>
            <a:off x="720000" y="2938268"/>
            <a:ext cx="6824527" cy="437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</a:pPr>
            <a:r>
              <a:rPr b="1" i="0" lang="fr-FR" sz="3000" u="none" cap="none" strike="noStrike">
                <a:solidFill>
                  <a:srgbClr val="285E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Objectif principal</a:t>
            </a:r>
            <a:endParaRPr b="1" i="0" sz="3000" u="none" cap="none" strike="noStrike">
              <a:solidFill>
                <a:srgbClr val="285E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889333" y="3451255"/>
            <a:ext cx="6879778" cy="14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Créer un outil d’Intelligence Artificielle capable de détecter et localiser efficacement les fuites.</a:t>
            </a:r>
            <a:endParaRPr b="0" i="0" sz="18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378110" y="406782"/>
            <a:ext cx="306516" cy="358349"/>
            <a:chOff x="-48237000" y="2342650"/>
            <a:chExt cx="256800" cy="300225"/>
          </a:xfrm>
        </p:grpSpPr>
        <p:sp>
          <p:nvSpPr>
            <p:cNvPr id="75" name="Google Shape;75;p2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2064324" y="4306862"/>
            <a:ext cx="360109" cy="359154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conomy Down With Coin And Arrow Vector, Economy Down, Economy, Recession  PNG and Vector with Transparent Background for Free Download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34" y="1099230"/>
            <a:ext cx="632486" cy="421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ure Forest Cartoon Vector Hd Images, Cartoon Natural Disaster Forest  Fire, Cartoon, Natural Disaster, Fire PNG Image For Free Download" id="80" name="Google Shape;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333" y="1829313"/>
            <a:ext cx="478978" cy="478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 found - Free ui icons" id="81" name="Google Shape;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941" y="1879951"/>
            <a:ext cx="428340" cy="428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ironmental, pollution icon - Download on Iconfinder" id="82" name="Google Shape;8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4294" y="1093078"/>
            <a:ext cx="576368" cy="57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>
                <a:solidFill>
                  <a:srgbClr val="285EFF"/>
                </a:solidFill>
              </a:rPr>
              <a:t>Méthodologie</a:t>
            </a:r>
            <a:endParaRPr>
              <a:solidFill>
                <a:srgbClr val="285EFF"/>
              </a:solidFill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26993" y="1228616"/>
            <a:ext cx="7942944" cy="3344398"/>
            <a:chOff x="6993" y="84503"/>
            <a:chExt cx="7942944" cy="3344398"/>
          </a:xfrm>
        </p:grpSpPr>
        <p:sp>
          <p:nvSpPr>
            <p:cNvPr id="89" name="Google Shape;89;p3"/>
            <p:cNvSpPr/>
            <p:nvPr/>
          </p:nvSpPr>
          <p:spPr>
            <a:xfrm>
              <a:off x="6993" y="84503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43726" y="121236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Utilisation des données des capteurs de pression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Exploitation des données collectées entre Gadiaga et SOCOCIM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81184" y="452387"/>
              <a:ext cx="443132" cy="5183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2281184" y="556063"/>
              <a:ext cx="310192" cy="31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933341" y="84503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2970074" y="121236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Méthodes de chute de pression (Pressure Drop)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Analyse des variations de pression pour détecter les anomalies éventuelles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207532" y="452387"/>
              <a:ext cx="443132" cy="5183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5207532" y="556063"/>
              <a:ext cx="310192" cy="31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59689" y="84503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5896422" y="121236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Analyses statistiques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Calcul des moyennes et écarts types pour établir des seuils pertinents.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Détection des anomalies lorsque les seuils sont dépassés.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6683247" y="1484970"/>
              <a:ext cx="443132" cy="5183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6749299" y="1522594"/>
              <a:ext cx="311029" cy="310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859689" y="2174752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5896422" y="2211485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Détection d’anomalies 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Mise en place de méthodes pour signaler les fuites potentielles dès qu’un dépassement de seuil est observé.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-10799985">
              <a:off x="5232615" y="2542629"/>
              <a:ext cx="443132" cy="5183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 rot="15">
              <a:off x="5365555" y="2646305"/>
              <a:ext cx="310192" cy="31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933341" y="2174739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2970074" y="2211472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Utilisation d’un algorithme de Machine Learning 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fr-F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Entraînement d’un modèle pour prédire la probabilité de fuite en fonction des variations de pression.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10799985">
              <a:off x="2306267" y="2542629"/>
              <a:ext cx="443132" cy="5183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 rot="-15">
              <a:off x="2439207" y="2646305"/>
              <a:ext cx="310192" cy="31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93" y="2174752"/>
              <a:ext cx="2090248" cy="125414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7A97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43726" y="2211485"/>
              <a:ext cx="2016782" cy="1180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fr-F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Localisation de fuites à partir des valeurs seuils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8100330" y="118613"/>
            <a:ext cx="1043670" cy="856457"/>
            <a:chOff x="2834167" y="3548603"/>
            <a:chExt cx="1286100" cy="1055400"/>
          </a:xfrm>
        </p:grpSpPr>
        <p:sp>
          <p:nvSpPr>
            <p:cNvPr id="112" name="Google Shape;112;p3"/>
            <p:cNvSpPr/>
            <p:nvPr/>
          </p:nvSpPr>
          <p:spPr>
            <a:xfrm>
              <a:off x="3013990" y="3631817"/>
              <a:ext cx="926431" cy="788572"/>
            </a:xfrm>
            <a:custGeom>
              <a:rect b="b" l="l" r="r" t="t"/>
              <a:pathLst>
                <a:path extrusionOk="0" h="25196" w="25197">
                  <a:moveTo>
                    <a:pt x="1" y="0"/>
                  </a:moveTo>
                  <a:lnTo>
                    <a:pt x="12599" y="25195"/>
                  </a:lnTo>
                  <a:lnTo>
                    <a:pt x="25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 rot="10800000">
              <a:off x="2834167" y="3548603"/>
              <a:ext cx="1286100" cy="1055400"/>
            </a:xfrm>
            <a:prstGeom prst="triangle">
              <a:avLst>
                <a:gd fmla="val 4999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529226" y="359528"/>
            <a:ext cx="8002981" cy="4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</a:pPr>
            <a:r>
              <a:rPr b="1" i="0" lang="fr-FR" sz="3000" u="none" cap="none" strike="noStrike">
                <a:solidFill>
                  <a:srgbClr val="285E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Avantages clés de notre solution</a:t>
            </a:r>
            <a:endParaRPr b="1" i="0" sz="3000" u="none" cap="none" strike="noStrike">
              <a:solidFill>
                <a:srgbClr val="285E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73975" y="1142230"/>
            <a:ext cx="7716154" cy="3423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75612" y="1142229"/>
            <a:ext cx="7844762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Précision accrue :</a:t>
            </a: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Détection et localisation des fuites avec une grande précision.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Détection en temps réel :</a:t>
            </a: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Réaction rapide et efficace aux incidents, minimisant les impacts.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Sécurité :</a:t>
            </a: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Garantit la confidentialité et la fiabilité des données.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Réduction des coûts :</a:t>
            </a: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Solution économique, nécessitant un investissement minimal pour la mise en œuvre.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Adaptabilité et Scalabilité</a:t>
            </a:r>
            <a:r>
              <a:rPr b="0" i="0" lang="fr-FR" sz="1600" u="none" cap="none" strike="noStrik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: Une solution conçue pour s'adapter et évoluer facilement selon les besoins.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8010372" y="4565422"/>
            <a:ext cx="1043670" cy="856457"/>
            <a:chOff x="2834167" y="3548603"/>
            <a:chExt cx="1286100" cy="1055400"/>
          </a:xfrm>
        </p:grpSpPr>
        <p:sp>
          <p:nvSpPr>
            <p:cNvPr id="122" name="Google Shape;122;p4"/>
            <p:cNvSpPr/>
            <p:nvPr/>
          </p:nvSpPr>
          <p:spPr>
            <a:xfrm>
              <a:off x="3013990" y="3631817"/>
              <a:ext cx="926431" cy="788572"/>
            </a:xfrm>
            <a:custGeom>
              <a:rect b="b" l="l" r="r" t="t"/>
              <a:pathLst>
                <a:path extrusionOk="0" h="25196" w="25197">
                  <a:moveTo>
                    <a:pt x="1" y="0"/>
                  </a:moveTo>
                  <a:lnTo>
                    <a:pt x="12599" y="25195"/>
                  </a:lnTo>
                  <a:lnTo>
                    <a:pt x="25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834167" y="3548603"/>
              <a:ext cx="1286100" cy="1055400"/>
            </a:xfrm>
            <a:prstGeom prst="triangle">
              <a:avLst>
                <a:gd fmla="val 4999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 flipH="1">
            <a:off x="-38735" y="4275179"/>
            <a:ext cx="1303020" cy="1258179"/>
            <a:chOff x="-714775" y="-690550"/>
            <a:chExt cx="2141700" cy="2141700"/>
          </a:xfrm>
        </p:grpSpPr>
        <p:sp>
          <p:nvSpPr>
            <p:cNvPr id="129" name="Google Shape;129;p5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5"/>
          <p:cNvSpPr txBox="1"/>
          <p:nvPr/>
        </p:nvSpPr>
        <p:spPr>
          <a:xfrm>
            <a:off x="473975" y="260852"/>
            <a:ext cx="6824527" cy="437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</a:pPr>
            <a:r>
              <a:rPr b="1" i="0" lang="fr-FR" sz="3000" u="none" cap="none" strike="noStrike">
                <a:solidFill>
                  <a:srgbClr val="285E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Perspectives </a:t>
            </a:r>
            <a:endParaRPr b="1" i="0" sz="3000" u="none" cap="none" strike="noStrike">
              <a:solidFill>
                <a:srgbClr val="285E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descr="Gas Flow Friction Factor: A Comprehensive Analysis and Practical  Applications - EngineerExcel" id="132" name="Google Shape;132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as Flow Friction Factor: A Comprehensive Analysis and Practical  Applications - EngineerExcel" id="133" name="Google Shape;133;p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4536" l="5809" r="6110" t="0"/>
          <a:stretch/>
        </p:blipFill>
        <p:spPr>
          <a:xfrm>
            <a:off x="3575934" y="1043608"/>
            <a:ext cx="1992136" cy="1012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apture d’écran, ligne, Police&#10;&#10;Description générée automatiquement" id="135" name="Google Shape;135;p5"/>
          <p:cNvPicPr preferRelativeResize="0"/>
          <p:nvPr/>
        </p:nvPicPr>
        <p:blipFill rotWithShape="1">
          <a:blip r:embed="rId4">
            <a:alphaModFix/>
          </a:blip>
          <a:srcRect b="13604" l="0" r="0" t="12958"/>
          <a:stretch/>
        </p:blipFill>
        <p:spPr>
          <a:xfrm>
            <a:off x="0" y="725196"/>
            <a:ext cx="3614668" cy="1936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99307" y="2438042"/>
            <a:ext cx="6535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l’équation de Bernoulli ou de Darcy weisbach dans notre modèle.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dessin humoristique, capture d’écran, Téléphone mobile&#10;&#10;Description générée automatiquement"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0313" y="2699652"/>
            <a:ext cx="2663687" cy="144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5911795" y="4256819"/>
            <a:ext cx="4826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spécialisé pour PETROSEN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achine, Équipement médical, bleu, compteur&#10;&#10;Description générée automatiquement" id="139" name="Google Shape;13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9660" y="2853124"/>
            <a:ext cx="2478615" cy="157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264285" y="4624313"/>
            <a:ext cx="36655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Intégration de capteurs intelligents dans le suivi en temps réel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k Loan Pitch Deck by Slidesgo">
  <a:themeElements>
    <a:clrScheme name="Simple Light">
      <a:dk1>
        <a:srgbClr val="111010"/>
      </a:dk1>
      <a:lt1>
        <a:srgbClr val="F3F3F3"/>
      </a:lt1>
      <a:dk2>
        <a:srgbClr val="8BA8FF"/>
      </a:dk2>
      <a:lt2>
        <a:srgbClr val="768AC9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MMIIIXV</dc:creator>
</cp:coreProperties>
</file>