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4"/>
  </p:notesMasterIdLst>
  <p:sldIdLst>
    <p:sldId id="256" r:id="rId2"/>
    <p:sldId id="279" r:id="rId3"/>
    <p:sldId id="259" r:id="rId4"/>
    <p:sldId id="260" r:id="rId5"/>
    <p:sldId id="276" r:id="rId6"/>
    <p:sldId id="277" r:id="rId7"/>
    <p:sldId id="278" r:id="rId8"/>
    <p:sldId id="257" r:id="rId9"/>
    <p:sldId id="258" r:id="rId10"/>
    <p:sldId id="261" r:id="rId11"/>
    <p:sldId id="262" r:id="rId12"/>
    <p:sldId id="263" r:id="rId13"/>
    <p:sldId id="264" r:id="rId14"/>
    <p:sldId id="265" r:id="rId15"/>
    <p:sldId id="267" r:id="rId16"/>
    <p:sldId id="274" r:id="rId17"/>
    <p:sldId id="268" r:id="rId18"/>
    <p:sldId id="280" r:id="rId19"/>
    <p:sldId id="272" r:id="rId20"/>
    <p:sldId id="270" r:id="rId21"/>
    <p:sldId id="271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0909" autoAdjust="0"/>
  </p:normalViewPr>
  <p:slideViewPr>
    <p:cSldViewPr snapToGrid="0">
      <p:cViewPr varScale="1">
        <p:scale>
          <a:sx n="115" d="100"/>
          <a:sy n="115" d="100"/>
        </p:scale>
        <p:origin x="43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AFA42-F2F2-44E1-BE53-FCC93D2AB4D6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E7B6A-77C5-42C3-9B9F-F75AFBCB76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636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This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outline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presentation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E7B6A-77C5-42C3-9B9F-F75AFBCB767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753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foundational</a:t>
            </a:r>
            <a:r>
              <a:rPr lang="de-CH" dirty="0"/>
              <a:t>, innovative </a:t>
            </a:r>
            <a:r>
              <a:rPr lang="de-CH" dirty="0" err="1"/>
              <a:t>thing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NoteSets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an </a:t>
            </a:r>
            <a:r>
              <a:rPr lang="de-CH" dirty="0" err="1"/>
              <a:t>annotated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container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E7B6A-77C5-42C3-9B9F-F75AFBCB767E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0307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in a real </a:t>
            </a:r>
            <a:r>
              <a:rPr lang="de-CH" dirty="0" err="1"/>
              <a:t>world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describe</a:t>
            </a:r>
            <a:r>
              <a:rPr lang="de-CH" dirty="0"/>
              <a:t> in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documentation</a:t>
            </a:r>
            <a:endParaRPr lang="de-CH" dirty="0"/>
          </a:p>
          <a:p>
            <a:r>
              <a:rPr lang="de-CH" dirty="0"/>
              <a:t>Also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usage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 Science </a:t>
            </a:r>
            <a:r>
              <a:rPr lang="de-CH" dirty="0" err="1"/>
              <a:t>frameworks</a:t>
            </a:r>
            <a:r>
              <a:rPr lang="de-CH" dirty="0"/>
              <a:t> on Note Data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hasnt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</a:t>
            </a:r>
            <a:r>
              <a:rPr lang="de-CH" dirty="0" err="1"/>
              <a:t>before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E7B6A-77C5-42C3-9B9F-F75AFBCB767E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4231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1: </a:t>
            </a:r>
            <a:r>
              <a:rPr lang="de-CH" dirty="0" err="1"/>
              <a:t>Especially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NoteSet</a:t>
            </a:r>
            <a:r>
              <a:rPr lang="de-CH" dirty="0"/>
              <a:t> </a:t>
            </a:r>
            <a:r>
              <a:rPr lang="de-CH" dirty="0" err="1"/>
              <a:t>compatible</a:t>
            </a:r>
            <a:r>
              <a:rPr lang="de-CH" dirty="0"/>
              <a:t> with the </a:t>
            </a:r>
            <a:r>
              <a:rPr lang="de-CH" dirty="0" err="1"/>
              <a:t>MOVEmSimulator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example</a:t>
            </a:r>
            <a:endParaRPr lang="de-CH" dirty="0"/>
          </a:p>
          <a:p>
            <a:r>
              <a:rPr lang="de-CH" dirty="0"/>
              <a:t>2: This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currently</a:t>
            </a:r>
            <a:r>
              <a:rPr lang="de-CH" dirty="0"/>
              <a:t> </a:t>
            </a:r>
            <a:r>
              <a:rPr lang="de-CH" dirty="0" err="1"/>
              <a:t>being</a:t>
            </a:r>
            <a:r>
              <a:rPr lang="de-CH" dirty="0"/>
              <a:t> </a:t>
            </a:r>
            <a:r>
              <a:rPr lang="de-CH" dirty="0" err="1"/>
              <a:t>discussed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 a </a:t>
            </a:r>
            <a:r>
              <a:rPr lang="de-CH" dirty="0" err="1"/>
              <a:t>relatively</a:t>
            </a:r>
            <a:r>
              <a:rPr lang="de-CH" dirty="0"/>
              <a:t> simple </a:t>
            </a:r>
            <a:r>
              <a:rPr lang="de-CH" dirty="0" err="1"/>
              <a:t>extension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the MDS API and </a:t>
            </a:r>
            <a:r>
              <a:rPr lang="de-CH" dirty="0" err="1"/>
              <a:t>make</a:t>
            </a:r>
            <a:r>
              <a:rPr lang="de-CH" dirty="0"/>
              <a:t> the </a:t>
            </a:r>
            <a:r>
              <a:rPr lang="de-CH" dirty="0" err="1"/>
              <a:t>NoteSet</a:t>
            </a:r>
            <a:r>
              <a:rPr lang="de-CH" dirty="0"/>
              <a:t> </a:t>
            </a:r>
            <a:r>
              <a:rPr lang="de-CH" dirty="0" err="1"/>
              <a:t>generation</a:t>
            </a:r>
            <a:r>
              <a:rPr lang="de-CH" dirty="0"/>
              <a:t> </a:t>
            </a:r>
            <a:r>
              <a:rPr lang="de-CH" dirty="0" err="1"/>
              <a:t>faster</a:t>
            </a:r>
            <a:endParaRPr lang="de-CH" dirty="0"/>
          </a:p>
          <a:p>
            <a:r>
              <a:rPr lang="de-CH" dirty="0"/>
              <a:t>3: Also </a:t>
            </a:r>
            <a:r>
              <a:rPr lang="de-CH" dirty="0" err="1"/>
              <a:t>being</a:t>
            </a:r>
            <a:r>
              <a:rPr lang="de-CH" dirty="0"/>
              <a:t> </a:t>
            </a:r>
            <a:r>
              <a:rPr lang="de-CH" dirty="0" err="1"/>
              <a:t>discussed</a:t>
            </a:r>
            <a:r>
              <a:rPr lang="de-CH" dirty="0"/>
              <a:t> </a:t>
            </a:r>
            <a:r>
              <a:rPr lang="de-CH" dirty="0" err="1"/>
              <a:t>however</a:t>
            </a:r>
            <a:r>
              <a:rPr lang="de-CH" dirty="0"/>
              <a:t> </a:t>
            </a:r>
            <a:r>
              <a:rPr lang="de-CH" dirty="0" err="1"/>
              <a:t>general</a:t>
            </a:r>
            <a:r>
              <a:rPr lang="de-CH" dirty="0"/>
              <a:t> </a:t>
            </a:r>
            <a:r>
              <a:rPr lang="de-CH" dirty="0" err="1"/>
              <a:t>reluctance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Git</a:t>
            </a:r>
            <a:r>
              <a:rPr lang="de-CH" dirty="0"/>
              <a:t> on the </a:t>
            </a:r>
            <a:r>
              <a:rPr lang="de-CH" dirty="0" err="1"/>
              <a:t>side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adaptation</a:t>
            </a:r>
            <a:r>
              <a:rPr lang="de-CH" dirty="0"/>
              <a:t> </a:t>
            </a:r>
            <a:r>
              <a:rPr lang="de-CH" dirty="0" err="1"/>
              <a:t>team</a:t>
            </a:r>
            <a:endParaRPr lang="de-CH" dirty="0"/>
          </a:p>
          <a:p>
            <a:r>
              <a:rPr lang="de-CH" dirty="0"/>
              <a:t>4: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presented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Adaptation Team </a:t>
            </a:r>
            <a:r>
              <a:rPr lang="de-CH" dirty="0" err="1"/>
              <a:t>next</a:t>
            </a:r>
            <a:r>
              <a:rPr lang="de-CH" dirty="0"/>
              <a:t> </a:t>
            </a:r>
            <a:r>
              <a:rPr lang="de-CH" dirty="0" err="1"/>
              <a:t>week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proposition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CDF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testing</a:t>
            </a:r>
            <a:r>
              <a:rPr lang="de-CH" dirty="0"/>
              <a:t> (</a:t>
            </a:r>
            <a:r>
              <a:rPr lang="de-CH" dirty="0" err="1"/>
              <a:t>which</a:t>
            </a:r>
            <a:r>
              <a:rPr lang="de-CH" dirty="0"/>
              <a:t> at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 in time </a:t>
            </a:r>
            <a:r>
              <a:rPr lang="de-CH" dirty="0" err="1"/>
              <a:t>does</a:t>
            </a:r>
            <a:r>
              <a:rPr lang="de-CH" dirty="0"/>
              <a:t> not </a:t>
            </a:r>
            <a:r>
              <a:rPr lang="de-CH" dirty="0" err="1"/>
              <a:t>exist</a:t>
            </a:r>
            <a:r>
              <a:rPr lang="de-CH" dirty="0"/>
              <a:t> </a:t>
            </a:r>
            <a:r>
              <a:rPr lang="de-CH" dirty="0" err="1"/>
              <a:t>yet</a:t>
            </a:r>
            <a:r>
              <a:rPr lang="de-CH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E7B6A-77C5-42C3-9B9F-F75AFBCB767E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22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First I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explain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Currency Adaptation </a:t>
            </a:r>
            <a:r>
              <a:rPr lang="de-CH" dirty="0" err="1"/>
              <a:t>is</a:t>
            </a:r>
            <a:endParaRPr lang="de-CH" dirty="0"/>
          </a:p>
          <a:p>
            <a:endParaRPr lang="de-CH" dirty="0"/>
          </a:p>
          <a:p>
            <a:r>
              <a:rPr lang="de-CH" dirty="0"/>
              <a:t>MCM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hub and </a:t>
            </a:r>
            <a:r>
              <a:rPr lang="de-CH" dirty="0" err="1"/>
              <a:t>pivotal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adaptation</a:t>
            </a:r>
            <a:r>
              <a:rPr lang="de-CH" dirty="0"/>
              <a:t> </a:t>
            </a:r>
            <a:r>
              <a:rPr lang="de-CH" dirty="0" err="1"/>
              <a:t>specialist’s</a:t>
            </a:r>
            <a:r>
              <a:rPr lang="de-CH" dirty="0"/>
              <a:t>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</a:p>
          <a:p>
            <a:endParaRPr lang="de-CH" dirty="0"/>
          </a:p>
          <a:p>
            <a:r>
              <a:rPr lang="de-CH" dirty="0" err="1"/>
              <a:t>With</a:t>
            </a:r>
            <a:r>
              <a:rPr lang="de-CH" dirty="0"/>
              <a:t> the </a:t>
            </a:r>
            <a:r>
              <a:rPr lang="de-CH" dirty="0" err="1"/>
              <a:t>algorithmic</a:t>
            </a:r>
            <a:r>
              <a:rPr lang="de-CH" dirty="0"/>
              <a:t> </a:t>
            </a:r>
            <a:r>
              <a:rPr lang="de-CH" dirty="0" err="1"/>
              <a:t>framework</a:t>
            </a:r>
            <a:r>
              <a:rPr lang="de-CH" dirty="0"/>
              <a:t> in the </a:t>
            </a:r>
            <a:r>
              <a:rPr lang="de-CH" dirty="0" err="1"/>
              <a:t>background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MCM,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simulate</a:t>
            </a:r>
            <a:r>
              <a:rPr lang="de-CH" dirty="0"/>
              <a:t> the </a:t>
            </a:r>
            <a:r>
              <a:rPr lang="de-CH" dirty="0" err="1"/>
              <a:t>banknote</a:t>
            </a:r>
            <a:r>
              <a:rPr lang="de-CH" dirty="0"/>
              <a:t> </a:t>
            </a:r>
            <a:r>
              <a:rPr lang="de-CH" dirty="0" err="1"/>
              <a:t>reader</a:t>
            </a:r>
            <a:r>
              <a:rPr lang="de-CH" dirty="0"/>
              <a:t> </a:t>
            </a:r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: </a:t>
            </a:r>
            <a:r>
              <a:rPr lang="de-CH" dirty="0" err="1"/>
              <a:t>classification</a:t>
            </a:r>
            <a:r>
              <a:rPr lang="de-CH" dirty="0"/>
              <a:t>, tape </a:t>
            </a:r>
            <a:r>
              <a:rPr lang="de-CH" dirty="0" err="1"/>
              <a:t>detection</a:t>
            </a:r>
            <a:r>
              <a:rPr lang="de-CH" dirty="0"/>
              <a:t>, </a:t>
            </a:r>
            <a:r>
              <a:rPr lang="de-CH" dirty="0" err="1"/>
              <a:t>authenticity</a:t>
            </a:r>
            <a:r>
              <a:rPr lang="de-CH" dirty="0"/>
              <a:t> </a:t>
            </a:r>
            <a:r>
              <a:rPr lang="de-CH" dirty="0" err="1"/>
              <a:t>markers</a:t>
            </a:r>
            <a:r>
              <a:rPr lang="de-CH" dirty="0"/>
              <a:t>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E7B6A-77C5-42C3-9B9F-F75AFBCB767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4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currency</a:t>
            </a:r>
            <a:r>
              <a:rPr lang="de-CH" dirty="0"/>
              <a:t> </a:t>
            </a:r>
            <a:r>
              <a:rPr lang="de-CH" dirty="0" err="1"/>
              <a:t>adaptation</a:t>
            </a:r>
            <a:r>
              <a:rPr lang="de-CH" dirty="0"/>
              <a:t> </a:t>
            </a:r>
            <a:r>
              <a:rPr lang="de-CH" dirty="0" err="1"/>
              <a:t>requires</a:t>
            </a:r>
            <a:r>
              <a:rPr lang="de-CH" dirty="0"/>
              <a:t>…</a:t>
            </a:r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cloud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Microservices MFX and MDS – </a:t>
            </a:r>
            <a:r>
              <a:rPr lang="de-CH" dirty="0" err="1"/>
              <a:t>which</a:t>
            </a:r>
            <a:r>
              <a:rPr lang="de-CH" dirty="0"/>
              <a:t> I will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detail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in a </a:t>
            </a:r>
            <a:r>
              <a:rPr lang="de-CH" dirty="0" err="1"/>
              <a:t>minute</a:t>
            </a:r>
            <a:r>
              <a:rPr lang="de-CH" dirty="0"/>
              <a:t> –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introduced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the last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years</a:t>
            </a:r>
            <a:r>
              <a:rPr lang="de-CH" dirty="0"/>
              <a:t> and </a:t>
            </a:r>
            <a:r>
              <a:rPr lang="de-CH" dirty="0" err="1"/>
              <a:t>today</a:t>
            </a:r>
            <a:r>
              <a:rPr lang="de-CH" dirty="0"/>
              <a:t> </a:t>
            </a:r>
            <a:r>
              <a:rPr lang="de-CH" dirty="0" err="1"/>
              <a:t>constitute</a:t>
            </a:r>
            <a:r>
              <a:rPr lang="de-CH" dirty="0"/>
              <a:t> fundamental </a:t>
            </a:r>
            <a:r>
              <a:rPr lang="de-CH" dirty="0" err="1"/>
              <a:t>tools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the </a:t>
            </a:r>
            <a:r>
              <a:rPr lang="de-CH" dirty="0" err="1"/>
              <a:t>collection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note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Notelistfile</a:t>
            </a:r>
            <a:r>
              <a:rPr lang="de-CH" dirty="0"/>
              <a:t> </a:t>
            </a:r>
            <a:r>
              <a:rPr lang="de-CH" dirty="0" err="1"/>
              <a:t>offers</a:t>
            </a:r>
            <a:r>
              <a:rPr lang="de-CH" dirty="0"/>
              <a:t> a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persist</a:t>
            </a:r>
            <a:r>
              <a:rPr lang="de-CH" dirty="0"/>
              <a:t> </a:t>
            </a:r>
            <a:r>
              <a:rPr lang="de-CH" dirty="0" err="1"/>
              <a:t>sets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Notes </a:t>
            </a:r>
            <a:r>
              <a:rPr lang="de-CH" dirty="0" err="1"/>
              <a:t>across</a:t>
            </a:r>
            <a:r>
              <a:rPr lang="de-CH" dirty="0"/>
              <a:t> individual NIF </a:t>
            </a:r>
            <a:r>
              <a:rPr lang="de-CH" dirty="0" err="1"/>
              <a:t>files</a:t>
            </a:r>
            <a:r>
              <a:rPr lang="de-CH" dirty="0"/>
              <a:t> in a text-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format</a:t>
            </a:r>
            <a:r>
              <a:rPr lang="de-CH" dirty="0"/>
              <a:t>. </a:t>
            </a:r>
            <a:r>
              <a:rPr lang="de-CH" dirty="0" err="1"/>
              <a:t>It’s</a:t>
            </a:r>
            <a:r>
              <a:rPr lang="de-CH" dirty="0"/>
              <a:t> the de facto </a:t>
            </a:r>
            <a:r>
              <a:rPr lang="de-CH" dirty="0" err="1"/>
              <a:t>standard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Currency Adaptation </a:t>
            </a:r>
            <a:r>
              <a:rPr lang="de-CH" dirty="0" err="1"/>
              <a:t>specialists</a:t>
            </a:r>
            <a:r>
              <a:rPr lang="de-CH" dirty="0"/>
              <a:t> </a:t>
            </a:r>
            <a:r>
              <a:rPr lang="de-CH" dirty="0" err="1"/>
              <a:t>today</a:t>
            </a:r>
            <a:r>
              <a:rPr lang="de-CH" dirty="0"/>
              <a:t>. </a:t>
            </a:r>
          </a:p>
          <a:p>
            <a:endParaRPr lang="de-CH" dirty="0"/>
          </a:p>
          <a:p>
            <a:r>
              <a:rPr lang="de-CH" dirty="0"/>
              <a:t>In a </a:t>
            </a:r>
            <a:r>
              <a:rPr lang="de-CH" dirty="0" err="1"/>
              <a:t>Notelisfile</a:t>
            </a:r>
            <a:r>
              <a:rPr lang="de-CH" dirty="0"/>
              <a:t>, </a:t>
            </a:r>
            <a:r>
              <a:rPr lang="de-CH" dirty="0" err="1"/>
              <a:t>notes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NIF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grouped</a:t>
            </a:r>
            <a:r>
              <a:rPr lang="de-CH" dirty="0"/>
              <a:t> </a:t>
            </a:r>
            <a:r>
              <a:rPr lang="de-CH" dirty="0" err="1"/>
              <a:t>together</a:t>
            </a:r>
            <a:r>
              <a:rPr lang="de-CH" dirty="0"/>
              <a:t> and </a:t>
            </a:r>
            <a:r>
              <a:rPr lang="de-CH" dirty="0" err="1"/>
              <a:t>loaded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MCM </a:t>
            </a:r>
            <a:r>
              <a:rPr lang="de-CH" dirty="0" err="1"/>
              <a:t>directly</a:t>
            </a:r>
            <a:r>
              <a:rPr lang="de-CH" dirty="0"/>
              <a:t>. In MCM </a:t>
            </a:r>
            <a:r>
              <a:rPr lang="de-CH" dirty="0" err="1"/>
              <a:t>they</a:t>
            </a:r>
            <a:r>
              <a:rPr lang="de-CH" dirty="0"/>
              <a:t> will also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kept</a:t>
            </a:r>
            <a:r>
              <a:rPr lang="de-CH" dirty="0"/>
              <a:t> and </a:t>
            </a:r>
            <a:r>
              <a:rPr lang="de-CH" dirty="0" err="1"/>
              <a:t>managed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Notelist</a:t>
            </a:r>
            <a:r>
              <a:rPr lang="de-CH" dirty="0"/>
              <a:t>.</a:t>
            </a:r>
          </a:p>
          <a:p>
            <a:r>
              <a:rPr lang="de-CH" dirty="0" err="1"/>
              <a:t>Typical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an </a:t>
            </a:r>
            <a:r>
              <a:rPr lang="de-CH" dirty="0" err="1"/>
              <a:t>adaptator</a:t>
            </a:r>
            <a:r>
              <a:rPr lang="de-CH" dirty="0"/>
              <a:t> will </a:t>
            </a:r>
            <a:r>
              <a:rPr lang="de-CH" dirty="0" err="1"/>
              <a:t>keep</a:t>
            </a:r>
            <a:r>
              <a:rPr lang="de-CH" dirty="0"/>
              <a:t> all the EUR </a:t>
            </a:r>
            <a:r>
              <a:rPr lang="de-CH" dirty="0" err="1"/>
              <a:t>trainings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in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Notelist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on a </a:t>
            </a:r>
            <a:r>
              <a:rPr lang="de-CH" dirty="0" err="1"/>
              <a:t>new</a:t>
            </a:r>
            <a:r>
              <a:rPr lang="de-CH" dirty="0"/>
              <a:t> EUR CDF.</a:t>
            </a:r>
          </a:p>
          <a:p>
            <a:r>
              <a:rPr lang="de-CH" dirty="0"/>
              <a:t>Notes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directly</a:t>
            </a:r>
            <a:r>
              <a:rPr lang="de-CH" dirty="0"/>
              <a:t> </a:t>
            </a:r>
            <a:r>
              <a:rPr lang="de-CH" dirty="0" err="1"/>
              <a:t>loaded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MCM via </a:t>
            </a:r>
            <a:r>
              <a:rPr lang="de-CH" dirty="0" err="1"/>
              <a:t>Notelistfile</a:t>
            </a:r>
            <a:r>
              <a:rPr lang="de-CH" dirty="0"/>
              <a:t>. Users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generate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Notelists</a:t>
            </a:r>
            <a:r>
              <a:rPr lang="de-CH" dirty="0"/>
              <a:t> in MCM and </a:t>
            </a:r>
            <a:r>
              <a:rPr lang="de-CH" dirty="0" err="1"/>
              <a:t>export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E7B6A-77C5-42C3-9B9F-F75AFBCB767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name</a:t>
            </a:r>
            <a:r>
              <a:rPr lang="de-CH" dirty="0"/>
              <a:t> </a:t>
            </a:r>
            <a:r>
              <a:rPr lang="de-CH" dirty="0" err="1"/>
              <a:t>says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all: Lookup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file</a:t>
            </a:r>
            <a:r>
              <a:rPr lang="de-CH" dirty="0"/>
              <a:t> </a:t>
            </a:r>
            <a:r>
              <a:rPr lang="de-CH" dirty="0" err="1"/>
              <a:t>locations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a </a:t>
            </a:r>
            <a:r>
              <a:rPr lang="de-CH" dirty="0" err="1"/>
              <a:t>file’s</a:t>
            </a:r>
            <a:r>
              <a:rPr lang="de-CH" dirty="0"/>
              <a:t> </a:t>
            </a:r>
            <a:r>
              <a:rPr lang="de-CH" dirty="0" err="1"/>
              <a:t>unique</a:t>
            </a:r>
            <a:r>
              <a:rPr lang="de-CH" dirty="0"/>
              <a:t> ID</a:t>
            </a:r>
          </a:p>
          <a:p>
            <a:r>
              <a:rPr lang="de-CH" dirty="0"/>
              <a:t>Shows </a:t>
            </a:r>
            <a:r>
              <a:rPr lang="de-CH" dirty="0" err="1"/>
              <a:t>us</a:t>
            </a:r>
            <a:r>
              <a:rPr lang="de-CH" dirty="0"/>
              <a:t> the </a:t>
            </a:r>
            <a:r>
              <a:rPr lang="de-CH" dirty="0" err="1"/>
              <a:t>path</a:t>
            </a:r>
            <a:r>
              <a:rPr lang="de-CH" dirty="0"/>
              <a:t>/</a:t>
            </a:r>
            <a:r>
              <a:rPr lang="de-CH" dirty="0" err="1"/>
              <a:t>location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file</a:t>
            </a:r>
            <a:r>
              <a:rPr lang="de-CH" dirty="0"/>
              <a:t> in the Data Lake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E7B6A-77C5-42C3-9B9F-F75AFBCB767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72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Purpose </a:t>
            </a:r>
            <a:r>
              <a:rPr lang="de-CH" dirty="0" err="1"/>
              <a:t>of</a:t>
            </a:r>
            <a:r>
              <a:rPr lang="de-CH" dirty="0"/>
              <a:t> MDS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the </a:t>
            </a:r>
            <a:r>
              <a:rPr lang="de-CH" dirty="0" err="1"/>
              <a:t>actual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in the NIFS </a:t>
            </a:r>
            <a:r>
              <a:rPr lang="de-CH" dirty="0" err="1"/>
              <a:t>from</a:t>
            </a:r>
            <a:r>
              <a:rPr lang="de-CH" dirty="0"/>
              <a:t> the Data Lake </a:t>
            </a:r>
            <a:r>
              <a:rPr lang="de-CH" dirty="0" err="1"/>
              <a:t>as</a:t>
            </a:r>
            <a:r>
              <a:rPr lang="de-CH" dirty="0"/>
              <a:t> JSON via a REST API. </a:t>
            </a:r>
          </a:p>
          <a:p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a Database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background</a:t>
            </a:r>
            <a:r>
              <a:rPr lang="de-CH" dirty="0"/>
              <a:t> </a:t>
            </a:r>
            <a:r>
              <a:rPr lang="de-CH" dirty="0" err="1"/>
              <a:t>storing</a:t>
            </a:r>
            <a:r>
              <a:rPr lang="de-CH" dirty="0"/>
              <a:t> all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all NIFs in </a:t>
            </a:r>
            <a:r>
              <a:rPr lang="de-CH" dirty="0" err="1"/>
              <a:t>the</a:t>
            </a:r>
            <a:r>
              <a:rPr lang="de-CH" dirty="0"/>
              <a:t> Data Lake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E7B6A-77C5-42C3-9B9F-F75AFBCB767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33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the «</a:t>
            </a:r>
            <a:r>
              <a:rPr lang="de-CH" dirty="0" err="1"/>
              <a:t>pain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»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caused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project</a:t>
            </a:r>
            <a:endParaRPr lang="de-CH" dirty="0"/>
          </a:p>
          <a:p>
            <a:endParaRPr lang="de-CH" dirty="0"/>
          </a:p>
          <a:p>
            <a:r>
              <a:rPr lang="de-CH" dirty="0"/>
              <a:t>1: </a:t>
            </a:r>
            <a:r>
              <a:rPr lang="de-CH" dirty="0" err="1"/>
              <a:t>Everyone</a:t>
            </a:r>
            <a:r>
              <a:rPr lang="de-CH" dirty="0"/>
              <a:t> </a:t>
            </a:r>
            <a:r>
              <a:rPr lang="de-CH" dirty="0" err="1"/>
              <a:t>basically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own </a:t>
            </a:r>
            <a:r>
              <a:rPr lang="de-CH" dirty="0" err="1"/>
              <a:t>sets</a:t>
            </a:r>
            <a:r>
              <a:rPr lang="de-CH" dirty="0"/>
              <a:t>. The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however</a:t>
            </a:r>
            <a:r>
              <a:rPr lang="de-CH" dirty="0"/>
              <a:t> </a:t>
            </a:r>
            <a:r>
              <a:rPr lang="de-CH" dirty="0" err="1"/>
              <a:t>influences</a:t>
            </a:r>
            <a:r>
              <a:rPr lang="de-CH" dirty="0"/>
              <a:t> the </a:t>
            </a:r>
            <a:r>
              <a:rPr lang="de-CH" dirty="0" err="1"/>
              <a:t>outcome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the CDF. The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not </a:t>
            </a:r>
            <a:r>
              <a:rPr lang="de-CH" dirty="0" err="1"/>
              <a:t>centralized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governed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even</a:t>
            </a:r>
            <a:r>
              <a:rPr lang="de-CH" dirty="0"/>
              <a:t> transparent</a:t>
            </a:r>
          </a:p>
          <a:p>
            <a:r>
              <a:rPr lang="de-CH" dirty="0"/>
              <a:t>2: MFX/MDS open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possibilities</a:t>
            </a:r>
            <a:r>
              <a:rPr lang="de-CH" dirty="0"/>
              <a:t> in the </a:t>
            </a:r>
            <a:r>
              <a:rPr lang="de-CH" dirty="0" err="1"/>
              <a:t>handling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the </a:t>
            </a:r>
            <a:r>
              <a:rPr lang="de-CH" dirty="0" err="1"/>
              <a:t>data</a:t>
            </a:r>
            <a:r>
              <a:rPr lang="de-CH" dirty="0"/>
              <a:t> but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sparingly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adaptators</a:t>
            </a:r>
            <a:r>
              <a:rPr lang="de-CH" dirty="0"/>
              <a:t>. People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circumstance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parse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entire</a:t>
            </a:r>
            <a:r>
              <a:rPr lang="de-CH" dirty="0"/>
              <a:t> </a:t>
            </a:r>
            <a:r>
              <a:rPr lang="de-CH" dirty="0" err="1"/>
              <a:t>file</a:t>
            </a:r>
            <a:r>
              <a:rPr lang="de-CH" dirty="0"/>
              <a:t> </a:t>
            </a:r>
            <a:r>
              <a:rPr lang="de-CH" dirty="0" err="1"/>
              <a:t>everytime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a </a:t>
            </a:r>
            <a:r>
              <a:rPr lang="de-CH" dirty="0" err="1"/>
              <a:t>single</a:t>
            </a:r>
            <a:r>
              <a:rPr lang="de-CH" dirty="0"/>
              <a:t> </a:t>
            </a:r>
            <a:r>
              <a:rPr lang="de-CH" dirty="0" err="1"/>
              <a:t>note</a:t>
            </a:r>
            <a:r>
              <a:rPr lang="de-CH" dirty="0"/>
              <a:t> </a:t>
            </a:r>
            <a:r>
              <a:rPr lang="de-CH" dirty="0" err="1"/>
              <a:t>record</a:t>
            </a:r>
            <a:endParaRPr lang="de-CH" dirty="0"/>
          </a:p>
          <a:p>
            <a:r>
              <a:rPr lang="de-CH" dirty="0"/>
              <a:t>3. </a:t>
            </a:r>
            <a:r>
              <a:rPr lang="de-CH" dirty="0" err="1"/>
              <a:t>labeling</a:t>
            </a:r>
            <a:r>
              <a:rPr lang="de-CH" dirty="0"/>
              <a:t>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E7B6A-77C5-42C3-9B9F-F75AFBCB767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9265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Pivotal</a:t>
            </a:r>
            <a:r>
              <a:rPr lang="de-CH" dirty="0"/>
              <a:t> </a:t>
            </a:r>
            <a:r>
              <a:rPr lang="de-CH" dirty="0" err="1"/>
              <a:t>point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E7B6A-77C5-42C3-9B9F-F75AFBCB767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998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Jupyter</a:t>
            </a:r>
            <a:r>
              <a:rPr lang="de-CH" dirty="0"/>
              <a:t>: </a:t>
            </a:r>
            <a:r>
              <a:rPr lang="de-CH" dirty="0" err="1"/>
              <a:t>idea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beneficial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adaptation</a:t>
            </a:r>
            <a:r>
              <a:rPr lang="de-CH" dirty="0"/>
              <a:t> </a:t>
            </a:r>
            <a:r>
              <a:rPr lang="de-CH" dirty="0" err="1"/>
              <a:t>specialists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code </a:t>
            </a:r>
            <a:r>
              <a:rPr lang="de-CH" dirty="0" err="1"/>
              <a:t>since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themselves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specialists</a:t>
            </a:r>
            <a:r>
              <a:rPr lang="de-CH" dirty="0"/>
              <a:t> in </a:t>
            </a:r>
            <a:r>
              <a:rPr lang="de-CH" dirty="0" err="1"/>
              <a:t>some</a:t>
            </a:r>
            <a:r>
              <a:rPr lang="de-CH" dirty="0"/>
              <a:t> sense. </a:t>
            </a:r>
            <a:br>
              <a:rPr lang="de-CH" dirty="0"/>
            </a:b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presented</a:t>
            </a:r>
            <a:r>
              <a:rPr lang="de-CH" dirty="0"/>
              <a:t> </a:t>
            </a:r>
            <a:r>
              <a:rPr lang="de-CH" dirty="0" err="1"/>
              <a:t>themselves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interested</a:t>
            </a:r>
            <a:r>
              <a:rPr lang="de-CH" dirty="0"/>
              <a:t> in </a:t>
            </a:r>
            <a:r>
              <a:rPr lang="de-CH" dirty="0" err="1"/>
              <a:t>working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Jupyter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E7B6A-77C5-42C3-9B9F-F75AFBCB767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312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Choose</a:t>
            </a:r>
            <a:r>
              <a:rPr lang="de-CH" dirty="0"/>
              <a:t> 2 CDFs,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«Reference»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«Device </a:t>
            </a:r>
            <a:r>
              <a:rPr lang="de-CH" dirty="0" err="1"/>
              <a:t>under</a:t>
            </a:r>
            <a:r>
              <a:rPr lang="de-CH" dirty="0"/>
              <a:t> Test». </a:t>
            </a:r>
          </a:p>
          <a:p>
            <a:r>
              <a:rPr lang="de-CH" dirty="0"/>
              <a:t>Run a </a:t>
            </a:r>
            <a:r>
              <a:rPr lang="de-CH" dirty="0" err="1"/>
              <a:t>simulation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the same NIF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CDF</a:t>
            </a:r>
          </a:p>
          <a:p>
            <a:r>
              <a:rPr lang="de-CH" dirty="0"/>
              <a:t>The </a:t>
            </a:r>
            <a:r>
              <a:rPr lang="de-CH" dirty="0" err="1"/>
              <a:t>SimulationResults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obtained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sorted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Classification </a:t>
            </a:r>
          </a:p>
          <a:p>
            <a:r>
              <a:rPr lang="de-CH" dirty="0"/>
              <a:t>e.g. the Simulator </a:t>
            </a:r>
            <a:r>
              <a:rPr lang="de-CH" dirty="0" err="1"/>
              <a:t>labeled</a:t>
            </a:r>
            <a:r>
              <a:rPr lang="de-CH" dirty="0"/>
              <a:t> a Note </a:t>
            </a:r>
            <a:r>
              <a:rPr lang="de-CH" dirty="0" err="1"/>
              <a:t>as</a:t>
            </a:r>
            <a:r>
              <a:rPr lang="de-CH" dirty="0"/>
              <a:t> EUR 5 b </a:t>
            </a:r>
            <a:r>
              <a:rPr lang="de-CH" dirty="0" err="1"/>
              <a:t>Category</a:t>
            </a:r>
            <a:r>
              <a:rPr lang="de-CH" dirty="0"/>
              <a:t> 4 -&gt; </a:t>
            </a:r>
            <a:r>
              <a:rPr lang="de-CH" dirty="0" err="1"/>
              <a:t>put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the </a:t>
            </a:r>
            <a:r>
              <a:rPr lang="de-CH" dirty="0" err="1"/>
              <a:t>corresponding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/>
              <a:t>Generate .</a:t>
            </a:r>
            <a:r>
              <a:rPr lang="de-CH" dirty="0" err="1"/>
              <a:t>ns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NoteSets</a:t>
            </a:r>
            <a:r>
              <a:rPr lang="de-CH" dirty="0"/>
              <a:t>. The </a:t>
            </a:r>
            <a:r>
              <a:rPr lang="de-CH" dirty="0" err="1"/>
              <a:t>sets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directly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in MCM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further</a:t>
            </a:r>
            <a:r>
              <a:rPr lang="de-CH" dirty="0"/>
              <a:t> </a:t>
            </a:r>
            <a:r>
              <a:rPr lang="de-CH" dirty="0" err="1"/>
              <a:t>analysis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E7B6A-77C5-42C3-9B9F-F75AFBCB767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47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70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04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77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758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13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140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6636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542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859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297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320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456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64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296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28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508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A406D-AD3E-4A6D-9292-3F43969CA5B3}" type="datetimeFigureOut">
              <a:rPr lang="de-CH" smtClean="0"/>
              <a:t>25.06.2021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5C4692-959B-4CFA-9584-6FAC02DD8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50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75250-4180-499C-8394-DAB95B108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de-CH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Collection and </a:t>
            </a:r>
            <a:r>
              <a:rPr lang="de-CH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Preparation</a:t>
            </a:r>
            <a:r>
              <a:rPr lang="de-CH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CH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CH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Currency Adaptation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CE3AAB-1647-4D87-A4D1-965ED237F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044" y="3948056"/>
            <a:ext cx="6801956" cy="830134"/>
          </a:xfrm>
        </p:spPr>
        <p:txBody>
          <a:bodyPr anchor="t">
            <a:normAutofit fontScale="92500" lnSpcReduction="20000"/>
          </a:bodyPr>
          <a:lstStyle/>
          <a:p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Applied Data Science in an Industrial Banknote Image Recognition Framework </a:t>
            </a:r>
          </a:p>
          <a:p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BTI7302/FS21</a:t>
            </a:r>
          </a:p>
          <a:p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Sophie Haug </a:t>
            </a:r>
          </a:p>
        </p:txBody>
      </p:sp>
    </p:spTree>
    <p:extLst>
      <p:ext uri="{BB962C8B-B14F-4D97-AF65-F5344CB8AC3E}">
        <p14:creationId xmlns:p14="http://schemas.microsoft.com/office/powerpoint/2010/main" val="299347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1A74F-E21D-4982-B965-CA0BBAB5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NoteSet</a:t>
            </a:r>
            <a:r>
              <a:rPr lang="de-CH" dirty="0"/>
              <a:t> Data Container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4CF0F-7C02-4325-B105-B78036BC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449"/>
            <a:ext cx="10515600" cy="4796514"/>
          </a:xfrm>
        </p:spPr>
        <p:txBody>
          <a:bodyPr>
            <a:normAutofit fontScale="92500" lnSpcReduction="20000"/>
          </a:bodyPr>
          <a:lstStyle/>
          <a:p>
            <a:r>
              <a:rPr lang="de-CH" dirty="0">
                <a:solidFill>
                  <a:schemeClr val="accent2"/>
                </a:solidFill>
              </a:rPr>
              <a:t>File ID: MD5 </a:t>
            </a:r>
            <a:r>
              <a:rPr lang="de-CH" dirty="0" err="1">
                <a:solidFill>
                  <a:schemeClr val="accent2"/>
                </a:solidFill>
              </a:rPr>
              <a:t>Checksum</a:t>
            </a:r>
            <a:r>
              <a:rPr lang="de-CH" dirty="0">
                <a:solidFill>
                  <a:schemeClr val="accent2"/>
                </a:solidFill>
              </a:rPr>
              <a:t> </a:t>
            </a:r>
            <a:r>
              <a:rPr lang="de-CH" dirty="0" err="1">
                <a:solidFill>
                  <a:schemeClr val="accent2"/>
                </a:solidFill>
              </a:rPr>
              <a:t>of</a:t>
            </a:r>
            <a:r>
              <a:rPr lang="de-CH" dirty="0">
                <a:solidFill>
                  <a:schemeClr val="accent2"/>
                </a:solidFill>
              </a:rPr>
              <a:t> </a:t>
            </a:r>
            <a:r>
              <a:rPr lang="de-CH" dirty="0" err="1">
                <a:solidFill>
                  <a:schemeClr val="accent2"/>
                </a:solidFill>
              </a:rPr>
              <a:t>Nif</a:t>
            </a:r>
            <a:r>
              <a:rPr lang="de-CH" dirty="0">
                <a:solidFill>
                  <a:schemeClr val="accent2"/>
                </a:solidFill>
              </a:rPr>
              <a:t> file: E8059CE40815ED06093705F4D353D49B</a:t>
            </a:r>
          </a:p>
          <a:p>
            <a:r>
              <a:rPr lang="de-CH" dirty="0">
                <a:solidFill>
                  <a:schemeClr val="accent2"/>
                </a:solidFill>
              </a:rPr>
              <a:t>Note ID: File </a:t>
            </a:r>
            <a:r>
              <a:rPr lang="de-CH" dirty="0" err="1">
                <a:solidFill>
                  <a:schemeClr val="accent2"/>
                </a:solidFill>
              </a:rPr>
              <a:t>ID:File</a:t>
            </a:r>
            <a:r>
              <a:rPr lang="de-CH" dirty="0">
                <a:solidFill>
                  <a:schemeClr val="accent2"/>
                </a:solidFill>
              </a:rPr>
              <a:t> Position:</a:t>
            </a:r>
          </a:p>
          <a:p>
            <a:r>
              <a:rPr lang="de-CH" dirty="0"/>
              <a:t>Not a </a:t>
            </a:r>
            <a:r>
              <a:rPr lang="de-CH" dirty="0" err="1"/>
              <a:t>new</a:t>
            </a:r>
            <a:r>
              <a:rPr lang="de-CH" dirty="0"/>
              <a:t> Data Format, </a:t>
            </a:r>
            <a:r>
              <a:rPr lang="de-CH" dirty="0" err="1"/>
              <a:t>rather</a:t>
            </a:r>
            <a:r>
              <a:rPr lang="de-CH" dirty="0"/>
              <a:t> a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paradigm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Note Data </a:t>
            </a:r>
            <a:r>
              <a:rPr lang="de-CH" dirty="0" err="1"/>
              <a:t>sets</a:t>
            </a:r>
            <a:r>
              <a:rPr lang="de-CH" dirty="0"/>
              <a:t>: </a:t>
            </a:r>
            <a:r>
              <a:rPr lang="de-CH" dirty="0" err="1"/>
              <a:t>sets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Note IDs</a:t>
            </a:r>
          </a:p>
          <a:p>
            <a:r>
              <a:rPr lang="de-CH" dirty="0"/>
              <a:t>Set </a:t>
            </a:r>
            <a:r>
              <a:rPr lang="de-CH" dirty="0" err="1"/>
              <a:t>operations</a:t>
            </a:r>
            <a:r>
              <a:rPr lang="de-CH" dirty="0"/>
              <a:t>: </a:t>
            </a:r>
            <a:r>
              <a:rPr lang="de-CH" dirty="0" err="1"/>
              <a:t>NoteSets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easily</a:t>
            </a:r>
            <a:r>
              <a:rPr lang="de-CH" dirty="0"/>
              <a:t> </a:t>
            </a:r>
            <a:r>
              <a:rPr lang="de-CH" dirty="0" err="1"/>
              <a:t>mergeable</a:t>
            </a:r>
            <a:r>
              <a:rPr lang="de-CH" dirty="0"/>
              <a:t>, </a:t>
            </a:r>
            <a:r>
              <a:rPr lang="de-CH" dirty="0" err="1"/>
              <a:t>intersectable</a:t>
            </a:r>
            <a:r>
              <a:rPr lang="de-CH" dirty="0"/>
              <a:t> and </a:t>
            </a:r>
            <a:r>
              <a:rPr lang="de-CH" dirty="0" err="1"/>
              <a:t>comparable</a:t>
            </a:r>
            <a:endParaRPr lang="de-CH" dirty="0"/>
          </a:p>
          <a:p>
            <a:r>
              <a:rPr lang="de-CH" dirty="0"/>
              <a:t>Save in ASCII </a:t>
            </a:r>
            <a:r>
              <a:rPr lang="de-CH" dirty="0" err="1"/>
              <a:t>format</a:t>
            </a:r>
            <a:r>
              <a:rPr lang="de-CH" dirty="0"/>
              <a:t>, </a:t>
            </a:r>
            <a:r>
              <a:rPr lang="de-CH" dirty="0" err="1"/>
              <a:t>allow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shortcuts</a:t>
            </a:r>
            <a:r>
              <a:rPr lang="de-CH" dirty="0"/>
              <a:t> in </a:t>
            </a:r>
            <a:r>
              <a:rPr lang="de-CH" dirty="0" err="1"/>
              <a:t>serialization</a:t>
            </a:r>
            <a:r>
              <a:rPr lang="de-CH" dirty="0"/>
              <a:t> (.</a:t>
            </a:r>
            <a:r>
              <a:rPr lang="de-CH" dirty="0" err="1"/>
              <a:t>ns</a:t>
            </a:r>
            <a:r>
              <a:rPr lang="de-CH" dirty="0"/>
              <a:t>)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Equivalence</a:t>
            </a:r>
            <a:r>
              <a:rPr lang="de-CH" dirty="0"/>
              <a:t> Classes with </a:t>
            </a:r>
            <a:r>
              <a:rPr lang="de-CH" dirty="0" err="1"/>
              <a:t>respect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annotation</a:t>
            </a:r>
            <a:endParaRPr lang="de-CH" dirty="0"/>
          </a:p>
          <a:p>
            <a:pPr lvl="1"/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annotation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the </a:t>
            </a:r>
            <a:r>
              <a:rPr lang="de-CH" dirty="0" err="1"/>
              <a:t>entire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51EE3E7-DAA0-46CD-BED3-71ABDED44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71" y="3048399"/>
            <a:ext cx="2605620" cy="216663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2A94ADF-DE9A-4DD3-A8B9-9C5B167F8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97" y="3147816"/>
            <a:ext cx="5353797" cy="2067213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3750330-106F-4DB7-81E6-7C303AA2D636}"/>
              </a:ext>
            </a:extLst>
          </p:cNvPr>
          <p:cNvCxnSpPr>
            <a:cxnSpLocks/>
          </p:cNvCxnSpPr>
          <p:nvPr/>
        </p:nvCxnSpPr>
        <p:spPr>
          <a:xfrm>
            <a:off x="5657481" y="3048399"/>
            <a:ext cx="1280160" cy="503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48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B8AFB-8720-4FED-9374-B22189BF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NoteSet</a:t>
            </a:r>
            <a:r>
              <a:rPr lang="de-CH" dirty="0"/>
              <a:t> Annotation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C91BF-AC5A-42EA-BE63-4C89B771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NoteSets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equivalence</a:t>
            </a:r>
            <a:r>
              <a:rPr lang="de-CH" dirty="0"/>
              <a:t> </a:t>
            </a:r>
            <a:r>
              <a:rPr lang="de-CH" dirty="0" err="1"/>
              <a:t>classes</a:t>
            </a:r>
            <a:r>
              <a:rPr lang="de-CH" dirty="0"/>
              <a:t> -&gt;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annotation</a:t>
            </a:r>
            <a:r>
              <a:rPr lang="de-CH" dirty="0"/>
              <a:t> per </a:t>
            </a:r>
            <a:r>
              <a:rPr lang="de-CH" dirty="0" err="1"/>
              <a:t>set</a:t>
            </a:r>
            <a:r>
              <a:rPr lang="de-CH" dirty="0"/>
              <a:t>. </a:t>
            </a:r>
          </a:p>
          <a:p>
            <a:pPr marL="0" indent="0">
              <a:buNone/>
            </a:pPr>
            <a:r>
              <a:rPr lang="de-CH" dirty="0"/>
              <a:t>   </a:t>
            </a:r>
            <a:r>
              <a:rPr lang="de-CH" dirty="0" err="1"/>
              <a:t>Idea</a:t>
            </a:r>
            <a:r>
              <a:rPr lang="de-CH" dirty="0"/>
              <a:t>: Store the </a:t>
            </a:r>
            <a:r>
              <a:rPr lang="de-CH" dirty="0" err="1"/>
              <a:t>annotation</a:t>
            </a:r>
            <a:r>
              <a:rPr lang="de-CH" dirty="0"/>
              <a:t> in the </a:t>
            </a:r>
            <a:r>
              <a:rPr lang="de-CH" dirty="0" err="1"/>
              <a:t>filename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the .</a:t>
            </a:r>
            <a:r>
              <a:rPr lang="de-CH" dirty="0" err="1"/>
              <a:t>ns</a:t>
            </a:r>
            <a:r>
              <a:rPr lang="de-CH" dirty="0"/>
              <a:t> </a:t>
            </a:r>
            <a:r>
              <a:rPr lang="de-CH" dirty="0" err="1"/>
              <a:t>file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Challenge: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store</a:t>
            </a:r>
            <a:r>
              <a:rPr lang="de-CH" dirty="0"/>
              <a:t> in the </a:t>
            </a:r>
            <a:r>
              <a:rPr lang="de-CH" dirty="0" err="1"/>
              <a:t>annotation</a:t>
            </a:r>
            <a:r>
              <a:rPr lang="de-CH" dirty="0"/>
              <a:t>?</a:t>
            </a:r>
          </a:p>
          <a:p>
            <a:pPr lvl="1"/>
            <a:r>
              <a:rPr lang="de-CH" dirty="0" err="1"/>
              <a:t>Mandatory</a:t>
            </a:r>
            <a:r>
              <a:rPr lang="de-CH" dirty="0"/>
              <a:t>: </a:t>
            </a:r>
            <a:r>
              <a:rPr lang="de-CH" dirty="0" err="1"/>
              <a:t>Necessary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identify</a:t>
            </a:r>
            <a:r>
              <a:rPr lang="de-CH" dirty="0"/>
              <a:t> a </a:t>
            </a:r>
            <a:r>
              <a:rPr lang="de-CH" dirty="0" err="1"/>
              <a:t>particular</a:t>
            </a:r>
            <a:r>
              <a:rPr lang="de-CH" dirty="0"/>
              <a:t> type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note</a:t>
            </a:r>
            <a:r>
              <a:rPr lang="de-CH" dirty="0"/>
              <a:t> in MCM </a:t>
            </a:r>
            <a:r>
              <a:rPr lang="de-CH" dirty="0" err="1"/>
              <a:t>uniquely</a:t>
            </a:r>
            <a:endParaRPr lang="de-CH" dirty="0"/>
          </a:p>
          <a:p>
            <a:pPr lvl="1"/>
            <a:r>
              <a:rPr lang="de-CH" dirty="0"/>
              <a:t>Optional: Not </a:t>
            </a:r>
            <a:r>
              <a:rPr lang="de-CH" dirty="0" err="1"/>
              <a:t>identifying</a:t>
            </a:r>
            <a:r>
              <a:rPr lang="de-CH" dirty="0"/>
              <a:t>, but </a:t>
            </a:r>
            <a:r>
              <a:rPr lang="de-CH" dirty="0" err="1"/>
              <a:t>likely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in </a:t>
            </a:r>
            <a:r>
              <a:rPr lang="de-CH" dirty="0" err="1"/>
              <a:t>filtering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44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6CF1F-DB2F-4BA1-9407-E2D7F445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NoteSet</a:t>
            </a:r>
            <a:r>
              <a:rPr lang="de-CH" dirty="0"/>
              <a:t> Annotation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177184-BE6B-42D6-9D91-3CCE9BB04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Regex</a:t>
            </a:r>
            <a:r>
              <a:rPr lang="de-CH" dirty="0"/>
              <a:t> </a:t>
            </a:r>
            <a:r>
              <a:rPr lang="de-CH" dirty="0" err="1"/>
              <a:t>Definiton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filename-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NoteSet</a:t>
            </a:r>
            <a:r>
              <a:rPr lang="de-CH" dirty="0"/>
              <a:t> Annotation</a:t>
            </a:r>
          </a:p>
          <a:p>
            <a:pPr marL="0" indent="0">
              <a:buNone/>
            </a:pPr>
            <a:r>
              <a:rPr lang="pl-PL" sz="1800" dirty="0">
                <a:latin typeface="Consolas" panose="020B0609020204030204" pitchFamily="49" charset="0"/>
              </a:rPr>
              <a:t>([A-Z]{3}){1,2}_(([0-9]*[.])?[0-9]|X)*_([a-z]|X)_([1-4]|X)_([1-9]+|X)(_CL[1-4])?(_SF\(([A-Z_0-9]+)(&amp;[A-Z_0-9]+)*\))?(_FF\(([A-Z_0-9]+)(&amp;[A-Z_0-9]+)*\))?(_[a-zA-Z0-9]*)?</a:t>
            </a:r>
            <a:endParaRPr lang="de-CH" sz="1800" dirty="0">
              <a:latin typeface="Consolas" panose="020B0609020204030204" pitchFamily="49" charset="0"/>
            </a:endParaRPr>
          </a:p>
          <a:p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valid </a:t>
            </a:r>
            <a:r>
              <a:rPr lang="de-CH" dirty="0" err="1"/>
              <a:t>NoteSet</a:t>
            </a:r>
            <a:r>
              <a:rPr lang="de-CH" dirty="0"/>
              <a:t> Annotation String:</a:t>
            </a:r>
          </a:p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A3E601-99EE-49E4-92D4-B67F4496B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72" y="4017117"/>
            <a:ext cx="6524739" cy="17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2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2B29D-9327-4C9B-A1E6-FC8600F8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Integrating</a:t>
            </a:r>
            <a:r>
              <a:rPr lang="de-CH" dirty="0"/>
              <a:t> </a:t>
            </a:r>
            <a:r>
              <a:rPr lang="de-CH" dirty="0" err="1"/>
              <a:t>NoteSet</a:t>
            </a:r>
            <a:r>
              <a:rPr lang="de-CH" dirty="0"/>
              <a:t> Data Container in MCM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09973-7BF5-4EAF-96DF-57BAEB2A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0799" cy="4351338"/>
          </a:xfrm>
        </p:spPr>
        <p:txBody>
          <a:bodyPr/>
          <a:lstStyle/>
          <a:p>
            <a:r>
              <a:rPr lang="de-CH" dirty="0"/>
              <a:t>Add a minimal Viewer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loading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NoteSets</a:t>
            </a:r>
            <a:r>
              <a:rPr lang="de-CH" dirty="0"/>
              <a:t> via </a:t>
            </a:r>
            <a:r>
              <a:rPr lang="de-CH" dirty="0" err="1"/>
              <a:t>copy</a:t>
            </a:r>
            <a:r>
              <a:rPr lang="de-CH" dirty="0"/>
              <a:t>-paste</a:t>
            </a:r>
          </a:p>
          <a:p>
            <a:r>
              <a:rPr lang="de-CH" dirty="0" err="1"/>
              <a:t>NoteSet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preprocessed</a:t>
            </a:r>
            <a:r>
              <a:rPr lang="de-CH" dirty="0"/>
              <a:t> and </a:t>
            </a:r>
            <a:r>
              <a:rPr lang="de-CH" dirty="0" err="1"/>
              <a:t>referenced</a:t>
            </a:r>
            <a:r>
              <a:rPr lang="de-CH" dirty="0"/>
              <a:t> Notes </a:t>
            </a:r>
            <a:r>
              <a:rPr lang="de-CH" dirty="0" err="1"/>
              <a:t>loaded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MFX via </a:t>
            </a:r>
            <a:r>
              <a:rPr lang="de-CH" dirty="0" err="1"/>
              <a:t>NoteID</a:t>
            </a:r>
            <a:endParaRPr lang="de-CH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95DBB2B-63D6-4316-BCD5-78CE503B4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98" y="3015540"/>
            <a:ext cx="5241935" cy="358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1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F776D-EDD5-4FE1-A535-1E51C582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Automated</a:t>
            </a:r>
            <a:r>
              <a:rPr lang="de-CH" dirty="0"/>
              <a:t> Generation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NoteSets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E7429D-D079-4B5A-A55D-ACF7FD7E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Extract a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typical</a:t>
            </a:r>
            <a:r>
              <a:rPr lang="de-CH" dirty="0"/>
              <a:t>/</a:t>
            </a:r>
            <a:r>
              <a:rPr lang="de-CH" dirty="0" err="1"/>
              <a:t>likely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cases</a:t>
            </a:r>
            <a:r>
              <a:rPr lang="de-CH" dirty="0"/>
              <a:t> and </a:t>
            </a:r>
            <a:r>
              <a:rPr lang="de-CH" dirty="0" err="1"/>
              <a:t>develop</a:t>
            </a:r>
            <a:r>
              <a:rPr lang="de-CH" dirty="0"/>
              <a:t> </a:t>
            </a:r>
            <a:r>
              <a:rPr lang="de-CH" dirty="0" err="1"/>
              <a:t>Jupyter</a:t>
            </a:r>
            <a:r>
              <a:rPr lang="de-CH" dirty="0"/>
              <a:t> Notebooks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case</a:t>
            </a:r>
            <a:endParaRPr lang="de-CH" dirty="0"/>
          </a:p>
          <a:p>
            <a:endParaRPr lang="de-CH" dirty="0"/>
          </a:p>
          <a:p>
            <a:r>
              <a:rPr lang="de-CH" dirty="0"/>
              <a:t>Benefits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Jupyter</a:t>
            </a:r>
            <a:endParaRPr lang="de-CH" dirty="0"/>
          </a:p>
          <a:p>
            <a:pPr lvl="2"/>
            <a:r>
              <a:rPr lang="de-CH" dirty="0" err="1"/>
              <a:t>Allows</a:t>
            </a:r>
            <a:r>
              <a:rPr lang="de-CH" dirty="0"/>
              <a:t> expert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insight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the </a:t>
            </a:r>
            <a:r>
              <a:rPr lang="de-CH" dirty="0" err="1"/>
              <a:t>technical</a:t>
            </a:r>
            <a:r>
              <a:rPr lang="de-CH" dirty="0"/>
              <a:t> </a:t>
            </a:r>
            <a:r>
              <a:rPr lang="de-CH" dirty="0" err="1"/>
              <a:t>background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NoteSet</a:t>
            </a:r>
            <a:r>
              <a:rPr lang="de-CH" dirty="0"/>
              <a:t> </a:t>
            </a:r>
            <a:r>
              <a:rPr lang="de-CH" dirty="0" err="1"/>
              <a:t>generation</a:t>
            </a:r>
            <a:endParaRPr lang="de-CH" dirty="0"/>
          </a:p>
          <a:p>
            <a:pPr lvl="2"/>
            <a:r>
              <a:rPr lang="de-CH" dirty="0"/>
              <a:t>Fast </a:t>
            </a:r>
            <a:r>
              <a:rPr lang="de-CH" dirty="0" err="1"/>
              <a:t>implementation</a:t>
            </a:r>
            <a:r>
              <a:rPr lang="de-CH" dirty="0"/>
              <a:t>, «</a:t>
            </a:r>
            <a:r>
              <a:rPr lang="de-CH" dirty="0" err="1"/>
              <a:t>prototypical</a:t>
            </a:r>
            <a:r>
              <a:rPr lang="de-CH" dirty="0"/>
              <a:t>» </a:t>
            </a:r>
            <a:r>
              <a:rPr lang="de-CH" dirty="0" err="1"/>
              <a:t>character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062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25A20-927C-4BA0-88CA-029E9878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Use Case 1: </a:t>
            </a:r>
            <a:r>
              <a:rPr lang="de-CH" sz="3200" dirty="0" err="1"/>
              <a:t>Convert</a:t>
            </a:r>
            <a:r>
              <a:rPr lang="de-CH" sz="3200" dirty="0"/>
              <a:t> </a:t>
            </a:r>
            <a:r>
              <a:rPr lang="de-CH" sz="3200" dirty="0" err="1"/>
              <a:t>NoteSet</a:t>
            </a:r>
            <a:r>
              <a:rPr lang="de-CH" sz="3200" dirty="0"/>
              <a:t> </a:t>
            </a:r>
            <a:r>
              <a:rPr lang="de-CH" sz="3200" dirty="0" err="1"/>
              <a:t>to</a:t>
            </a:r>
            <a:r>
              <a:rPr lang="de-CH" sz="3200" dirty="0"/>
              <a:t> Dataframe and perform Data Analysis on </a:t>
            </a:r>
            <a:r>
              <a:rPr lang="de-CH" sz="3200" dirty="0" err="1"/>
              <a:t>it</a:t>
            </a:r>
            <a:endParaRPr lang="de-CH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4A5DFD-E4F7-4C8B-A8C3-69467B14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Convert</a:t>
            </a:r>
            <a:r>
              <a:rPr lang="de-CH" dirty="0"/>
              <a:t> a .</a:t>
            </a:r>
            <a:r>
              <a:rPr lang="de-CH" dirty="0" err="1"/>
              <a:t>ns</a:t>
            </a:r>
            <a:r>
              <a:rPr lang="de-CH" dirty="0"/>
              <a:t> </a:t>
            </a:r>
            <a:r>
              <a:rPr lang="de-CH" dirty="0" err="1"/>
              <a:t>file</a:t>
            </a:r>
            <a:r>
              <a:rPr lang="de-CH" dirty="0"/>
              <a:t> (</a:t>
            </a:r>
            <a:r>
              <a:rPr lang="de-CH" dirty="0" err="1"/>
              <a:t>or</a:t>
            </a:r>
            <a:r>
              <a:rPr lang="de-CH" dirty="0"/>
              <a:t> .</a:t>
            </a:r>
            <a:r>
              <a:rPr lang="de-CH" dirty="0" err="1"/>
              <a:t>nl</a:t>
            </a:r>
            <a:r>
              <a:rPr lang="de-CH" dirty="0"/>
              <a:t> </a:t>
            </a:r>
            <a:r>
              <a:rPr lang="de-CH" dirty="0" err="1"/>
              <a:t>Notelist</a:t>
            </a:r>
            <a:r>
              <a:rPr lang="de-CH" dirty="0"/>
              <a:t>) </a:t>
            </a:r>
            <a:r>
              <a:rPr lang="de-CH" dirty="0" err="1"/>
              <a:t>into</a:t>
            </a:r>
            <a:r>
              <a:rPr lang="de-CH" dirty="0"/>
              <a:t> a </a:t>
            </a:r>
            <a:r>
              <a:rPr lang="de-CH" dirty="0" err="1"/>
              <a:t>NoteSet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,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notes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MDS and </a:t>
            </a:r>
            <a:r>
              <a:rPr lang="de-CH" dirty="0" err="1"/>
              <a:t>convert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a </a:t>
            </a:r>
            <a:r>
              <a:rPr lang="de-CH" dirty="0" err="1"/>
              <a:t>pandas</a:t>
            </a:r>
            <a:r>
              <a:rPr lang="de-CH" dirty="0"/>
              <a:t> </a:t>
            </a:r>
            <a:r>
              <a:rPr lang="de-CH" dirty="0" err="1"/>
              <a:t>DataFrame</a:t>
            </a:r>
            <a:endParaRPr lang="de-CH" dirty="0"/>
          </a:p>
          <a:p>
            <a:endParaRPr lang="de-CH" dirty="0"/>
          </a:p>
          <a:p>
            <a:r>
              <a:rPr lang="de-CH" dirty="0"/>
              <a:t>Challenge: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flatten</a:t>
            </a:r>
            <a:r>
              <a:rPr lang="de-CH" dirty="0"/>
              <a:t> the </a:t>
            </a:r>
            <a:r>
              <a:rPr lang="de-CH" dirty="0" err="1"/>
              <a:t>nested</a:t>
            </a:r>
            <a:r>
              <a:rPr lang="de-CH" dirty="0"/>
              <a:t> </a:t>
            </a:r>
            <a:r>
              <a:rPr lang="de-CH" dirty="0" err="1"/>
              <a:t>structure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the Note </a:t>
            </a:r>
            <a:r>
              <a:rPr lang="de-CH" dirty="0" err="1"/>
              <a:t>object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294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25A20-927C-4BA0-88CA-029E9878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Use Case 1: </a:t>
            </a:r>
            <a:r>
              <a:rPr lang="de-CH" sz="3200" dirty="0" err="1"/>
              <a:t>Convert</a:t>
            </a:r>
            <a:r>
              <a:rPr lang="de-CH" sz="3200" dirty="0"/>
              <a:t> </a:t>
            </a:r>
            <a:r>
              <a:rPr lang="de-CH" sz="3200" dirty="0" err="1"/>
              <a:t>NoteSet</a:t>
            </a:r>
            <a:r>
              <a:rPr lang="de-CH" sz="3200" dirty="0"/>
              <a:t> </a:t>
            </a:r>
            <a:r>
              <a:rPr lang="de-CH" sz="3200" dirty="0" err="1"/>
              <a:t>to</a:t>
            </a:r>
            <a:r>
              <a:rPr lang="de-CH" sz="3200" dirty="0"/>
              <a:t> Dataframe and perform Data Analysis on </a:t>
            </a:r>
            <a:r>
              <a:rPr lang="de-CH" sz="3200" dirty="0" err="1"/>
              <a:t>it</a:t>
            </a:r>
            <a:endParaRPr lang="de-CH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4A5DFD-E4F7-4C8B-A8C3-69467B140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05910" cy="3880773"/>
          </a:xfrm>
        </p:spPr>
        <p:txBody>
          <a:bodyPr>
            <a:normAutofit/>
          </a:bodyPr>
          <a:lstStyle/>
          <a:p>
            <a:r>
              <a:rPr lang="de-CH" dirty="0"/>
              <a:t>Use </a:t>
            </a:r>
            <a:r>
              <a:rPr lang="de-CH" dirty="0" err="1"/>
              <a:t>standard</a:t>
            </a:r>
            <a:r>
              <a:rPr lang="de-CH" dirty="0"/>
              <a:t> Data Science </a:t>
            </a:r>
            <a:r>
              <a:rPr lang="de-CH" dirty="0" err="1"/>
              <a:t>libraries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plot</a:t>
            </a:r>
            <a:r>
              <a:rPr lang="de-CH" dirty="0"/>
              <a:t>, find </a:t>
            </a:r>
            <a:r>
              <a:rPr lang="de-CH" dirty="0" err="1"/>
              <a:t>quantiles</a:t>
            </a:r>
            <a:r>
              <a:rPr lang="de-CH" dirty="0"/>
              <a:t>, </a:t>
            </a:r>
            <a:r>
              <a:rPr lang="de-CH" dirty="0" err="1"/>
              <a:t>outliers</a:t>
            </a:r>
            <a:r>
              <a:rPr lang="de-CH" dirty="0"/>
              <a:t> and </a:t>
            </a:r>
            <a:r>
              <a:rPr lang="de-CH" dirty="0" err="1"/>
              <a:t>generate</a:t>
            </a:r>
            <a:r>
              <a:rPr lang="de-CH" dirty="0"/>
              <a:t> </a:t>
            </a:r>
            <a:r>
              <a:rPr lang="de-CH" dirty="0" err="1"/>
              <a:t>corresponding</a:t>
            </a:r>
            <a:r>
              <a:rPr lang="de-CH" dirty="0"/>
              <a:t> </a:t>
            </a:r>
            <a:r>
              <a:rPr lang="de-CH" dirty="0" err="1"/>
              <a:t>NoteSets</a:t>
            </a:r>
            <a:endParaRPr lang="de-CH" dirty="0"/>
          </a:p>
          <a:p>
            <a:pPr lvl="1"/>
            <a:r>
              <a:rPr lang="de-CH" dirty="0"/>
              <a:t>E.g. A </a:t>
            </a:r>
            <a:r>
              <a:rPr lang="de-CH" dirty="0" err="1"/>
              <a:t>NoteSet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outliers</a:t>
            </a:r>
            <a:r>
              <a:rPr lang="de-CH" dirty="0"/>
              <a:t> (</a:t>
            </a:r>
            <a:r>
              <a:rPr lang="de-CH" dirty="0" err="1"/>
              <a:t>using</a:t>
            </a:r>
            <a:r>
              <a:rPr lang="de-CH" dirty="0"/>
              <a:t> z-Score) </a:t>
            </a:r>
            <a:r>
              <a:rPr lang="de-CH" dirty="0" err="1"/>
              <a:t>for</a:t>
            </a:r>
            <a:r>
              <a:rPr lang="de-CH" dirty="0"/>
              <a:t> the Note Dimension -&gt; save and/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load</a:t>
            </a:r>
            <a:r>
              <a:rPr lang="de-CH" dirty="0"/>
              <a:t> </a:t>
            </a:r>
            <a:r>
              <a:rPr lang="de-CH" dirty="0" err="1"/>
              <a:t>directly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MCM</a:t>
            </a:r>
          </a:p>
          <a:p>
            <a:pPr lvl="1"/>
            <a:r>
              <a:rPr lang="de-CH" dirty="0"/>
              <a:t>Plot </a:t>
            </a:r>
            <a:r>
              <a:rPr lang="de-CH" dirty="0" err="1"/>
              <a:t>NoteSet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(e.g. </a:t>
            </a:r>
            <a:r>
              <a:rPr lang="de-CH" dirty="0" err="1"/>
              <a:t>heatmap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the </a:t>
            </a:r>
            <a:r>
              <a:rPr lang="de-CH" dirty="0" err="1"/>
              <a:t>dimensions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all AUD 50 b </a:t>
            </a:r>
            <a:r>
              <a:rPr lang="de-CH" dirty="0" err="1"/>
              <a:t>notes</a:t>
            </a:r>
            <a:r>
              <a:rPr lang="de-CH" dirty="0"/>
              <a:t> in the Data Lake)</a:t>
            </a:r>
          </a:p>
          <a:p>
            <a:pPr lvl="1"/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8B4D8E-1E1D-47F0-910D-7894BFAB7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74" y="3773383"/>
            <a:ext cx="7002534" cy="274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6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14B99-691D-4933-8DF9-A4A4C94D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Use Case 2: Use the </a:t>
            </a:r>
            <a:r>
              <a:rPr lang="de-CH" sz="3200" dirty="0" err="1"/>
              <a:t>MOVEm</a:t>
            </a:r>
            <a:r>
              <a:rPr lang="de-CH" sz="3200" dirty="0"/>
              <a:t> Simulator and </a:t>
            </a:r>
            <a:r>
              <a:rPr lang="de-CH" sz="3200" dirty="0" err="1"/>
              <a:t>NoteSets</a:t>
            </a:r>
            <a:r>
              <a:rPr lang="de-CH" sz="3200" dirty="0"/>
              <a:t> </a:t>
            </a:r>
            <a:r>
              <a:rPr lang="de-CH" sz="3200" dirty="0" err="1"/>
              <a:t>for</a:t>
            </a:r>
            <a:r>
              <a:rPr lang="de-CH" sz="3200" dirty="0"/>
              <a:t> CDF </a:t>
            </a:r>
            <a:r>
              <a:rPr lang="de-CH" sz="3200" dirty="0" err="1"/>
              <a:t>regression</a:t>
            </a:r>
            <a:r>
              <a:rPr lang="de-CH" sz="3200" dirty="0"/>
              <a:t> </a:t>
            </a:r>
            <a:r>
              <a:rPr lang="de-CH" sz="3200" dirty="0" err="1"/>
              <a:t>testing</a:t>
            </a:r>
            <a:endParaRPr lang="de-CH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23C706-2087-4C91-AA3F-9A42BAB35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MOVEm</a:t>
            </a:r>
            <a:r>
              <a:rPr lang="de-CH" dirty="0"/>
              <a:t> Simulator: a </a:t>
            </a:r>
            <a:r>
              <a:rPr lang="de-CH" dirty="0" err="1"/>
              <a:t>user</a:t>
            </a:r>
            <a:r>
              <a:rPr lang="de-CH" dirty="0"/>
              <a:t> interface </a:t>
            </a:r>
            <a:r>
              <a:rPr lang="de-CH" dirty="0" err="1"/>
              <a:t>to</a:t>
            </a:r>
            <a:r>
              <a:rPr lang="de-CH" dirty="0"/>
              <a:t> the </a:t>
            </a:r>
            <a:r>
              <a:rPr lang="de-CH" dirty="0" err="1"/>
              <a:t>core</a:t>
            </a:r>
            <a:r>
              <a:rPr lang="de-CH" dirty="0"/>
              <a:t>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the </a:t>
            </a:r>
            <a:r>
              <a:rPr lang="de-CH" dirty="0" err="1"/>
              <a:t>banknote</a:t>
            </a:r>
            <a:r>
              <a:rPr lang="de-CH" dirty="0"/>
              <a:t> </a:t>
            </a:r>
            <a:r>
              <a:rPr lang="de-CH" dirty="0" err="1"/>
              <a:t>reader</a:t>
            </a:r>
            <a:r>
              <a:rPr lang="de-CH" dirty="0"/>
              <a:t> </a:t>
            </a:r>
            <a:r>
              <a:rPr lang="de-CH" dirty="0" err="1"/>
              <a:t>firmware</a:t>
            </a:r>
            <a:endParaRPr lang="de-CH" dirty="0"/>
          </a:p>
          <a:p>
            <a:pPr lvl="1"/>
            <a:r>
              <a:rPr lang="de-CH" dirty="0"/>
              <a:t>Test CDFs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operating</a:t>
            </a:r>
            <a:r>
              <a:rPr lang="de-CH" dirty="0"/>
              <a:t> a </a:t>
            </a:r>
            <a:r>
              <a:rPr lang="de-CH" dirty="0" err="1"/>
              <a:t>physical</a:t>
            </a:r>
            <a:r>
              <a:rPr lang="de-CH" dirty="0"/>
              <a:t> </a:t>
            </a:r>
            <a:r>
              <a:rPr lang="de-CH" dirty="0" err="1"/>
              <a:t>banknote</a:t>
            </a:r>
            <a:r>
              <a:rPr lang="de-CH" dirty="0"/>
              <a:t> </a:t>
            </a:r>
            <a:r>
              <a:rPr lang="de-CH" dirty="0" err="1"/>
              <a:t>reader</a:t>
            </a:r>
            <a:r>
              <a:rPr lang="de-CH" dirty="0"/>
              <a:t> and </a:t>
            </a:r>
            <a:r>
              <a:rPr lang="de-CH" dirty="0" err="1"/>
              <a:t>physical</a:t>
            </a:r>
            <a:r>
              <a:rPr lang="de-CH" dirty="0"/>
              <a:t> </a:t>
            </a:r>
            <a:r>
              <a:rPr lang="de-CH" dirty="0" err="1"/>
              <a:t>banknotes</a:t>
            </a:r>
            <a:endParaRPr lang="de-CH" dirty="0"/>
          </a:p>
          <a:p>
            <a:pPr lvl="1"/>
            <a:r>
              <a:rPr lang="de-CH" dirty="0"/>
              <a:t>Input: </a:t>
            </a:r>
            <a:r>
              <a:rPr lang="de-CH" dirty="0" err="1"/>
              <a:t>Existing</a:t>
            </a:r>
            <a:r>
              <a:rPr lang="de-CH" dirty="0"/>
              <a:t> NIF </a:t>
            </a:r>
            <a:r>
              <a:rPr lang="de-CH" dirty="0" err="1"/>
              <a:t>files</a:t>
            </a:r>
            <a:r>
              <a:rPr lang="de-CH" dirty="0"/>
              <a:t>, CDF</a:t>
            </a:r>
          </a:p>
          <a:p>
            <a:pPr lvl="1"/>
            <a:r>
              <a:rPr lang="de-CH" dirty="0"/>
              <a:t>Output: Level-1 NIF </a:t>
            </a:r>
            <a:r>
              <a:rPr lang="de-CH" dirty="0" err="1"/>
              <a:t>files</a:t>
            </a:r>
            <a:r>
              <a:rPr lang="de-CH" dirty="0"/>
              <a:t> (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Desktop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written</a:t>
            </a:r>
            <a:r>
              <a:rPr lang="de-CH" dirty="0"/>
              <a:t> in Python and Qt, </a:t>
            </a:r>
            <a:r>
              <a:rPr lang="de-CH" dirty="0" err="1"/>
              <a:t>scriptable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Idea</a:t>
            </a:r>
            <a:r>
              <a:rPr lang="de-CH" dirty="0"/>
              <a:t>: </a:t>
            </a:r>
            <a:r>
              <a:rPr lang="de-CH" dirty="0" err="1"/>
              <a:t>simulate</a:t>
            </a:r>
            <a:r>
              <a:rPr lang="de-CH" dirty="0"/>
              <a:t> </a:t>
            </a:r>
            <a:r>
              <a:rPr lang="de-CH" dirty="0" err="1"/>
              <a:t>existing</a:t>
            </a:r>
            <a:r>
              <a:rPr lang="de-CH" dirty="0"/>
              <a:t> Raw Data with </a:t>
            </a:r>
            <a:r>
              <a:rPr lang="de-CH" dirty="0" err="1"/>
              <a:t>new</a:t>
            </a:r>
            <a:r>
              <a:rPr lang="de-CH" dirty="0"/>
              <a:t> CDF(s) and </a:t>
            </a:r>
            <a:r>
              <a:rPr lang="de-CH" dirty="0" err="1"/>
              <a:t>generate</a:t>
            </a:r>
            <a:r>
              <a:rPr lang="de-CH" dirty="0"/>
              <a:t> </a:t>
            </a:r>
            <a:r>
              <a:rPr lang="de-CH" dirty="0" err="1"/>
              <a:t>annotated</a:t>
            </a:r>
            <a:r>
              <a:rPr lang="de-CH" dirty="0"/>
              <a:t> </a:t>
            </a:r>
            <a:r>
              <a:rPr lang="de-CH" dirty="0" err="1"/>
              <a:t>NoteSets</a:t>
            </a:r>
            <a:r>
              <a:rPr lang="de-CH" dirty="0"/>
              <a:t> </a:t>
            </a:r>
            <a:r>
              <a:rPr lang="de-CH" dirty="0" err="1"/>
              <a:t>SimulationResults</a:t>
            </a:r>
            <a:r>
              <a:rPr lang="de-CH" dirty="0"/>
              <a:t>. -&gt; CDF Regression </a:t>
            </a:r>
            <a:r>
              <a:rPr lang="de-CH" dirty="0" err="1"/>
              <a:t>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6652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D114B99-691D-4933-8DF9-A4A4C94D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776" y="133003"/>
            <a:ext cx="4299666" cy="10231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Use Case 2: Use the </a:t>
            </a:r>
            <a:r>
              <a:rPr lang="en-US" sz="2400" dirty="0" err="1"/>
              <a:t>MOVEm</a:t>
            </a:r>
            <a:r>
              <a:rPr lang="en-US" sz="2400" dirty="0"/>
              <a:t> Simulator and </a:t>
            </a:r>
            <a:r>
              <a:rPr lang="en-US" sz="2400" dirty="0" err="1"/>
              <a:t>NoteSets</a:t>
            </a:r>
            <a:r>
              <a:rPr lang="en-US" sz="2400" dirty="0"/>
              <a:t> for CDF regression testing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B77A45E3-C906-4B1A-84E8-D822E9C08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31" y="306850"/>
            <a:ext cx="3940865" cy="6376583"/>
          </a:xfrm>
        </p:spPr>
      </p:pic>
    </p:spTree>
    <p:extLst>
      <p:ext uri="{BB962C8B-B14F-4D97-AF65-F5344CB8AC3E}">
        <p14:creationId xmlns:p14="http://schemas.microsoft.com/office/powerpoint/2010/main" val="303707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58EDB-2022-4070-89C1-F071A08D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Challenges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F108F-7EF8-4E38-8D6B-C2999FEFC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r>
              <a:rPr lang="de-CH" dirty="0"/>
              <a:t>Scripting MCM via Python</a:t>
            </a:r>
          </a:p>
          <a:p>
            <a:pPr lvl="1"/>
            <a:r>
              <a:rPr lang="de-CH" dirty="0" err="1"/>
              <a:t>Idea</a:t>
            </a:r>
            <a:r>
              <a:rPr lang="de-CH" dirty="0"/>
              <a:t>: </a:t>
            </a:r>
            <a:r>
              <a:rPr lang="de-CH" dirty="0" err="1"/>
              <a:t>run</a:t>
            </a:r>
            <a:r>
              <a:rPr lang="de-CH" dirty="0"/>
              <a:t> </a:t>
            </a:r>
            <a:r>
              <a:rPr lang="de-CH" dirty="0" err="1"/>
              <a:t>selected</a:t>
            </a:r>
            <a:r>
              <a:rPr lang="de-CH" dirty="0"/>
              <a:t> MCM </a:t>
            </a:r>
            <a:r>
              <a:rPr lang="de-CH" dirty="0" err="1"/>
              <a:t>algorithms</a:t>
            </a:r>
            <a:r>
              <a:rPr lang="de-CH" dirty="0"/>
              <a:t> on </a:t>
            </a:r>
            <a:r>
              <a:rPr lang="de-CH" dirty="0" err="1"/>
              <a:t>NoteSets</a:t>
            </a:r>
            <a:r>
              <a:rPr lang="de-CH" dirty="0"/>
              <a:t> via </a:t>
            </a:r>
            <a:r>
              <a:rPr lang="de-CH" dirty="0" err="1"/>
              <a:t>Jupyter</a:t>
            </a:r>
            <a:endParaRPr lang="de-CH" dirty="0"/>
          </a:p>
          <a:p>
            <a:pPr lvl="1"/>
            <a:r>
              <a:rPr lang="de-CH" dirty="0" err="1"/>
              <a:t>Proved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infeasible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limitation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Python MCM </a:t>
            </a:r>
            <a:r>
              <a:rPr lang="de-CH" dirty="0" err="1"/>
              <a:t>wrapper</a:t>
            </a:r>
            <a:r>
              <a:rPr lang="de-CH" dirty="0"/>
              <a:t> </a:t>
            </a:r>
            <a:r>
              <a:rPr lang="de-CH" dirty="0" err="1"/>
              <a:t>library</a:t>
            </a:r>
            <a:r>
              <a:rPr lang="de-CH" dirty="0"/>
              <a:t> and </a:t>
            </a:r>
            <a:r>
              <a:rPr lang="de-CH" dirty="0" err="1"/>
              <a:t>complexity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MCM</a:t>
            </a:r>
          </a:p>
          <a:p>
            <a:endParaRPr lang="de-CH" dirty="0"/>
          </a:p>
          <a:p>
            <a:r>
              <a:rPr lang="de-CH" dirty="0"/>
              <a:t>Performance </a:t>
            </a:r>
            <a:r>
              <a:rPr lang="de-CH" dirty="0" err="1"/>
              <a:t>issues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Normally</a:t>
            </a:r>
            <a:r>
              <a:rPr lang="de-CH" dirty="0"/>
              <a:t>: </a:t>
            </a:r>
            <a:r>
              <a:rPr lang="de-CH" dirty="0" err="1"/>
              <a:t>Nif</a:t>
            </a:r>
            <a:r>
              <a:rPr lang="de-CH" dirty="0"/>
              <a:t>-</a:t>
            </a:r>
            <a:r>
              <a:rPr lang="de-CH" dirty="0" err="1"/>
              <a:t>to</a:t>
            </a:r>
            <a:r>
              <a:rPr lang="de-CH" dirty="0"/>
              <a:t>-Note </a:t>
            </a:r>
            <a:r>
              <a:rPr lang="de-CH" dirty="0" err="1"/>
              <a:t>ratio</a:t>
            </a:r>
            <a:r>
              <a:rPr lang="de-CH" dirty="0"/>
              <a:t> : 1/100</a:t>
            </a:r>
          </a:p>
          <a:p>
            <a:pPr lvl="1"/>
            <a:r>
              <a:rPr lang="de-CH" dirty="0" err="1"/>
              <a:t>Tailored</a:t>
            </a:r>
            <a:r>
              <a:rPr lang="de-CH" dirty="0"/>
              <a:t> </a:t>
            </a:r>
            <a:r>
              <a:rPr lang="de-CH" dirty="0" err="1"/>
              <a:t>NoteSets</a:t>
            </a:r>
            <a:r>
              <a:rPr lang="de-CH" dirty="0"/>
              <a:t> (</a:t>
            </a:r>
            <a:r>
              <a:rPr lang="de-CH" dirty="0" err="1"/>
              <a:t>select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matching</a:t>
            </a:r>
            <a:r>
              <a:rPr lang="de-CH" dirty="0"/>
              <a:t> </a:t>
            </a:r>
            <a:r>
              <a:rPr lang="de-CH" dirty="0" err="1"/>
              <a:t>notes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the </a:t>
            </a:r>
            <a:r>
              <a:rPr lang="de-CH" dirty="0" err="1"/>
              <a:t>entire</a:t>
            </a:r>
            <a:r>
              <a:rPr lang="de-CH" dirty="0"/>
              <a:t> Data Lake): </a:t>
            </a:r>
            <a:r>
              <a:rPr lang="de-CH" dirty="0" err="1"/>
              <a:t>Nif</a:t>
            </a:r>
            <a:r>
              <a:rPr lang="de-CH" dirty="0"/>
              <a:t>-</a:t>
            </a:r>
            <a:r>
              <a:rPr lang="de-CH" dirty="0" err="1"/>
              <a:t>to</a:t>
            </a:r>
            <a:r>
              <a:rPr lang="de-CH" dirty="0"/>
              <a:t>-Note </a:t>
            </a:r>
            <a:r>
              <a:rPr lang="de-CH" dirty="0" err="1"/>
              <a:t>ratio</a:t>
            </a:r>
            <a:r>
              <a:rPr lang="de-CH" dirty="0"/>
              <a:t>:  </a:t>
            </a:r>
          </a:p>
          <a:p>
            <a:pPr marL="457200"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b="1" dirty="0" err="1"/>
              <a:t>close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1!!!</a:t>
            </a:r>
          </a:p>
          <a:p>
            <a:pPr lvl="1"/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lazy</a:t>
            </a:r>
            <a:r>
              <a:rPr lang="de-CH" dirty="0"/>
              <a:t> </a:t>
            </a:r>
            <a:r>
              <a:rPr lang="de-CH" dirty="0" err="1"/>
              <a:t>loading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notes</a:t>
            </a:r>
            <a:r>
              <a:rPr lang="de-CH" dirty="0"/>
              <a:t> in MCM,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FileID</a:t>
            </a:r>
            <a:r>
              <a:rPr lang="de-CH" dirty="0"/>
              <a:t>, the </a:t>
            </a:r>
            <a:r>
              <a:rPr lang="de-CH" dirty="0" err="1"/>
              <a:t>entire</a:t>
            </a:r>
            <a:r>
              <a:rPr lang="de-CH" dirty="0"/>
              <a:t> </a:t>
            </a:r>
            <a:r>
              <a:rPr lang="de-CH" dirty="0" err="1"/>
              <a:t>file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parsed</a:t>
            </a:r>
            <a:r>
              <a:rPr lang="de-CH" dirty="0"/>
              <a:t> and </a:t>
            </a:r>
            <a:r>
              <a:rPr lang="de-CH" dirty="0" err="1"/>
              <a:t>loaded</a:t>
            </a:r>
            <a:endParaRPr lang="de-CH" dirty="0"/>
          </a:p>
          <a:p>
            <a:pPr lvl="1"/>
            <a:r>
              <a:rPr lang="de-CH" dirty="0"/>
              <a:t>Probable </a:t>
            </a:r>
            <a:r>
              <a:rPr lang="de-CH" dirty="0" err="1"/>
              <a:t>image</a:t>
            </a:r>
            <a:r>
              <a:rPr lang="de-CH" dirty="0"/>
              <a:t> </a:t>
            </a:r>
            <a:r>
              <a:rPr lang="de-CH" dirty="0" err="1"/>
              <a:t>caching</a:t>
            </a:r>
            <a:r>
              <a:rPr lang="de-CH" dirty="0"/>
              <a:t> in MCM -&gt; </a:t>
            </a:r>
            <a:r>
              <a:rPr lang="de-CH" dirty="0" err="1"/>
              <a:t>leads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high </a:t>
            </a:r>
            <a:r>
              <a:rPr lang="de-CH" dirty="0" err="1"/>
              <a:t>memory</a:t>
            </a:r>
            <a:r>
              <a:rPr lang="de-CH" dirty="0"/>
              <a:t> </a:t>
            </a:r>
            <a:r>
              <a:rPr lang="de-CH" dirty="0" err="1"/>
              <a:t>usage</a:t>
            </a:r>
            <a:r>
              <a:rPr lang="de-CH" dirty="0"/>
              <a:t> and </a:t>
            </a:r>
            <a:r>
              <a:rPr lang="de-CH" dirty="0" err="1"/>
              <a:t>generally</a:t>
            </a:r>
            <a:r>
              <a:rPr lang="de-CH" dirty="0"/>
              <a:t>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performance</a:t>
            </a:r>
            <a:endParaRPr lang="de-CH" dirty="0"/>
          </a:p>
          <a:p>
            <a:pPr lvl="1"/>
            <a:r>
              <a:rPr lang="de-CH" b="1" dirty="0"/>
              <a:t>Solution:</a:t>
            </a:r>
            <a:r>
              <a:rPr lang="de-CH" dirty="0"/>
              <a:t> </a:t>
            </a:r>
            <a:r>
              <a:rPr lang="de-CH" dirty="0" err="1"/>
              <a:t>Refactor</a:t>
            </a:r>
            <a:r>
              <a:rPr lang="de-CH" dirty="0"/>
              <a:t> MCM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allow</a:t>
            </a:r>
            <a:r>
              <a:rPr lang="de-CH" dirty="0"/>
              <a:t> </a:t>
            </a:r>
            <a:r>
              <a:rPr lang="de-CH" dirty="0" err="1"/>
              <a:t>lazy</a:t>
            </a:r>
            <a:r>
              <a:rPr lang="de-CH" dirty="0"/>
              <a:t> </a:t>
            </a:r>
            <a:r>
              <a:rPr lang="de-CH" dirty="0" err="1"/>
              <a:t>loading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notes</a:t>
            </a:r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343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36F23-8AA7-46AF-88FF-AF21ECA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9BD7C-C792-48A7-A123-086657BD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Introduction</a:t>
            </a:r>
            <a:r>
              <a:rPr lang="de-CH" dirty="0"/>
              <a:t>/Initial Position</a:t>
            </a:r>
          </a:p>
          <a:p>
            <a:endParaRPr lang="de-CH" dirty="0"/>
          </a:p>
          <a:p>
            <a:r>
              <a:rPr lang="de-CH" dirty="0"/>
              <a:t>Project Goals </a:t>
            </a:r>
          </a:p>
          <a:p>
            <a:endParaRPr lang="de-CH" dirty="0"/>
          </a:p>
          <a:p>
            <a:r>
              <a:rPr lang="de-CH" dirty="0"/>
              <a:t>Project Methods</a:t>
            </a:r>
          </a:p>
          <a:p>
            <a:endParaRPr lang="de-CH" dirty="0"/>
          </a:p>
          <a:p>
            <a:r>
              <a:rPr lang="de-CH" dirty="0" err="1"/>
              <a:t>Challenges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Conclusions</a:t>
            </a:r>
            <a:r>
              <a:rPr lang="de-CH" dirty="0"/>
              <a:t>/Outlook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700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274B-83CB-46B6-AF40-FA72DA7A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637A7-73EA-4024-BA0E-9A914BBB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621143" cy="3880773"/>
          </a:xfrm>
        </p:spPr>
        <p:txBody>
          <a:bodyPr/>
          <a:lstStyle/>
          <a:p>
            <a:r>
              <a:rPr lang="de-CH" dirty="0" err="1"/>
              <a:t>NoteSet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container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de-CH" dirty="0"/>
          </a:p>
          <a:p>
            <a:pPr lvl="1"/>
            <a:r>
              <a:rPr lang="de-CH" dirty="0" err="1"/>
              <a:t>Foundational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Data Collection: </a:t>
            </a:r>
            <a:r>
              <a:rPr lang="de-CH" dirty="0" err="1"/>
              <a:t>annotated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container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Important</a:t>
            </a:r>
            <a:r>
              <a:rPr lang="de-CH" dirty="0"/>
              <a:t>: Annotation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independent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NIF and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recording</a:t>
            </a:r>
            <a:r>
              <a:rPr lang="de-CH" dirty="0"/>
              <a:t> </a:t>
            </a:r>
            <a:r>
              <a:rPr lang="de-CH" dirty="0" err="1"/>
              <a:t>tool</a:t>
            </a:r>
            <a:r>
              <a:rPr lang="de-CH" dirty="0"/>
              <a:t>!</a:t>
            </a:r>
          </a:p>
          <a:p>
            <a:pPr lvl="1"/>
            <a:r>
              <a:rPr lang="de-CH" dirty="0"/>
              <a:t>Flexible, </a:t>
            </a:r>
            <a:r>
              <a:rPr lang="de-CH" dirty="0" err="1"/>
              <a:t>little</a:t>
            </a:r>
            <a:r>
              <a:rPr lang="de-CH" dirty="0"/>
              <a:t> </a:t>
            </a:r>
            <a:r>
              <a:rPr lang="de-CH" dirty="0" err="1"/>
              <a:t>maintenance</a:t>
            </a:r>
            <a:r>
              <a:rPr lang="de-CH" dirty="0"/>
              <a:t> </a:t>
            </a:r>
            <a:r>
              <a:rPr lang="de-CH" dirty="0" err="1"/>
              <a:t>cost</a:t>
            </a:r>
            <a:r>
              <a:rPr lang="de-CH" dirty="0"/>
              <a:t>, </a:t>
            </a:r>
            <a:r>
              <a:rPr lang="de-CH" dirty="0" err="1"/>
              <a:t>lends</a:t>
            </a:r>
            <a:r>
              <a:rPr lang="de-CH" dirty="0"/>
              <a:t> </a:t>
            </a:r>
            <a:r>
              <a:rPr lang="de-CH" dirty="0" err="1"/>
              <a:t>itself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version-control</a:t>
            </a:r>
            <a:r>
              <a:rPr lang="de-CH" dirty="0"/>
              <a:t> </a:t>
            </a:r>
            <a:r>
              <a:rPr lang="de-CH" dirty="0" err="1"/>
              <a:t>systems</a:t>
            </a:r>
            <a:r>
              <a:rPr lang="de-CH" dirty="0"/>
              <a:t> like </a:t>
            </a:r>
            <a:r>
              <a:rPr lang="de-CH" dirty="0" err="1"/>
              <a:t>Git</a:t>
            </a:r>
            <a:endParaRPr lang="de-CH" dirty="0"/>
          </a:p>
          <a:p>
            <a:pPr lvl="1"/>
            <a:r>
              <a:rPr lang="de-CH" dirty="0"/>
              <a:t>Minimalist, </a:t>
            </a:r>
            <a:r>
              <a:rPr lang="de-CH" dirty="0" err="1"/>
              <a:t>readable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shared</a:t>
            </a:r>
            <a:r>
              <a:rPr lang="de-CH" dirty="0"/>
              <a:t> </a:t>
            </a:r>
            <a:r>
              <a:rPr lang="de-CH" dirty="0" err="1"/>
              <a:t>easily</a:t>
            </a:r>
            <a:r>
              <a:rPr lang="de-CH" dirty="0"/>
              <a:t> e.g. in JIRA, </a:t>
            </a:r>
            <a:r>
              <a:rPr lang="de-CH" dirty="0" err="1"/>
              <a:t>e-mail</a:t>
            </a:r>
            <a:r>
              <a:rPr lang="de-CH" dirty="0"/>
              <a:t> etc.</a:t>
            </a:r>
          </a:p>
          <a:p>
            <a:pPr lvl="1"/>
            <a:r>
              <a:rPr lang="de-CH" dirty="0"/>
              <a:t>Works </a:t>
            </a:r>
            <a:r>
              <a:rPr lang="de-CH" dirty="0" err="1"/>
              <a:t>well</a:t>
            </a:r>
            <a:r>
              <a:rPr lang="de-CH" dirty="0"/>
              <a:t> with the Microservice </a:t>
            </a:r>
            <a:r>
              <a:rPr lang="de-CH" dirty="0" err="1"/>
              <a:t>Toolchain</a:t>
            </a:r>
            <a:r>
              <a:rPr lang="de-CH" dirty="0"/>
              <a:t> (MFX and MDS)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123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274B-83CB-46B6-AF40-FA72DA7A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637A7-73EA-4024-BA0E-9A914BBB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NoteSet</a:t>
            </a:r>
            <a:r>
              <a:rPr lang="de-CH" dirty="0"/>
              <a:t> Generation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Jupyter</a:t>
            </a:r>
            <a:endParaRPr lang="de-CH" dirty="0"/>
          </a:p>
          <a:p>
            <a:endParaRPr lang="de-CH" dirty="0"/>
          </a:p>
          <a:p>
            <a:pPr lvl="1"/>
            <a:r>
              <a:rPr lang="de-CH" dirty="0" err="1"/>
              <a:t>Quickly</a:t>
            </a:r>
            <a:r>
              <a:rPr lang="de-CH" dirty="0"/>
              <a:t> </a:t>
            </a:r>
            <a:r>
              <a:rPr lang="de-CH" dirty="0" err="1"/>
              <a:t>generate</a:t>
            </a:r>
            <a:r>
              <a:rPr lang="de-CH"/>
              <a:t> MCM-</a:t>
            </a:r>
            <a:r>
              <a:rPr lang="de-CH" dirty="0" err="1"/>
              <a:t>loadable</a:t>
            </a:r>
            <a:r>
              <a:rPr lang="de-CH" dirty="0"/>
              <a:t> </a:t>
            </a:r>
            <a:r>
              <a:rPr lang="de-CH" dirty="0" err="1"/>
              <a:t>NoteSets</a:t>
            </a:r>
            <a:r>
              <a:rPr lang="de-CH" dirty="0"/>
              <a:t> </a:t>
            </a:r>
            <a:r>
              <a:rPr lang="de-CH" dirty="0" err="1"/>
              <a:t>according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user-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needs</a:t>
            </a:r>
            <a:endParaRPr lang="de-CH" dirty="0"/>
          </a:p>
          <a:p>
            <a:pPr lvl="1"/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successfully</a:t>
            </a:r>
            <a:r>
              <a:rPr lang="de-CH" dirty="0"/>
              <a:t> </a:t>
            </a:r>
            <a:r>
              <a:rPr lang="de-CH" dirty="0" err="1"/>
              <a:t>applied</a:t>
            </a:r>
            <a:r>
              <a:rPr lang="de-CH" dirty="0"/>
              <a:t> in a real-</a:t>
            </a:r>
            <a:r>
              <a:rPr lang="de-CH" dirty="0" err="1"/>
              <a:t>world</a:t>
            </a:r>
            <a:r>
              <a:rPr lang="de-CH" dirty="0"/>
              <a:t> </a:t>
            </a:r>
            <a:r>
              <a:rPr lang="de-CH" dirty="0" err="1"/>
              <a:t>problem</a:t>
            </a:r>
            <a:endParaRPr lang="de-CH" dirty="0"/>
          </a:p>
          <a:p>
            <a:pPr lvl="1"/>
            <a:r>
              <a:rPr lang="de-CH" dirty="0" err="1"/>
              <a:t>MOVEmSimulator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NoteSet</a:t>
            </a:r>
            <a:r>
              <a:rPr lang="de-CH" dirty="0"/>
              <a:t> </a:t>
            </a:r>
            <a:r>
              <a:rPr lang="de-CH" dirty="0" err="1"/>
              <a:t>generation</a:t>
            </a:r>
            <a:r>
              <a:rPr lang="de-CH" dirty="0"/>
              <a:t> </a:t>
            </a:r>
            <a:r>
              <a:rPr lang="de-CH" dirty="0" err="1"/>
              <a:t>proposes</a:t>
            </a:r>
            <a:r>
              <a:rPr lang="de-CH" dirty="0"/>
              <a:t> a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CDF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testing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340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C467D-C26B-4A89-8B9A-37B00D3C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B3C4D-F94B-4DFC-82F7-8D3F6575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70000" lnSpcReduction="20000"/>
          </a:bodyPr>
          <a:lstStyle/>
          <a:p>
            <a:r>
              <a:rPr lang="de-CH" dirty="0" err="1"/>
              <a:t>Extend</a:t>
            </a:r>
            <a:r>
              <a:rPr lang="de-CH" dirty="0"/>
              <a:t> the </a:t>
            </a:r>
            <a:r>
              <a:rPr lang="de-CH" dirty="0" err="1"/>
              <a:t>compatibility</a:t>
            </a:r>
            <a:r>
              <a:rPr lang="de-CH" dirty="0"/>
              <a:t> with the </a:t>
            </a:r>
            <a:r>
              <a:rPr lang="de-CH" dirty="0" err="1"/>
              <a:t>NoteSet</a:t>
            </a:r>
            <a:r>
              <a:rPr lang="de-CH" dirty="0"/>
              <a:t> Data Container </a:t>
            </a:r>
            <a:r>
              <a:rPr lang="de-CH" dirty="0" err="1"/>
              <a:t>across</a:t>
            </a:r>
            <a:r>
              <a:rPr lang="de-CH" dirty="0"/>
              <a:t> the </a:t>
            </a:r>
            <a:r>
              <a:rPr lang="de-CH" dirty="0" err="1"/>
              <a:t>toolchain</a:t>
            </a:r>
            <a:endParaRPr lang="de-CH" dirty="0"/>
          </a:p>
          <a:p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endpoints</a:t>
            </a:r>
            <a:r>
              <a:rPr lang="de-CH" dirty="0"/>
              <a:t> in MDS API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NoteSets</a:t>
            </a:r>
            <a:r>
              <a:rPr lang="de-CH" dirty="0"/>
              <a:t> (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perfomance</a:t>
            </a:r>
            <a:r>
              <a:rPr lang="de-CH" dirty="0"/>
              <a:t>)</a:t>
            </a:r>
          </a:p>
          <a:p>
            <a:pPr marL="0" indent="0">
              <a:buNone/>
            </a:pPr>
            <a:r>
              <a:rPr lang="de-CH" dirty="0"/>
              <a:t>e.g. </a:t>
            </a:r>
          </a:p>
          <a:p>
            <a:pPr marL="0" indent="0">
              <a:buNone/>
            </a:pPr>
            <a:endParaRPr lang="de-CH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1800" dirty="0">
                <a:latin typeface="Consolas" panose="020B0609020204030204" pitchFamily="49" charset="0"/>
              </a:rPr>
              <a:t>GET </a:t>
            </a:r>
            <a:r>
              <a:rPr lang="de-CH" sz="1800" dirty="0" err="1">
                <a:latin typeface="Consolas" panose="020B0609020204030204" pitchFamily="49" charset="0"/>
              </a:rPr>
              <a:t>mds</a:t>
            </a:r>
            <a:r>
              <a:rPr lang="de-CH" sz="1800" dirty="0">
                <a:latin typeface="Consolas" panose="020B0609020204030204" pitchFamily="49" charset="0"/>
              </a:rPr>
              <a:t>/</a:t>
            </a:r>
            <a:r>
              <a:rPr lang="de-CH" sz="1800" dirty="0" err="1">
                <a:latin typeface="Consolas" panose="020B0609020204030204" pitchFamily="49" charset="0"/>
              </a:rPr>
              <a:t>api</a:t>
            </a:r>
            <a:r>
              <a:rPr lang="de-CH" sz="1800" dirty="0">
                <a:latin typeface="Consolas" panose="020B0609020204030204" pitchFamily="49" charset="0"/>
              </a:rPr>
              <a:t>/v1/E8059CE40815ED06093705F4D353D49B/</a:t>
            </a:r>
            <a:r>
              <a:rPr lang="de-CH" sz="1800" dirty="0" err="1">
                <a:latin typeface="Consolas" panose="020B0609020204030204" pitchFamily="49" charset="0"/>
              </a:rPr>
              <a:t>noteset</a:t>
            </a:r>
            <a:endParaRPr lang="de-CH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sz="2900" dirty="0"/>
          </a:p>
          <a:p>
            <a:pPr marL="0" indent="0">
              <a:buNone/>
            </a:pP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yield</a:t>
            </a:r>
            <a:r>
              <a:rPr lang="de-CH" dirty="0"/>
              <a:t> the </a:t>
            </a:r>
            <a:r>
              <a:rPr lang="de-CH" dirty="0" err="1"/>
              <a:t>response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1800" dirty="0">
                <a:latin typeface="Consolas" panose="020B0609020204030204" pitchFamily="49" charset="0"/>
              </a:rPr>
              <a:t>E8059CE40815ED06093705F4D353D49B:1</a:t>
            </a:r>
          </a:p>
          <a:p>
            <a:pPr marL="0" indent="0">
              <a:buNone/>
            </a:pPr>
            <a:r>
              <a:rPr lang="de-CH" sz="1800" dirty="0">
                <a:latin typeface="Consolas" panose="020B0609020204030204" pitchFamily="49" charset="0"/>
              </a:rPr>
              <a:t>E8059CE40815ED06093705F4D353D49B:2</a:t>
            </a:r>
          </a:p>
          <a:p>
            <a:pPr marL="0" indent="0">
              <a:buNone/>
            </a:pPr>
            <a:r>
              <a:rPr lang="de-CH" sz="1800" dirty="0">
                <a:latin typeface="Consolas" panose="020B0609020204030204" pitchFamily="49" charset="0"/>
              </a:rPr>
              <a:t>E8059CE40815ED06093705F4D353D49B:3</a:t>
            </a:r>
          </a:p>
          <a:p>
            <a:pPr marL="0" indent="0">
              <a:buNone/>
            </a:pPr>
            <a:r>
              <a:rPr lang="de-CH" sz="1800" dirty="0">
                <a:latin typeface="Consolas" panose="020B0609020204030204" pitchFamily="49" charset="0"/>
              </a:rPr>
              <a:t>E8059CE40815ED06093705F4D353D49B:4</a:t>
            </a:r>
          </a:p>
          <a:p>
            <a:pPr marL="0" indent="0">
              <a:buNone/>
            </a:pPr>
            <a:r>
              <a:rPr lang="de-CH" sz="1800" dirty="0">
                <a:latin typeface="Consolas" panose="020B0609020204030204" pitchFamily="49" charset="0"/>
              </a:rPr>
              <a:t>….</a:t>
            </a:r>
          </a:p>
          <a:p>
            <a:endParaRPr lang="de-CH" dirty="0"/>
          </a:p>
          <a:p>
            <a:r>
              <a:rPr lang="de-CH" dirty="0"/>
              <a:t>Version </a:t>
            </a:r>
            <a:r>
              <a:rPr lang="de-CH" dirty="0" err="1"/>
              <a:t>Controlled</a:t>
            </a:r>
            <a:r>
              <a:rPr lang="de-CH" dirty="0"/>
              <a:t> </a:t>
            </a:r>
            <a:r>
              <a:rPr lang="de-CH" dirty="0" err="1"/>
              <a:t>NoteSets</a:t>
            </a:r>
            <a:r>
              <a:rPr lang="de-CH" dirty="0"/>
              <a:t> in </a:t>
            </a:r>
            <a:r>
              <a:rPr lang="de-CH" dirty="0" err="1"/>
              <a:t>currency</a:t>
            </a:r>
            <a:r>
              <a:rPr lang="de-CH" dirty="0"/>
              <a:t> </a:t>
            </a:r>
            <a:r>
              <a:rPr lang="de-CH" dirty="0" err="1"/>
              <a:t>adaptation</a:t>
            </a:r>
            <a:endParaRPr lang="de-CH" dirty="0"/>
          </a:p>
          <a:p>
            <a:r>
              <a:rPr lang="de-CH" dirty="0" err="1"/>
              <a:t>Introduce</a:t>
            </a:r>
            <a:r>
              <a:rPr lang="de-CH" dirty="0"/>
              <a:t> CDF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tests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MOVEmSimulator</a:t>
            </a:r>
            <a:r>
              <a:rPr lang="de-CH" dirty="0"/>
              <a:t> and </a:t>
            </a:r>
            <a:r>
              <a:rPr lang="de-CH" dirty="0" err="1"/>
              <a:t>NoteSets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267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98539-34D7-455D-8EB6-5B333A4C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524226-0B68-4FCD-B67C-520813314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rgbClr val="FFC000"/>
                </a:solidFill>
              </a:rPr>
              <a:t>Currency Adaptation</a:t>
            </a:r>
            <a:r>
              <a:rPr lang="de-CH" dirty="0"/>
              <a:t>: Development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(Currency Data Files),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enables</a:t>
            </a:r>
            <a:r>
              <a:rPr lang="de-CH" dirty="0"/>
              <a:t> a </a:t>
            </a:r>
            <a:r>
              <a:rPr lang="de-CH" dirty="0" err="1"/>
              <a:t>banknote</a:t>
            </a:r>
            <a:r>
              <a:rPr lang="de-CH" dirty="0"/>
              <a:t> </a:t>
            </a:r>
            <a:r>
              <a:rPr lang="de-CH" dirty="0" err="1"/>
              <a:t>reader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, </a:t>
            </a:r>
            <a:r>
              <a:rPr lang="de-CH" dirty="0" err="1"/>
              <a:t>classify</a:t>
            </a:r>
            <a:r>
              <a:rPr lang="de-CH" dirty="0"/>
              <a:t> and </a:t>
            </a:r>
            <a:r>
              <a:rPr lang="de-CH" dirty="0" err="1"/>
              <a:t>validate</a:t>
            </a:r>
            <a:r>
              <a:rPr lang="de-CH" dirty="0"/>
              <a:t> all </a:t>
            </a:r>
            <a:r>
              <a:rPr lang="de-CH" dirty="0" err="1"/>
              <a:t>banknotes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currency</a:t>
            </a:r>
            <a:endParaRPr lang="de-CH" dirty="0"/>
          </a:p>
          <a:p>
            <a:endParaRPr lang="de-CH" dirty="0"/>
          </a:p>
          <a:p>
            <a:r>
              <a:rPr lang="de-CH" dirty="0"/>
              <a:t>CDFs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developed</a:t>
            </a:r>
            <a:r>
              <a:rPr lang="de-CH" dirty="0"/>
              <a:t> and </a:t>
            </a:r>
            <a:r>
              <a:rPr lang="de-CH" dirty="0" err="1"/>
              <a:t>tested</a:t>
            </a:r>
            <a:r>
              <a:rPr lang="de-CH" dirty="0"/>
              <a:t> in </a:t>
            </a:r>
            <a:r>
              <a:rPr lang="de-CH" dirty="0">
                <a:solidFill>
                  <a:srgbClr val="FFC000"/>
                </a:solidFill>
              </a:rPr>
              <a:t>MCM </a:t>
            </a:r>
            <a:r>
              <a:rPr lang="de-CH" dirty="0"/>
              <a:t>(Move Currency </a:t>
            </a:r>
            <a:r>
              <a:rPr lang="de-CH" dirty="0" err="1"/>
              <a:t>Modeler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Desktop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analyzing</a:t>
            </a:r>
            <a:r>
              <a:rPr lang="de-CH" dirty="0"/>
              <a:t> </a:t>
            </a:r>
            <a:r>
              <a:rPr lang="de-CH" dirty="0" err="1"/>
              <a:t>banknote</a:t>
            </a:r>
            <a:r>
              <a:rPr lang="de-CH" dirty="0"/>
              <a:t> </a:t>
            </a:r>
            <a:r>
              <a:rPr lang="de-CH" dirty="0" err="1"/>
              <a:t>raw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and </a:t>
            </a:r>
            <a:r>
              <a:rPr lang="de-CH" dirty="0" err="1"/>
              <a:t>developing</a:t>
            </a:r>
            <a:r>
              <a:rPr lang="de-CH" dirty="0"/>
              <a:t> CDFs</a:t>
            </a:r>
          </a:p>
          <a:p>
            <a:pPr lvl="1"/>
            <a:r>
              <a:rPr lang="de-CH" dirty="0"/>
              <a:t>In the </a:t>
            </a:r>
            <a:r>
              <a:rPr lang="de-CH" dirty="0" err="1"/>
              <a:t>background</a:t>
            </a:r>
            <a:r>
              <a:rPr lang="de-CH" dirty="0"/>
              <a:t>: </a:t>
            </a:r>
            <a:r>
              <a:rPr lang="de-CH" dirty="0" err="1"/>
              <a:t>algorithmic</a:t>
            </a:r>
            <a:r>
              <a:rPr lang="de-CH" dirty="0"/>
              <a:t> </a:t>
            </a:r>
            <a:r>
              <a:rPr lang="de-CH" dirty="0" err="1"/>
              <a:t>framework</a:t>
            </a:r>
            <a:endParaRPr lang="de-CH" dirty="0"/>
          </a:p>
          <a:p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865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900EC-A807-4AC9-8082-34D0EE33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CH" dirty="0" err="1"/>
              <a:t>Introduction</a:t>
            </a:r>
            <a:r>
              <a:rPr lang="de-CH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DBD71F-C042-44FE-824F-CE6BCE67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90000"/>
              </a:lnSpc>
              <a:buNone/>
            </a:pPr>
            <a:endParaRPr lang="de-CH" sz="1400" dirty="0"/>
          </a:p>
          <a:p>
            <a:pPr>
              <a:lnSpc>
                <a:spcPct val="90000"/>
              </a:lnSpc>
            </a:pPr>
            <a:r>
              <a:rPr lang="de-CH" sz="1400" dirty="0" err="1"/>
              <a:t>Requires</a:t>
            </a:r>
            <a:r>
              <a:rPr lang="de-CH" sz="1400" dirty="0"/>
              <a:t> the </a:t>
            </a:r>
            <a:r>
              <a:rPr lang="de-CH" sz="1400" dirty="0" err="1"/>
              <a:t>availability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banknote</a:t>
            </a:r>
            <a:r>
              <a:rPr lang="de-CH" sz="1400" dirty="0"/>
              <a:t> </a:t>
            </a:r>
            <a:r>
              <a:rPr lang="de-CH" sz="1400" dirty="0" err="1"/>
              <a:t>raw</a:t>
            </a:r>
            <a:r>
              <a:rPr lang="de-CH" sz="1400" dirty="0"/>
              <a:t> </a:t>
            </a:r>
            <a:r>
              <a:rPr lang="de-CH" sz="1400" dirty="0" err="1"/>
              <a:t>data</a:t>
            </a:r>
            <a:endParaRPr lang="de-CH" sz="1400" dirty="0"/>
          </a:p>
          <a:p>
            <a:pPr lvl="1">
              <a:lnSpc>
                <a:spcPct val="90000"/>
              </a:lnSpc>
            </a:pPr>
            <a:r>
              <a:rPr lang="de-CH" sz="1400" dirty="0"/>
              <a:t>Today: a </a:t>
            </a:r>
            <a:r>
              <a:rPr lang="de-CH" sz="1400" dirty="0" err="1"/>
              <a:t>centralized</a:t>
            </a:r>
            <a:r>
              <a:rPr lang="de-CH" sz="1400" dirty="0"/>
              <a:t> Data Lake in the </a:t>
            </a:r>
            <a:r>
              <a:rPr lang="de-CH" sz="1400" dirty="0" err="1"/>
              <a:t>proprietary</a:t>
            </a:r>
            <a:r>
              <a:rPr lang="de-CH" sz="1400" dirty="0"/>
              <a:t> Cloud</a:t>
            </a:r>
          </a:p>
          <a:p>
            <a:pPr lvl="1">
              <a:lnSpc>
                <a:spcPct val="90000"/>
              </a:lnSpc>
            </a:pPr>
            <a:r>
              <a:rPr lang="de-CH" sz="1400" dirty="0"/>
              <a:t>Cloud-</a:t>
            </a:r>
            <a:r>
              <a:rPr lang="de-CH" sz="1400" dirty="0" err="1"/>
              <a:t>based</a:t>
            </a:r>
            <a:r>
              <a:rPr lang="de-CH" sz="1400" dirty="0"/>
              <a:t> Microservice </a:t>
            </a:r>
            <a:r>
              <a:rPr lang="de-CH" sz="1400" dirty="0" err="1"/>
              <a:t>architecture</a:t>
            </a:r>
            <a:r>
              <a:rPr lang="de-CH" sz="1400" dirty="0"/>
              <a:t> (REST)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accessing</a:t>
            </a:r>
            <a:r>
              <a:rPr lang="de-CH" sz="1400" dirty="0"/>
              <a:t> and </a:t>
            </a:r>
            <a:r>
              <a:rPr lang="de-CH" sz="1400" dirty="0" err="1"/>
              <a:t>managing</a:t>
            </a:r>
            <a:r>
              <a:rPr lang="de-CH" sz="1400" dirty="0"/>
              <a:t> the Data Lake</a:t>
            </a:r>
          </a:p>
          <a:p>
            <a:pPr>
              <a:lnSpc>
                <a:spcPct val="90000"/>
              </a:lnSpc>
            </a:pPr>
            <a:endParaRPr lang="de-CH" sz="1400" dirty="0"/>
          </a:p>
          <a:p>
            <a:pPr>
              <a:lnSpc>
                <a:spcPct val="90000"/>
              </a:lnSpc>
            </a:pPr>
            <a:r>
              <a:rPr lang="de-CH" sz="1400" dirty="0"/>
              <a:t>Banknote Raw Data: NIF (Note Information File): </a:t>
            </a:r>
            <a:r>
              <a:rPr lang="de-CH" sz="1400" dirty="0" err="1"/>
              <a:t>binary</a:t>
            </a:r>
            <a:r>
              <a:rPr lang="de-CH" sz="1400" dirty="0"/>
              <a:t> </a:t>
            </a:r>
            <a:r>
              <a:rPr lang="de-CH" sz="1400" dirty="0" err="1"/>
              <a:t>file</a:t>
            </a:r>
            <a:r>
              <a:rPr lang="de-CH" sz="1400" dirty="0"/>
              <a:t> </a:t>
            </a:r>
            <a:r>
              <a:rPr lang="de-CH" sz="1400" dirty="0" err="1"/>
              <a:t>storing</a:t>
            </a:r>
            <a:r>
              <a:rPr lang="de-CH" sz="1400" dirty="0"/>
              <a:t> </a:t>
            </a:r>
            <a:r>
              <a:rPr lang="de-CH" sz="1400" dirty="0" err="1"/>
              <a:t>Metadata</a:t>
            </a:r>
            <a:r>
              <a:rPr lang="de-CH" sz="1400" dirty="0"/>
              <a:t>, Note Data and Images</a:t>
            </a:r>
          </a:p>
          <a:p>
            <a:pPr lvl="1">
              <a:lnSpc>
                <a:spcPct val="90000"/>
              </a:lnSpc>
            </a:pPr>
            <a:r>
              <a:rPr lang="de-CH" sz="1400" dirty="0" err="1"/>
              <a:t>Immutable</a:t>
            </a:r>
            <a:endParaRPr lang="de-CH" sz="1400" dirty="0"/>
          </a:p>
          <a:p>
            <a:pPr lvl="1">
              <a:lnSpc>
                <a:spcPct val="90000"/>
              </a:lnSpc>
            </a:pPr>
            <a:r>
              <a:rPr lang="de-CH" sz="1400" dirty="0" err="1"/>
              <a:t>Notelist</a:t>
            </a:r>
            <a:r>
              <a:rPr lang="de-CH" sz="1400" dirty="0"/>
              <a:t> Format: XML </a:t>
            </a:r>
            <a:r>
              <a:rPr lang="de-CH" sz="1400" dirty="0" err="1"/>
              <a:t>format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managing</a:t>
            </a:r>
            <a:r>
              <a:rPr lang="de-CH" sz="1400" dirty="0"/>
              <a:t> and </a:t>
            </a:r>
            <a:r>
              <a:rPr lang="de-CH" sz="1400" dirty="0" err="1"/>
              <a:t>persisting</a:t>
            </a:r>
            <a:r>
              <a:rPr lang="de-CH" sz="1400" dirty="0"/>
              <a:t> individual </a:t>
            </a:r>
            <a:r>
              <a:rPr lang="de-CH" sz="1400" dirty="0" err="1"/>
              <a:t>note</a:t>
            </a:r>
            <a:r>
              <a:rPr lang="de-CH" sz="1400" dirty="0"/>
              <a:t> (</a:t>
            </a:r>
            <a:r>
              <a:rPr lang="de-CH" sz="1400" dirty="0" err="1"/>
              <a:t>records</a:t>
            </a:r>
            <a:r>
              <a:rPr lang="de-CH" sz="1400" dirty="0"/>
              <a:t>) </a:t>
            </a:r>
            <a:r>
              <a:rPr lang="de-CH" sz="1400" dirty="0" err="1"/>
              <a:t>from</a:t>
            </a:r>
            <a:r>
              <a:rPr lang="de-CH" sz="1400" dirty="0"/>
              <a:t> NIFs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de-CH" sz="1400" dirty="0"/>
          </a:p>
          <a:p>
            <a:pPr>
              <a:lnSpc>
                <a:spcPct val="90000"/>
              </a:lnSpc>
            </a:pPr>
            <a:endParaRPr lang="de-CH" sz="1400" dirty="0"/>
          </a:p>
          <a:p>
            <a:pPr>
              <a:lnSpc>
                <a:spcPct val="90000"/>
              </a:lnSpc>
            </a:pPr>
            <a:endParaRPr lang="de-CH" sz="1400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72C160B-D374-45DD-BA7A-B6129F7BA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29" b="-2"/>
          <a:stretch/>
        </p:blipFill>
        <p:spPr>
          <a:xfrm>
            <a:off x="4857451" y="2159331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6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A2876-F3F0-46AC-A4B1-3925724C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MFX (MOVE File Index)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6462DF-8C56-404F-95FC-869DAE85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16462" cy="3880773"/>
          </a:xfrm>
        </p:spPr>
        <p:txBody>
          <a:bodyPr/>
          <a:lstStyle/>
          <a:p>
            <a:r>
              <a:rPr lang="de-CH" dirty="0"/>
              <a:t>Unique File ID (MD5 </a:t>
            </a:r>
            <a:r>
              <a:rPr lang="de-CH" dirty="0" err="1"/>
              <a:t>checksum</a:t>
            </a:r>
            <a:r>
              <a:rPr lang="de-CH" dirty="0"/>
              <a:t>)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file</a:t>
            </a:r>
            <a:endParaRPr lang="de-CH" dirty="0"/>
          </a:p>
          <a:p>
            <a:r>
              <a:rPr lang="de-CH" dirty="0"/>
              <a:t>Look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path</a:t>
            </a:r>
            <a:r>
              <a:rPr lang="de-CH" dirty="0"/>
              <a:t>(s) in Data Lake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given</a:t>
            </a:r>
            <a:r>
              <a:rPr lang="de-CH" dirty="0"/>
              <a:t> File ID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1800" dirty="0">
                <a:latin typeface="Consolas" panose="020B0609020204030204" pitchFamily="49" charset="0"/>
              </a:rPr>
              <a:t>GET </a:t>
            </a:r>
            <a:r>
              <a:rPr lang="de-CH" sz="1800" dirty="0" err="1">
                <a:latin typeface="Consolas" panose="020B0609020204030204" pitchFamily="49" charset="0"/>
              </a:rPr>
              <a:t>mfx</a:t>
            </a:r>
            <a:r>
              <a:rPr lang="de-CH" sz="1800" dirty="0">
                <a:latin typeface="Consolas" panose="020B0609020204030204" pitchFamily="49" charset="0"/>
              </a:rPr>
              <a:t>/</a:t>
            </a:r>
            <a:r>
              <a:rPr lang="de-CH" sz="1800" dirty="0" err="1">
                <a:latin typeface="Consolas" panose="020B0609020204030204" pitchFamily="49" charset="0"/>
              </a:rPr>
              <a:t>api</a:t>
            </a:r>
            <a:r>
              <a:rPr lang="de-CH" sz="1800" dirty="0">
                <a:latin typeface="Consolas" panose="020B0609020204030204" pitchFamily="49" charset="0"/>
              </a:rPr>
              <a:t>/v1/</a:t>
            </a:r>
            <a:r>
              <a:rPr lang="de-CH" sz="1800" dirty="0" err="1">
                <a:latin typeface="Consolas" panose="020B0609020204030204" pitchFamily="49" charset="0"/>
              </a:rPr>
              <a:t>file</a:t>
            </a:r>
            <a:r>
              <a:rPr lang="de-CH" sz="1800" dirty="0">
                <a:latin typeface="Consolas" panose="020B0609020204030204" pitchFamily="49" charset="0"/>
              </a:rPr>
              <a:t>/75FFAE2B2CB4ACDF4E02F43CEBAADE76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800F6B-82E3-4483-9F42-F14E0D462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65542"/>
            <a:ext cx="8601075" cy="10287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9C80F1F-904C-442D-87AC-642A2DF1B2A1}"/>
              </a:ext>
            </a:extLst>
          </p:cNvPr>
          <p:cNvCxnSpPr/>
          <p:nvPr/>
        </p:nvCxnSpPr>
        <p:spPr>
          <a:xfrm>
            <a:off x="926199" y="3923070"/>
            <a:ext cx="0" cy="6312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6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49A29-28F8-46BC-BAD4-61A42626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MDS (MOVE Data Service)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F201C-42CD-4207-80AC-574CD314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fontScale="92500" lnSpcReduction="10000"/>
          </a:bodyPr>
          <a:lstStyle/>
          <a:p>
            <a:r>
              <a:rPr lang="de-CH" dirty="0" err="1"/>
              <a:t>Get</a:t>
            </a:r>
            <a:r>
              <a:rPr lang="de-CH" dirty="0"/>
              <a:t> the </a:t>
            </a:r>
            <a:r>
              <a:rPr lang="de-CH" dirty="0" err="1"/>
              <a:t>actual</a:t>
            </a:r>
            <a:r>
              <a:rPr lang="de-CH" dirty="0"/>
              <a:t> NIF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REST API</a:t>
            </a:r>
          </a:p>
          <a:p>
            <a:r>
              <a:rPr lang="de-CH" dirty="0"/>
              <a:t>Unique ID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note</a:t>
            </a:r>
            <a:r>
              <a:rPr lang="de-CH" dirty="0"/>
              <a:t> File ID : File Position -&gt; </a:t>
            </a:r>
            <a:r>
              <a:rPr lang="de-CH" sz="1800" dirty="0">
                <a:solidFill>
                  <a:schemeClr val="accent2"/>
                </a:solidFill>
                <a:latin typeface="Consolas" panose="020B0609020204030204" pitchFamily="49" charset="0"/>
              </a:rPr>
              <a:t>E8059CE40815ED06093705F4D353D49B:1</a:t>
            </a:r>
            <a:endParaRPr lang="de-CH" dirty="0">
              <a:solidFill>
                <a:schemeClr val="accent2"/>
              </a:solidFill>
            </a:endParaRPr>
          </a:p>
          <a:p>
            <a:r>
              <a:rPr lang="de-CH" dirty="0"/>
              <a:t>3-tier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>
                <a:solidFill>
                  <a:srgbClr val="FFC000"/>
                </a:solidFill>
              </a:rPr>
              <a:t>enables</a:t>
            </a:r>
            <a:r>
              <a:rPr lang="de-CH" dirty="0">
                <a:solidFill>
                  <a:srgbClr val="FFC000"/>
                </a:solidFill>
              </a:rPr>
              <a:t> </a:t>
            </a:r>
            <a:r>
              <a:rPr lang="de-CH" dirty="0" err="1">
                <a:solidFill>
                  <a:srgbClr val="FFC000"/>
                </a:solidFill>
              </a:rPr>
              <a:t>lazy</a:t>
            </a:r>
            <a:r>
              <a:rPr lang="de-CH" dirty="0">
                <a:solidFill>
                  <a:srgbClr val="FFC000"/>
                </a:solidFill>
              </a:rPr>
              <a:t> </a:t>
            </a:r>
            <a:r>
              <a:rPr lang="de-CH" dirty="0" err="1">
                <a:solidFill>
                  <a:srgbClr val="FFC000"/>
                </a:solidFill>
              </a:rPr>
              <a:t>loading</a:t>
            </a:r>
            <a:r>
              <a:rPr lang="de-CH" dirty="0">
                <a:solidFill>
                  <a:srgbClr val="FFC000"/>
                </a:solidFill>
              </a:rPr>
              <a:t>!</a:t>
            </a:r>
            <a:r>
              <a:rPr lang="de-CH" dirty="0"/>
              <a:t>):</a:t>
            </a:r>
          </a:p>
          <a:p>
            <a:pPr lvl="1"/>
            <a:r>
              <a:rPr lang="de-CH" dirty="0" err="1"/>
              <a:t>Nif</a:t>
            </a:r>
            <a:endParaRPr lang="de-CH" dirty="0"/>
          </a:p>
          <a:p>
            <a:pPr lvl="1"/>
            <a:r>
              <a:rPr lang="de-CH" dirty="0"/>
              <a:t>Note</a:t>
            </a:r>
          </a:p>
          <a:p>
            <a:pPr lvl="1"/>
            <a:r>
              <a:rPr lang="de-CH" dirty="0"/>
              <a:t>Image 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sz="1800" dirty="0">
                <a:latin typeface="Consolas" panose="020B0609020204030204" pitchFamily="49" charset="0"/>
              </a:rPr>
              <a:t>GET </a:t>
            </a:r>
            <a:r>
              <a:rPr lang="de-CH" sz="1800" dirty="0" err="1">
                <a:latin typeface="Consolas" panose="020B0609020204030204" pitchFamily="49" charset="0"/>
              </a:rPr>
              <a:t>mds</a:t>
            </a:r>
            <a:r>
              <a:rPr lang="de-CH" sz="1800" dirty="0">
                <a:latin typeface="Consolas" panose="020B0609020204030204" pitchFamily="49" charset="0"/>
              </a:rPr>
              <a:t>/</a:t>
            </a:r>
            <a:r>
              <a:rPr lang="de-CH" sz="1800" dirty="0" err="1">
                <a:latin typeface="Consolas" panose="020B0609020204030204" pitchFamily="49" charset="0"/>
              </a:rPr>
              <a:t>api</a:t>
            </a:r>
            <a:r>
              <a:rPr lang="de-CH" sz="1800" dirty="0">
                <a:latin typeface="Consolas" panose="020B0609020204030204" pitchFamily="49" charset="0"/>
              </a:rPr>
              <a:t>/v1/</a:t>
            </a:r>
            <a:r>
              <a:rPr lang="de-CH" sz="1800" dirty="0" err="1">
                <a:latin typeface="Consolas" panose="020B0609020204030204" pitchFamily="49" charset="0"/>
              </a:rPr>
              <a:t>nif</a:t>
            </a:r>
            <a:r>
              <a:rPr lang="de-CH" sz="1800" dirty="0">
                <a:latin typeface="Consolas" panose="020B0609020204030204" pitchFamily="49" charset="0"/>
              </a:rPr>
              <a:t>/E8059CE40815ED06093705F4D353D49B</a:t>
            </a:r>
          </a:p>
          <a:p>
            <a:r>
              <a:rPr lang="de-CH" sz="1800" dirty="0">
                <a:latin typeface="Consolas" panose="020B0609020204030204" pitchFamily="49" charset="0"/>
              </a:rPr>
              <a:t>GET </a:t>
            </a:r>
            <a:r>
              <a:rPr lang="de-CH" sz="1800" dirty="0" err="1">
                <a:latin typeface="Consolas" panose="020B0609020204030204" pitchFamily="49" charset="0"/>
              </a:rPr>
              <a:t>mds</a:t>
            </a:r>
            <a:r>
              <a:rPr lang="de-CH" sz="1800" dirty="0">
                <a:latin typeface="Consolas" panose="020B0609020204030204" pitchFamily="49" charset="0"/>
              </a:rPr>
              <a:t>/</a:t>
            </a:r>
            <a:r>
              <a:rPr lang="de-CH" sz="1800" dirty="0" err="1">
                <a:latin typeface="Consolas" panose="020B0609020204030204" pitchFamily="49" charset="0"/>
              </a:rPr>
              <a:t>api</a:t>
            </a:r>
            <a:r>
              <a:rPr lang="de-CH" sz="1800" dirty="0">
                <a:latin typeface="Consolas" panose="020B0609020204030204" pitchFamily="49" charset="0"/>
              </a:rPr>
              <a:t>/v1/</a:t>
            </a:r>
            <a:r>
              <a:rPr lang="de-CH" sz="1800" dirty="0" err="1">
                <a:latin typeface="Consolas" panose="020B0609020204030204" pitchFamily="49" charset="0"/>
              </a:rPr>
              <a:t>nif</a:t>
            </a:r>
            <a:r>
              <a:rPr lang="de-CH" sz="1800" dirty="0">
                <a:latin typeface="Consolas" panose="020B0609020204030204" pitchFamily="49" charset="0"/>
              </a:rPr>
              <a:t>/E8059CE40815ED06093705F4D353D49B/</a:t>
            </a:r>
            <a:r>
              <a:rPr lang="de-CH" sz="1800" dirty="0" err="1">
                <a:latin typeface="Consolas" panose="020B0609020204030204" pitchFamily="49" charset="0"/>
              </a:rPr>
              <a:t>note</a:t>
            </a:r>
            <a:r>
              <a:rPr lang="de-CH" sz="1800" dirty="0">
                <a:latin typeface="Consolas" panose="020B0609020204030204" pitchFamily="49" charset="0"/>
              </a:rPr>
              <a:t>/1</a:t>
            </a:r>
          </a:p>
          <a:p>
            <a:r>
              <a:rPr lang="de-CH" sz="1800" dirty="0">
                <a:latin typeface="Consolas" panose="020B0609020204030204" pitchFamily="49" charset="0"/>
              </a:rPr>
              <a:t>GET </a:t>
            </a:r>
            <a:r>
              <a:rPr lang="de-CH" sz="1800" dirty="0" err="1">
                <a:latin typeface="Consolas" panose="020B0609020204030204" pitchFamily="49" charset="0"/>
              </a:rPr>
              <a:t>mds</a:t>
            </a:r>
            <a:r>
              <a:rPr lang="de-CH" sz="1800" dirty="0">
                <a:latin typeface="Consolas" panose="020B0609020204030204" pitchFamily="49" charset="0"/>
              </a:rPr>
              <a:t>/</a:t>
            </a:r>
            <a:r>
              <a:rPr lang="de-CH" sz="1800" dirty="0" err="1">
                <a:latin typeface="Consolas" panose="020B0609020204030204" pitchFamily="49" charset="0"/>
              </a:rPr>
              <a:t>api</a:t>
            </a:r>
            <a:r>
              <a:rPr lang="de-CH" sz="1800" dirty="0">
                <a:latin typeface="Consolas" panose="020B0609020204030204" pitchFamily="49" charset="0"/>
              </a:rPr>
              <a:t>/v1/</a:t>
            </a:r>
            <a:r>
              <a:rPr lang="de-CH" sz="1800" dirty="0" err="1">
                <a:latin typeface="Consolas" panose="020B0609020204030204" pitchFamily="49" charset="0"/>
              </a:rPr>
              <a:t>nif</a:t>
            </a:r>
            <a:r>
              <a:rPr lang="de-CH" sz="1800" dirty="0">
                <a:latin typeface="Consolas" panose="020B0609020204030204" pitchFamily="49" charset="0"/>
              </a:rPr>
              <a:t>/E8059CE40815ED06093705F4D353D49B/</a:t>
            </a:r>
            <a:r>
              <a:rPr lang="de-CH" sz="1800" dirty="0" err="1">
                <a:latin typeface="Consolas" panose="020B0609020204030204" pitchFamily="49" charset="0"/>
              </a:rPr>
              <a:t>note</a:t>
            </a:r>
            <a:r>
              <a:rPr lang="de-CH" sz="1800" dirty="0">
                <a:latin typeface="Consolas" panose="020B0609020204030204" pitchFamily="49" charset="0"/>
              </a:rPr>
              <a:t>/1/</a:t>
            </a:r>
            <a:r>
              <a:rPr lang="de-CH" sz="1800" dirty="0" err="1">
                <a:latin typeface="Consolas" panose="020B0609020204030204" pitchFamily="49" charset="0"/>
              </a:rPr>
              <a:t>image</a:t>
            </a:r>
            <a:r>
              <a:rPr lang="de-CH" sz="1800" dirty="0">
                <a:latin typeface="Consolas" panose="020B0609020204030204" pitchFamily="49" charset="0"/>
              </a:rPr>
              <a:t>/1</a:t>
            </a:r>
          </a:p>
          <a:p>
            <a:endParaRPr lang="de-CH" sz="1800" dirty="0">
              <a:latin typeface="Consolas" panose="020B060902020403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5D7A113-1687-4A59-921D-F354B7AB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504" y="3655859"/>
            <a:ext cx="3995630" cy="66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3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EEC35-5D29-4390-8100-3F3D51BB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Initial Position </a:t>
            </a:r>
            <a:r>
              <a:rPr lang="de-CH" dirty="0" err="1"/>
              <a:t>before</a:t>
            </a:r>
            <a:r>
              <a:rPr lang="de-CH" dirty="0"/>
              <a:t> Project Start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AE3DF5-CEA3-4603-8597-1DE6B23D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authoritative</a:t>
            </a:r>
            <a:r>
              <a:rPr lang="de-CH" dirty="0"/>
              <a:t> </a:t>
            </a:r>
            <a:r>
              <a:rPr lang="de-CH" dirty="0" err="1"/>
              <a:t>reference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sets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in CDF </a:t>
            </a:r>
            <a:r>
              <a:rPr lang="de-CH" dirty="0" err="1"/>
              <a:t>development</a:t>
            </a:r>
            <a:r>
              <a:rPr lang="de-CH" dirty="0"/>
              <a:t> </a:t>
            </a:r>
          </a:p>
          <a:p>
            <a:r>
              <a:rPr lang="de-CH" dirty="0"/>
              <a:t>Limited </a:t>
            </a:r>
            <a:r>
              <a:rPr lang="de-CH" dirty="0" err="1"/>
              <a:t>usage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the </a:t>
            </a:r>
            <a:r>
              <a:rPr lang="de-CH" dirty="0" err="1"/>
              <a:t>possibilities</a:t>
            </a:r>
            <a:r>
              <a:rPr lang="de-CH" dirty="0"/>
              <a:t> </a:t>
            </a:r>
            <a:r>
              <a:rPr lang="de-CH" dirty="0" err="1"/>
              <a:t>offered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MFX/MDS, also due </a:t>
            </a:r>
            <a:r>
              <a:rPr lang="de-CH" dirty="0" err="1"/>
              <a:t>to</a:t>
            </a:r>
            <a:r>
              <a:rPr lang="de-CH" dirty="0"/>
              <a:t> lack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dedicated</a:t>
            </a:r>
            <a:r>
              <a:rPr lang="de-CH" dirty="0"/>
              <a:t> </a:t>
            </a:r>
            <a:r>
              <a:rPr lang="de-CH" dirty="0" err="1"/>
              <a:t>tools</a:t>
            </a:r>
            <a:r>
              <a:rPr lang="de-CH" dirty="0"/>
              <a:t> </a:t>
            </a:r>
          </a:p>
          <a:p>
            <a:r>
              <a:rPr lang="de-CH" dirty="0"/>
              <a:t>Lack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consistent</a:t>
            </a:r>
            <a:r>
              <a:rPr lang="de-CH" dirty="0"/>
              <a:t> </a:t>
            </a:r>
            <a:r>
              <a:rPr lang="de-CH" dirty="0" err="1"/>
              <a:t>note</a:t>
            </a:r>
            <a:r>
              <a:rPr lang="de-CH" dirty="0"/>
              <a:t> </a:t>
            </a:r>
            <a:r>
              <a:rPr lang="de-CH" dirty="0" err="1"/>
              <a:t>annotation</a:t>
            </a:r>
            <a:r>
              <a:rPr lang="de-CH" dirty="0"/>
              <a:t>. «</a:t>
            </a:r>
            <a:r>
              <a:rPr lang="de-CH" dirty="0" err="1"/>
              <a:t>Labeling</a:t>
            </a:r>
            <a:r>
              <a:rPr lang="de-CH" dirty="0"/>
              <a:t>»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act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the </a:t>
            </a:r>
            <a:r>
              <a:rPr lang="de-CH" dirty="0" err="1"/>
              <a:t>adaptation</a:t>
            </a:r>
            <a:r>
              <a:rPr lang="de-CH" dirty="0"/>
              <a:t> </a:t>
            </a:r>
            <a:r>
              <a:rPr lang="de-CH" dirty="0" err="1"/>
              <a:t>specialist</a:t>
            </a:r>
            <a:endParaRPr lang="de-CH" dirty="0"/>
          </a:p>
          <a:p>
            <a:pPr lvl="1"/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filename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NIF (</a:t>
            </a:r>
            <a:r>
              <a:rPr lang="de-CH" dirty="0" err="1"/>
              <a:t>generated</a:t>
            </a:r>
            <a:r>
              <a:rPr lang="de-CH" dirty="0"/>
              <a:t> at </a:t>
            </a:r>
            <a:r>
              <a:rPr lang="de-CH" dirty="0" err="1"/>
              <a:t>recording</a:t>
            </a:r>
            <a:r>
              <a:rPr lang="de-CH" dirty="0"/>
              <a:t> time)</a:t>
            </a:r>
          </a:p>
          <a:p>
            <a:pPr lvl="1"/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annotation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the NIF (</a:t>
            </a:r>
            <a:r>
              <a:rPr lang="de-CH" dirty="0" err="1"/>
              <a:t>made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a </a:t>
            </a:r>
            <a:r>
              <a:rPr lang="de-CH" dirty="0" err="1"/>
              <a:t>recording</a:t>
            </a:r>
            <a:r>
              <a:rPr lang="de-CH" dirty="0"/>
              <a:t> </a:t>
            </a:r>
            <a:r>
              <a:rPr lang="de-CH" dirty="0" err="1"/>
              <a:t>tool</a:t>
            </a:r>
            <a:r>
              <a:rPr lang="de-CH" dirty="0"/>
              <a:t>)</a:t>
            </a:r>
          </a:p>
          <a:p>
            <a:pPr lvl="1"/>
            <a:r>
              <a:rPr lang="de-CH" dirty="0" err="1"/>
              <a:t>Based</a:t>
            </a:r>
            <a:r>
              <a:rPr lang="de-CH" dirty="0"/>
              <a:t> on a </a:t>
            </a:r>
            <a:r>
              <a:rPr lang="de-CH" dirty="0" err="1"/>
              <a:t>Notelistfile</a:t>
            </a:r>
            <a:r>
              <a:rPr lang="de-CH" dirty="0"/>
              <a:t> («EUR_5_counterfeits.nl»)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somebody</a:t>
            </a:r>
            <a:r>
              <a:rPr lang="de-CH" dirty="0"/>
              <a:t> </a:t>
            </a:r>
            <a:r>
              <a:rPr lang="de-CH" dirty="0" err="1"/>
              <a:t>else</a:t>
            </a:r>
            <a:r>
              <a:rPr lang="de-CH" dirty="0"/>
              <a:t> </a:t>
            </a:r>
            <a:r>
              <a:rPr lang="de-CH" dirty="0" err="1"/>
              <a:t>made</a:t>
            </a:r>
            <a:r>
              <a:rPr lang="de-CH" dirty="0"/>
              <a:t> </a:t>
            </a:r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589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33278-E090-4156-B47F-E207A775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Goals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961141-66C7-4563-A517-91C27D068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fontScale="92500" lnSpcReduction="10000"/>
          </a:bodyPr>
          <a:lstStyle/>
          <a:p>
            <a:r>
              <a:rPr lang="de-CH" dirty="0" err="1"/>
              <a:t>Annotated</a:t>
            </a:r>
            <a:r>
              <a:rPr lang="de-CH" dirty="0"/>
              <a:t> Reference Data Sets</a:t>
            </a:r>
          </a:p>
          <a:p>
            <a:pPr lvl="1"/>
            <a:r>
              <a:rPr lang="de-CH" dirty="0" err="1"/>
              <a:t>Accurate</a:t>
            </a:r>
            <a:endParaRPr lang="de-CH" dirty="0"/>
          </a:p>
          <a:p>
            <a:pPr lvl="1"/>
            <a:r>
              <a:rPr lang="de-CH" dirty="0" err="1"/>
              <a:t>Consistent</a:t>
            </a:r>
            <a:endParaRPr lang="de-CH" dirty="0"/>
          </a:p>
          <a:p>
            <a:pPr lvl="1"/>
            <a:r>
              <a:rPr lang="de-CH" dirty="0" err="1"/>
              <a:t>Complete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err="1"/>
              <a:t>Define</a:t>
            </a:r>
            <a:r>
              <a:rPr lang="de-CH" dirty="0"/>
              <a:t> Methods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generating</a:t>
            </a:r>
            <a:r>
              <a:rPr lang="de-CH" dirty="0"/>
              <a:t> Data Sets </a:t>
            </a:r>
            <a:r>
              <a:rPr lang="de-CH" dirty="0" err="1"/>
              <a:t>according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context-dependent</a:t>
            </a:r>
            <a:r>
              <a:rPr lang="de-CH" dirty="0"/>
              <a:t> </a:t>
            </a:r>
            <a:r>
              <a:rPr lang="de-CH" dirty="0" err="1"/>
              <a:t>criteria</a:t>
            </a:r>
            <a:endParaRPr lang="de-CH" dirty="0"/>
          </a:p>
          <a:p>
            <a:pPr lvl="1"/>
            <a:r>
              <a:rPr lang="de-CH" dirty="0" err="1"/>
              <a:t>According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filter</a:t>
            </a:r>
            <a:r>
              <a:rPr lang="de-CH" dirty="0"/>
              <a:t> </a:t>
            </a:r>
            <a:r>
              <a:rPr lang="de-CH" dirty="0" err="1"/>
              <a:t>criteria</a:t>
            </a:r>
            <a:r>
              <a:rPr lang="de-CH" dirty="0"/>
              <a:t> </a:t>
            </a:r>
            <a:r>
              <a:rPr lang="de-CH" dirty="0" err="1"/>
              <a:t>specified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the </a:t>
            </a:r>
            <a:r>
              <a:rPr lang="de-CH" dirty="0" err="1"/>
              <a:t>user</a:t>
            </a:r>
            <a:r>
              <a:rPr lang="de-CH" dirty="0"/>
              <a:t>, e.g. «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all EUR 5 </a:t>
            </a:r>
            <a:r>
              <a:rPr lang="de-CH" dirty="0" err="1"/>
              <a:t>suspected</a:t>
            </a:r>
            <a:r>
              <a:rPr lang="de-CH" dirty="0"/>
              <a:t> </a:t>
            </a:r>
            <a:r>
              <a:rPr lang="de-CH" dirty="0" err="1"/>
              <a:t>counterfeits</a:t>
            </a:r>
            <a:r>
              <a:rPr lang="de-CH" dirty="0"/>
              <a:t>»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Persist</a:t>
            </a:r>
            <a:r>
              <a:rPr lang="de-CH" dirty="0"/>
              <a:t> Data Sets in a </a:t>
            </a:r>
            <a:r>
              <a:rPr lang="de-CH" dirty="0" err="1"/>
              <a:t>lightweight</a:t>
            </a:r>
            <a:r>
              <a:rPr lang="de-CH" dirty="0"/>
              <a:t>, flexible </a:t>
            </a:r>
            <a:r>
              <a:rPr lang="de-CH" dirty="0" err="1"/>
              <a:t>way</a:t>
            </a:r>
            <a:endParaRPr lang="de-CH" dirty="0"/>
          </a:p>
          <a:p>
            <a:pPr lvl="1"/>
            <a:r>
              <a:rPr lang="de-CH" dirty="0"/>
              <a:t>Independent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file</a:t>
            </a:r>
            <a:r>
              <a:rPr lang="de-CH" dirty="0"/>
              <a:t> </a:t>
            </a:r>
            <a:r>
              <a:rPr lang="de-CH" dirty="0" err="1"/>
              <a:t>locations</a:t>
            </a:r>
            <a:r>
              <a:rPr lang="de-CH" dirty="0"/>
              <a:t>/</a:t>
            </a:r>
            <a:r>
              <a:rPr lang="de-CH" dirty="0" err="1"/>
              <a:t>paths</a:t>
            </a:r>
            <a:endParaRPr lang="de-CH" dirty="0"/>
          </a:p>
          <a:p>
            <a:pPr lvl="1"/>
            <a:r>
              <a:rPr lang="de-CH" dirty="0"/>
              <a:t>Making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the </a:t>
            </a:r>
            <a:r>
              <a:rPr lang="de-CH" dirty="0" err="1"/>
              <a:t>advantages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MFX/MDS</a:t>
            </a:r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822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442B4-B447-4243-9C6E-591453AB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D6CF1-A596-4848-BAD2-889B6FB9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r>
              <a:rPr lang="de-CH" dirty="0" err="1"/>
              <a:t>NoteSet</a:t>
            </a:r>
            <a:r>
              <a:rPr lang="de-CH" dirty="0"/>
              <a:t>: </a:t>
            </a:r>
            <a:r>
              <a:rPr lang="de-CH" dirty="0" err="1"/>
              <a:t>new</a:t>
            </a:r>
            <a:r>
              <a:rPr lang="de-CH" dirty="0"/>
              <a:t> Data Container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referencing</a:t>
            </a:r>
            <a:r>
              <a:rPr lang="de-CH" dirty="0"/>
              <a:t> and </a:t>
            </a:r>
            <a:r>
              <a:rPr lang="de-CH" dirty="0" err="1"/>
              <a:t>persisting</a:t>
            </a:r>
            <a:r>
              <a:rPr lang="de-CH" dirty="0"/>
              <a:t> </a:t>
            </a:r>
            <a:r>
              <a:rPr lang="de-CH" dirty="0" err="1"/>
              <a:t>sets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Note Data</a:t>
            </a:r>
          </a:p>
          <a:p>
            <a:pPr lvl="1"/>
            <a:r>
              <a:rPr lang="de-CH" dirty="0" err="1"/>
              <a:t>Convertability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/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Notelistfile</a:t>
            </a:r>
            <a:r>
              <a:rPr lang="de-CH" dirty="0"/>
              <a:t> </a:t>
            </a:r>
            <a:r>
              <a:rPr lang="de-CH" dirty="0" err="1"/>
              <a:t>format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necessary</a:t>
            </a:r>
            <a:endParaRPr lang="de-CH" dirty="0"/>
          </a:p>
          <a:p>
            <a:pPr lvl="1"/>
            <a:r>
              <a:rPr lang="de-CH" dirty="0"/>
              <a:t>Python </a:t>
            </a:r>
            <a:r>
              <a:rPr lang="de-CH" dirty="0" err="1"/>
              <a:t>library</a:t>
            </a:r>
            <a:r>
              <a:rPr lang="de-CH" dirty="0"/>
              <a:t>: </a:t>
            </a:r>
            <a:r>
              <a:rPr lang="de-CH" i="1" dirty="0" err="1"/>
              <a:t>pynoteset</a:t>
            </a:r>
            <a:endParaRPr lang="de-CH" i="1" dirty="0"/>
          </a:p>
          <a:p>
            <a:pPr lvl="1"/>
            <a:endParaRPr lang="de-CH" dirty="0"/>
          </a:p>
          <a:p>
            <a:r>
              <a:rPr lang="de-CH" dirty="0"/>
              <a:t>Implement </a:t>
            </a:r>
            <a:r>
              <a:rPr lang="de-CH" dirty="0" err="1"/>
              <a:t>NoteSet</a:t>
            </a:r>
            <a:r>
              <a:rPr lang="de-CH" dirty="0"/>
              <a:t> Data Container in the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adaptation</a:t>
            </a:r>
            <a:r>
              <a:rPr lang="de-CH" dirty="0"/>
              <a:t> </a:t>
            </a:r>
            <a:r>
              <a:rPr lang="de-CH" dirty="0" err="1"/>
              <a:t>tool</a:t>
            </a:r>
            <a:r>
              <a:rPr lang="de-CH" dirty="0"/>
              <a:t> MCM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definition</a:t>
            </a:r>
            <a:r>
              <a:rPr lang="de-CH" dirty="0"/>
              <a:t> and </a:t>
            </a:r>
            <a:r>
              <a:rPr lang="de-CH" dirty="0" err="1"/>
              <a:t>implementation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automated</a:t>
            </a:r>
            <a:r>
              <a:rPr lang="de-CH" dirty="0"/>
              <a:t> </a:t>
            </a:r>
            <a:r>
              <a:rPr lang="de-CH" dirty="0" err="1"/>
              <a:t>NoteSet</a:t>
            </a:r>
            <a:r>
              <a:rPr lang="de-CH" dirty="0"/>
              <a:t> Generation</a:t>
            </a:r>
          </a:p>
          <a:p>
            <a:pPr lvl="1"/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Jupyter</a:t>
            </a:r>
            <a:r>
              <a:rPr lang="de-CH" dirty="0"/>
              <a:t> Notebook</a:t>
            </a:r>
          </a:p>
          <a:p>
            <a:pPr lvl="1"/>
            <a:r>
              <a:rPr lang="de-CH" dirty="0"/>
              <a:t>Making </a:t>
            </a:r>
            <a:r>
              <a:rPr lang="de-CH" dirty="0" err="1"/>
              <a:t>use</a:t>
            </a:r>
            <a:r>
              <a:rPr lang="de-CH" dirty="0"/>
              <a:t> MFX and MDS REST APIs,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the </a:t>
            </a:r>
            <a:r>
              <a:rPr lang="de-CH" i="1" dirty="0" err="1"/>
              <a:t>pynoteset</a:t>
            </a:r>
            <a:r>
              <a:rPr lang="de-CH" dirty="0"/>
              <a:t> </a:t>
            </a:r>
            <a:r>
              <a:rPr lang="de-CH" dirty="0" err="1"/>
              <a:t>library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34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1943</Words>
  <Application>Microsoft Office PowerPoint</Application>
  <PresentationFormat>Breitbild</PresentationFormat>
  <Paragraphs>228</Paragraphs>
  <Slides>22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Trebuchet MS</vt:lpstr>
      <vt:lpstr>Wingdings 3</vt:lpstr>
      <vt:lpstr>Facette</vt:lpstr>
      <vt:lpstr>Data Collection and Preparation for Currency Adaptation</vt:lpstr>
      <vt:lpstr>Outline</vt:lpstr>
      <vt:lpstr>Introduction</vt:lpstr>
      <vt:lpstr>Introduction </vt:lpstr>
      <vt:lpstr>MFX (MOVE File Index)</vt:lpstr>
      <vt:lpstr>MDS (MOVE Data Service)</vt:lpstr>
      <vt:lpstr>Initial Position before Project Start</vt:lpstr>
      <vt:lpstr>Project Goals </vt:lpstr>
      <vt:lpstr>Project Methods</vt:lpstr>
      <vt:lpstr>The NoteSet Data Container</vt:lpstr>
      <vt:lpstr>NoteSet Annotation</vt:lpstr>
      <vt:lpstr>NoteSet Annotation</vt:lpstr>
      <vt:lpstr>Integrating NoteSet Data Container in MCM</vt:lpstr>
      <vt:lpstr>Automated Generation of NoteSets</vt:lpstr>
      <vt:lpstr>Use Case 1: Convert NoteSet to Dataframe and perform Data Analysis on it</vt:lpstr>
      <vt:lpstr>Use Case 1: Convert NoteSet to Dataframe and perform Data Analysis on it</vt:lpstr>
      <vt:lpstr>Use Case 2: Use the MOVEm Simulator and NoteSets for CDF regression testing</vt:lpstr>
      <vt:lpstr>Use Case 2: Use the MOVEm Simulator and NoteSets for CDF regression testing</vt:lpstr>
      <vt:lpstr>Challenges</vt:lpstr>
      <vt:lpstr>Conclusions</vt:lpstr>
      <vt:lpstr>Conclusions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Preparation for Currency Adaptation</dc:title>
  <dc:creator>Sophie Haug</dc:creator>
  <cp:lastModifiedBy>Sophie Haug</cp:lastModifiedBy>
  <cp:revision>49</cp:revision>
  <dcterms:created xsi:type="dcterms:W3CDTF">2021-06-23T07:30:10Z</dcterms:created>
  <dcterms:modified xsi:type="dcterms:W3CDTF">2021-06-25T19:00:24Z</dcterms:modified>
</cp:coreProperties>
</file>