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39f89422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39f89422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9f89422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9f89422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39f89422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39f89422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gif"/><Relationship Id="rId5"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2739" l="0" r="0" t="0"/>
          <a:stretch/>
        </p:blipFill>
        <p:spPr>
          <a:xfrm>
            <a:off x="2104250" y="2228556"/>
            <a:ext cx="6953699" cy="2436544"/>
          </a:xfrm>
          <a:prstGeom prst="rect">
            <a:avLst/>
          </a:prstGeom>
          <a:noFill/>
          <a:ln>
            <a:noFill/>
          </a:ln>
        </p:spPr>
      </p:pic>
      <p:sp>
        <p:nvSpPr>
          <p:cNvPr id="55" name="Google Shape;55;p13"/>
          <p:cNvSpPr txBox="1"/>
          <p:nvPr/>
        </p:nvSpPr>
        <p:spPr>
          <a:xfrm>
            <a:off x="114775" y="133925"/>
            <a:ext cx="902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1-Variable Multitask Learning Demonstration on Exponential Decay Curves</a:t>
            </a:r>
            <a:endParaRPr b="1" sz="3000">
              <a:latin typeface="Times New Roman"/>
              <a:ea typeface="Times New Roman"/>
              <a:cs typeface="Times New Roman"/>
              <a:sym typeface="Times New Roman"/>
            </a:endParaRPr>
          </a:p>
        </p:txBody>
      </p:sp>
      <p:sp>
        <p:nvSpPr>
          <p:cNvPr id="56" name="Google Shape;56;p13"/>
          <p:cNvSpPr/>
          <p:nvPr/>
        </p:nvSpPr>
        <p:spPr>
          <a:xfrm>
            <a:off x="229550" y="1276625"/>
            <a:ext cx="1176600" cy="8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1979900" y="1474775"/>
            <a:ext cx="226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000">
                <a:latin typeface="Times New Roman"/>
                <a:ea typeface="Times New Roman"/>
                <a:cs typeface="Times New Roman"/>
                <a:sym typeface="Times New Roman"/>
              </a:rPr>
              <a:t>Generated </a:t>
            </a:r>
            <a:r>
              <a:rPr i="1" lang="en" sz="2000">
                <a:latin typeface="Times New Roman"/>
                <a:ea typeface="Times New Roman"/>
                <a:cs typeface="Times New Roman"/>
                <a:sym typeface="Times New Roman"/>
              </a:rPr>
              <a:t>Data</a:t>
            </a:r>
            <a:endParaRPr i="1" sz="2000">
              <a:latin typeface="Times New Roman"/>
              <a:ea typeface="Times New Roman"/>
              <a:cs typeface="Times New Roman"/>
              <a:sym typeface="Times New Roman"/>
            </a:endParaRPr>
          </a:p>
        </p:txBody>
      </p:sp>
      <p:sp>
        <p:nvSpPr>
          <p:cNvPr id="58" name="Google Shape;58;p13"/>
          <p:cNvSpPr txBox="1"/>
          <p:nvPr/>
        </p:nvSpPr>
        <p:spPr>
          <a:xfrm>
            <a:off x="5246025" y="1836138"/>
            <a:ext cx="226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mbria"/>
                <a:ea typeface="Cambria"/>
                <a:cs typeface="Cambria"/>
                <a:sym typeface="Cambria"/>
              </a:rPr>
              <a:t>with the half-life t</a:t>
            </a:r>
            <a:r>
              <a:rPr baseline="-25000" lang="en" sz="900">
                <a:latin typeface="Cambria"/>
                <a:ea typeface="Cambria"/>
                <a:cs typeface="Cambria"/>
                <a:sym typeface="Cambria"/>
              </a:rPr>
              <a:t>1/2</a:t>
            </a:r>
            <a:r>
              <a:rPr lang="en" sz="900">
                <a:latin typeface="Cambria"/>
                <a:ea typeface="Cambria"/>
                <a:cs typeface="Cambria"/>
                <a:sym typeface="Cambria"/>
              </a:rPr>
              <a:t> corresponding to </a:t>
            </a:r>
            <a:endParaRPr sz="900">
              <a:latin typeface="Cambria"/>
              <a:ea typeface="Cambria"/>
              <a:cs typeface="Cambria"/>
              <a:sym typeface="Cambria"/>
            </a:endParaRPr>
          </a:p>
        </p:txBody>
      </p:sp>
      <p:sp>
        <p:nvSpPr>
          <p:cNvPr id="59" name="Google Shape;59;p13"/>
          <p:cNvSpPr txBox="1"/>
          <p:nvPr/>
        </p:nvSpPr>
        <p:spPr>
          <a:xfrm>
            <a:off x="172250" y="2200025"/>
            <a:ext cx="1932000" cy="2724300"/>
          </a:xfrm>
          <a:prstGeom prst="rect">
            <a:avLst/>
          </a:prstGeom>
          <a:noFill/>
          <a:ln cap="flat" cmpd="sng" w="19050">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A set of 10,000 half lives were randomly generated in the range (0, 1000). Using the exponential decay equation, the amount of theoretical substance remaining was calculated for time in the range (0, 100).</a:t>
            </a:r>
            <a:endParaRPr sz="1500">
              <a:latin typeface="Times New Roman"/>
              <a:ea typeface="Times New Roman"/>
              <a:cs typeface="Times New Roman"/>
              <a:sym typeface="Times New Roman"/>
            </a:endParaRPr>
          </a:p>
        </p:txBody>
      </p:sp>
      <p:sp>
        <p:nvSpPr>
          <p:cNvPr id="60" name="Google Shape;60;p13"/>
          <p:cNvSpPr txBox="1"/>
          <p:nvPr/>
        </p:nvSpPr>
        <p:spPr>
          <a:xfrm>
            <a:off x="2218850" y="4665100"/>
            <a:ext cx="6839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mbria"/>
                <a:ea typeface="Cambria"/>
                <a:cs typeface="Cambria"/>
                <a:sym typeface="Cambria"/>
              </a:rPr>
              <a:t>The graph of exponential decay curves used as training data (left) and the distribution of half-lives used to produce these curves (right).</a:t>
            </a:r>
            <a:endParaRPr sz="900">
              <a:latin typeface="Cambria"/>
              <a:ea typeface="Cambria"/>
              <a:cs typeface="Cambria"/>
              <a:sym typeface="Cambria"/>
            </a:endParaRPr>
          </a:p>
        </p:txBody>
      </p:sp>
      <p:pic>
        <p:nvPicPr>
          <p:cNvPr id="61" name="Google Shape;61;p13"/>
          <p:cNvPicPr preferRelativeResize="0"/>
          <p:nvPr/>
        </p:nvPicPr>
        <p:blipFill>
          <a:blip r:embed="rId4">
            <a:alphaModFix/>
          </a:blip>
          <a:stretch>
            <a:fillRect/>
          </a:stretch>
        </p:blipFill>
        <p:spPr>
          <a:xfrm>
            <a:off x="6051775" y="1621063"/>
            <a:ext cx="981075" cy="200025"/>
          </a:xfrm>
          <a:prstGeom prst="rect">
            <a:avLst/>
          </a:prstGeom>
          <a:noFill/>
          <a:ln>
            <a:noFill/>
          </a:ln>
        </p:spPr>
      </p:pic>
      <p:pic>
        <p:nvPicPr>
          <p:cNvPr id="62" name="Google Shape;62;p13"/>
          <p:cNvPicPr preferRelativeResize="0"/>
          <p:nvPr/>
        </p:nvPicPr>
        <p:blipFill>
          <a:blip r:embed="rId5">
            <a:alphaModFix/>
          </a:blip>
          <a:stretch>
            <a:fillRect/>
          </a:stretch>
        </p:blipFill>
        <p:spPr>
          <a:xfrm>
            <a:off x="7271075" y="1854476"/>
            <a:ext cx="524800" cy="26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999301" y="3522200"/>
            <a:ext cx="1812774" cy="1626275"/>
          </a:xfrm>
          <a:prstGeom prst="rect">
            <a:avLst/>
          </a:prstGeom>
          <a:noFill/>
          <a:ln>
            <a:noFill/>
          </a:ln>
        </p:spPr>
      </p:pic>
      <p:pic>
        <p:nvPicPr>
          <p:cNvPr id="68" name="Google Shape;68;p14"/>
          <p:cNvPicPr preferRelativeResize="0"/>
          <p:nvPr/>
        </p:nvPicPr>
        <p:blipFill rotWithShape="1">
          <a:blip r:embed="rId4">
            <a:alphaModFix/>
          </a:blip>
          <a:srcRect b="21677" l="33188" r="23887" t="19175"/>
          <a:stretch/>
        </p:blipFill>
        <p:spPr>
          <a:xfrm>
            <a:off x="0" y="621700"/>
            <a:ext cx="3685776" cy="2914771"/>
          </a:xfrm>
          <a:prstGeom prst="rect">
            <a:avLst/>
          </a:prstGeom>
          <a:noFill/>
          <a:ln>
            <a:noFill/>
          </a:ln>
        </p:spPr>
      </p:pic>
      <p:pic>
        <p:nvPicPr>
          <p:cNvPr id="69" name="Google Shape;69;p14"/>
          <p:cNvPicPr preferRelativeResize="0"/>
          <p:nvPr/>
        </p:nvPicPr>
        <p:blipFill rotWithShape="1">
          <a:blip r:embed="rId5">
            <a:alphaModFix/>
          </a:blip>
          <a:srcRect b="35770" l="37237" r="36401" t="31148"/>
          <a:stretch/>
        </p:blipFill>
        <p:spPr>
          <a:xfrm>
            <a:off x="4675083" y="3434218"/>
            <a:ext cx="2624938" cy="1709281"/>
          </a:xfrm>
          <a:prstGeom prst="rect">
            <a:avLst/>
          </a:prstGeom>
          <a:noFill/>
          <a:ln>
            <a:noFill/>
          </a:ln>
        </p:spPr>
      </p:pic>
      <p:sp>
        <p:nvSpPr>
          <p:cNvPr id="70" name="Google Shape;70;p14"/>
          <p:cNvSpPr/>
          <p:nvPr/>
        </p:nvSpPr>
        <p:spPr>
          <a:xfrm>
            <a:off x="110504" y="701289"/>
            <a:ext cx="1144200" cy="2820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542309" y="701289"/>
            <a:ext cx="1144200" cy="2820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663190" y="1668872"/>
            <a:ext cx="422700" cy="8646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894402" y="3913825"/>
            <a:ext cx="413400" cy="8793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2174489">
            <a:off x="529828" y="3595659"/>
            <a:ext cx="224293" cy="423003"/>
          </a:xfrm>
          <a:prstGeom prst="upArrow">
            <a:avLst>
              <a:gd fmla="val 50000" name="adj1"/>
              <a:gd fmla="val 50000" name="adj2"/>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4"/>
          <p:cNvPicPr preferRelativeResize="0"/>
          <p:nvPr/>
        </p:nvPicPr>
        <p:blipFill>
          <a:blip r:embed="rId6">
            <a:alphaModFix/>
          </a:blip>
          <a:stretch>
            <a:fillRect/>
          </a:stretch>
        </p:blipFill>
        <p:spPr>
          <a:xfrm>
            <a:off x="4480249" y="802274"/>
            <a:ext cx="1972500" cy="1769475"/>
          </a:xfrm>
          <a:prstGeom prst="rect">
            <a:avLst/>
          </a:prstGeom>
          <a:noFill/>
          <a:ln>
            <a:noFill/>
          </a:ln>
        </p:spPr>
      </p:pic>
      <p:sp>
        <p:nvSpPr>
          <p:cNvPr id="76" name="Google Shape;76;p14"/>
          <p:cNvSpPr/>
          <p:nvPr/>
        </p:nvSpPr>
        <p:spPr>
          <a:xfrm rot="5400000">
            <a:off x="4023681" y="1535231"/>
            <a:ext cx="202800" cy="470100"/>
          </a:xfrm>
          <a:prstGeom prst="upArrow">
            <a:avLst>
              <a:gd fmla="val 50000" name="adj1"/>
              <a:gd fmla="val 50000" name="adj2"/>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4"/>
          <p:cNvPicPr preferRelativeResize="0"/>
          <p:nvPr/>
        </p:nvPicPr>
        <p:blipFill>
          <a:blip r:embed="rId7">
            <a:alphaModFix/>
          </a:blip>
          <a:stretch>
            <a:fillRect/>
          </a:stretch>
        </p:blipFill>
        <p:spPr>
          <a:xfrm>
            <a:off x="6647575" y="1668885"/>
            <a:ext cx="2452800" cy="1588540"/>
          </a:xfrm>
          <a:prstGeom prst="rect">
            <a:avLst/>
          </a:prstGeom>
          <a:noFill/>
          <a:ln>
            <a:noFill/>
          </a:ln>
        </p:spPr>
      </p:pic>
      <p:sp>
        <p:nvSpPr>
          <p:cNvPr id="78" name="Google Shape;78;p14"/>
          <p:cNvSpPr/>
          <p:nvPr/>
        </p:nvSpPr>
        <p:spPr>
          <a:xfrm rot="1916254">
            <a:off x="7505417" y="3536039"/>
            <a:ext cx="214936" cy="445410"/>
          </a:xfrm>
          <a:prstGeom prst="upArrow">
            <a:avLst>
              <a:gd fmla="val 50000" name="adj1"/>
              <a:gd fmla="val 50000" name="adj2"/>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4761203" y="3567765"/>
            <a:ext cx="2452800" cy="1571400"/>
          </a:xfrm>
          <a:prstGeom prst="roundRect">
            <a:avLst>
              <a:gd fmla="val 16667" name="adj"/>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nvSpPr>
        <p:spPr>
          <a:xfrm>
            <a:off x="4894406" y="3243429"/>
            <a:ext cx="114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9900FF"/>
                </a:solidFill>
                <a:latin typeface="Montserrat"/>
                <a:ea typeface="Montserrat"/>
                <a:cs typeface="Montserrat"/>
                <a:sym typeface="Montserrat"/>
              </a:rPr>
              <a:t>Branch 1</a:t>
            </a:r>
            <a:endParaRPr>
              <a:solidFill>
                <a:srgbClr val="9900FF"/>
              </a:solidFill>
              <a:latin typeface="Montserrat"/>
              <a:ea typeface="Montserrat"/>
              <a:cs typeface="Montserrat"/>
              <a:sym typeface="Montserrat"/>
            </a:endParaRPr>
          </a:p>
        </p:txBody>
      </p:sp>
      <p:sp>
        <p:nvSpPr>
          <p:cNvPr id="81" name="Google Shape;81;p14"/>
          <p:cNvSpPr txBox="1"/>
          <p:nvPr/>
        </p:nvSpPr>
        <p:spPr>
          <a:xfrm>
            <a:off x="2427829" y="3171892"/>
            <a:ext cx="114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Montserrat"/>
                <a:ea typeface="Montserrat"/>
                <a:cs typeface="Montserrat"/>
                <a:sym typeface="Montserrat"/>
              </a:rPr>
              <a:t>Decoder</a:t>
            </a:r>
            <a:endParaRPr>
              <a:solidFill>
                <a:srgbClr val="FF0000"/>
              </a:solidFill>
              <a:latin typeface="Montserrat"/>
              <a:ea typeface="Montserrat"/>
              <a:cs typeface="Montserrat"/>
              <a:sym typeface="Montserrat"/>
            </a:endParaRPr>
          </a:p>
        </p:txBody>
      </p:sp>
      <p:sp>
        <p:nvSpPr>
          <p:cNvPr id="82" name="Google Shape;82;p14"/>
          <p:cNvSpPr txBox="1"/>
          <p:nvPr/>
        </p:nvSpPr>
        <p:spPr>
          <a:xfrm>
            <a:off x="250128" y="3171892"/>
            <a:ext cx="114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Montserrat"/>
                <a:ea typeface="Montserrat"/>
                <a:cs typeface="Montserrat"/>
                <a:sym typeface="Montserrat"/>
              </a:rPr>
              <a:t>Encoder</a:t>
            </a:r>
            <a:endParaRPr>
              <a:solidFill>
                <a:srgbClr val="FF0000"/>
              </a:solidFill>
              <a:latin typeface="Montserrat"/>
              <a:ea typeface="Montserrat"/>
              <a:cs typeface="Montserrat"/>
              <a:sym typeface="Montserrat"/>
            </a:endParaRPr>
          </a:p>
        </p:txBody>
      </p:sp>
      <p:cxnSp>
        <p:nvCxnSpPr>
          <p:cNvPr id="83" name="Google Shape;83;p14"/>
          <p:cNvCxnSpPr>
            <a:stCxn id="72" idx="2"/>
            <a:endCxn id="73" idx="1"/>
          </p:cNvCxnSpPr>
          <p:nvPr/>
        </p:nvCxnSpPr>
        <p:spPr>
          <a:xfrm flipH="1" rot="-5400000">
            <a:off x="2474390" y="1933622"/>
            <a:ext cx="1820100" cy="3019800"/>
          </a:xfrm>
          <a:prstGeom prst="curvedConnector2">
            <a:avLst/>
          </a:prstGeom>
          <a:noFill/>
          <a:ln cap="flat" cmpd="sng" w="19050">
            <a:solidFill>
              <a:srgbClr val="00FF00"/>
            </a:solidFill>
            <a:prstDash val="solid"/>
            <a:round/>
            <a:headEnd len="med" w="med" type="none"/>
            <a:tailEnd len="med" w="med" type="none"/>
          </a:ln>
        </p:spPr>
      </p:cxnSp>
      <p:sp>
        <p:nvSpPr>
          <p:cNvPr id="84" name="Google Shape;84;p14"/>
          <p:cNvSpPr txBox="1"/>
          <p:nvPr/>
        </p:nvSpPr>
        <p:spPr>
          <a:xfrm>
            <a:off x="859925" y="93475"/>
            <a:ext cx="226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000">
                <a:latin typeface="Times New Roman"/>
                <a:ea typeface="Times New Roman"/>
                <a:cs typeface="Times New Roman"/>
                <a:sym typeface="Times New Roman"/>
              </a:rPr>
              <a:t>Model Architecture</a:t>
            </a:r>
            <a:endParaRPr i="1" sz="2000">
              <a:latin typeface="Times New Roman"/>
              <a:ea typeface="Times New Roman"/>
              <a:cs typeface="Times New Roman"/>
              <a:sym typeface="Times New Roman"/>
            </a:endParaRPr>
          </a:p>
        </p:txBody>
      </p:sp>
      <p:sp>
        <p:nvSpPr>
          <p:cNvPr id="85" name="Google Shape;85;p14"/>
          <p:cNvSpPr txBox="1"/>
          <p:nvPr/>
        </p:nvSpPr>
        <p:spPr>
          <a:xfrm>
            <a:off x="4142900" y="2452850"/>
            <a:ext cx="255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434343"/>
                </a:solidFill>
                <a:latin typeface="Cambria"/>
                <a:ea typeface="Cambria"/>
                <a:cs typeface="Cambria"/>
                <a:sym typeface="Cambria"/>
              </a:rPr>
              <a:t>Reconstruction as per the autoencoder (dashed lines are input curves and solid lines are the reconstructed curves).</a:t>
            </a:r>
            <a:endParaRPr sz="750">
              <a:solidFill>
                <a:srgbClr val="434343"/>
              </a:solidFill>
              <a:latin typeface="Cambria"/>
              <a:ea typeface="Cambria"/>
              <a:cs typeface="Cambria"/>
              <a:sym typeface="Cambria"/>
            </a:endParaRPr>
          </a:p>
        </p:txBody>
      </p:sp>
      <p:sp>
        <p:nvSpPr>
          <p:cNvPr id="86" name="Google Shape;86;p14"/>
          <p:cNvSpPr txBox="1"/>
          <p:nvPr/>
        </p:nvSpPr>
        <p:spPr>
          <a:xfrm>
            <a:off x="5458200" y="0"/>
            <a:ext cx="368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34343"/>
                </a:solidFill>
                <a:latin typeface="Cambria"/>
                <a:ea typeface="Cambria"/>
                <a:cs typeface="Cambria"/>
                <a:sym typeface="Cambria"/>
              </a:rPr>
              <a:t>Note: the encoder, decoder, and branch were not trained independently</a:t>
            </a:r>
            <a:endParaRPr sz="900">
              <a:solidFill>
                <a:srgbClr val="434343"/>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nvSpPr>
        <p:spPr>
          <a:xfrm>
            <a:off x="0" y="0"/>
            <a:ext cx="338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34343"/>
                </a:solidFill>
                <a:latin typeface="Cambria"/>
                <a:ea typeface="Cambria"/>
                <a:cs typeface="Cambria"/>
                <a:sym typeface="Cambria"/>
              </a:rPr>
              <a:t>Note: hyperparameters were optimized for each number of nodes </a:t>
            </a:r>
            <a:endParaRPr sz="900">
              <a:solidFill>
                <a:srgbClr val="434343"/>
              </a:solidFill>
              <a:latin typeface="Cambria"/>
              <a:ea typeface="Cambria"/>
              <a:cs typeface="Cambria"/>
              <a:sym typeface="Cambria"/>
            </a:endParaRPr>
          </a:p>
        </p:txBody>
      </p:sp>
      <p:pic>
        <p:nvPicPr>
          <p:cNvPr id="92" name="Google Shape;92;p15"/>
          <p:cNvPicPr preferRelativeResize="0"/>
          <p:nvPr/>
        </p:nvPicPr>
        <p:blipFill rotWithShape="1">
          <a:blip r:embed="rId3">
            <a:alphaModFix/>
          </a:blip>
          <a:srcRect b="0" l="2276" r="0" t="0"/>
          <a:stretch/>
        </p:blipFill>
        <p:spPr>
          <a:xfrm>
            <a:off x="3401300" y="0"/>
            <a:ext cx="5742699" cy="2489600"/>
          </a:xfrm>
          <a:prstGeom prst="rect">
            <a:avLst/>
          </a:prstGeom>
          <a:noFill/>
          <a:ln>
            <a:noFill/>
          </a:ln>
        </p:spPr>
      </p:pic>
      <p:sp>
        <p:nvSpPr>
          <p:cNvPr id="93" name="Google Shape;93;p15"/>
          <p:cNvSpPr txBox="1"/>
          <p:nvPr/>
        </p:nvSpPr>
        <p:spPr>
          <a:xfrm>
            <a:off x="247750" y="571725"/>
            <a:ext cx="226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000">
                <a:latin typeface="Times New Roman"/>
                <a:ea typeface="Times New Roman"/>
                <a:cs typeface="Times New Roman"/>
                <a:sym typeface="Times New Roman"/>
              </a:rPr>
              <a:t>Results</a:t>
            </a:r>
            <a:endParaRPr i="1" sz="2000">
              <a:latin typeface="Times New Roman"/>
              <a:ea typeface="Times New Roman"/>
              <a:cs typeface="Times New Roman"/>
              <a:sym typeface="Times New Roman"/>
            </a:endParaRPr>
          </a:p>
        </p:txBody>
      </p:sp>
      <p:pic>
        <p:nvPicPr>
          <p:cNvPr id="94" name="Google Shape;94;p15"/>
          <p:cNvPicPr preferRelativeResize="0"/>
          <p:nvPr/>
        </p:nvPicPr>
        <p:blipFill>
          <a:blip r:embed="rId4">
            <a:alphaModFix/>
          </a:blip>
          <a:stretch>
            <a:fillRect/>
          </a:stretch>
        </p:blipFill>
        <p:spPr>
          <a:xfrm>
            <a:off x="206138" y="2620775"/>
            <a:ext cx="8731725" cy="2197175"/>
          </a:xfrm>
          <a:prstGeom prst="rect">
            <a:avLst/>
          </a:prstGeom>
          <a:noFill/>
          <a:ln>
            <a:noFill/>
          </a:ln>
        </p:spPr>
      </p:pic>
      <p:sp>
        <p:nvSpPr>
          <p:cNvPr id="95" name="Google Shape;95;p15"/>
          <p:cNvSpPr txBox="1"/>
          <p:nvPr/>
        </p:nvSpPr>
        <p:spPr>
          <a:xfrm>
            <a:off x="4004625" y="2682425"/>
            <a:ext cx="1023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434343"/>
                </a:solidFill>
              </a:rPr>
              <a:t>Reconstruction</a:t>
            </a:r>
            <a:endParaRPr sz="600">
              <a:solidFill>
                <a:srgbClr val="434343"/>
              </a:solidFill>
            </a:endParaRPr>
          </a:p>
        </p:txBody>
      </p:sp>
      <p:sp>
        <p:nvSpPr>
          <p:cNvPr id="96" name="Google Shape;96;p15"/>
          <p:cNvSpPr txBox="1"/>
          <p:nvPr/>
        </p:nvSpPr>
        <p:spPr>
          <a:xfrm>
            <a:off x="208200" y="1402388"/>
            <a:ext cx="2973000" cy="831300"/>
          </a:xfrm>
          <a:prstGeom prst="rect">
            <a:avLst/>
          </a:prstGeom>
          <a:noFill/>
          <a:ln cap="flat" cmpd="sng" w="19050">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Times New Roman"/>
                <a:ea typeface="Times New Roman"/>
                <a:cs typeface="Times New Roman"/>
                <a:sym typeface="Times New Roman"/>
              </a:rPr>
              <a:t>A latent space with 3 nodes presented the best results for both reconstruction and half-life prediction.</a:t>
            </a:r>
            <a:endParaRPr>
              <a:latin typeface="Times New Roman"/>
              <a:ea typeface="Times New Roman"/>
              <a:cs typeface="Times New Roman"/>
              <a:sym typeface="Times New Roman"/>
            </a:endParaRPr>
          </a:p>
        </p:txBody>
      </p:sp>
      <p:sp>
        <p:nvSpPr>
          <p:cNvPr id="97" name="Google Shape;97;p15"/>
          <p:cNvSpPr txBox="1"/>
          <p:nvPr/>
        </p:nvSpPr>
        <p:spPr>
          <a:xfrm>
            <a:off x="206100" y="4749800"/>
            <a:ext cx="8731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34343"/>
                </a:solidFill>
                <a:latin typeface="Cambria"/>
                <a:ea typeface="Cambria"/>
                <a:cs typeface="Cambria"/>
                <a:sym typeface="Cambria"/>
              </a:rPr>
              <a:t>The half-life prediction (left), reconstruction (center), and distribution of summed prediction and reconstruction loss (left) for a model trained with 3 nodes in the latent space.</a:t>
            </a:r>
            <a:endParaRPr sz="900">
              <a:solidFill>
                <a:srgbClr val="434343"/>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86075" y="86075"/>
            <a:ext cx="550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a:latin typeface="Times New Roman"/>
                <a:ea typeface="Times New Roman"/>
                <a:cs typeface="Times New Roman"/>
                <a:sym typeface="Times New Roman"/>
              </a:rPr>
              <a:t>Comparisons </a:t>
            </a:r>
            <a:r>
              <a:rPr i="1" lang="en" sz="1200">
                <a:latin typeface="Times New Roman"/>
                <a:ea typeface="Times New Roman"/>
                <a:cs typeface="Times New Roman"/>
                <a:sym typeface="Times New Roman"/>
              </a:rPr>
              <a:t>with traditional ML techniques</a:t>
            </a:r>
            <a:endParaRPr i="1" sz="1200">
              <a:latin typeface="Times New Roman"/>
              <a:ea typeface="Times New Roman"/>
              <a:cs typeface="Times New Roman"/>
              <a:sym typeface="Times New Roman"/>
            </a:endParaRPr>
          </a:p>
        </p:txBody>
      </p:sp>
      <p:pic>
        <p:nvPicPr>
          <p:cNvPr id="103" name="Google Shape;103;p16"/>
          <p:cNvPicPr preferRelativeResize="0"/>
          <p:nvPr/>
        </p:nvPicPr>
        <p:blipFill>
          <a:blip r:embed="rId3">
            <a:alphaModFix/>
          </a:blip>
          <a:stretch>
            <a:fillRect/>
          </a:stretch>
        </p:blipFill>
        <p:spPr>
          <a:xfrm>
            <a:off x="3773500" y="0"/>
            <a:ext cx="5370500" cy="1826875"/>
          </a:xfrm>
          <a:prstGeom prst="rect">
            <a:avLst/>
          </a:prstGeom>
          <a:noFill/>
          <a:ln>
            <a:noFill/>
          </a:ln>
        </p:spPr>
      </p:pic>
      <p:sp>
        <p:nvSpPr>
          <p:cNvPr id="104" name="Google Shape;104;p16"/>
          <p:cNvSpPr txBox="1"/>
          <p:nvPr/>
        </p:nvSpPr>
        <p:spPr>
          <a:xfrm>
            <a:off x="4545800" y="1726075"/>
            <a:ext cx="3825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Prediction accuracy using a neural network (left) and multitask learning (right).</a:t>
            </a:r>
            <a:endParaRPr sz="900">
              <a:latin typeface="Times New Roman"/>
              <a:ea typeface="Times New Roman"/>
              <a:cs typeface="Times New Roman"/>
              <a:sym typeface="Times New Roman"/>
            </a:endParaRPr>
          </a:p>
        </p:txBody>
      </p:sp>
      <p:sp>
        <p:nvSpPr>
          <p:cNvPr id="105" name="Google Shape;105;p16"/>
          <p:cNvSpPr txBox="1"/>
          <p:nvPr/>
        </p:nvSpPr>
        <p:spPr>
          <a:xfrm>
            <a:off x="45376" y="4820400"/>
            <a:ext cx="404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Reconstruction</a:t>
            </a:r>
            <a:r>
              <a:rPr lang="en" sz="900">
                <a:latin typeface="Times New Roman"/>
                <a:ea typeface="Times New Roman"/>
                <a:cs typeface="Times New Roman"/>
                <a:sym typeface="Times New Roman"/>
              </a:rPr>
              <a:t> accuracy using an autoencoder (top) and multitask learning (bottom).</a:t>
            </a:r>
            <a:endParaRPr sz="900">
              <a:latin typeface="Times New Roman"/>
              <a:ea typeface="Times New Roman"/>
              <a:cs typeface="Times New Roman"/>
              <a:sym typeface="Times New Roman"/>
            </a:endParaRPr>
          </a:p>
        </p:txBody>
      </p:sp>
      <p:pic>
        <p:nvPicPr>
          <p:cNvPr id="106" name="Google Shape;106;p16"/>
          <p:cNvPicPr preferRelativeResize="0"/>
          <p:nvPr/>
        </p:nvPicPr>
        <p:blipFill>
          <a:blip r:embed="rId4">
            <a:alphaModFix/>
          </a:blip>
          <a:stretch>
            <a:fillRect/>
          </a:stretch>
        </p:blipFill>
        <p:spPr>
          <a:xfrm>
            <a:off x="3931150" y="2049175"/>
            <a:ext cx="5212850" cy="2726175"/>
          </a:xfrm>
          <a:prstGeom prst="rect">
            <a:avLst/>
          </a:prstGeom>
          <a:noFill/>
          <a:ln>
            <a:noFill/>
          </a:ln>
        </p:spPr>
      </p:pic>
      <p:sp>
        <p:nvSpPr>
          <p:cNvPr id="107" name="Google Shape;107;p16"/>
          <p:cNvSpPr txBox="1"/>
          <p:nvPr/>
        </p:nvSpPr>
        <p:spPr>
          <a:xfrm>
            <a:off x="4144775" y="4775350"/>
            <a:ext cx="478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Latent space </a:t>
            </a:r>
            <a:r>
              <a:rPr lang="en" sz="900">
                <a:latin typeface="Times New Roman"/>
                <a:ea typeface="Times New Roman"/>
                <a:cs typeface="Times New Roman"/>
                <a:sym typeface="Times New Roman"/>
              </a:rPr>
              <a:t>correlation</a:t>
            </a:r>
            <a:r>
              <a:rPr lang="en" sz="900">
                <a:latin typeface="Times New Roman"/>
                <a:ea typeface="Times New Roman"/>
                <a:cs typeface="Times New Roman"/>
                <a:sym typeface="Times New Roman"/>
              </a:rPr>
              <a:t> </a:t>
            </a:r>
            <a:r>
              <a:rPr lang="en" sz="900">
                <a:latin typeface="Times New Roman"/>
                <a:ea typeface="Times New Roman"/>
                <a:cs typeface="Times New Roman"/>
                <a:sym typeface="Times New Roman"/>
              </a:rPr>
              <a:t>with</a:t>
            </a:r>
            <a:r>
              <a:rPr lang="en" sz="900">
                <a:latin typeface="Times New Roman"/>
                <a:ea typeface="Times New Roman"/>
                <a:cs typeface="Times New Roman"/>
                <a:sym typeface="Times New Roman"/>
              </a:rPr>
              <a:t> half-lives using an autoencoder (bottom) and multitask learning (top).</a:t>
            </a:r>
            <a:endParaRPr sz="900">
              <a:latin typeface="Times New Roman"/>
              <a:ea typeface="Times New Roman"/>
              <a:cs typeface="Times New Roman"/>
              <a:sym typeface="Times New Roman"/>
            </a:endParaRPr>
          </a:p>
        </p:txBody>
      </p:sp>
      <p:pic>
        <p:nvPicPr>
          <p:cNvPr id="108" name="Google Shape;108;p16"/>
          <p:cNvPicPr preferRelativeResize="0"/>
          <p:nvPr/>
        </p:nvPicPr>
        <p:blipFill rotWithShape="1">
          <a:blip r:embed="rId5">
            <a:alphaModFix/>
          </a:blip>
          <a:srcRect b="0" l="50005" r="0" t="0"/>
          <a:stretch/>
        </p:blipFill>
        <p:spPr>
          <a:xfrm>
            <a:off x="0" y="2346475"/>
            <a:ext cx="2639900" cy="2441300"/>
          </a:xfrm>
          <a:prstGeom prst="rect">
            <a:avLst/>
          </a:prstGeom>
          <a:noFill/>
          <a:ln>
            <a:noFill/>
          </a:ln>
        </p:spPr>
      </p:pic>
      <p:pic>
        <p:nvPicPr>
          <p:cNvPr id="109" name="Google Shape;109;p16"/>
          <p:cNvPicPr preferRelativeResize="0"/>
          <p:nvPr/>
        </p:nvPicPr>
        <p:blipFill rotWithShape="1">
          <a:blip r:embed="rId5">
            <a:alphaModFix/>
          </a:blip>
          <a:srcRect b="0" l="1233" r="50002" t="0"/>
          <a:stretch/>
        </p:blipFill>
        <p:spPr>
          <a:xfrm>
            <a:off x="1444300" y="578675"/>
            <a:ext cx="2271824" cy="215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