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75213" cy="42767250"/>
  <p:notesSz cx="6858000" cy="9144000"/>
  <p:defaultTextStyle>
    <a:defPPr>
      <a:defRPr lang="en-US"/>
    </a:defPPr>
    <a:lvl1pPr marL="0" algn="l" defTabSz="3505992" rtl="0" eaLnBrk="1" latinLnBrk="0" hangingPunct="1">
      <a:defRPr sz="6902" kern="1200">
        <a:solidFill>
          <a:schemeClr val="tx1"/>
        </a:solidFill>
        <a:latin typeface="+mn-lt"/>
        <a:ea typeface="+mn-ea"/>
        <a:cs typeface="+mn-cs"/>
      </a:defRPr>
    </a:lvl1pPr>
    <a:lvl2pPr marL="1752996" algn="l" defTabSz="3505992" rtl="0" eaLnBrk="1" latinLnBrk="0" hangingPunct="1">
      <a:defRPr sz="6902" kern="1200">
        <a:solidFill>
          <a:schemeClr val="tx1"/>
        </a:solidFill>
        <a:latin typeface="+mn-lt"/>
        <a:ea typeface="+mn-ea"/>
        <a:cs typeface="+mn-cs"/>
      </a:defRPr>
    </a:lvl2pPr>
    <a:lvl3pPr marL="3505992" algn="l" defTabSz="3505992" rtl="0" eaLnBrk="1" latinLnBrk="0" hangingPunct="1">
      <a:defRPr sz="6902" kern="1200">
        <a:solidFill>
          <a:schemeClr val="tx1"/>
        </a:solidFill>
        <a:latin typeface="+mn-lt"/>
        <a:ea typeface="+mn-ea"/>
        <a:cs typeface="+mn-cs"/>
      </a:defRPr>
    </a:lvl3pPr>
    <a:lvl4pPr marL="5258989" algn="l" defTabSz="3505992" rtl="0" eaLnBrk="1" latinLnBrk="0" hangingPunct="1">
      <a:defRPr sz="6902" kern="1200">
        <a:solidFill>
          <a:schemeClr val="tx1"/>
        </a:solidFill>
        <a:latin typeface="+mn-lt"/>
        <a:ea typeface="+mn-ea"/>
        <a:cs typeface="+mn-cs"/>
      </a:defRPr>
    </a:lvl4pPr>
    <a:lvl5pPr marL="7011985" algn="l" defTabSz="3505992" rtl="0" eaLnBrk="1" latinLnBrk="0" hangingPunct="1">
      <a:defRPr sz="6902" kern="1200">
        <a:solidFill>
          <a:schemeClr val="tx1"/>
        </a:solidFill>
        <a:latin typeface="+mn-lt"/>
        <a:ea typeface="+mn-ea"/>
        <a:cs typeface="+mn-cs"/>
      </a:defRPr>
    </a:lvl5pPr>
    <a:lvl6pPr marL="8764981" algn="l" defTabSz="3505992" rtl="0" eaLnBrk="1" latinLnBrk="0" hangingPunct="1">
      <a:defRPr sz="6902" kern="1200">
        <a:solidFill>
          <a:schemeClr val="tx1"/>
        </a:solidFill>
        <a:latin typeface="+mn-lt"/>
        <a:ea typeface="+mn-ea"/>
        <a:cs typeface="+mn-cs"/>
      </a:defRPr>
    </a:lvl6pPr>
    <a:lvl7pPr marL="10517977" algn="l" defTabSz="3505992" rtl="0" eaLnBrk="1" latinLnBrk="0" hangingPunct="1">
      <a:defRPr sz="6902" kern="1200">
        <a:solidFill>
          <a:schemeClr val="tx1"/>
        </a:solidFill>
        <a:latin typeface="+mn-lt"/>
        <a:ea typeface="+mn-ea"/>
        <a:cs typeface="+mn-cs"/>
      </a:defRPr>
    </a:lvl7pPr>
    <a:lvl8pPr marL="12270974" algn="l" defTabSz="3505992" rtl="0" eaLnBrk="1" latinLnBrk="0" hangingPunct="1">
      <a:defRPr sz="6902" kern="1200">
        <a:solidFill>
          <a:schemeClr val="tx1"/>
        </a:solidFill>
        <a:latin typeface="+mn-lt"/>
        <a:ea typeface="+mn-ea"/>
        <a:cs typeface="+mn-cs"/>
      </a:defRPr>
    </a:lvl8pPr>
    <a:lvl9pPr marL="14023970" algn="l" defTabSz="3505992" rtl="0" eaLnBrk="1" latinLnBrk="0" hangingPunct="1">
      <a:defRPr sz="6902"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B9FF"/>
    <a:srgbClr val="100442"/>
    <a:srgbClr val="92291E"/>
    <a:srgbClr val="0F034D"/>
    <a:srgbClr val="0F03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12" autoAdjust="0"/>
    <p:restoredTop sz="94660"/>
  </p:normalViewPr>
  <p:slideViewPr>
    <p:cSldViewPr snapToGrid="0">
      <p:cViewPr varScale="1">
        <p:scale>
          <a:sx n="11" d="100"/>
          <a:sy n="11" d="100"/>
        </p:scale>
        <p:origin x="145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6000F8-EF64-457C-B742-39E24F77690D}" type="datetimeFigureOut">
              <a:rPr lang="en-GB" smtClean="0"/>
              <a:t>20/03/2022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2C48AC-3B07-4518-91B2-3CAFD682DA21}" type="slidenum">
              <a:rPr lang="en-GB" smtClean="0"/>
              <a:t>‹#›</a:t>
            </a:fld>
            <a:endParaRPr lang="en-GB"/>
          </a:p>
        </p:txBody>
      </p:sp>
    </p:spTree>
    <p:extLst>
      <p:ext uri="{BB962C8B-B14F-4D97-AF65-F5344CB8AC3E}">
        <p14:creationId xmlns:p14="http://schemas.microsoft.com/office/powerpoint/2010/main" val="25789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6000F8-EF64-457C-B742-39E24F77690D}" type="datetimeFigureOut">
              <a:rPr lang="en-GB" smtClean="0"/>
              <a:t>20/03/2022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2C48AC-3B07-4518-91B2-3CAFD682DA21}" type="slidenum">
              <a:rPr lang="en-GB" smtClean="0"/>
              <a:t>‹#›</a:t>
            </a:fld>
            <a:endParaRPr lang="en-GB"/>
          </a:p>
        </p:txBody>
      </p:sp>
    </p:spTree>
    <p:extLst>
      <p:ext uri="{BB962C8B-B14F-4D97-AF65-F5344CB8AC3E}">
        <p14:creationId xmlns:p14="http://schemas.microsoft.com/office/powerpoint/2010/main" val="423326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6000F8-EF64-457C-B742-39E24F77690D}" type="datetimeFigureOut">
              <a:rPr lang="en-GB" smtClean="0"/>
              <a:t>20/03/2022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2C48AC-3B07-4518-91B2-3CAFD682DA21}" type="slidenum">
              <a:rPr lang="en-GB" smtClean="0"/>
              <a:t>‹#›</a:t>
            </a:fld>
            <a:endParaRPr lang="en-GB"/>
          </a:p>
        </p:txBody>
      </p:sp>
    </p:spTree>
    <p:extLst>
      <p:ext uri="{BB962C8B-B14F-4D97-AF65-F5344CB8AC3E}">
        <p14:creationId xmlns:p14="http://schemas.microsoft.com/office/powerpoint/2010/main" val="6058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6000F8-EF64-457C-B742-39E24F77690D}" type="datetimeFigureOut">
              <a:rPr lang="en-GB" smtClean="0"/>
              <a:t>20/03/2022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2C48AC-3B07-4518-91B2-3CAFD682DA21}" type="slidenum">
              <a:rPr lang="en-GB" smtClean="0"/>
              <a:t>‹#›</a:t>
            </a:fld>
            <a:endParaRPr lang="en-GB"/>
          </a:p>
        </p:txBody>
      </p:sp>
    </p:spTree>
    <p:extLst>
      <p:ext uri="{BB962C8B-B14F-4D97-AF65-F5344CB8AC3E}">
        <p14:creationId xmlns:p14="http://schemas.microsoft.com/office/powerpoint/2010/main" val="207997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6000F8-EF64-457C-B742-39E24F77690D}" type="datetimeFigureOut">
              <a:rPr lang="en-GB" smtClean="0"/>
              <a:t>20/03/2022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2C48AC-3B07-4518-91B2-3CAFD682DA21}" type="slidenum">
              <a:rPr lang="en-GB" smtClean="0"/>
              <a:t>‹#›</a:t>
            </a:fld>
            <a:endParaRPr lang="en-GB"/>
          </a:p>
        </p:txBody>
      </p:sp>
    </p:spTree>
    <p:extLst>
      <p:ext uri="{BB962C8B-B14F-4D97-AF65-F5344CB8AC3E}">
        <p14:creationId xmlns:p14="http://schemas.microsoft.com/office/powerpoint/2010/main" val="2924398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6000F8-EF64-457C-B742-39E24F77690D}" type="datetimeFigureOut">
              <a:rPr lang="en-GB" smtClean="0"/>
              <a:t>20/03/2022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2C48AC-3B07-4518-91B2-3CAFD682DA21}" type="slidenum">
              <a:rPr lang="en-GB" smtClean="0"/>
              <a:t>‹#›</a:t>
            </a:fld>
            <a:endParaRPr lang="en-GB"/>
          </a:p>
        </p:txBody>
      </p:sp>
    </p:spTree>
    <p:extLst>
      <p:ext uri="{BB962C8B-B14F-4D97-AF65-F5344CB8AC3E}">
        <p14:creationId xmlns:p14="http://schemas.microsoft.com/office/powerpoint/2010/main" val="6749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6000F8-EF64-457C-B742-39E24F77690D}" type="datetimeFigureOut">
              <a:rPr lang="en-GB" smtClean="0"/>
              <a:t>20/03/2022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2C48AC-3B07-4518-91B2-3CAFD682DA21}" type="slidenum">
              <a:rPr lang="en-GB" smtClean="0"/>
              <a:t>‹#›</a:t>
            </a:fld>
            <a:endParaRPr lang="en-GB"/>
          </a:p>
        </p:txBody>
      </p:sp>
    </p:spTree>
    <p:extLst>
      <p:ext uri="{BB962C8B-B14F-4D97-AF65-F5344CB8AC3E}">
        <p14:creationId xmlns:p14="http://schemas.microsoft.com/office/powerpoint/2010/main" val="3580193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6000F8-EF64-457C-B742-39E24F77690D}" type="datetimeFigureOut">
              <a:rPr lang="en-GB" smtClean="0"/>
              <a:t>20/03/2022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2C48AC-3B07-4518-91B2-3CAFD682DA21}" type="slidenum">
              <a:rPr lang="en-GB" smtClean="0"/>
              <a:t>‹#›</a:t>
            </a:fld>
            <a:endParaRPr lang="en-GB"/>
          </a:p>
        </p:txBody>
      </p:sp>
    </p:spTree>
    <p:extLst>
      <p:ext uri="{BB962C8B-B14F-4D97-AF65-F5344CB8AC3E}">
        <p14:creationId xmlns:p14="http://schemas.microsoft.com/office/powerpoint/2010/main" val="408403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000F8-EF64-457C-B742-39E24F77690D}" type="datetimeFigureOut">
              <a:rPr lang="en-GB" smtClean="0"/>
              <a:t>20/03/2022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12C48AC-3B07-4518-91B2-3CAFD682DA21}" type="slidenum">
              <a:rPr lang="en-GB" smtClean="0"/>
              <a:t>‹#›</a:t>
            </a:fld>
            <a:endParaRPr lang="en-GB"/>
          </a:p>
        </p:txBody>
      </p:sp>
    </p:spTree>
    <p:extLst>
      <p:ext uri="{BB962C8B-B14F-4D97-AF65-F5344CB8AC3E}">
        <p14:creationId xmlns:p14="http://schemas.microsoft.com/office/powerpoint/2010/main" val="177743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000F8-EF64-457C-B742-39E24F77690D}" type="datetimeFigureOut">
              <a:rPr lang="en-GB" smtClean="0"/>
              <a:t>20/03/2022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2C48AC-3B07-4518-91B2-3CAFD682DA21}" type="slidenum">
              <a:rPr lang="en-GB" smtClean="0"/>
              <a:t>‹#›</a:t>
            </a:fld>
            <a:endParaRPr lang="en-GB"/>
          </a:p>
        </p:txBody>
      </p:sp>
    </p:spTree>
    <p:extLst>
      <p:ext uri="{BB962C8B-B14F-4D97-AF65-F5344CB8AC3E}">
        <p14:creationId xmlns:p14="http://schemas.microsoft.com/office/powerpoint/2010/main" val="2873979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000F8-EF64-457C-B742-39E24F77690D}" type="datetimeFigureOut">
              <a:rPr lang="en-GB" smtClean="0"/>
              <a:t>20/03/2022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2C48AC-3B07-4518-91B2-3CAFD682DA21}" type="slidenum">
              <a:rPr lang="en-GB" smtClean="0"/>
              <a:t>‹#›</a:t>
            </a:fld>
            <a:endParaRPr lang="en-GB"/>
          </a:p>
        </p:txBody>
      </p:sp>
    </p:spTree>
    <p:extLst>
      <p:ext uri="{BB962C8B-B14F-4D97-AF65-F5344CB8AC3E}">
        <p14:creationId xmlns:p14="http://schemas.microsoft.com/office/powerpoint/2010/main" val="45817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056000F8-EF64-457C-B742-39E24F77690D}" type="datetimeFigureOut">
              <a:rPr lang="en-GB" smtClean="0"/>
              <a:t>20/03/2022</a:t>
            </a:fld>
            <a:endParaRPr lang="en-GB"/>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F12C48AC-3B07-4518-91B2-3CAFD682DA21}" type="slidenum">
              <a:rPr lang="en-GB" smtClean="0"/>
              <a:t>‹#›</a:t>
            </a:fld>
            <a:endParaRPr lang="en-GB"/>
          </a:p>
        </p:txBody>
      </p:sp>
    </p:spTree>
    <p:extLst>
      <p:ext uri="{BB962C8B-B14F-4D97-AF65-F5344CB8AC3E}">
        <p14:creationId xmlns:p14="http://schemas.microsoft.com/office/powerpoint/2010/main" val="2419545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doi.org/10.%201007/978-3-319-40005-1_2" TargetMode="External"/><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0442"/>
        </a:solidFill>
        <a:effectLst/>
      </p:bgPr>
    </p:bg>
    <p:spTree>
      <p:nvGrpSpPr>
        <p:cNvPr id="1" name=""/>
        <p:cNvGrpSpPr/>
        <p:nvPr/>
      </p:nvGrpSpPr>
      <p:grpSpPr>
        <a:xfrm>
          <a:off x="0" y="0"/>
          <a:ext cx="0" cy="0"/>
          <a:chOff x="0" y="0"/>
          <a:chExt cx="0" cy="0"/>
        </a:xfrm>
      </p:grpSpPr>
      <p:sp>
        <p:nvSpPr>
          <p:cNvPr id="18" name="Rounded Rectangle 17"/>
          <p:cNvSpPr/>
          <p:nvPr/>
        </p:nvSpPr>
        <p:spPr>
          <a:xfrm>
            <a:off x="15728949" y="10456168"/>
            <a:ext cx="13924439" cy="7940636"/>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dirty="0">
              <a:solidFill>
                <a:schemeClr val="tx1"/>
              </a:solidFill>
            </a:endParaRPr>
          </a:p>
        </p:txBody>
      </p:sp>
      <p:sp>
        <p:nvSpPr>
          <p:cNvPr id="5" name="TextBox 4"/>
          <p:cNvSpPr txBox="1"/>
          <p:nvPr/>
        </p:nvSpPr>
        <p:spPr>
          <a:xfrm>
            <a:off x="1627112" y="322363"/>
            <a:ext cx="26556652" cy="5005626"/>
          </a:xfrm>
          <a:prstGeom prst="roundRect">
            <a:avLst/>
          </a:prstGeom>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8800" u="sng" dirty="0" smtClean="0">
                <a:latin typeface="Arial Unicode MS" panose="020B0604020202020204" pitchFamily="34" charset="-128"/>
                <a:ea typeface="Arial Unicode MS" panose="020B0604020202020204" pitchFamily="34" charset="-128"/>
                <a:cs typeface="Arial Unicode MS" panose="020B0604020202020204" pitchFamily="34" charset="-128"/>
              </a:rPr>
              <a:t>Measuring the mass of the top quark using simulated events at ATLAS</a:t>
            </a:r>
          </a:p>
          <a:p>
            <a:pPr algn="ctr"/>
            <a:endParaRPr lang="en-US" sz="5600" u="sng"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r>
              <a:rPr lang="en-US" sz="5600" dirty="0" smtClean="0">
                <a:latin typeface="Arial Unicode MS" panose="020B0604020202020204" pitchFamily="34" charset="-128"/>
                <a:ea typeface="Arial Unicode MS" panose="020B0604020202020204" pitchFamily="34" charset="-128"/>
                <a:cs typeface="Arial Unicode MS" panose="020B0604020202020204" pitchFamily="34" charset="-128"/>
              </a:rPr>
              <a:t>Sophie Hatia          Supervisor: Prof. Veronique </a:t>
            </a:r>
            <a:r>
              <a:rPr lang="en-US" sz="5600" dirty="0" err="1" smtClean="0">
                <a:latin typeface="Arial Unicode MS" panose="020B0604020202020204" pitchFamily="34" charset="-128"/>
                <a:ea typeface="Arial Unicode MS" panose="020B0604020202020204" pitchFamily="34" charset="-128"/>
                <a:cs typeface="Arial Unicode MS" panose="020B0604020202020204" pitchFamily="34" charset="-128"/>
              </a:rPr>
              <a:t>Boisvert</a:t>
            </a:r>
            <a:endParaRPr lang="en-US" sz="5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 name="Rounded Rectangle 8"/>
          <p:cNvSpPr/>
          <p:nvPr/>
        </p:nvSpPr>
        <p:spPr>
          <a:xfrm>
            <a:off x="593764" y="5600344"/>
            <a:ext cx="29087683" cy="4425213"/>
          </a:xfrm>
          <a:prstGeom prst="roundRect">
            <a:avLst/>
          </a:prstGeom>
          <a:solidFill>
            <a:schemeClr val="accent1">
              <a:lumMod val="20000"/>
              <a:lumOff val="8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u="sng" dirty="0" smtClean="0">
                <a:solidFill>
                  <a:sysClr val="windowText" lastClr="000000"/>
                </a:solidFill>
                <a:latin typeface="Arial Unicode MS" panose="020B0604020202020204" pitchFamily="34" charset="-128"/>
                <a:ea typeface="Arial Unicode MS" panose="020B0604020202020204" pitchFamily="34" charset="-128"/>
                <a:cs typeface="Arial Unicode MS" panose="020B0604020202020204" pitchFamily="34" charset="-128"/>
              </a:rPr>
              <a:t>Abstract</a:t>
            </a:r>
            <a:r>
              <a:rPr lang="en-GB" sz="7200" dirty="0" smtClean="0">
                <a:solidFill>
                  <a:sysClr val="windowText" lastClr="0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3600" dirty="0" smtClean="0">
                <a:solidFill>
                  <a:sysClr val="windowText" lastClr="000000"/>
                </a:solidFill>
                <a:latin typeface="Arial Unicode MS" panose="020B0604020202020204" pitchFamily="34" charset="-128"/>
                <a:ea typeface="Arial Unicode MS" panose="020B0604020202020204" pitchFamily="34" charset="-128"/>
                <a:cs typeface="Arial Unicode MS" panose="020B0604020202020204" pitchFamily="34" charset="-128"/>
              </a:rPr>
              <a:t>This project is conducted in C++ within a </a:t>
            </a:r>
            <a:r>
              <a:rPr lang="en-US" sz="3600" dirty="0" err="1" smtClean="0">
                <a:solidFill>
                  <a:sysClr val="windowText" lastClr="000000"/>
                </a:solidFill>
                <a:latin typeface="Arial Unicode MS" panose="020B0604020202020204" pitchFamily="34" charset="-128"/>
                <a:ea typeface="Arial Unicode MS" panose="020B0604020202020204" pitchFamily="34" charset="-128"/>
                <a:cs typeface="Arial Unicode MS" panose="020B0604020202020204" pitchFamily="34" charset="-128"/>
              </a:rPr>
              <a:t>unix</a:t>
            </a:r>
            <a:r>
              <a:rPr lang="en-US" sz="3600" dirty="0" smtClean="0">
                <a:solidFill>
                  <a:sysClr val="windowText" lastClr="000000"/>
                </a:solidFill>
                <a:latin typeface="Arial Unicode MS" panose="020B0604020202020204" pitchFamily="34" charset="-128"/>
                <a:ea typeface="Arial Unicode MS" panose="020B0604020202020204" pitchFamily="34" charset="-128"/>
                <a:cs typeface="Arial Unicode MS" panose="020B0604020202020204" pitchFamily="34" charset="-128"/>
              </a:rPr>
              <a:t> environment and aims to reconstruct the top quark using simulated data of 𝑡𝑡 ̅ decay final state products and compare the reconstructed invariant mass to the true top quark invariant mass for each simulated event. The top quark is the heaviest known elementary particle in the Standard Model and is the only quark to decay before </a:t>
            </a:r>
            <a:r>
              <a:rPr lang="en-US" sz="3600" dirty="0" err="1" smtClean="0">
                <a:solidFill>
                  <a:sysClr val="windowText" lastClr="000000"/>
                </a:solidFill>
                <a:latin typeface="Arial Unicode MS" panose="020B0604020202020204" pitchFamily="34" charset="-128"/>
                <a:ea typeface="Arial Unicode MS" panose="020B0604020202020204" pitchFamily="34" charset="-128"/>
                <a:cs typeface="Arial Unicode MS" panose="020B0604020202020204" pitchFamily="34" charset="-128"/>
              </a:rPr>
              <a:t>hadronisation</a:t>
            </a:r>
            <a:r>
              <a:rPr lang="en-US" sz="3600" dirty="0" smtClean="0">
                <a:solidFill>
                  <a:sysClr val="windowText" lastClr="000000"/>
                </a:solidFill>
                <a:latin typeface="Arial Unicode MS" panose="020B0604020202020204" pitchFamily="34" charset="-128"/>
                <a:ea typeface="Arial Unicode MS" panose="020B0604020202020204" pitchFamily="34" charset="-128"/>
                <a:cs typeface="Arial Unicode MS" panose="020B0604020202020204" pitchFamily="34" charset="-128"/>
              </a:rPr>
              <a:t> occurs, allowing a unique insight into the properties of bare quarks, a crucial area of knowledge for studying the Standard Model and beyond. The mass of the top quark is not predicted by the Standard Model and therefore must be determined experimentally.</a:t>
            </a:r>
          </a:p>
        </p:txBody>
      </p:sp>
      <p:sp>
        <p:nvSpPr>
          <p:cNvPr id="15" name="Rounded Rectangle 14"/>
          <p:cNvSpPr/>
          <p:nvPr/>
        </p:nvSpPr>
        <p:spPr>
          <a:xfrm>
            <a:off x="593764" y="10456168"/>
            <a:ext cx="13887926" cy="7940636"/>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u="sng"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Motivations for Studying</a:t>
            </a:r>
            <a:endParaRPr lang="en-GB" sz="36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571500" indent="-571500">
              <a:spcBef>
                <a:spcPts val="2400"/>
              </a:spcBef>
              <a:buFont typeface="Arial" panose="020B0604020202020204" pitchFamily="34" charset="0"/>
              <a:buChar char="•"/>
            </a:pPr>
            <a:r>
              <a:rPr lang="en-GB" sz="36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top mass is a very important parameter in the Standard Model</a:t>
            </a:r>
          </a:p>
          <a:p>
            <a:pPr marL="571500" indent="-571500">
              <a:spcBef>
                <a:spcPts val="2400"/>
              </a:spcBef>
              <a:buFont typeface="Arial" panose="020B0604020202020204" pitchFamily="34" charset="0"/>
              <a:buChar char="•"/>
            </a:pPr>
            <a:r>
              <a:rPr lang="en-GB" sz="36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It cannot be calculated by the Standard Model and must be determined experimentally</a:t>
            </a:r>
          </a:p>
          <a:p>
            <a:pPr marL="571500" indent="-571500">
              <a:spcBef>
                <a:spcPts val="2400"/>
              </a:spcBef>
              <a:buFont typeface="Arial" panose="020B0604020202020204" pitchFamily="34" charset="0"/>
              <a:buChar char="•"/>
            </a:pPr>
            <a:r>
              <a:rPr lang="en-GB" sz="36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It is believed that it is the most sensitive probe into the  electroweak symmetry breaking so it plays a key role in many extensions of the standard model</a:t>
            </a:r>
          </a:p>
          <a:p>
            <a:pPr marL="571500" indent="-571500">
              <a:spcBef>
                <a:spcPts val="2400"/>
              </a:spcBef>
              <a:spcAft>
                <a:spcPts val="600"/>
              </a:spcAft>
              <a:buFont typeface="Arial" panose="020B0604020202020204" pitchFamily="34" charset="0"/>
              <a:buChar char="•"/>
            </a:pPr>
            <a:r>
              <a:rPr lang="en-GB" sz="36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It gives rise to many theories that could solve what is known as the </a:t>
            </a:r>
            <a:r>
              <a:rPr lang="en-GB" sz="36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“Hierarchy problem” </a:t>
            </a:r>
            <a:r>
              <a:rPr lang="en-GB" sz="36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large discrepancy between the electroweak and Planck scale)</a:t>
            </a:r>
          </a:p>
          <a:p>
            <a:pPr algn="ctr"/>
            <a:endParaRPr lang="en-GB" sz="3600" u="sng" dirty="0" smtClean="0">
              <a:solidFill>
                <a:schemeClr val="tx1"/>
              </a:solidFill>
            </a:endParaRPr>
          </a:p>
        </p:txBody>
      </p:sp>
      <p:sp>
        <p:nvSpPr>
          <p:cNvPr id="16" name="Rounded Rectangle 15"/>
          <p:cNvSpPr/>
          <p:nvPr/>
        </p:nvSpPr>
        <p:spPr>
          <a:xfrm>
            <a:off x="15586883" y="18893384"/>
            <a:ext cx="13887926" cy="896112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p:cNvSpPr/>
          <p:nvPr/>
        </p:nvSpPr>
        <p:spPr>
          <a:xfrm>
            <a:off x="15675490" y="28272716"/>
            <a:ext cx="13887926" cy="896112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ounded Rectangle 18"/>
          <p:cNvSpPr/>
          <p:nvPr/>
        </p:nvSpPr>
        <p:spPr>
          <a:xfrm>
            <a:off x="517778" y="18827415"/>
            <a:ext cx="13887926" cy="896112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15847920" y="11774915"/>
            <a:ext cx="8051138" cy="5539978"/>
          </a:xfrm>
          <a:prstGeom prst="rect">
            <a:avLst/>
          </a:prstGeom>
          <a:solidFill>
            <a:schemeClr val="accent1">
              <a:lumMod val="20000"/>
              <a:lumOff val="80000"/>
            </a:schemeClr>
          </a:solidFill>
        </p:spPr>
        <p:txBody>
          <a:bodyPr wrap="square" rtlCol="0">
            <a:spAutoFit/>
          </a:bodyPr>
          <a:lstStyle/>
          <a:p>
            <a:pPr marL="857250" lvl="0" indent="-857250">
              <a:spcAft>
                <a:spcPts val="1200"/>
              </a:spcAft>
              <a:buFont typeface="Arial" panose="020B0604020202020204" pitchFamily="34" charset="0"/>
              <a:buChar char="•"/>
            </a:pPr>
            <a:r>
              <a:rPr lang="en-GB" sz="3600" dirty="0" smtClean="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b jet</a:t>
            </a:r>
            <a:r>
              <a:rPr lang="en-GB" sz="3600" b="1"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3600" b="1"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hadronises</a:t>
            </a:r>
            <a:r>
              <a:rPr lang="en-GB" sz="3600" b="1"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to a b </a:t>
            </a:r>
            <a:r>
              <a:rPr lang="en-GB" sz="3600" dirty="0" smtClean="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jet</a:t>
            </a:r>
            <a:endPar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857250" lvl="0" indent="-857250">
              <a:spcAft>
                <a:spcPts val="1200"/>
              </a:spcAft>
              <a:buFont typeface="Arial" panose="020B0604020202020204" pitchFamily="34" charset="0"/>
              <a:buChar char="•"/>
            </a:pPr>
            <a:r>
              <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The W boson can decay in </a:t>
            </a:r>
            <a:r>
              <a:rPr lang="en-GB" sz="3600" b="1" dirty="0" smtClean="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two</a:t>
            </a:r>
            <a:r>
              <a:rPr lang="en-GB" sz="3600" dirty="0" smtClean="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different </a:t>
            </a:r>
            <a:r>
              <a:rPr lang="en-GB" sz="3600" dirty="0" smtClean="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ways</a:t>
            </a:r>
            <a:r>
              <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3600" dirty="0" smtClean="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two </a:t>
            </a:r>
            <a:r>
              <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hadronic jets or a lepton and its </a:t>
            </a:r>
            <a:r>
              <a:rPr lang="en-GB" sz="3600" dirty="0" smtClean="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neutrino</a:t>
            </a:r>
            <a:endPar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857250" lvl="0" indent="-857250">
              <a:spcAft>
                <a:spcPts val="1200"/>
              </a:spcAft>
              <a:buFont typeface="Arial" panose="020B0604020202020204" pitchFamily="34" charset="0"/>
              <a:buChar char="•"/>
            </a:pPr>
            <a:r>
              <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This leads to </a:t>
            </a:r>
            <a:r>
              <a:rPr lang="en-GB" sz="3600" dirty="0" smtClean="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three </a:t>
            </a:r>
            <a:r>
              <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decay channels for this decay</a:t>
            </a:r>
            <a:r>
              <a:rPr lang="en-GB" sz="3600" dirty="0" smtClean="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3600" b="1" dirty="0" err="1" smtClean="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Dilepton</a:t>
            </a:r>
            <a:r>
              <a:rPr lang="en-GB" sz="3600" b="1"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semi-</a:t>
            </a:r>
            <a:r>
              <a:rPr lang="en-GB" sz="3600" b="1"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leptonic</a:t>
            </a:r>
            <a:r>
              <a:rPr lang="en-GB" sz="3600" b="1"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&amp;</a:t>
            </a:r>
            <a:r>
              <a:rPr lang="en-GB" sz="3600" b="1"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full </a:t>
            </a:r>
            <a:r>
              <a:rPr lang="en-GB" sz="3600" b="1" dirty="0" smtClean="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hadronic</a:t>
            </a:r>
            <a:endPar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857250" lvl="0" indent="-857250">
              <a:spcAft>
                <a:spcPts val="1200"/>
              </a:spcAft>
              <a:buFont typeface="Arial" panose="020B0604020202020204" pitchFamily="34" charset="0"/>
              <a:buChar char="•"/>
            </a:pPr>
            <a:r>
              <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For this </a:t>
            </a:r>
            <a:r>
              <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project the </a:t>
            </a:r>
            <a:r>
              <a:rPr lang="en-GB" sz="3600" b="1"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semi-</a:t>
            </a:r>
            <a:r>
              <a:rPr lang="en-GB" sz="3600" b="1"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leptonic</a:t>
            </a:r>
            <a:r>
              <a:rPr lang="en-GB" sz="3600" b="1"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36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channel is </a:t>
            </a:r>
            <a:r>
              <a:rPr lang="en-GB" sz="3600" dirty="0" smtClean="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used</a:t>
            </a:r>
            <a:endParaRPr lang="en-GB" sz="7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mc:AlternateContent xmlns:mc="http://schemas.openxmlformats.org/markup-compatibility/2006">
        <mc:Choice xmlns:a14="http://schemas.microsoft.com/office/drawing/2010/main" Requires="a14">
          <p:sp>
            <p:nvSpPr>
              <p:cNvPr id="22" name="TextBox 21"/>
              <p:cNvSpPr txBox="1"/>
              <p:nvPr/>
            </p:nvSpPr>
            <p:spPr>
              <a:xfrm>
                <a:off x="18068369" y="10456168"/>
                <a:ext cx="9245600" cy="1200329"/>
              </a:xfrm>
              <a:prstGeom prst="rect">
                <a:avLst/>
              </a:prstGeom>
              <a:noFill/>
            </p:spPr>
            <p:txBody>
              <a:bodyPr wrap="square" rtlCol="0">
                <a:spAutoFit/>
              </a:bodyPr>
              <a:lstStyle/>
              <a:p>
                <a:pPr lvl="0" algn="ctr"/>
                <a14:m>
                  <m:oMath xmlns:m="http://schemas.openxmlformats.org/officeDocument/2006/math">
                    <m:r>
                      <a:rPr lang="en-US" sz="7200" i="1" u="sng">
                        <a:solidFill>
                          <a:prstClr val="black"/>
                        </a:solidFill>
                        <a:latin typeface="Cambria Math" panose="02040503050406030204" pitchFamily="18" charset="0"/>
                      </a:rPr>
                      <m:t>𝑡</m:t>
                    </m:r>
                    <m:acc>
                      <m:accPr>
                        <m:chr m:val="̅"/>
                        <m:ctrlPr>
                          <a:rPr lang="en-US" sz="7200" i="1" u="sng">
                            <a:solidFill>
                              <a:prstClr val="black"/>
                            </a:solidFill>
                            <a:latin typeface="Cambria Math" panose="02040503050406030204" pitchFamily="18" charset="0"/>
                          </a:rPr>
                        </m:ctrlPr>
                      </m:accPr>
                      <m:e>
                        <m:r>
                          <a:rPr lang="en-US" sz="7200" i="1" u="sng">
                            <a:solidFill>
                              <a:prstClr val="black"/>
                            </a:solidFill>
                            <a:latin typeface="Cambria Math" panose="02040503050406030204" pitchFamily="18" charset="0"/>
                          </a:rPr>
                          <m:t>𝑡</m:t>
                        </m:r>
                      </m:e>
                    </m:acc>
                  </m:oMath>
                </a14:m>
                <a:r>
                  <a:rPr lang="en-GB" sz="7200" u="sng"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7200" u="sng" dirty="0" smtClean="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Events</a:t>
                </a:r>
                <a:endParaRPr lang="en-GB" sz="7200" u="sng"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mc:Choice>
        <mc:Fallback>
          <p:sp>
            <p:nvSpPr>
              <p:cNvPr id="22" name="TextBox 21"/>
              <p:cNvSpPr txBox="1">
                <a:spLocks noRot="1" noChangeAspect="1" noMove="1" noResize="1" noEditPoints="1" noAdjustHandles="1" noChangeArrowheads="1" noChangeShapeType="1" noTextEdit="1"/>
              </p:cNvSpPr>
              <p:nvPr/>
            </p:nvSpPr>
            <p:spPr>
              <a:xfrm>
                <a:off x="18068369" y="10456168"/>
                <a:ext cx="9245600" cy="1200329"/>
              </a:xfrm>
              <a:prstGeom prst="rect">
                <a:avLst/>
              </a:prstGeom>
              <a:blipFill rotWithShape="0">
                <a:blip r:embed="rId2"/>
                <a:stretch>
                  <a:fillRect t="-18782" b="-41624"/>
                </a:stretch>
              </a:blipFill>
            </p:spPr>
            <p:txBody>
              <a:bodyPr/>
              <a:lstStyle/>
              <a:p>
                <a:r>
                  <a:rPr lang="en-GB">
                    <a:noFill/>
                  </a:rPr>
                  <a:t> </a:t>
                </a:r>
              </a:p>
            </p:txBody>
          </p:sp>
        </mc:Fallback>
      </mc:AlternateContent>
      <p:sp>
        <p:nvSpPr>
          <p:cNvPr id="23" name="Rounded Rectangle 22"/>
          <p:cNvSpPr/>
          <p:nvPr/>
        </p:nvSpPr>
        <p:spPr>
          <a:xfrm>
            <a:off x="797089" y="28272716"/>
            <a:ext cx="13887926" cy="896112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23"/>
          <p:cNvPicPr>
            <a:picLocks noChangeAspect="1"/>
          </p:cNvPicPr>
          <p:nvPr/>
        </p:nvPicPr>
        <p:blipFill rotWithShape="1">
          <a:blip r:embed="rId3">
            <a:extLst>
              <a:ext uri="{28A0092B-C50C-407E-A947-70E740481C1C}">
                <a14:useLocalDpi xmlns:a14="http://schemas.microsoft.com/office/drawing/2010/main" val="0"/>
              </a:ext>
            </a:extLst>
          </a:blip>
          <a:srcRect l="2417" t="5541" r="4296"/>
          <a:stretch/>
        </p:blipFill>
        <p:spPr>
          <a:xfrm>
            <a:off x="7338158" y="20171282"/>
            <a:ext cx="7019949" cy="4887759"/>
          </a:xfrm>
          <a:prstGeom prst="rect">
            <a:avLst/>
          </a:prstGeom>
          <a:ln>
            <a:noFill/>
          </a:ln>
          <a:effectLst>
            <a:outerShdw blurRad="44450" dist="27940" dir="5400000" algn="ctr">
              <a:srgbClr val="000000">
                <a:alpha val="32000"/>
              </a:srgbClr>
            </a:outerShdw>
            <a:softEdge rad="0"/>
          </a:effectLst>
        </p:spPr>
      </p:pic>
      <p:sp>
        <p:nvSpPr>
          <p:cNvPr id="25" name="TextBox 24"/>
          <p:cNvSpPr txBox="1"/>
          <p:nvPr/>
        </p:nvSpPr>
        <p:spPr>
          <a:xfrm>
            <a:off x="1977633" y="18991679"/>
            <a:ext cx="12927805" cy="1154483"/>
          </a:xfrm>
          <a:prstGeom prst="rect">
            <a:avLst/>
          </a:prstGeom>
          <a:noFill/>
        </p:spPr>
        <p:txBody>
          <a:bodyPr wrap="square" rtlCol="0">
            <a:spAutoFit/>
          </a:bodyPr>
          <a:lstStyle/>
          <a:p>
            <a:r>
              <a:rPr lang="en-GB" u="sng" dirty="0" smtClean="0"/>
              <a:t>Reconstructing the W boson</a:t>
            </a:r>
            <a:endParaRPr lang="en-GB" u="sng" dirty="0"/>
          </a:p>
        </p:txBody>
      </p:sp>
      <mc:AlternateContent xmlns:mc="http://schemas.openxmlformats.org/markup-compatibility/2006">
        <mc:Choice xmlns:a14="http://schemas.microsoft.com/office/drawing/2010/main" Requires="a14">
          <p:sp>
            <p:nvSpPr>
              <p:cNvPr id="26" name="TextBox 25"/>
              <p:cNvSpPr txBox="1"/>
              <p:nvPr/>
            </p:nvSpPr>
            <p:spPr>
              <a:xfrm>
                <a:off x="862012" y="20258641"/>
                <a:ext cx="6867729" cy="7417415"/>
              </a:xfrm>
              <a:prstGeom prst="rect">
                <a:avLst/>
              </a:prstGeom>
              <a:noFill/>
            </p:spPr>
            <p:txBody>
              <a:bodyPr wrap="square" rtlCol="0">
                <a:spAutoFit/>
              </a:bodyPr>
              <a:lstStyle/>
              <a:p>
                <a:pPr marL="571500" indent="-571500">
                  <a:spcAft>
                    <a:spcPts val="18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Two methods to reconstruct W: combine</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 highest </a:t>
                </a:r>
                <a14:m>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𝒑</m:t>
                        </m:r>
                      </m:e>
                      <m:sub>
                        <m:r>
                          <a:rPr lang="en-US" sz="3200" b="1" i="1" smtClean="0">
                            <a:latin typeface="Cambria Math" panose="02040503050406030204" pitchFamily="18" charset="0"/>
                          </a:rPr>
                          <m:t>𝑻</m:t>
                        </m:r>
                        <m:r>
                          <a:rPr lang="en-US" sz="3200" b="1" i="1" smtClean="0">
                            <a:latin typeface="Cambria Math" panose="02040503050406030204" pitchFamily="18" charset="0"/>
                          </a:rPr>
                          <m:t> </m:t>
                        </m:r>
                      </m:sub>
                    </m:sSub>
                    <m:r>
                      <a:rPr lang="en-US" sz="3200" b="1" i="1" smtClean="0">
                        <a:latin typeface="Cambria Math" panose="02040503050406030204" pitchFamily="18" charset="0"/>
                      </a:rPr>
                      <m:t> </m:t>
                    </m:r>
                  </m:oMath>
                </a14:m>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jets</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or find jet pair with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Invariant mass closest</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 to 80 GeV</a:t>
                </a:r>
              </a:p>
              <a:p>
                <a:pPr marL="571500" indent="-571500">
                  <a:spcAft>
                    <a:spcPts val="18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Both produced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very similar  </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means and distributions:</a:t>
                </a:r>
                <a:endParaRPr lang="en-GB" sz="3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324496" lvl="1" indent="-571500">
                  <a:spcAft>
                    <a:spcPts val="18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M1: 1.318 ± 0.005354 </a:t>
                </a:r>
              </a:p>
              <a:p>
                <a:pPr marL="2324496" lvl="1" indent="-571500">
                  <a:spcAft>
                    <a:spcPts val="18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M2: 1.310 ± 0.007698 </a:t>
                </a:r>
              </a:p>
              <a:p>
                <a:pPr marL="571500" indent="-571500">
                  <a:spcAft>
                    <a:spcPts val="18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Method 1 used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all events </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with </a:t>
                </a:r>
                <a:r>
                  <a:rPr lang="en-GB" sz="3200" b="1" dirty="0" smtClean="0">
                    <a:latin typeface="Arial Black" panose="020B0A04020102020204" pitchFamily="34" charset="0"/>
                    <a:ea typeface="Arial Unicode MS" panose="020B0604020202020204" pitchFamily="34" charset="-128"/>
                    <a:cs typeface="Arial Unicode MS" panose="020B0604020202020204" pitchFamily="34" charset="-128"/>
                  </a:rPr>
                  <a:t>&gt;</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 non b jet while Method 2 used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only events with 2 or 3</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 non b jets as there are too many combinations past that</a:t>
                </a:r>
              </a:p>
            </p:txBody>
          </p:sp>
        </mc:Choice>
        <mc:Fallback>
          <p:sp>
            <p:nvSpPr>
              <p:cNvPr id="26" name="TextBox 25"/>
              <p:cNvSpPr txBox="1">
                <a:spLocks noRot="1" noChangeAspect="1" noMove="1" noResize="1" noEditPoints="1" noAdjustHandles="1" noChangeArrowheads="1" noChangeShapeType="1" noTextEdit="1"/>
              </p:cNvSpPr>
              <p:nvPr/>
            </p:nvSpPr>
            <p:spPr>
              <a:xfrm>
                <a:off x="862012" y="20258641"/>
                <a:ext cx="6867729" cy="7417415"/>
              </a:xfrm>
              <a:prstGeom prst="rect">
                <a:avLst/>
              </a:prstGeom>
              <a:blipFill rotWithShape="0">
                <a:blip r:embed="rId4"/>
                <a:stretch>
                  <a:fillRect l="-2041" t="-1068" r="-1154" b="-1726"/>
                </a:stretch>
              </a:blipFill>
            </p:spPr>
            <p:txBody>
              <a:bodyPr/>
              <a:lstStyle/>
              <a:p>
                <a:r>
                  <a:rPr lang="en-GB">
                    <a:noFill/>
                  </a:rPr>
                  <a:t> </a:t>
                </a:r>
              </a:p>
            </p:txBody>
          </p:sp>
        </mc:Fallback>
      </mc:AlternateContent>
      <p:pic>
        <p:nvPicPr>
          <p:cNvPr id="27" name="Picture 26"/>
          <p:cNvPicPr>
            <a:picLocks noChangeAspect="1"/>
          </p:cNvPicPr>
          <p:nvPr/>
        </p:nvPicPr>
        <p:blipFill rotWithShape="1">
          <a:blip r:embed="rId5">
            <a:extLst>
              <a:ext uri="{28A0092B-C50C-407E-A947-70E740481C1C}">
                <a14:useLocalDpi xmlns:a14="http://schemas.microsoft.com/office/drawing/2010/main" val="0"/>
              </a:ext>
            </a:extLst>
          </a:blip>
          <a:srcRect l="2311" t="4740" r="8330"/>
          <a:stretch/>
        </p:blipFill>
        <p:spPr>
          <a:xfrm>
            <a:off x="22166479" y="20347452"/>
            <a:ext cx="7280849" cy="5174587"/>
          </a:xfrm>
          <a:prstGeom prst="rect">
            <a:avLst/>
          </a:prstGeom>
        </p:spPr>
      </p:pic>
      <p:sp>
        <p:nvSpPr>
          <p:cNvPr id="28" name="TextBox 27"/>
          <p:cNvSpPr txBox="1"/>
          <p:nvPr/>
        </p:nvSpPr>
        <p:spPr>
          <a:xfrm>
            <a:off x="18441841" y="19015431"/>
            <a:ext cx="10914434" cy="1154483"/>
          </a:xfrm>
          <a:prstGeom prst="rect">
            <a:avLst/>
          </a:prstGeom>
          <a:noFill/>
        </p:spPr>
        <p:txBody>
          <a:bodyPr wrap="square" rtlCol="0">
            <a:spAutoFit/>
          </a:bodyPr>
          <a:lstStyle/>
          <a:p>
            <a:r>
              <a:rPr lang="en-GB" u="sng" dirty="0" smtClean="0">
                <a:latin typeface="Arial Unicode MS" panose="020B0604020202020204" pitchFamily="34" charset="-128"/>
                <a:ea typeface="Arial Unicode MS" panose="020B0604020202020204" pitchFamily="34" charset="-128"/>
                <a:cs typeface="Arial Unicode MS" panose="020B0604020202020204" pitchFamily="34" charset="-128"/>
              </a:rPr>
              <a:t>Selecting the right b jet</a:t>
            </a:r>
            <a:endParaRPr lang="en-GB"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9" name="TextBox 28"/>
          <p:cNvSpPr txBox="1"/>
          <p:nvPr/>
        </p:nvSpPr>
        <p:spPr>
          <a:xfrm>
            <a:off x="12295507" y="17431163"/>
            <a:ext cx="4082218" cy="769441"/>
          </a:xfrm>
          <a:prstGeom prst="rect">
            <a:avLst/>
          </a:prstGeom>
          <a:noFill/>
        </p:spPr>
        <p:txBody>
          <a:bodyPr wrap="square" rtlCol="0">
            <a:spAutoFit/>
          </a:bodyPr>
          <a:lstStyle/>
          <a:p>
            <a:r>
              <a:rPr lang="en-GB" sz="4400" b="1" dirty="0" smtClean="0"/>
              <a:t>[1]</a:t>
            </a:r>
            <a:endParaRPr lang="en-GB" sz="4400" b="1" dirty="0"/>
          </a:p>
        </p:txBody>
      </p:sp>
      <p:sp>
        <p:nvSpPr>
          <p:cNvPr id="30" name="TextBox 29"/>
          <p:cNvSpPr txBox="1"/>
          <p:nvPr/>
        </p:nvSpPr>
        <p:spPr>
          <a:xfrm>
            <a:off x="7510499" y="25370139"/>
            <a:ext cx="7019949" cy="1569660"/>
          </a:xfrm>
          <a:prstGeom prst="rect">
            <a:avLst/>
          </a:prstGeom>
          <a:noFill/>
        </p:spPr>
        <p:txBody>
          <a:bodyPr wrap="square" rtlCol="0">
            <a:spAutoFit/>
          </a:bodyPr>
          <a:lstStyle/>
          <a:p>
            <a:pPr marL="571500" indent="-571500">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Method 1 was run over more points so gave a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more accurate </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mean value →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it was chosen</a:t>
            </a:r>
            <a:endParaRPr lang="en-GB" sz="3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2" name="TextBox 31"/>
          <p:cNvSpPr txBox="1"/>
          <p:nvPr/>
        </p:nvSpPr>
        <p:spPr>
          <a:xfrm>
            <a:off x="15986496" y="20297088"/>
            <a:ext cx="6508669" cy="7371249"/>
          </a:xfrm>
          <a:prstGeom prst="rect">
            <a:avLst/>
          </a:prstGeom>
          <a:noFill/>
        </p:spPr>
        <p:txBody>
          <a:bodyPr wrap="square" rtlCol="0">
            <a:spAutoFit/>
          </a:bodyPr>
          <a:lstStyle/>
          <a:p>
            <a:pPr marL="571500" indent="-571500">
              <a:spcAft>
                <a:spcPts val="6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There are 2 b jets per event →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need to find the right one </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for the t quark</a:t>
            </a:r>
          </a:p>
          <a:p>
            <a:pPr marL="571500" indent="-571500">
              <a:spcAft>
                <a:spcPts val="6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Two Methods: finding b jet with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smallest ∆R to W boson </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or finding b jet with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largest ∆R to lepton</a:t>
            </a:r>
          </a:p>
          <a:p>
            <a:pPr marL="571500" indent="-571500">
              <a:spcAft>
                <a:spcPts val="6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Both produce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extremely similar </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distributions and means:</a:t>
            </a:r>
          </a:p>
          <a:p>
            <a:pPr marL="2324496" lvl="1" indent="-571500">
              <a:spcAft>
                <a:spcPts val="6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M1: -4.128 ± 0.02667</a:t>
            </a:r>
          </a:p>
          <a:p>
            <a:pPr marL="2324496" lvl="1" indent="-571500">
              <a:spcAft>
                <a:spcPts val="6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M2: -4.327 ± 0.02829</a:t>
            </a:r>
          </a:p>
          <a:p>
            <a:pPr marL="571500" indent="-571500">
              <a:spcAft>
                <a:spcPts val="6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So similar that the two methods are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almost equivalently  </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accurate</a:t>
            </a:r>
            <a:endParaRPr lang="en-GB"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4" name="TextBox 33"/>
          <p:cNvSpPr txBox="1"/>
          <p:nvPr/>
        </p:nvSpPr>
        <p:spPr>
          <a:xfrm>
            <a:off x="1627112" y="28430191"/>
            <a:ext cx="12129095" cy="1107996"/>
          </a:xfrm>
          <a:prstGeom prst="rect">
            <a:avLst/>
          </a:prstGeom>
          <a:noFill/>
        </p:spPr>
        <p:txBody>
          <a:bodyPr wrap="square" rtlCol="0">
            <a:spAutoFit/>
          </a:bodyPr>
          <a:lstStyle/>
          <a:p>
            <a:r>
              <a:rPr lang="en-GB" sz="6600" u="sng" dirty="0" smtClean="0">
                <a:latin typeface="Arial Unicode MS" panose="020B0604020202020204" pitchFamily="34" charset="-128"/>
                <a:ea typeface="Arial Unicode MS" panose="020B0604020202020204" pitchFamily="34" charset="-128"/>
                <a:cs typeface="Arial Unicode MS" panose="020B0604020202020204" pitchFamily="34" charset="-128"/>
              </a:rPr>
              <a:t>Comparing to the true top quark</a:t>
            </a:r>
            <a:endParaRPr lang="en-GB" sz="6600"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5" name="TextBox 34"/>
          <p:cNvSpPr txBox="1"/>
          <p:nvPr/>
        </p:nvSpPr>
        <p:spPr>
          <a:xfrm>
            <a:off x="862012" y="29769199"/>
            <a:ext cx="7481629" cy="6694140"/>
          </a:xfrm>
          <a:prstGeom prst="rect">
            <a:avLst/>
          </a:prstGeom>
          <a:noFill/>
        </p:spPr>
        <p:txBody>
          <a:bodyPr wrap="square" rtlCol="0">
            <a:spAutoFit/>
          </a:bodyPr>
          <a:lstStyle/>
          <a:p>
            <a:pPr marL="571500" indent="-571500">
              <a:spcAft>
                <a:spcPts val="18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The reconstructed W was combined with the b jets chosen by Methods 1 &amp; 2 discussed previously</a:t>
            </a:r>
          </a:p>
          <a:p>
            <a:pPr marL="571500" indent="-571500">
              <a:spcAft>
                <a:spcPts val="18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Both produced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very </a:t>
            </a:r>
            <a:r>
              <a:rPr lang="en-GB" sz="3200" b="1" dirty="0">
                <a:latin typeface="Arial Unicode MS" panose="020B0604020202020204" pitchFamily="34" charset="-128"/>
                <a:ea typeface="Arial Unicode MS" panose="020B0604020202020204" pitchFamily="34" charset="-128"/>
                <a:cs typeface="Arial Unicode MS" panose="020B0604020202020204" pitchFamily="34" charset="-128"/>
              </a:rPr>
              <a:t>s</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imilar </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distributions</a:t>
            </a:r>
          </a:p>
          <a:p>
            <a:pPr marL="571500" indent="-571500">
              <a:spcAft>
                <a:spcPts val="18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Large peak at 0 GeV implies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most</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 reconstructed top quarks were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accurate</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 to top quark and mass</a:t>
            </a:r>
          </a:p>
          <a:p>
            <a:pPr marL="571500" indent="-571500">
              <a:spcAft>
                <a:spcPts val="18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Long tail after 0 GeV shows many events produce top quarks with Invariant Masses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too high</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 to be accurate</a:t>
            </a:r>
            <a:endParaRPr lang="en-GB"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6" name="Picture 35"/>
          <p:cNvPicPr>
            <a:picLocks noChangeAspect="1"/>
          </p:cNvPicPr>
          <p:nvPr/>
        </p:nvPicPr>
        <p:blipFill rotWithShape="1">
          <a:blip r:embed="rId6">
            <a:extLst>
              <a:ext uri="{28A0092B-C50C-407E-A947-70E740481C1C}">
                <a14:useLocalDpi xmlns:a14="http://schemas.microsoft.com/office/drawing/2010/main" val="0"/>
              </a:ext>
            </a:extLst>
          </a:blip>
          <a:srcRect l="2306" t="6708" r="7491"/>
          <a:stretch/>
        </p:blipFill>
        <p:spPr>
          <a:xfrm>
            <a:off x="7927082" y="30828817"/>
            <a:ext cx="6478622" cy="4555824"/>
          </a:xfrm>
          <a:prstGeom prst="rect">
            <a:avLst/>
          </a:prstGeom>
        </p:spPr>
      </p:pic>
      <p:sp>
        <p:nvSpPr>
          <p:cNvPr id="38" name="TextBox 37"/>
          <p:cNvSpPr txBox="1"/>
          <p:nvPr/>
        </p:nvSpPr>
        <p:spPr>
          <a:xfrm>
            <a:off x="17626519" y="28240839"/>
            <a:ext cx="11848290" cy="1166226"/>
          </a:xfrm>
          <a:prstGeom prst="rect">
            <a:avLst/>
          </a:prstGeom>
          <a:noFill/>
        </p:spPr>
        <p:txBody>
          <a:bodyPr wrap="square" rtlCol="0">
            <a:spAutoFit/>
          </a:bodyPr>
          <a:lstStyle/>
          <a:p>
            <a:pPr algn="ctr"/>
            <a:r>
              <a:rPr lang="en-GB" u="sng" dirty="0" smtClean="0">
                <a:latin typeface="Arial Unicode MS" panose="020B0604020202020204" pitchFamily="34" charset="-128"/>
                <a:ea typeface="Arial Unicode MS" panose="020B0604020202020204" pitchFamily="34" charset="-128"/>
                <a:cs typeface="Arial Unicode MS" panose="020B0604020202020204" pitchFamily="34" charset="-128"/>
              </a:rPr>
              <a:t>Best Case Scenarios</a:t>
            </a:r>
            <a:endParaRPr lang="en-GB"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9" name="Picture 38"/>
          <p:cNvPicPr>
            <a:picLocks noChangeAspect="1"/>
          </p:cNvPicPr>
          <p:nvPr/>
        </p:nvPicPr>
        <p:blipFill rotWithShape="1">
          <a:blip r:embed="rId7">
            <a:extLst>
              <a:ext uri="{28A0092B-C50C-407E-A947-70E740481C1C}">
                <a14:useLocalDpi xmlns:a14="http://schemas.microsoft.com/office/drawing/2010/main" val="0"/>
              </a:ext>
            </a:extLst>
          </a:blip>
          <a:srcRect l="1115" t="2988" r="8018" b="2105"/>
          <a:stretch/>
        </p:blipFill>
        <p:spPr>
          <a:xfrm>
            <a:off x="22619453" y="29915359"/>
            <a:ext cx="6887183" cy="4744041"/>
          </a:xfrm>
          <a:prstGeom prst="rect">
            <a:avLst/>
          </a:prstGeom>
        </p:spPr>
      </p:pic>
      <p:sp>
        <p:nvSpPr>
          <p:cNvPr id="40" name="TextBox 39"/>
          <p:cNvSpPr txBox="1"/>
          <p:nvPr/>
        </p:nvSpPr>
        <p:spPr>
          <a:xfrm>
            <a:off x="15819817" y="29510774"/>
            <a:ext cx="6842028" cy="6955750"/>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W and b jets  were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constrained</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 to have a </a:t>
            </a:r>
            <a:r>
              <a:rPr lang="en-GB" sz="3200" dirty="0" smtClean="0">
                <a:latin typeface="Arial Black" panose="020B0A04020102020204" pitchFamily="34" charset="0"/>
                <a:ea typeface="Arial Unicode MS" panose="020B0604020202020204" pitchFamily="34" charset="-128"/>
                <a:cs typeface="Arial Unicode MS" panose="020B0604020202020204" pitchFamily="34" charset="-128"/>
              </a:rPr>
              <a:t>∆</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R of 0.4 with their true counterparts</a:t>
            </a:r>
          </a:p>
          <a:p>
            <a:pPr marL="457200" indent="-457200">
              <a:spcAft>
                <a:spcPts val="12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Large peak at 0 GeV shows the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right W and b jet were chosen </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for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most</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 events</a:t>
            </a:r>
          </a:p>
          <a:p>
            <a:pPr marL="457200" indent="-457200">
              <a:spcAft>
                <a:spcPts val="1200"/>
              </a:spcAft>
              <a:buFont typeface="Arial" panose="020B0604020202020204" pitchFamily="34" charset="0"/>
              <a:buChar char="•"/>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Negative trail to -200 GeV shows </a:t>
            </a:r>
            <a:r>
              <a:rPr lang="en-GB"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some events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a top quark with a </a:t>
            </a:r>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greater mass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than the true top mass</a:t>
            </a:r>
          </a:p>
          <a:p>
            <a:pPr marL="457200" indent="-457200">
              <a:spcAft>
                <a:spcPts val="1200"/>
              </a:spcAft>
              <a:buFont typeface="Arial" panose="020B0604020202020204" pitchFamily="34" charset="0"/>
              <a:buChar char="•"/>
            </a:pP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Even when using the true information the some events select the wrong jets to combine</a:t>
            </a:r>
            <a:endParaRPr lang="en-GB"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 name="TextBox 40"/>
          <p:cNvSpPr txBox="1"/>
          <p:nvPr/>
        </p:nvSpPr>
        <p:spPr>
          <a:xfrm>
            <a:off x="23183221" y="35430522"/>
            <a:ext cx="6609247" cy="1077218"/>
          </a:xfrm>
          <a:prstGeom prst="rect">
            <a:avLst/>
          </a:prstGeom>
          <a:noFill/>
        </p:spPr>
        <p:txBody>
          <a:bodyPr wrap="square" rtlCol="0">
            <a:spAutoFit/>
          </a:bodyPr>
          <a:lstStyle/>
          <a:p>
            <a:pPr marL="457200" indent="-457200">
              <a:buFont typeface="Arial" panose="020B0604020202020204" pitchFamily="34" charset="0"/>
              <a:buChar char="•"/>
            </a:pPr>
            <a:r>
              <a:rPr lang="en-GB" sz="3200" b="1" u="sng" dirty="0" smtClean="0">
                <a:latin typeface="Arial Unicode MS" panose="020B0604020202020204" pitchFamily="34" charset="-128"/>
                <a:ea typeface="Arial Unicode MS" panose="020B0604020202020204" pitchFamily="34" charset="-128"/>
                <a:cs typeface="Arial Unicode MS" panose="020B0604020202020204" pitchFamily="34" charset="-128"/>
              </a:rPr>
              <a:t>No method creates a perfect reconstruction of the top quark</a:t>
            </a:r>
            <a:endParaRPr lang="en-GB"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mc:AlternateContent xmlns:mc="http://schemas.openxmlformats.org/markup-compatibility/2006">
        <mc:Choice xmlns:a14="http://schemas.microsoft.com/office/drawing/2010/main" Requires="a14">
          <p:sp>
            <p:nvSpPr>
              <p:cNvPr id="42" name="Rounded Rectangle 41"/>
              <p:cNvSpPr/>
              <p:nvPr/>
            </p:nvSpPr>
            <p:spPr>
              <a:xfrm>
                <a:off x="704785" y="37753969"/>
                <a:ext cx="14200653" cy="4425213"/>
              </a:xfrm>
              <a:prstGeom prst="roundRect">
                <a:avLst/>
              </a:prstGeom>
              <a:solidFill>
                <a:schemeClr val="accent1">
                  <a:lumMod val="20000"/>
                  <a:lumOff val="8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u="sng" dirty="0" smtClean="0">
                    <a:solidFill>
                      <a:sysClr val="windowText" lastClr="000000"/>
                    </a:solidFill>
                    <a:latin typeface="Arial Unicode MS" panose="020B0604020202020204" pitchFamily="34" charset="-128"/>
                    <a:ea typeface="Arial Unicode MS" panose="020B0604020202020204" pitchFamily="34" charset="-128"/>
                    <a:cs typeface="Arial Unicode MS" panose="020B0604020202020204" pitchFamily="34" charset="-128"/>
                  </a:rPr>
                  <a:t>Conclusions:</a:t>
                </a:r>
              </a:p>
              <a:p>
                <a:r>
                  <a:rPr lang="en-US" sz="3600" dirty="0" smtClean="0">
                    <a:solidFill>
                      <a:sysClr val="windowText" lastClr="000000"/>
                    </a:solidFill>
                    <a:latin typeface="Arial Unicode MS" panose="020B0604020202020204" pitchFamily="34" charset="-128"/>
                    <a:ea typeface="Arial Unicode MS" panose="020B0604020202020204" pitchFamily="34" charset="-128"/>
                    <a:cs typeface="Arial Unicode MS" panose="020B0604020202020204" pitchFamily="34" charset="-128"/>
                  </a:rPr>
                  <a:t>The best methods of identifying the correct jets to reconstruct the top quark are the method of combining the 2 highest</a:t>
                </a:r>
                <a:r>
                  <a:rPr lang="en-GB" sz="3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14:m>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𝑝</m:t>
                        </m:r>
                      </m:e>
                      <m:sub>
                        <m:r>
                          <a:rPr lang="en-US" sz="3600" b="0" i="1" smtClean="0">
                            <a:solidFill>
                              <a:schemeClr val="tx1"/>
                            </a:solidFill>
                            <a:latin typeface="Cambria Math" panose="02040503050406030204" pitchFamily="18" charset="0"/>
                          </a:rPr>
                          <m:t>𝑇</m:t>
                        </m:r>
                        <m:r>
                          <a:rPr lang="en-US" sz="3600" b="0" i="1" smtClean="0">
                            <a:solidFill>
                              <a:schemeClr val="tx1"/>
                            </a:solidFill>
                            <a:latin typeface="Cambria Math" panose="02040503050406030204" pitchFamily="18" charset="0"/>
                          </a:rPr>
                          <m:t> </m:t>
                        </m:r>
                      </m:sub>
                    </m:sSub>
                  </m:oMath>
                </a14:m>
                <a:r>
                  <a:rPr lang="en-US" sz="3600" dirty="0" smtClean="0">
                    <a:solidFill>
                      <a:sysClr val="windowText" lastClr="000000"/>
                    </a:solidFill>
                    <a:latin typeface="Arial Unicode MS" panose="020B0604020202020204" pitchFamily="34" charset="-128"/>
                    <a:ea typeface="Arial Unicode MS" panose="020B0604020202020204" pitchFamily="34" charset="-128"/>
                    <a:cs typeface="Arial Unicode MS" panose="020B0604020202020204" pitchFamily="34" charset="-128"/>
                  </a:rPr>
                  <a:t>jets for the W boson though the b jet methods are too similar to compare. Though these methods are not entirely accurate, the best case scenario methods show that no method creates a perfect reconstruction of the top quark. </a:t>
                </a:r>
              </a:p>
            </p:txBody>
          </p:sp>
        </mc:Choice>
        <mc:Fallback>
          <p:sp>
            <p:nvSpPr>
              <p:cNvPr id="42" name="Rounded Rectangle 41"/>
              <p:cNvSpPr>
                <a:spLocks noRot="1" noChangeAspect="1" noMove="1" noResize="1" noEditPoints="1" noAdjustHandles="1" noChangeArrowheads="1" noChangeShapeType="1" noTextEdit="1"/>
              </p:cNvSpPr>
              <p:nvPr/>
            </p:nvSpPr>
            <p:spPr>
              <a:xfrm>
                <a:off x="704785" y="37753969"/>
                <a:ext cx="14200653" cy="4425213"/>
              </a:xfrm>
              <a:prstGeom prst="roundRect">
                <a:avLst/>
              </a:prstGeom>
              <a:blipFill rotWithShape="0">
                <a:blip r:embed="rId8"/>
                <a:stretch>
                  <a:fillRect t="-2177" b="-3129"/>
                </a:stretch>
              </a:blipFill>
              <a:ln w="57150">
                <a:solidFill>
                  <a:schemeClr val="accent2"/>
                </a:solidFill>
              </a:ln>
            </p:spPr>
            <p:txBody>
              <a:bodyPr/>
              <a:lstStyle/>
              <a:p>
                <a:r>
                  <a:rPr lang="en-GB">
                    <a:noFill/>
                  </a:rPr>
                  <a:t> </a:t>
                </a:r>
              </a:p>
            </p:txBody>
          </p:sp>
        </mc:Fallback>
      </mc:AlternateContent>
      <p:pic>
        <p:nvPicPr>
          <p:cNvPr id="20" name="Picture 19"/>
          <p:cNvPicPr>
            <a:picLocks noChangeAspect="1"/>
          </p:cNvPicPr>
          <p:nvPr/>
        </p:nvPicPr>
        <p:blipFill rotWithShape="1">
          <a:blip r:embed="rId9">
            <a:extLst>
              <a:ext uri="{28A0092B-C50C-407E-A947-70E740481C1C}">
                <a14:useLocalDpi xmlns:a14="http://schemas.microsoft.com/office/drawing/2010/main" val="0"/>
              </a:ext>
            </a:extLst>
          </a:blip>
          <a:srcRect l="10335" r="9642"/>
          <a:stretch/>
        </p:blipFill>
        <p:spPr>
          <a:xfrm>
            <a:off x="23550664" y="12242762"/>
            <a:ext cx="6008347" cy="4850313"/>
          </a:xfrm>
          <a:prstGeom prst="rect">
            <a:avLst/>
          </a:prstGeom>
        </p:spPr>
      </p:pic>
      <p:sp>
        <p:nvSpPr>
          <p:cNvPr id="43" name="Rounded Rectangle 42"/>
          <p:cNvSpPr/>
          <p:nvPr/>
        </p:nvSpPr>
        <p:spPr>
          <a:xfrm>
            <a:off x="15661812" y="37753969"/>
            <a:ext cx="14200653" cy="4425213"/>
          </a:xfrm>
          <a:prstGeom prst="roundRect">
            <a:avLst/>
          </a:prstGeom>
          <a:solidFill>
            <a:schemeClr val="accent1">
              <a:lumMod val="20000"/>
              <a:lumOff val="8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solidFill>
                  <a:sysClr val="windowText" lastClr="000000"/>
                </a:solidFill>
                <a:latin typeface="Arial Unicode MS" panose="020B0604020202020204" pitchFamily="34" charset="-128"/>
                <a:ea typeface="Arial Unicode MS" panose="020B0604020202020204" pitchFamily="34" charset="-128"/>
                <a:cs typeface="Arial Unicode MS" panose="020B0604020202020204" pitchFamily="34" charset="-128"/>
              </a:rPr>
              <a:t>References:</a:t>
            </a:r>
          </a:p>
          <a:p>
            <a:r>
              <a:rPr lang="en-US" sz="3200" b="1" dirty="0" smtClean="0">
                <a:solidFill>
                  <a:sysClr val="windowText" lastClr="000000"/>
                </a:solidFill>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3200" b="1" dirty="0" smtClean="0"/>
              <a:t> </a:t>
            </a:r>
            <a:r>
              <a:rPr lang="en-US" sz="2800" dirty="0" err="1"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Kieseler</a:t>
            </a:r>
            <a:r>
              <a:rPr lang="en-US" sz="2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J. In: Introduction to Top Quark Production and Decay in Proton-Proton Collisions. Cham: Springer International Publishing; 2016. p. 7-26. Available from: </a:t>
            </a:r>
            <a:r>
              <a:rPr lang="en-US" sz="2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hlinkClick r:id="rId10"/>
              </a:rPr>
              <a:t>https://doi.org/10. 1007/978-3-319-40005-1_2</a:t>
            </a:r>
            <a:r>
              <a:rPr lang="en-US" sz="2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US" sz="2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3200" b="1"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 </a:t>
            </a:r>
            <a:r>
              <a:rPr lang="en-US" sz="2800" dirty="0" err="1"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Lannon</a:t>
            </a:r>
            <a:r>
              <a:rPr lang="en-US" sz="2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K, </a:t>
            </a:r>
            <a:r>
              <a:rPr lang="en-US" sz="2800" dirty="0" err="1"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Margaroli</a:t>
            </a:r>
            <a:r>
              <a:rPr lang="en-US" sz="2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F, </a:t>
            </a:r>
            <a:r>
              <a:rPr lang="en-US" sz="2800" dirty="0" err="1"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Neu</a:t>
            </a:r>
            <a:r>
              <a:rPr lang="en-US" sz="28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 Measurements of the production, decay and properties of the top quark: A review. European Physical Journal C. 2012;72(8):1-22. </a:t>
            </a: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5" name="TextBox 44"/>
          <p:cNvSpPr txBox="1"/>
          <p:nvPr/>
        </p:nvSpPr>
        <p:spPr>
          <a:xfrm>
            <a:off x="25307221" y="17308381"/>
            <a:ext cx="3276600" cy="769441"/>
          </a:xfrm>
          <a:prstGeom prst="rect">
            <a:avLst/>
          </a:prstGeom>
          <a:noFill/>
        </p:spPr>
        <p:txBody>
          <a:bodyPr wrap="square" rtlCol="0">
            <a:spAutoFit/>
          </a:bodyPr>
          <a:lstStyle/>
          <a:p>
            <a:r>
              <a:rPr lang="en-GB" sz="4400" dirty="0" smtClean="0"/>
              <a:t>[1] [2]</a:t>
            </a:r>
            <a:endParaRPr lang="en-GB" sz="4400" dirty="0"/>
          </a:p>
        </p:txBody>
      </p:sp>
    </p:spTree>
    <p:extLst>
      <p:ext uri="{BB962C8B-B14F-4D97-AF65-F5344CB8AC3E}">
        <p14:creationId xmlns:p14="http://schemas.microsoft.com/office/powerpoint/2010/main" val="15503321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TotalTime>
  <Words>548</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Unicode MS</vt:lpstr>
      <vt:lpstr>Arial</vt:lpstr>
      <vt:lpstr>Arial Black</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sophie@advic.co.uk</dc:creator>
  <cp:lastModifiedBy>sophie@advic.co.uk</cp:lastModifiedBy>
  <cp:revision>30</cp:revision>
  <dcterms:created xsi:type="dcterms:W3CDTF">2022-03-20T20:07:42Z</dcterms:created>
  <dcterms:modified xsi:type="dcterms:W3CDTF">2022-03-21T03:16:36Z</dcterms:modified>
</cp:coreProperties>
</file>