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28614e03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28614e0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14b23ca5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14b23ca5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14b23ca5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14b23ca5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384075" y="1243019"/>
            <a:ext cx="9379500" cy="15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Minimum Wages and Employment: A Case Study of the Fast-Food Industry in New Jersey and Pennsylvania: Reply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01833" y="3129668"/>
            <a:ext cx="91440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DAVID CARD AND ALAN B. KRUEGE (2000)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524008" y="4035702"/>
            <a:ext cx="91440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Sophie Hensgen, Tiffany Myers, Khizer Naushad, Yusang Zhang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5130100"/>
            <a:ext cx="1704975" cy="17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250" y="5153025"/>
            <a:ext cx="170497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8850" y="5156360"/>
            <a:ext cx="1704976" cy="170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37199" y="5153025"/>
            <a:ext cx="239111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 descr="屏幕剪辑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2190" y="741362"/>
            <a:ext cx="5790975" cy="333856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437609" y="71389"/>
            <a:ext cx="10515600" cy="74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Reanalysis of NW’s data – BNW data: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382190" y="4600153"/>
            <a:ext cx="596319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of BNW data: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scientific sampling method was not used – 50% of restaurants in original BNW sample supplied non management employment data, only 10% was reported in NW subsample.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was collected three years after minimum wage increase.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382191" y="2585023"/>
            <a:ext cx="4599889" cy="3535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6146" y="819534"/>
            <a:ext cx="5266385" cy="33622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6517178" y="5048597"/>
            <a:ext cx="53644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comparison of relative employment growth in Table 4 makes no allowances for other sources of variation in employment, effects of controlling for some of alternative factors are illustrated in Table 5.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2"/>
          <p:cNvSpPr/>
          <p:nvPr/>
        </p:nvSpPr>
        <p:spPr>
          <a:xfrm rot="5400000">
            <a:off x="8651410" y="4391892"/>
            <a:ext cx="775854" cy="537557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 descr="屏幕剪辑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6340" y="722325"/>
            <a:ext cx="5629316" cy="417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838" y="772202"/>
            <a:ext cx="5001688" cy="436814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448887" y="5381354"/>
            <a:ext cx="53977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estimated coefficient on the New Jersey dummy from a variety of alternative models fit to the samples.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6312131" y="5381354"/>
            <a:ext cx="55135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consistency of the two data sets, particularly in Pennsylvania was improved.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730" y="321256"/>
            <a:ext cx="5753501" cy="37371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803563" y="4400203"/>
            <a:ext cx="43780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Patterns of employment changes within NJ.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6144080" y="366497"/>
            <a:ext cx="5877424" cy="3646686"/>
            <a:chOff x="6144080" y="681474"/>
            <a:chExt cx="5877424" cy="3646686"/>
          </a:xfrm>
        </p:grpSpPr>
        <p:pic>
          <p:nvPicPr>
            <p:cNvPr id="208" name="Google Shape;208;p24" descr="屏幕剪辑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144080" y="681474"/>
              <a:ext cx="5877424" cy="3646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24"/>
            <p:cNvSpPr/>
            <p:nvPr/>
          </p:nvSpPr>
          <p:spPr>
            <a:xfrm>
              <a:off x="9509760" y="2072640"/>
              <a:ext cx="504305" cy="96427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11313622" y="2072640"/>
              <a:ext cx="504305" cy="96427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4"/>
          <p:cNvSpPr txBox="1"/>
          <p:nvPr/>
        </p:nvSpPr>
        <p:spPr>
          <a:xfrm>
            <a:off x="6223462" y="4261704"/>
            <a:ext cx="5231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Revised data and correctly dated unemployment (3) is consistent with the estimates of ES-202 data.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315884" y="5425440"/>
            <a:ext cx="1224742" cy="70381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1909156" y="5249814"/>
            <a:ext cx="8628611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 the negative impacts of the minimum wage on employment.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increase in New Jersey's minimum wage probably had no effect on total employment in New Jersey's fast-food industry, and possibly had a small positive effect.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body" idx="1"/>
          </p:nvPr>
        </p:nvSpPr>
        <p:spPr>
          <a:xfrm>
            <a:off x="599902" y="764772"/>
            <a:ext cx="10515600" cy="263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Questions for NW’s data:</a:t>
            </a:r>
            <a:endParaRPr sz="300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differential employment trend in the BNW Pennsylvania sample is driven by data for restaurants from a single Burger King franchise.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employment trends measured in the BNW sample are significantly different for restaurants that reported their payroll data on a weekly, biweekly, or monthly basis.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599902" y="3264132"/>
            <a:ext cx="10888287" cy="315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 on DID Methodology:</a:t>
            </a:r>
            <a:endParaRPr sz="3000"/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results of DID in investigating policies influences could be complex since the final results could be a combination of multiple positive and negative effects.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 The final results could be totally different when using different data source.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  We should control other factors that may cause bias strictly when collecting data.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Replication (S &amp; K)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152400" y="136525"/>
            <a:ext cx="10515600" cy="13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13700" y="1414475"/>
            <a:ext cx="10881300" cy="47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Card and Krueger’s case study focuses on the effect of minimum wage increase on employment in the fast food industry during 1992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before and after the wage increase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Location: New Jersey (NJ) and eastern Pennsylvania (PA)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April 1, 1992, NJ raised their minimum wage from $4.25 to $5.05 per hour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NJ had the highest minimum wage in the country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 clear theory applied, instead tested against predictions of </a:t>
            </a:r>
            <a:r>
              <a:rPr lang="en-US" sz="2000" i="1">
                <a:latin typeface="Times New Roman"/>
                <a:ea typeface="Times New Roman"/>
                <a:cs typeface="Times New Roman"/>
                <a:sym typeface="Times New Roman"/>
              </a:rPr>
              <a:t>Economic Theory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- a rise in wages leads competitive employers to let go of their employees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Several studies with similar methodology tested this theory and results failed to show negative employment effect on higher minimum wages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323850" y="1365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Sample Design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323850" y="1349000"/>
            <a:ext cx="10515600" cy="471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Sample size - 410 restaurants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Restaurants surveyed- Burger King, KFC, Wendys, and Roy Rogers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Control group - fast food restaurants in PA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proximity and similarity to NJ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Time frame - 2 Waves in 1992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Wave 1 - before the rise in minimum wage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February to March 1992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Wave 2 - 7 to 8 months after the rise in minimum wage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November to December 1992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988" y="2547088"/>
            <a:ext cx="524827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 rot="-4558271">
            <a:off x="6642767" y="4212300"/>
            <a:ext cx="1123716" cy="3732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10085075" y="5124900"/>
            <a:ext cx="1148400" cy="3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488075" y="256625"/>
            <a:ext cx="10515600" cy="6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use of empirical methodology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Card and Krueger’s first wave of the study was conducted by telephone interviews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Surveys consisted of questions regarding employment, starting wages, meal prices, and other characteristics of the chain restaurants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Several significant features to data set: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 Recession*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 Due to NJ size, using PA as a control group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Successfully followed nearly 100% of stores  in conducting interviews for the first wave (before the minimum wage increased) and the second wave (7-8 months after the increase)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Wage variation in NJ before the wage increase allowed Card and Krueger to compare high wage and low wage chain restaurants within NJ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Employees in different parts of NJ earned $5.00 an hour (above average)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*Card and Krueger state that legislation was passed 2 years before recession occured, although highly unlikely that the effects of the higher minimum wage were obscured by a rising tide of general economic conditions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200" y="600075"/>
            <a:ext cx="10515600" cy="557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Wave 2 consisted of a second round of interviews to the same 410 restaurants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Out of 410 respondents in first wave, only 371 responded in second wave (90%)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39 non respondents - store closure, temporary store closure, and renovations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Card and Krueger’s study additionally tested other factors such as: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Whether the minimum wage increase affected employment in restaurants that already had above average wages before the law was passed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If minimum wage differed between full time and part time employees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Management offset the increased wages by reducing fringe benefits.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Restaurants increased the meal prices to offset the wages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38125" y="99875"/>
            <a:ext cx="10515600" cy="971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Main Findings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438125" y="1071575"/>
            <a:ext cx="11334900" cy="521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Card and Krueger find no indication of a rise in minimum wage reduces employment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Full time employment increased in NJ after the law was passed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Full time and part time had equivalent starting wages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 statistically significant evidence that managers offset the increased wages by reducing fringe benefits - NJ saw a shift towards more generous fringe benefits since the wage increase but this is not statistically significant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Found that meal prices in NJ rose 3.2% faster than in PA between the February and November 1992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-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provides mixed results if higher wages lead to higher meal prices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Appears that when the minimum wage increased, the consumers took the burden of offsetting the costs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Increased wages led to increased employment in NJ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528723" y="880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Methodology overview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577735" y="1299152"/>
            <a:ext cx="10515600" cy="127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(1) NW: Inappropriate telephone interview dataset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CK: New dataset – Bureau of Labor Statistics’ employer-reported ES-202 data file (BLS ES-202)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8" name="Google Shape;128;p19"/>
          <p:cNvGrpSpPr/>
          <p:nvPr/>
        </p:nvGrpSpPr>
        <p:grpSpPr>
          <a:xfrm>
            <a:off x="528723" y="2619173"/>
            <a:ext cx="6675642" cy="4095264"/>
            <a:chOff x="2207894" y="2619173"/>
            <a:chExt cx="6675642" cy="4095264"/>
          </a:xfrm>
        </p:grpSpPr>
        <p:grpSp>
          <p:nvGrpSpPr>
            <p:cNvPr id="129" name="Google Shape;129;p19"/>
            <p:cNvGrpSpPr/>
            <p:nvPr/>
          </p:nvGrpSpPr>
          <p:grpSpPr>
            <a:xfrm>
              <a:off x="2207894" y="2619173"/>
              <a:ext cx="6675642" cy="4095264"/>
              <a:chOff x="1969595" y="2619173"/>
              <a:chExt cx="6675642" cy="4095264"/>
            </a:xfrm>
          </p:grpSpPr>
          <p:grpSp>
            <p:nvGrpSpPr>
              <p:cNvPr id="130" name="Google Shape;130;p19"/>
              <p:cNvGrpSpPr/>
              <p:nvPr/>
            </p:nvGrpSpPr>
            <p:grpSpPr>
              <a:xfrm>
                <a:off x="1969595" y="2619173"/>
                <a:ext cx="6675642" cy="4095264"/>
                <a:chOff x="2296562" y="2546536"/>
                <a:chExt cx="6675642" cy="4095264"/>
              </a:xfrm>
            </p:grpSpPr>
            <p:grpSp>
              <p:nvGrpSpPr>
                <p:cNvPr id="131" name="Google Shape;131;p19"/>
                <p:cNvGrpSpPr/>
                <p:nvPr/>
              </p:nvGrpSpPr>
              <p:grpSpPr>
                <a:xfrm>
                  <a:off x="2296562" y="2546536"/>
                  <a:ext cx="6675642" cy="4095264"/>
                  <a:chOff x="2396315" y="2619173"/>
                  <a:chExt cx="6675642" cy="4095264"/>
                </a:xfrm>
              </p:grpSpPr>
              <p:pic>
                <p:nvPicPr>
                  <p:cNvPr id="132" name="Google Shape;132;p19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2396315" y="2619173"/>
                    <a:ext cx="6675642" cy="4095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3" name="Google Shape;133;p19"/>
                  <p:cNvSpPr/>
                  <p:nvPr/>
                </p:nvSpPr>
                <p:spPr>
                  <a:xfrm>
                    <a:off x="5422669" y="5278582"/>
                    <a:ext cx="537557" cy="321425"/>
                  </a:xfrm>
                  <a:prstGeom prst="rect">
                    <a:avLst/>
                  </a:pr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4" name="Google Shape;134;p19"/>
                <p:cNvSpPr/>
                <p:nvPr/>
              </p:nvSpPr>
              <p:spPr>
                <a:xfrm>
                  <a:off x="5322916" y="4378037"/>
                  <a:ext cx="537557" cy="321425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5" name="Google Shape;135;p19"/>
              <p:cNvSpPr/>
              <p:nvPr/>
            </p:nvSpPr>
            <p:spPr>
              <a:xfrm>
                <a:off x="6551814" y="4450674"/>
                <a:ext cx="537557" cy="321425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19"/>
            <p:cNvSpPr/>
            <p:nvPr/>
          </p:nvSpPr>
          <p:spPr>
            <a:xfrm>
              <a:off x="6790112" y="5286895"/>
              <a:ext cx="537557" cy="321425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9"/>
          <p:cNvSpPr txBox="1"/>
          <p:nvPr/>
        </p:nvSpPr>
        <p:spPr>
          <a:xfrm>
            <a:off x="7509163" y="4354381"/>
            <a:ext cx="4477789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NW: Excessive variance of CK data may cause bias of employment change.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CK: According to BLS ES-202 data, the variance is larger than the original data.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0548" y="3431051"/>
            <a:ext cx="4681451" cy="923330"/>
            <a:chOff x="7509163" y="3431051"/>
            <a:chExt cx="4681451" cy="923330"/>
          </a:xfrm>
        </p:grpSpPr>
        <p:sp>
          <p:nvSpPr>
            <p:cNvPr id="139" name="Google Shape;139;p19"/>
            <p:cNvSpPr txBox="1"/>
            <p:nvPr/>
          </p:nvSpPr>
          <p:spPr>
            <a:xfrm>
              <a:off x="8305801" y="3431051"/>
              <a:ext cx="388481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Correlations are the same, there are little differences in the coefficients.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7509163" y="3541453"/>
              <a:ext cx="764771" cy="482138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326775" y="153550"/>
            <a:ext cx="113031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Expand 7 countries sample in Pennsylvania based on BLS ES-202.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37610" y="1185949"/>
            <a:ext cx="5481052" cy="3751811"/>
            <a:chOff x="437610" y="1185949"/>
            <a:chExt cx="7533632" cy="5458691"/>
          </a:xfrm>
        </p:grpSpPr>
        <p:pic>
          <p:nvPicPr>
            <p:cNvPr id="147" name="Google Shape;147;p20" descr="屏幕剪辑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7610" y="1185949"/>
              <a:ext cx="7533632" cy="54586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0"/>
            <p:cNvSpPr/>
            <p:nvPr/>
          </p:nvSpPr>
          <p:spPr>
            <a:xfrm>
              <a:off x="7388628" y="3739341"/>
              <a:ext cx="541714" cy="35190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7388628" y="4918363"/>
              <a:ext cx="541714" cy="35190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20"/>
          <p:cNvSpPr/>
          <p:nvPr/>
        </p:nvSpPr>
        <p:spPr>
          <a:xfrm rot="5400000">
            <a:off x="2774371" y="5022274"/>
            <a:ext cx="674718" cy="66363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004030" y="5770421"/>
            <a:ext cx="246056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Effects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/>
          <p:cNvSpPr/>
          <p:nvPr/>
        </p:nvSpPr>
        <p:spPr>
          <a:xfrm rot="10800000">
            <a:off x="4621876" y="5700213"/>
            <a:ext cx="1083618" cy="663633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10402787" y="3199064"/>
            <a:ext cx="1745673" cy="96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 stores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outliners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0523913" y="3314007"/>
            <a:ext cx="1485207" cy="845385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6126867" y="583580"/>
            <a:ext cx="4257706" cy="6191295"/>
            <a:chOff x="6126867" y="583580"/>
            <a:chExt cx="4257706" cy="6191295"/>
          </a:xfrm>
        </p:grpSpPr>
        <p:pic>
          <p:nvPicPr>
            <p:cNvPr id="156" name="Google Shape;156;p20" descr="屏幕剪辑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126867" y="583580"/>
              <a:ext cx="4257706" cy="6191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0"/>
            <p:cNvSpPr/>
            <p:nvPr/>
          </p:nvSpPr>
          <p:spPr>
            <a:xfrm>
              <a:off x="9238212" y="3138185"/>
              <a:ext cx="399011" cy="55391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9238211" y="5493465"/>
              <a:ext cx="399011" cy="55391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2150225" y="836814"/>
            <a:ext cx="6932815" cy="4689524"/>
            <a:chOff x="871385" y="102379"/>
            <a:chExt cx="8841623" cy="6569970"/>
          </a:xfrm>
        </p:grpSpPr>
        <p:grpSp>
          <p:nvGrpSpPr>
            <p:cNvPr id="164" name="Google Shape;164;p21"/>
            <p:cNvGrpSpPr/>
            <p:nvPr/>
          </p:nvGrpSpPr>
          <p:grpSpPr>
            <a:xfrm>
              <a:off x="871385" y="102379"/>
              <a:ext cx="8841623" cy="6569970"/>
              <a:chOff x="982221" y="163339"/>
              <a:chExt cx="8841623" cy="6569970"/>
            </a:xfrm>
          </p:grpSpPr>
          <p:pic>
            <p:nvPicPr>
              <p:cNvPr id="165" name="Google Shape;165;p21" descr="屏幕剪辑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982221" y="163339"/>
                <a:ext cx="8841623" cy="65699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" name="Google Shape;166;p21"/>
              <p:cNvSpPr/>
              <p:nvPr/>
            </p:nvSpPr>
            <p:spPr>
              <a:xfrm>
                <a:off x="8318270" y="1645919"/>
                <a:ext cx="182880" cy="177339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9518073" y="1205344"/>
                <a:ext cx="182880" cy="177339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168;p21"/>
            <p:cNvSpPr/>
            <p:nvPr/>
          </p:nvSpPr>
          <p:spPr>
            <a:xfrm>
              <a:off x="8207434" y="2166849"/>
              <a:ext cx="182880" cy="177339"/>
            </a:xfrm>
            <a:prstGeom prst="ellipse">
              <a:avLst/>
            </a:prstGeom>
            <a:noFill/>
            <a:ln w="28575" cap="flat" cmpd="sng">
              <a:solidFill>
                <a:srgbClr val="FFD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9407237" y="2028302"/>
              <a:ext cx="182880" cy="177339"/>
            </a:xfrm>
            <a:prstGeom prst="ellipse">
              <a:avLst/>
            </a:prstGeom>
            <a:noFill/>
            <a:ln w="28575" cap="flat" cmpd="sng">
              <a:solidFill>
                <a:srgbClr val="FFD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21"/>
          <p:cNvGrpSpPr/>
          <p:nvPr/>
        </p:nvGrpSpPr>
        <p:grpSpPr>
          <a:xfrm>
            <a:off x="9277003" y="1413741"/>
            <a:ext cx="1989512" cy="400110"/>
            <a:chOff x="9842269" y="1215627"/>
            <a:chExt cx="1989512" cy="400110"/>
          </a:xfrm>
        </p:grpSpPr>
        <p:sp>
          <p:nvSpPr>
            <p:cNvPr id="171" name="Google Shape;171;p21"/>
            <p:cNvSpPr/>
            <p:nvPr/>
          </p:nvSpPr>
          <p:spPr>
            <a:xfrm>
              <a:off x="9842269" y="1233053"/>
              <a:ext cx="637309" cy="35190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10540538" y="1215627"/>
              <a:ext cx="12912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10%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9277003" y="2176153"/>
            <a:ext cx="1991312" cy="400110"/>
            <a:chOff x="9903228" y="2512743"/>
            <a:chExt cx="1991312" cy="400110"/>
          </a:xfrm>
        </p:grpSpPr>
        <p:sp>
          <p:nvSpPr>
            <p:cNvPr id="174" name="Google Shape;174;p21"/>
            <p:cNvSpPr/>
            <p:nvPr/>
          </p:nvSpPr>
          <p:spPr>
            <a:xfrm>
              <a:off x="9903228" y="2532696"/>
              <a:ext cx="637309" cy="35190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10603297" y="2512743"/>
              <a:ext cx="129124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2%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443151" y="242972"/>
            <a:ext cx="10515600" cy="74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 b="1">
                <a:latin typeface="Times New Roman"/>
                <a:ea typeface="Times New Roman"/>
                <a:cs typeface="Times New Roman"/>
                <a:sym typeface="Times New Roman"/>
              </a:rPr>
              <a:t>Pennsylvania: $4.25 🡪 $4.75, NJ: Remain $5.05 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526474" y="5247519"/>
            <a:ext cx="10945090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NW: Minimum wage           Employment.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CK: Minimum wage           Employment..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083786" y="6136678"/>
            <a:ext cx="3494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083786" y="5687010"/>
            <a:ext cx="3494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3064121" y="5787886"/>
            <a:ext cx="307750" cy="268456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3083786" y="6217894"/>
            <a:ext cx="307750" cy="268456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Microsoft Office PowerPoint</Application>
  <PresentationFormat>Widescreen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主题</vt:lpstr>
      <vt:lpstr>Minimum Wages and Employment: A Case Study of the Fast-Food Industry in New Jersey and Pennsylvania: Reply</vt:lpstr>
      <vt:lpstr>Introduction </vt:lpstr>
      <vt:lpstr>Sample Design</vt:lpstr>
      <vt:lpstr>PowerPoint Presentation</vt:lpstr>
      <vt:lpstr>PowerPoint Presentation</vt:lpstr>
      <vt:lpstr>Main Findings</vt:lpstr>
      <vt:lpstr>Methodology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Replication (S &amp; K)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Wages and Employment: A Case Study of the Fast-Food Industry in New Jersey and Pennsylvania: Reply</dc:title>
  <dc:creator>Myers, Tiffany</dc:creator>
  <cp:lastModifiedBy>Myers, Tiffany</cp:lastModifiedBy>
  <cp:revision>1</cp:revision>
  <dcterms:modified xsi:type="dcterms:W3CDTF">2020-11-11T07:01:00Z</dcterms:modified>
</cp:coreProperties>
</file>