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4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6E3A8-9901-4B89-9DB8-07854663AE87}" type="datetimeFigureOut">
              <a:rPr lang="en-DE" smtClean="0"/>
              <a:t>12/11/2020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ECAAC-DC80-43AF-8C06-B7907D23D2D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82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8614e0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28614e0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4b23ca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4b23ca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4b23ca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4b23ca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6E9-0D8D-4150-9803-702F39F2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5DDC-63F8-4085-B4D1-63D216C22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26D5-06DC-41E2-A7F6-5C7CED88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8B26-E023-4ECF-81A6-6C893278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288D-11A7-4C35-9836-D3BBC96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E72-7114-4488-BBA0-DE53AD0D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4CE55-9ECB-43C3-A33D-B6C0787C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BCD3-F1B7-4D00-B076-6DB256AD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E720-F411-4B5F-B119-844A0131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E401-C7B3-4C39-96FD-43F6AF60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672E-CD78-41C8-A412-474ED0DEE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C4D9-4021-4C56-83AA-E6EB0108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D827-181D-4B03-910C-3AC9C27D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0EEC-729A-4602-888D-C9275310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A26E-0294-49E3-80FC-254461B5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A95F-7643-4C31-9692-D6E1C8D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855C-24A0-4421-823E-F02FDA59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35AE-F7CA-4C81-B8FB-32F946B4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36E1-06CB-4E29-840C-65462794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048A-8FF7-43A0-BCD0-2E1F6598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23B7-C380-4A7C-99AC-AD46479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4FC3-02FD-4343-AFBA-124566BB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A793-F504-46BB-AB22-94FF3B74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E974-5FCF-47E6-BB27-C9CB3B89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93E9-E24D-4D96-92F7-95C26121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2C04-A919-4D28-9866-D8ACB4B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78D1-9C9F-4E4F-BAC4-A0EAA135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20368-6446-4515-B34E-7C32AC6B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C9B2-05FC-4263-9FF1-BB3166D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F495F-F2F2-4476-B336-12B1981A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4F734-64E2-4EA5-8C85-6AEB201E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0706-1000-41D7-8BBC-2D81097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6F3D-8D09-4C5C-A4CF-C8E9AEF3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43257-F725-4512-AB02-FECA46F4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8AEEB-BABF-4CAE-9F6B-17004B285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592D0-1B05-498D-B2E8-0DBC0F10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CD285-E7DD-466D-BC3D-8D7215D8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B70A-35C0-46B8-884C-B3151D3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32727-FAB2-4391-9121-39393303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975D-3AB0-4E21-B466-B30A4BC7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F10BD-ABDF-470E-A754-087D3F00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E5C8-5A60-416E-936E-7F4ED6F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F9B8C-8E51-4ABF-B71B-812CB6E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C93A-366D-4A76-82E9-03A7B042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9048F-BB27-4798-9037-CD3A70C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7C54B-A9CF-46C9-8705-924B2891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2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EC4-DE47-4586-984D-19F04455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7F0C-7874-4BEB-A7FE-DD393BCB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B509-0B3C-4292-9393-E763F324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2965-34C0-45FF-B3A4-AC158E0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39355-90EC-42E1-8A13-30113273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EEB9-C7CA-43AE-90A2-BF7C251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6128-AA74-4CF9-A918-8D41317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240E1-7B98-4DD1-8FC0-C04014A60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0C68-D5D0-453D-B05B-35E2D8B3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B7F1-FC84-477E-A354-52B5E648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E4C2D-7083-463A-96D3-E6D3458C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C6B3-02D4-4465-95FF-19A6C5BA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500">
              <a:srgbClr val="B8D4ED"/>
            </a:gs>
            <a:gs pos="0">
              <a:srgbClr val="D6E6F5"/>
            </a:gs>
            <a:gs pos="5500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34B8-EC32-4995-9DDD-64E942AD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9C31-0B21-4193-9D41-5637002A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3354-E98D-4916-B507-196DC2DB5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7D16-4685-4761-A985-6C33125DA2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125F-59BD-4B9B-811F-A60C08890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FC40-A20F-4726-97BE-CEBA76B8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C423-D5A5-424A-A390-99759508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84075" y="1243019"/>
            <a:ext cx="93795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+mn-lt"/>
                <a:ea typeface="Times New Roman"/>
                <a:cs typeface="Times New Roman"/>
                <a:sym typeface="Times New Roman"/>
              </a:rPr>
              <a:t>Minimum Wages and Employment: A Case Study of the Fast-Food Industry in New Jersey and Pennsylvania</a:t>
            </a:r>
            <a:endParaRPr sz="3600" b="1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01833" y="3129668"/>
            <a:ext cx="91440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DAVID CARD AND ALAN B. KRUEGE (2000)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1524008" y="4035702"/>
            <a:ext cx="91440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Sophie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Hensgen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Tiffany Myers,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Khizer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Naushad,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Yusang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Zhang</a:t>
            </a:r>
            <a:endParaRPr sz="2000" b="0" i="0" u="none" strike="noStrike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5222447"/>
            <a:ext cx="1325732" cy="16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50" y="5222449"/>
            <a:ext cx="1492577" cy="163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851" y="5297864"/>
            <a:ext cx="1402680" cy="156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7199" y="5315400"/>
            <a:ext cx="2048665" cy="1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527" y="583143"/>
            <a:ext cx="1142030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cs typeface="Times New Roman" panose="02020603050405020304" pitchFamily="18" charset="0"/>
              </a:rPr>
              <a:t>Reflection of Methodology: Strengths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The results are reliable (consistent with the analysis of BLS ES-202 data).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Identifies the problem: Does the increased employment benefit from the increased minimum wage or merely the improvement of economic conditions?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Card &amp; Krueger found that employment of teenage in NJ drops slower than the other areas of the US under the same economic conditions. 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Robustness check using alternative models confirms hypothesis – minimum wage increase does not decrease employment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Wage variation in NJ before the wage increase allowed Card and Krueger to compare high wage and low wage chain restaurants within NJ.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Before increase - Employees in different parts of NJ earned $5.00 an hour (above average)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2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D006C66-5975-46C4-9F9D-6165A5195296}"/>
              </a:ext>
            </a:extLst>
          </p:cNvPr>
          <p:cNvSpPr txBox="1">
            <a:spLocks/>
          </p:cNvSpPr>
          <p:nvPr/>
        </p:nvSpPr>
        <p:spPr>
          <a:xfrm>
            <a:off x="492686" y="454519"/>
            <a:ext cx="10888287" cy="561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000" b="1" dirty="0">
                <a:cs typeface="Times New Roman" panose="02020603050405020304" pitchFamily="18" charset="0"/>
              </a:rPr>
              <a:t>Reflection of Methodology: Limitations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The results of DID in investigating policies influences could be complex since the final results could be a combination of multiple positive and negative effects.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The final results could be totally different when using different data source. For example, data of McDonald's (around 50% market share) were not collected in the survey data.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Short-term effects? Or long-term effects? Restaurant industry chain may not be able to reflect (close store or downsizing in a short term).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Minimum wage increase 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The poor increase their consumption of fast food  Employment of fast food restaurant increase. It could be a reason of the increased minimum wage positive effects on employment.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6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1721" y="398833"/>
            <a:ext cx="10307781" cy="627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cs typeface="Times New Roman" panose="02020603050405020304" pitchFamily="18" charset="0"/>
              </a:rPr>
              <a:t>Calls into questions of the study: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David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Neumark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&amp; William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Washcher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“Minimum Wages and Employment: A Case Study of the Fast-Food Industry in New Jersey and Pennsylvania: Comment.” American Economic Review, December 2000, 90(5), pp. 1362-96.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Telephone interview data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     Reply: By using Bureau of Labor Statistic's employer-reported ES-202 data file (BLS ES-202), data were similar according to the descriptive statistics from BLS ES-202 and CK survey.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2.    </a:t>
            </a: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Excessive variance of employment in CK data may cause bias of employment change.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     Reply: Variance in BLS ES-202 data was even larger.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3.    </a:t>
            </a: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Negative effects was found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     Reply: Card and Kruger replicated the study using a new dataset, the positive effects was found. And they also pointed the methodology problems such as a scientific sampling method was not used in the Comment paper</a:t>
            </a:r>
          </a:p>
        </p:txBody>
      </p:sp>
    </p:spTree>
    <p:extLst>
      <p:ext uri="{BB962C8B-B14F-4D97-AF65-F5344CB8AC3E}">
        <p14:creationId xmlns:p14="http://schemas.microsoft.com/office/powerpoint/2010/main" val="24424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52400" y="136525"/>
            <a:ext cx="10515600" cy="1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 dirty="0">
                <a:latin typeface="+mn-lt"/>
                <a:ea typeface="Times New Roman"/>
                <a:cs typeface="Times New Roman"/>
                <a:sym typeface="Times New Roman"/>
              </a:rPr>
              <a:t>Introduction </a:t>
            </a:r>
            <a:endParaRPr sz="3000" b="1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3700" y="1414475"/>
            <a:ext cx="10881300" cy="4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Card and Krueger’s case study focuses on the effect of minimum wage increase on employment in the fast food industry during 1992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before and after the wage increase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Location: New Jersey (NJ) and eastern Pennsylvania (PA)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April 1, 1992, NJ raised their minimum wage from $4.25 to $5.05 per hour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NJ had the highest minimum wage in the country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No clear theory applied, instead tested against predictions of </a:t>
            </a:r>
            <a:r>
              <a:rPr lang="en-US" sz="2000" i="1" dirty="0">
                <a:latin typeface="+mj-lt"/>
                <a:ea typeface="Times New Roman"/>
                <a:cs typeface="Times New Roman"/>
                <a:sym typeface="Times New Roman"/>
              </a:rPr>
              <a:t>Economic Theory</a:t>
            </a: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 - a rise in wages leads competitive employers to reduce the amount of their employees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Several studies with similar methodology tested this theory and results failed to show negative employment effect on higher minimum wages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23850" y="136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Sample Design</a:t>
            </a:r>
            <a:endParaRPr sz="3000" b="1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idx="1"/>
          </p:nvPr>
        </p:nvSpPr>
        <p:spPr>
          <a:xfrm>
            <a:off x="323850" y="1349000"/>
            <a:ext cx="10515600" cy="47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Sample size - 410 restaurants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Restaurants surveyed- Burger King, KFC, Wendy's, and Roy Rogers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Control group - fast food restaurants in PA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proximity and similarity to NJ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Time frame - 2 Waves in 1992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Wave 1 - before the rise in minimum wage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February to March 1992</a:t>
            </a: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Wave 2 - 7 to 8 months after the rise in minimum wage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November to December 1992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554" y="2674700"/>
            <a:ext cx="4999282" cy="38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 rot="-4558271">
            <a:off x="7434619" y="4308690"/>
            <a:ext cx="1123716" cy="373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0244743" y="5169400"/>
            <a:ext cx="11484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488075" y="256625"/>
            <a:ext cx="105156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Simple use of empirical methodology</a:t>
            </a:r>
            <a:endParaRPr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Card and Krueger’s first wave of the study was conducted by telephone interviews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Surveys consisted of questions regarding employment, starting wages, meal prices, and other characteristics of the chain restaurants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Several significant features to data set: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-  Recession*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-  Due to NJ size, using PA as a control group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- Successfully followed nearly 100% of stores  in conducting interviews for the first wave (before the minimum wage increased) and the second wave (7-8 months after the increase)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*Card and Krueger state that legislation was passed 2 years before recession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occured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, although highly unlikely that the effects of the higher minimum wage were obscured by a rising tide of general economic conditions</a:t>
            </a:r>
            <a:endParaRPr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838200" y="600075"/>
            <a:ext cx="10515600" cy="557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Wave 2 consisted of a second round of interviews to the same 410 restaurants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Out of 410 respondents in first wave, only 371 responded in second wave (90%)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39 non respondents - store closure, temporary store closure, and renovations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Card and Krueger’s study additionally tested other factors such as: </a:t>
            </a: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Whether the minimum wage increase affected employment in restaurants that already had above average wages before the law was passed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 If minimum wage differed between full time and part time employees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 Management offset the increased wages by reducing fringe benefits.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Restaurants increased the meal prices to offset the wages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38125" y="99875"/>
            <a:ext cx="10515600" cy="97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n-lt"/>
                <a:ea typeface="Times New Roman"/>
                <a:cs typeface="Times New Roman"/>
                <a:sym typeface="Times New Roman"/>
              </a:rPr>
              <a:t>Main Findings</a:t>
            </a:r>
            <a:endParaRPr sz="3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idx="1"/>
          </p:nvPr>
        </p:nvSpPr>
        <p:spPr>
          <a:xfrm>
            <a:off x="438125" y="1071575"/>
            <a:ext cx="11334900" cy="52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Card and Krueger find no indication of a rise in minimum wage reduces employment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Full time employment increased in NJ after the law was passed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Full time and part time had equivalent starting wages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No statistically significant evidence that managers offset the increased wages by reducing fringe benefits - NJ saw a shift towards more generous fringe benefits since the wage increase but this is not statistically significant 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Found that meal prices in NJ rose 3.2% faster than in PA between the February and November 1992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provides mixed results if higher wages lead to higher meal prices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Appears that when the minimum wage increased, the consumers took the burden of offsetting the costs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+mj-lt"/>
                <a:ea typeface="Times New Roman"/>
                <a:cs typeface="Times New Roman"/>
                <a:sym typeface="Times New Roman"/>
              </a:rPr>
              <a:t>Increased wages led to increased employment in NJ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8723" y="88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Times New Roman" panose="02020603050405020304" pitchFamily="18" charset="0"/>
              </a:rPr>
              <a:t>Methodology overview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76" y="1291677"/>
            <a:ext cx="4291044" cy="3448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774" y="5543285"/>
            <a:ext cx="453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Response Rate &amp; Means of Key variables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762804" y="347293"/>
            <a:ext cx="4331916" cy="6429422"/>
            <a:chOff x="6762804" y="347293"/>
            <a:chExt cx="4331916" cy="6429422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804" y="347293"/>
              <a:ext cx="4281519" cy="642942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949440" y="2766332"/>
              <a:ext cx="4145280" cy="259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9440" y="4860192"/>
              <a:ext cx="4145280" cy="259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6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23105" y="79271"/>
            <a:ext cx="4704764" cy="3075708"/>
            <a:chOff x="698506" y="780255"/>
            <a:chExt cx="6854391" cy="4728312"/>
          </a:xfrm>
        </p:grpSpPr>
        <p:grpSp>
          <p:nvGrpSpPr>
            <p:cNvPr id="7" name="组合 6"/>
            <p:cNvGrpSpPr/>
            <p:nvPr/>
          </p:nvGrpSpPr>
          <p:grpSpPr>
            <a:xfrm>
              <a:off x="698506" y="780255"/>
              <a:ext cx="6854391" cy="4728312"/>
              <a:chOff x="554419" y="1001928"/>
              <a:chExt cx="6854391" cy="4728312"/>
            </a:xfrm>
          </p:grpSpPr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419" y="1001928"/>
                <a:ext cx="6854391" cy="4728312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731520" y="2903913"/>
                <a:ext cx="3181004" cy="3214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685905" y="3003665"/>
              <a:ext cx="498764" cy="36576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07672" y="3444240"/>
              <a:ext cx="498764" cy="36576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912" y="79271"/>
            <a:ext cx="3790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cs typeface="Times New Roman" panose="02020603050405020304" pitchFamily="18" charset="0"/>
              </a:rPr>
              <a:t>Employment change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04" y="3263014"/>
            <a:ext cx="4117571" cy="354050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464893" y="5187568"/>
            <a:ext cx="19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anose="02020603050405020304" pitchFamily="18" charset="0"/>
              </a:rPr>
              <a:t>Robustness </a:t>
            </a:r>
          </a:p>
          <a:p>
            <a:pPr algn="ctr"/>
            <a:r>
              <a:rPr lang="en-US" sz="2000" dirty="0">
                <a:latin typeface="+mj-lt"/>
                <a:cs typeface="Times New Roman" panose="02020603050405020304" pitchFamily="18" charset="0"/>
              </a:rPr>
              <a:t>check</a:t>
            </a:r>
          </a:p>
        </p:txBody>
      </p:sp>
      <p:sp>
        <p:nvSpPr>
          <p:cNvPr id="17" name="左箭头 16"/>
          <p:cNvSpPr/>
          <p:nvPr/>
        </p:nvSpPr>
        <p:spPr>
          <a:xfrm>
            <a:off x="4666050" y="3861601"/>
            <a:ext cx="421178" cy="58390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左箭头 17"/>
          <p:cNvSpPr/>
          <p:nvPr/>
        </p:nvSpPr>
        <p:spPr>
          <a:xfrm rot="10800000">
            <a:off x="3591338" y="1167240"/>
            <a:ext cx="421178" cy="58390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1130" y="1126752"/>
            <a:ext cx="2904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Employment in NJ increased 2.76 workers on average compared with PA</a:t>
            </a:r>
          </a:p>
        </p:txBody>
      </p:sp>
      <p:sp>
        <p:nvSpPr>
          <p:cNvPr id="20" name="左箭头 19"/>
          <p:cNvSpPr/>
          <p:nvPr/>
        </p:nvSpPr>
        <p:spPr>
          <a:xfrm rot="10800000">
            <a:off x="7153946" y="5057671"/>
            <a:ext cx="421178" cy="58390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65504" y="3610250"/>
            <a:ext cx="2099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Positive impacts of the minimum wage on employment</a:t>
            </a:r>
            <a:endParaRPr lang="en-US" sz="2000" dirty="0">
              <a:latin typeface="+mj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3703" y="3202054"/>
            <a:ext cx="4233208" cy="3498404"/>
            <a:chOff x="388508" y="3263014"/>
            <a:chExt cx="4233208" cy="3498404"/>
          </a:xfrm>
        </p:grpSpPr>
        <p:grpSp>
          <p:nvGrpSpPr>
            <p:cNvPr id="14" name="组合 13"/>
            <p:cNvGrpSpPr/>
            <p:nvPr/>
          </p:nvGrpSpPr>
          <p:grpSpPr>
            <a:xfrm>
              <a:off x="388508" y="3263014"/>
              <a:ext cx="4233208" cy="3498404"/>
              <a:chOff x="627866" y="3264131"/>
              <a:chExt cx="4233208" cy="3498404"/>
            </a:xfrm>
          </p:grpSpPr>
          <p:pic>
            <p:nvPicPr>
              <p:cNvPr id="12" name="图片 11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66" y="3264131"/>
                <a:ext cx="4233208" cy="3498404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2394065" y="3979025"/>
                <a:ext cx="831273" cy="2660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210608" y="4200221"/>
              <a:ext cx="410095" cy="466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6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5512" y="1078726"/>
            <a:ext cx="4627420" cy="5349784"/>
            <a:chOff x="376843" y="164325"/>
            <a:chExt cx="6260610" cy="6649340"/>
          </a:xfrm>
        </p:grpSpPr>
        <p:grpSp>
          <p:nvGrpSpPr>
            <p:cNvPr id="14" name="组合 13"/>
            <p:cNvGrpSpPr/>
            <p:nvPr/>
          </p:nvGrpSpPr>
          <p:grpSpPr>
            <a:xfrm>
              <a:off x="376843" y="164325"/>
              <a:ext cx="6260610" cy="6649340"/>
              <a:chOff x="349134" y="208660"/>
              <a:chExt cx="6260610" cy="664934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349134" y="208660"/>
                <a:ext cx="6260610" cy="6649340"/>
                <a:chOff x="260878" y="42405"/>
                <a:chExt cx="6260610" cy="6649340"/>
              </a:xfrm>
            </p:grpSpPr>
            <p:pic>
              <p:nvPicPr>
                <p:cNvPr id="5" name="图片 4" descr="屏幕剪辑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878" y="42405"/>
                  <a:ext cx="6260610" cy="664934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349135" y="1339190"/>
                  <a:ext cx="4051069" cy="34913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437390" y="3201661"/>
                <a:ext cx="4051069" cy="33166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65098" y="3553565"/>
              <a:ext cx="4051069" cy="3316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0334" y="278153"/>
            <a:ext cx="3790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cs typeface="Times New Roman" panose="02020603050405020304" pitchFamily="18" charset="0"/>
              </a:rPr>
              <a:t>Nonwage offsets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62" y="116186"/>
            <a:ext cx="3506261" cy="289856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88087" y="1025236"/>
            <a:ext cx="236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Minimum wage 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Price of a full meal</a:t>
            </a:r>
          </a:p>
        </p:txBody>
      </p:sp>
      <p:sp>
        <p:nvSpPr>
          <p:cNvPr id="20" name="上箭头 19"/>
          <p:cNvSpPr/>
          <p:nvPr/>
        </p:nvSpPr>
        <p:spPr>
          <a:xfrm>
            <a:off x="11080451" y="958001"/>
            <a:ext cx="338051" cy="36095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上箭头 20"/>
          <p:cNvSpPr/>
          <p:nvPr/>
        </p:nvSpPr>
        <p:spPr>
          <a:xfrm>
            <a:off x="11418502" y="1360555"/>
            <a:ext cx="321011" cy="33096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62" y="3140910"/>
            <a:ext cx="4974426" cy="36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1030</Words>
  <Application>Microsoft Office PowerPoint</Application>
  <PresentationFormat>Widescreen</PresentationFormat>
  <Paragraphs>101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Minimum Wages and Employment: A Case Study of the Fast-Food Industry in New Jersey and Pennsylvania</vt:lpstr>
      <vt:lpstr>Introduction </vt:lpstr>
      <vt:lpstr>Sample Design</vt:lpstr>
      <vt:lpstr>PowerPoint Presentation</vt:lpstr>
      <vt:lpstr>PowerPoint Presentation</vt:lpstr>
      <vt:lpstr>Main Findings</vt:lpstr>
      <vt:lpstr>Methodology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Wages and Employment: A Case Study of the Fast-Food Industry in New Jersey and Pennsylvania</dc:title>
  <dc:creator>Microsoft 帐户</dc:creator>
  <cp:lastModifiedBy>Myers, Tiffany</cp:lastModifiedBy>
  <cp:revision>25</cp:revision>
  <dcterms:created xsi:type="dcterms:W3CDTF">2020-11-11T08:58:54Z</dcterms:created>
  <dcterms:modified xsi:type="dcterms:W3CDTF">2020-11-13T07:36:24Z</dcterms:modified>
</cp:coreProperties>
</file>